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4" r:id="rId3"/>
    <p:sldMasterId id="2147483681" r:id="rId4"/>
    <p:sldMasterId id="2147483688" r:id="rId5"/>
    <p:sldMasterId id="2147483695" r:id="rId6"/>
  </p:sldMasterIdLst>
  <p:notesMasterIdLst>
    <p:notesMasterId r:id="rId25"/>
  </p:notesMasterIdLst>
  <p:sldIdLst>
    <p:sldId id="256" r:id="rId7"/>
    <p:sldId id="259" r:id="rId8"/>
    <p:sldId id="278" r:id="rId9"/>
    <p:sldId id="280" r:id="rId10"/>
    <p:sldId id="281" r:id="rId11"/>
    <p:sldId id="279" r:id="rId12"/>
    <p:sldId id="282" r:id="rId13"/>
    <p:sldId id="283" r:id="rId14"/>
    <p:sldId id="272" r:id="rId15"/>
    <p:sldId id="284" r:id="rId16"/>
    <p:sldId id="285" r:id="rId17"/>
    <p:sldId id="286" r:id="rId18"/>
    <p:sldId id="288" r:id="rId19"/>
    <p:sldId id="287" r:id="rId20"/>
    <p:sldId id="274" r:id="rId21"/>
    <p:sldId id="273" r:id="rId22"/>
    <p:sldId id="275" r:id="rId23"/>
    <p:sldId id="271"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22782C"/>
    <a:srgbClr val="298F35"/>
    <a:srgbClr val="425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029" autoAdjust="0"/>
  </p:normalViewPr>
  <p:slideViewPr>
    <p:cSldViewPr showGuides="1">
      <p:cViewPr varScale="1">
        <p:scale>
          <a:sx n="60" d="100"/>
          <a:sy n="60" d="100"/>
        </p:scale>
        <p:origin x="-16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8F7669-213B-4F19-B13C-B3161AD38FA3}" type="datetimeFigureOut">
              <a:rPr lang="en-US" smtClean="0"/>
              <a:t>12/8/2016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81F7E72-A725-4E1F-94C1-899EDF243EC8}" type="slidenum">
              <a:rPr lang="en-US" smtClean="0"/>
              <a:t>‹#›</a:t>
            </a:fld>
            <a:endParaRPr lang="en-US"/>
          </a:p>
        </p:txBody>
      </p:sp>
    </p:spTree>
    <p:extLst>
      <p:ext uri="{BB962C8B-B14F-4D97-AF65-F5344CB8AC3E}">
        <p14:creationId xmlns:p14="http://schemas.microsoft.com/office/powerpoint/2010/main" val="64738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a:t>
            </a:fld>
            <a:endParaRPr lang="en-US"/>
          </a:p>
        </p:txBody>
      </p:sp>
    </p:spTree>
    <p:extLst>
      <p:ext uri="{BB962C8B-B14F-4D97-AF65-F5344CB8AC3E}">
        <p14:creationId xmlns:p14="http://schemas.microsoft.com/office/powerpoint/2010/main" val="231181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RDF extends the linking structure of the Web to use URIs to name the relationship between things as well as the two ends of the link (this is usually referred to as a “triple”). Using this simple model, it allows structured and semi-structured data to be mixed, exposed, and shared across different applications.</a:t>
            </a:r>
          </a:p>
          <a:p>
            <a:endParaRPr lang="en-US" dirty="0" smtClean="0"/>
          </a:p>
          <a:p>
            <a:pPr defTabSz="931774">
              <a:defRPr/>
            </a:pPr>
            <a:r>
              <a:rPr lang="en-US" dirty="0"/>
              <a:t>This linking structure forms a directed, labeled graph, where the edges represent the named link between two resources, represented by the graph nodes. This </a:t>
            </a:r>
            <a:r>
              <a:rPr lang="en-US" i="1" dirty="0"/>
              <a:t>graph view</a:t>
            </a:r>
            <a:r>
              <a:rPr lang="en-US" dirty="0"/>
              <a:t> is the easiest possible mental model for RDF and is often used in easy-to-understand visual explanations</a:t>
            </a:r>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10</a:t>
            </a:fld>
            <a:endParaRPr lang="en-US"/>
          </a:p>
        </p:txBody>
      </p:sp>
    </p:spTree>
    <p:extLst>
      <p:ext uri="{BB962C8B-B14F-4D97-AF65-F5344CB8AC3E}">
        <p14:creationId xmlns:p14="http://schemas.microsoft.com/office/powerpoint/2010/main" val="316908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dirty="0" smtClean="0"/>
              <a:t>, the property </a:t>
            </a:r>
            <a:r>
              <a:rPr lang="en-US" dirty="0" err="1" smtClean="0"/>
              <a:t>dcterms:hasVersion</a:t>
            </a:r>
            <a:r>
              <a:rPr lang="en-US" dirty="0" smtClean="0"/>
              <a:t> links</a:t>
            </a:r>
            <a:r>
              <a:rPr lang="en-US" baseline="0" dirty="0" smtClean="0"/>
              <a:t> the versioned software to the </a:t>
            </a:r>
            <a:r>
              <a:rPr lang="en-US" baseline="0" dirty="0" err="1" smtClean="0"/>
              <a:t>rdf:Alt</a:t>
            </a:r>
            <a:r>
              <a:rPr lang="en-US" baseline="0" dirty="0" smtClean="0"/>
              <a:t> container, specifically a blank node defined as the type </a:t>
            </a:r>
            <a:r>
              <a:rPr lang="en-US" baseline="0" dirty="0" err="1" smtClean="0"/>
              <a:t>rdf:Alt</a:t>
            </a:r>
            <a:r>
              <a:rPr lang="en-US" baseline="0" dirty="0" smtClean="0"/>
              <a:t>. </a:t>
            </a:r>
            <a:endParaRPr lang="en-US" baseline="0" dirty="0" smtClean="0"/>
          </a:p>
          <a:p>
            <a:endParaRPr lang="en-US" baseline="0" dirty="0" smtClean="0"/>
          </a:p>
          <a:p>
            <a:r>
              <a:rPr lang="en-US" baseline="0" dirty="0" smtClean="0"/>
              <a:t>The </a:t>
            </a:r>
            <a:r>
              <a:rPr lang="en-US" baseline="0" dirty="0" smtClean="0"/>
              <a:t>property rdf:_</a:t>
            </a:r>
            <a:r>
              <a:rPr lang="en-US" baseline="0" dirty="0" smtClean="0"/>
              <a:t>1, rdf:_2, and rdf_3 </a:t>
            </a:r>
            <a:r>
              <a:rPr lang="en-US" baseline="0" dirty="0" smtClean="0"/>
              <a:t>of this container specifies the alternate </a:t>
            </a:r>
            <a:r>
              <a:rPr lang="en-US" baseline="0" dirty="0" smtClean="0"/>
              <a:t>versions </a:t>
            </a:r>
            <a:r>
              <a:rPr lang="en-US" baseline="0" dirty="0" smtClean="0"/>
              <a:t>for the software, </a:t>
            </a:r>
            <a:r>
              <a:rPr lang="en-US" baseline="0" dirty="0" smtClean="0"/>
              <a:t>each of which </a:t>
            </a:r>
            <a:r>
              <a:rPr lang="en-US" baseline="0" dirty="0" smtClean="0"/>
              <a:t>has its own </a:t>
            </a:r>
            <a:r>
              <a:rPr lang="en-US" baseline="0" dirty="0" smtClean="0"/>
              <a:t>URI (and from which you can construct additional graphs, linking to unique identifiers, authors, etc.)</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11</a:t>
            </a:fld>
            <a:endParaRPr lang="en-US"/>
          </a:p>
        </p:txBody>
      </p:sp>
    </p:spTree>
    <p:extLst>
      <p:ext uri="{BB962C8B-B14F-4D97-AF65-F5344CB8AC3E}">
        <p14:creationId xmlns:p14="http://schemas.microsoft.com/office/powerpoint/2010/main" val="3169085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Blank nodes are a way of</a:t>
            </a:r>
            <a:r>
              <a:rPr lang="en-US" baseline="0" dirty="0" smtClean="0"/>
              <a:t> grouping data together. Think of it as a pointer, e.g. “if you want to find out more about this predicate, look at this blank node.” So in this case, “if you want to find out more about the versions, check out this blank node.”</a:t>
            </a:r>
          </a:p>
          <a:p>
            <a:endParaRPr lang="en-US" baseline="0" dirty="0" smtClean="0"/>
          </a:p>
          <a:p>
            <a:r>
              <a:rPr lang="en-US" baseline="0" dirty="0" smtClean="0"/>
              <a:t>You can have multiple blank nodes and number them. Using the </a:t>
            </a:r>
            <a:r>
              <a:rPr lang="en-US" baseline="0" dirty="0" err="1" smtClean="0"/>
              <a:t>rdf:Alt</a:t>
            </a:r>
            <a:r>
              <a:rPr lang="en-US" baseline="0" dirty="0" smtClean="0"/>
              <a:t>, </a:t>
            </a:r>
            <a:r>
              <a:rPr lang="en-US" baseline="0" dirty="0" err="1" smtClean="0"/>
              <a:t>rdf:Seq</a:t>
            </a:r>
            <a:r>
              <a:rPr lang="en-US" baseline="0" dirty="0" smtClean="0"/>
              <a:t>, or </a:t>
            </a:r>
            <a:r>
              <a:rPr lang="en-US" baseline="0" dirty="0" err="1" smtClean="0"/>
              <a:t>rdf:Bag</a:t>
            </a:r>
            <a:r>
              <a:rPr lang="en-US" baseline="0" dirty="0" smtClean="0"/>
              <a:t> designator, you can group info together in sequence or just as a general group (if order doesn’t matter).</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12</a:t>
            </a:fld>
            <a:endParaRPr lang="en-US"/>
          </a:p>
        </p:txBody>
      </p:sp>
    </p:spTree>
    <p:extLst>
      <p:ext uri="{BB962C8B-B14F-4D97-AF65-F5344CB8AC3E}">
        <p14:creationId xmlns:p14="http://schemas.microsoft.com/office/powerpoint/2010/main" val="283088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abbreviated xml version of the previous slide (omits the </a:t>
            </a:r>
            <a:r>
              <a:rPr lang="en-US" baseline="0" dirty="0" err="1" smtClean="0"/>
              <a:t>datacite</a:t>
            </a:r>
            <a:r>
              <a:rPr lang="en-US" baseline="0" dirty="0" smtClean="0"/>
              <a:t> vocabs for space reasons, but they could easily be added in)</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13</a:t>
            </a:fld>
            <a:endParaRPr lang="en-US"/>
          </a:p>
        </p:txBody>
      </p:sp>
    </p:spTree>
    <p:extLst>
      <p:ext uri="{BB962C8B-B14F-4D97-AF65-F5344CB8AC3E}">
        <p14:creationId xmlns:p14="http://schemas.microsoft.com/office/powerpoint/2010/main" val="2687424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&lt;http://www.dlib.org/dlib/may98/05contents.html&gt; </a:t>
            </a:r>
          </a:p>
          <a:p>
            <a:r>
              <a:rPr lang="en-US" dirty="0" err="1" smtClean="0"/>
              <a:t>dc:title</a:t>
            </a:r>
            <a:r>
              <a:rPr lang="en-US" dirty="0" smtClean="0"/>
              <a:t> "DLIB Magazine"; </a:t>
            </a:r>
          </a:p>
          <a:p>
            <a:r>
              <a:rPr lang="en-US" dirty="0" err="1" smtClean="0"/>
              <a:t>dc:description</a:t>
            </a:r>
            <a:r>
              <a:rPr lang="en-US" dirty="0" smtClean="0"/>
              <a:t> """D-LIB magazine is a monthly compilation of contributed stories, commentary, and briefings."""; </a:t>
            </a:r>
          </a:p>
          <a:p>
            <a:r>
              <a:rPr lang="en-US" dirty="0" err="1" smtClean="0"/>
              <a:t>dc:contributor</a:t>
            </a:r>
            <a:r>
              <a:rPr lang="en-US" dirty="0" smtClean="0"/>
              <a:t> "Amy Friedlander"; </a:t>
            </a:r>
          </a:p>
          <a:p>
            <a:r>
              <a:rPr lang="en-US" dirty="0" err="1" smtClean="0"/>
              <a:t>dc:publisher</a:t>
            </a:r>
            <a:r>
              <a:rPr lang="en-US" dirty="0" smtClean="0"/>
              <a:t> "Corporation for National Research Initiatives"; </a:t>
            </a:r>
          </a:p>
          <a:p>
            <a:r>
              <a:rPr lang="en-US" dirty="0" err="1" smtClean="0"/>
              <a:t>dc:date</a:t>
            </a:r>
            <a:r>
              <a:rPr lang="en-US" dirty="0" smtClean="0"/>
              <a:t> "1998-01-05"; </a:t>
            </a:r>
          </a:p>
          <a:p>
            <a:r>
              <a:rPr lang="en-US" dirty="0" err="1" smtClean="0"/>
              <a:t>dc:type</a:t>
            </a:r>
            <a:r>
              <a:rPr lang="en-US" dirty="0" smtClean="0"/>
              <a:t> "electronic journal"; </a:t>
            </a:r>
          </a:p>
          <a:p>
            <a:r>
              <a:rPr lang="en-US" dirty="0" err="1" smtClean="0"/>
              <a:t>dc:subject</a:t>
            </a:r>
            <a:r>
              <a:rPr lang="en-US" dirty="0" smtClean="0"/>
              <a:t> [ a </a:t>
            </a:r>
            <a:r>
              <a:rPr lang="en-US" dirty="0" err="1" smtClean="0"/>
              <a:t>rdf:Bag</a:t>
            </a:r>
            <a:r>
              <a:rPr lang="en-US" dirty="0" smtClean="0"/>
              <a:t>; </a:t>
            </a:r>
          </a:p>
          <a:p>
            <a:r>
              <a:rPr lang="en-US" dirty="0" smtClean="0"/>
              <a:t>	rdf:_1 "library use studies"; </a:t>
            </a:r>
          </a:p>
          <a:p>
            <a:r>
              <a:rPr lang="en-US" dirty="0" smtClean="0"/>
              <a:t>	rdf:_2 "magazines and newspapers". ]; </a:t>
            </a:r>
          </a:p>
          <a:p>
            <a:r>
              <a:rPr lang="en-US" dirty="0" err="1" smtClean="0"/>
              <a:t>dc:format</a:t>
            </a:r>
            <a:r>
              <a:rPr lang="en-US" dirty="0" smtClean="0"/>
              <a:t> "text/html"; </a:t>
            </a:r>
          </a:p>
          <a:p>
            <a:r>
              <a:rPr lang="en-US" dirty="0" err="1" smtClean="0"/>
              <a:t>dc:identifier</a:t>
            </a:r>
            <a:r>
              <a:rPr lang="en-US" dirty="0" smtClean="0"/>
              <a:t> &lt;urn:issn:1082-9873&gt;; </a:t>
            </a:r>
          </a:p>
          <a:p>
            <a:r>
              <a:rPr lang="en-US" dirty="0" err="1" smtClean="0"/>
              <a:t>dcterms:isPartOf</a:t>
            </a:r>
            <a:r>
              <a:rPr lang="en-US" dirty="0" smtClean="0"/>
              <a:t> &lt;http://www.dlib.org&gt;.</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14</a:t>
            </a:fld>
            <a:endParaRPr lang="en-US"/>
          </a:p>
        </p:txBody>
      </p:sp>
    </p:spTree>
    <p:extLst>
      <p:ext uri="{BB962C8B-B14F-4D97-AF65-F5344CB8AC3E}">
        <p14:creationId xmlns:p14="http://schemas.microsoft.com/office/powerpoint/2010/main" val="283088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a:t>
            </a:r>
            <a:r>
              <a:rPr lang="en-US" baseline="0" dirty="0" smtClean="0"/>
              <a:t> is to t</a:t>
            </a:r>
            <a:r>
              <a:rPr lang="en-US" dirty="0" smtClean="0"/>
              <a:t>hink</a:t>
            </a:r>
            <a:r>
              <a:rPr lang="en-US" baseline="0" dirty="0" smtClean="0"/>
              <a:t> </a:t>
            </a:r>
            <a:r>
              <a:rPr lang="en-US" baseline="0" dirty="0" smtClean="0"/>
              <a:t>in terms of meaning, not structure. </a:t>
            </a:r>
            <a:r>
              <a:rPr lang="en-US" baseline="0" dirty="0" smtClean="0"/>
              <a:t>With RDF, </a:t>
            </a:r>
            <a:r>
              <a:rPr lang="en-US" baseline="0" dirty="0" smtClean="0"/>
              <a:t>we can conceive of our data in terms of concepts, and then describe the relationships between these </a:t>
            </a:r>
            <a:r>
              <a:rPr lang="en-US" baseline="0" dirty="0" smtClean="0"/>
              <a:t>concepts—</a:t>
            </a:r>
            <a:r>
              <a:rPr lang="en-US" baseline="0" dirty="0" err="1" smtClean="0"/>
              <a:t>heirarchy</a:t>
            </a:r>
            <a:r>
              <a:rPr lang="en-US" baseline="0" dirty="0" smtClean="0"/>
              <a:t> doesn’t have to matter.</a:t>
            </a:r>
            <a:endParaRPr lang="en-US" baseline="0" dirty="0" smtClean="0"/>
          </a:p>
          <a:p>
            <a:endParaRPr lang="en-US" dirty="0"/>
          </a:p>
          <a:p>
            <a:r>
              <a:rPr lang="en-US" dirty="0"/>
              <a:t>When creating triples from data, it is important to think about the data in terms of concepts and their relationships, not in terms of database terminologies. </a:t>
            </a:r>
          </a:p>
          <a:p>
            <a:endParaRPr lang="en-US" dirty="0"/>
          </a:p>
          <a:p>
            <a:r>
              <a:rPr lang="en-US" dirty="0"/>
              <a:t>The triples must in no way reflect concepts like database tables or other details that originate from the format in which the data was previously stored.</a:t>
            </a:r>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15</a:t>
            </a:fld>
            <a:endParaRPr lang="en-US"/>
          </a:p>
        </p:txBody>
      </p:sp>
    </p:spTree>
    <p:extLst>
      <p:ext uri="{BB962C8B-B14F-4D97-AF65-F5344CB8AC3E}">
        <p14:creationId xmlns:p14="http://schemas.microsoft.com/office/powerpoint/2010/main" val="3542203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16</a:t>
            </a:fld>
            <a:endParaRPr lang="en-US"/>
          </a:p>
        </p:txBody>
      </p:sp>
    </p:spTree>
    <p:extLst>
      <p:ext uri="{BB962C8B-B14F-4D97-AF65-F5344CB8AC3E}">
        <p14:creationId xmlns:p14="http://schemas.microsoft.com/office/powerpoint/2010/main" val="280102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RDF uses URIs as the</a:t>
            </a:r>
            <a:r>
              <a:rPr lang="en-US" baseline="0" dirty="0" smtClean="0"/>
              <a:t> primary key (like a global primary key)</a:t>
            </a:r>
          </a:p>
          <a:p>
            <a:r>
              <a:rPr lang="en-US" baseline="0" dirty="0" smtClean="0"/>
              <a:t>Unlike URLs, URIs aren’t limited to identifying things that have a network location</a:t>
            </a:r>
          </a:p>
          <a:p>
            <a:r>
              <a:rPr lang="en-US" baseline="0" dirty="0" smtClean="0"/>
              <a:t>A URI reference is a URI together with an optional fragment identifier at the end</a:t>
            </a:r>
          </a:p>
          <a:p>
            <a:r>
              <a:rPr lang="en-US" baseline="0" dirty="0" smtClean="0"/>
              <a:t>--example.org/index.html#section2</a:t>
            </a:r>
          </a:p>
          <a:p>
            <a:endParaRPr lang="en-US" baseline="0" dirty="0" smtClean="0"/>
          </a:p>
          <a:p>
            <a:r>
              <a:rPr lang="en-US" baseline="0" dirty="0" smtClean="0"/>
              <a:t>Each subject and predicate must be a URI (has to be a unique identifier, not a literal). </a:t>
            </a:r>
          </a:p>
          <a:p>
            <a:r>
              <a:rPr lang="en-US" baseline="0" dirty="0" smtClean="0"/>
              <a:t>Object can be either a URI or a literal</a:t>
            </a:r>
          </a:p>
          <a:p>
            <a:endParaRPr lang="en-US" baseline="0" dirty="0" smtClean="0"/>
          </a:p>
          <a:p>
            <a:r>
              <a:rPr lang="en-US" baseline="0" dirty="0" smtClean="0"/>
              <a:t>Stored in something called a “</a:t>
            </a:r>
            <a:r>
              <a:rPr lang="en-US" baseline="0" dirty="0" err="1" smtClean="0"/>
              <a:t>triplestore</a:t>
            </a:r>
            <a:r>
              <a:rPr lang="en-US" baseline="0" dirty="0" smtClean="0"/>
              <a:t>” or “RDF Store”, a purpose-built database for the storage and retrieval of triples through semantic queries. Can be built from scratch or on top of existing relational database engines or document-oriented database engines—native </a:t>
            </a:r>
            <a:r>
              <a:rPr lang="en-US" baseline="0" dirty="0" err="1" smtClean="0"/>
              <a:t>triplestores</a:t>
            </a:r>
            <a:r>
              <a:rPr lang="en-US" baseline="0" dirty="0" smtClean="0"/>
              <a:t> will probably have performance advantage. </a:t>
            </a:r>
          </a:p>
          <a:p>
            <a:endParaRPr lang="en-US" baseline="0" dirty="0" smtClean="0"/>
          </a:p>
          <a:p>
            <a:r>
              <a:rPr lang="en-US" baseline="0" dirty="0" smtClean="0"/>
              <a:t>A graph database has more generalized structure than a </a:t>
            </a:r>
            <a:r>
              <a:rPr lang="en-US" baseline="0" dirty="0" err="1" smtClean="0"/>
              <a:t>triplestore</a:t>
            </a:r>
            <a:r>
              <a:rPr lang="en-US" baseline="0" dirty="0" smtClean="0"/>
              <a:t>, using graph structures with nodes, edges, and properties to represent and store data. Every element has a direct pointer to its adjacent elements (index-free adjacency), so no index lookups are necessary. </a:t>
            </a:r>
          </a:p>
          <a:p>
            <a:endParaRPr lang="en-US" dirty="0" smtClean="0"/>
          </a:p>
          <a:p>
            <a:pPr defTabSz="931774">
              <a:defRPr/>
            </a:pPr>
            <a:r>
              <a:rPr lang="en-US" dirty="0"/>
              <a:t>Optimal RDF Access to Relational Databases: </a:t>
            </a:r>
            <a:r>
              <a:rPr lang="en-US" dirty="0" smtClean="0"/>
              <a:t>https://www.w3.org/2004/04/30-RDF-RDB-access/</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17</a:t>
            </a:fld>
            <a:endParaRPr lang="en-US"/>
          </a:p>
        </p:txBody>
      </p:sp>
    </p:spTree>
    <p:extLst>
      <p:ext uri="{BB962C8B-B14F-4D97-AF65-F5344CB8AC3E}">
        <p14:creationId xmlns:p14="http://schemas.microsoft.com/office/powerpoint/2010/main" val="3554986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18</a:t>
            </a:fld>
            <a:endParaRPr lang="en-US"/>
          </a:p>
        </p:txBody>
      </p:sp>
    </p:spTree>
    <p:extLst>
      <p:ext uri="{BB962C8B-B14F-4D97-AF65-F5344CB8AC3E}">
        <p14:creationId xmlns:p14="http://schemas.microsoft.com/office/powerpoint/2010/main" val="128878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try to avoid the use of the term ‘metadata’, because it is confusing, and superfluous. “Data” is better, meaning ‘artificial elements of information about stuff’. </a:t>
            </a:r>
          </a:p>
          <a:p>
            <a:endParaRPr lang="en-US" dirty="0" smtClean="0"/>
          </a:p>
          <a:p>
            <a:r>
              <a:rPr lang="en-US" dirty="0" smtClean="0"/>
              <a:t>Metadata is information about virtual entities, physical objects, information contained in these objects (or ‘content’), events, concepts, people, etc. </a:t>
            </a:r>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2</a:t>
            </a:fld>
            <a:endParaRPr lang="en-US"/>
          </a:p>
        </p:txBody>
      </p:sp>
    </p:spTree>
    <p:extLst>
      <p:ext uri="{BB962C8B-B14F-4D97-AF65-F5344CB8AC3E}">
        <p14:creationId xmlns:p14="http://schemas.microsoft.com/office/powerpoint/2010/main" val="123932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Semantically Interoperable (meta)data: </a:t>
            </a:r>
          </a:p>
          <a:p>
            <a:r>
              <a:rPr lang="en-US" dirty="0"/>
              <a:t>Means using common concepts with explicit meanings. The metadata exchanged by the systems is described by standardized vocabularies, and data exchanged retains meaning from one system to next.</a:t>
            </a:r>
          </a:p>
          <a:p>
            <a:endParaRPr lang="en-US" dirty="0"/>
          </a:p>
          <a:p>
            <a:r>
              <a:rPr lang="en-US" dirty="0" smtClean="0"/>
              <a:t>Also means that common identifiers are used for common concepts, and</a:t>
            </a:r>
            <a:r>
              <a:rPr lang="en-US" baseline="0" dirty="0" smtClean="0"/>
              <a:t> for local or “uncommon” identifiers (government ID stuff, for example) </a:t>
            </a:r>
            <a:r>
              <a:rPr lang="en-US" dirty="0" smtClean="0"/>
              <a:t>you’ve established mappings between your local data and the common concepts,</a:t>
            </a:r>
            <a:r>
              <a:rPr lang="en-US" baseline="0" dirty="0" smtClean="0"/>
              <a:t> and clearly defined what these local concepts are (e.g. “</a:t>
            </a:r>
            <a:r>
              <a:rPr lang="en-US" baseline="0" dirty="0" err="1" smtClean="0"/>
              <a:t>IdentifierType</a:t>
            </a:r>
            <a:r>
              <a:rPr lang="en-US" baseline="0" dirty="0" smtClean="0"/>
              <a:t> = “local”)</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2393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 Infrastructure just refers to the data we either get or create to manage our resources.</a:t>
            </a:r>
            <a:r>
              <a:rPr lang="en-US" baseline="0" dirty="0" smtClean="0"/>
              <a:t> </a:t>
            </a:r>
          </a:p>
          <a:p>
            <a:endParaRPr lang="en-US" baseline="0" dirty="0" smtClean="0"/>
          </a:p>
          <a:p>
            <a:r>
              <a:rPr lang="en-US" baseline="0" dirty="0" smtClean="0"/>
              <a:t>We’re not doing a great job of this: at this point, updating a person’s record in an HR system will not automatically update that person’s data elsewhere (change of Surname if getting married, for example). </a:t>
            </a:r>
          </a:p>
          <a:p>
            <a:endParaRPr lang="en-US" baseline="0" dirty="0" smtClean="0"/>
          </a:p>
          <a:p>
            <a:r>
              <a:rPr lang="en-US" baseline="0" dirty="0" smtClean="0"/>
              <a:t>Describing a data field in an institution-specific way is nearly unusable outside of that institution. It will create a headache if you try to integrate, share, or migrate this data to a non-custom system.</a:t>
            </a:r>
          </a:p>
          <a:p>
            <a:endParaRPr lang="en-US" baseline="0" dirty="0" smtClean="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56306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Vocabularies</a:t>
            </a:r>
            <a:r>
              <a:rPr lang="en-US" baseline="0" dirty="0" smtClean="0"/>
              <a:t> is a very “metadata-y” word. What do I mean by “vocabularies?” Vocabularies are domain-specific lists of allowable values for your data elements. There are a LOT of well-known vocabularies already out there.  Used for your data fields and can be used to populate those fields (controlled SH)</a:t>
            </a:r>
          </a:p>
          <a:p>
            <a:endParaRPr lang="en-US" baseline="0" dirty="0" smtClean="0"/>
          </a:p>
          <a:p>
            <a:r>
              <a:rPr lang="en-US" baseline="0" dirty="0" smtClean="0"/>
              <a:t>Ontologies are the framework in which you are going to use your vocabulary or vocabularies. You can establish relationships and rules for your data (the </a:t>
            </a:r>
            <a:r>
              <a:rPr lang="en-US" baseline="0" dirty="0" err="1" smtClean="0"/>
              <a:t>Class“Old</a:t>
            </a:r>
            <a:r>
              <a:rPr lang="en-US" baseline="0" dirty="0" smtClean="0"/>
              <a:t> Lady” must always have the property “has pet”, and the value of that property must be some type of “cat”). There are hundreds of existing ontologies, and it’s also fine to make up your own (though not always necessary).</a:t>
            </a:r>
          </a:p>
          <a:p>
            <a:endParaRPr lang="en-US" baseline="0" dirty="0" smtClean="0"/>
          </a:p>
          <a:p>
            <a:r>
              <a:rPr lang="en-US" baseline="0" dirty="0" smtClean="0"/>
              <a:t>To create semantically interoperable data, using established vocabularies and ontologies will allow for machine-readable, explicitly defined, expressive data for extracting meaning. </a:t>
            </a:r>
          </a:p>
          <a:p>
            <a:endParaRPr lang="en-US" baseline="0" dirty="0" smtClean="0"/>
          </a:p>
          <a:p>
            <a:r>
              <a:rPr lang="en-US" baseline="0" dirty="0" smtClean="0"/>
              <a:t>It’s not necessary to use the same vocabulary all the time. In fact, it’s a bad idea—we need granularity and all sorts of local data captured, and no one vocabulary can do this for everyone. It’s a very common practice to mix terms from different vocabularies, and multiple vocabularies are supported by client applications. </a:t>
            </a:r>
          </a:p>
          <a:p>
            <a:endParaRPr lang="en-US" baseline="0" dirty="0" smtClean="0"/>
          </a:p>
          <a:p>
            <a:r>
              <a:rPr lang="en-US" baseline="0" dirty="0" smtClean="0"/>
              <a:t>With metadata, it’s not about the structure, it’s about the meaning. </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3932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These established vocabularies all map to the current Metadata Fields in the</a:t>
            </a:r>
            <a:r>
              <a:rPr lang="en-US" baseline="0" dirty="0" smtClean="0"/>
              <a:t> DOE Code software fields. Each vocabulary already has established specifications for those fields (whether a field contains a string, </a:t>
            </a:r>
            <a:r>
              <a:rPr lang="en-US" baseline="0" dirty="0" err="1" smtClean="0"/>
              <a:t>boolean</a:t>
            </a:r>
            <a:r>
              <a:rPr lang="en-US" baseline="0" dirty="0" smtClean="0"/>
              <a:t>, etc.).</a:t>
            </a:r>
            <a:endParaRPr lang="en-US" dirty="0" smtClean="0"/>
          </a:p>
          <a:p>
            <a:endParaRPr lang="en-US" dirty="0" smtClean="0"/>
          </a:p>
          <a:p>
            <a:r>
              <a:rPr lang="en-US" dirty="0" smtClean="0"/>
              <a:t>If we think of</a:t>
            </a:r>
            <a:r>
              <a:rPr lang="en-US" baseline="0" dirty="0" smtClean="0"/>
              <a:t> our data conceptually, then this can be modeled around established vocabularies. For example, we have “Identifiers”: these can be mapped to established vocabularies, and then tweaked to express our local / external granularity (OSTI ID, ORCiD, etc.)</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7346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very simple map—a Domain Model--of </a:t>
            </a:r>
            <a:r>
              <a:rPr lang="en-US" dirty="0" err="1" smtClean="0"/>
              <a:t>DoeCode</a:t>
            </a:r>
            <a:r>
              <a:rPr lang="en-US" dirty="0" smtClean="0"/>
              <a:t>.</a:t>
            </a:r>
            <a:r>
              <a:rPr lang="en-US" baseline="0" dirty="0" smtClean="0"/>
              <a:t> This map says that, in this system, there exists Agents, which can be between 1 and infinite. These agents can be people or corporations. These agents can be a creator, funder, supervisor, or affiliate of the Software. Software can have one or more version, which also can have one or more publishers or editors. </a:t>
            </a:r>
          </a:p>
          <a:p>
            <a:endParaRPr lang="en-US" baseline="0" dirty="0" smtClean="0"/>
          </a:p>
          <a:p>
            <a:r>
              <a:rPr lang="en-US" baseline="0" dirty="0" smtClean="0"/>
              <a:t>Thus: I have concepts and relationships. These concepts have properties. From these concepts, relationships, and properties, I can select my controlled vocabularies and create an ontology describing these relationships. </a:t>
            </a:r>
          </a:p>
          <a:p>
            <a:endParaRPr lang="en-US" baseline="0" dirty="0" smtClean="0"/>
          </a:p>
          <a:p>
            <a:r>
              <a:rPr lang="en-US" dirty="0" smtClean="0"/>
              <a:t>Software will have attributes: title, subjects,</a:t>
            </a:r>
            <a:r>
              <a:rPr lang="en-US" baseline="0" dirty="0" smtClean="0"/>
              <a:t> description, grant number, identifiers, access limitations, dates, rights statements/license, OS, documentation</a:t>
            </a:r>
          </a:p>
          <a:p>
            <a:r>
              <a:rPr lang="en-US" baseline="0" dirty="0" smtClean="0"/>
              <a:t>Agents will have attributes: name, type, workplace, URIs/identifiers</a:t>
            </a:r>
          </a:p>
          <a:p>
            <a:r>
              <a:rPr lang="en-US" baseline="0" dirty="0" smtClean="0"/>
              <a:t>Versions will have attributes: title, description, date available, status, version number, rights statements/license, references, URI</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587567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vocabulary</a:t>
            </a:r>
            <a:r>
              <a:rPr lang="en-US" baseline="0" dirty="0" smtClean="0"/>
              <a:t> and ontology I create from my domain model will be described in detail in an </a:t>
            </a:r>
            <a:r>
              <a:rPr lang="en-US" dirty="0" smtClean="0"/>
              <a:t>Metadata Application Profile. These are your listed elements along with the policies and guidelines you’ve</a:t>
            </a:r>
            <a:r>
              <a:rPr lang="en-US" baseline="0" dirty="0" smtClean="0"/>
              <a:t> defined in terms of how these elements can be used.</a:t>
            </a:r>
          </a:p>
          <a:p>
            <a:endParaRPr lang="en-US" baseline="0" dirty="0" smtClean="0"/>
          </a:p>
          <a:p>
            <a:r>
              <a:rPr lang="en-US" baseline="0" dirty="0" smtClean="0"/>
              <a:t>Using elements from existing namespaces—”Controlled Vocabularies”--means you provide clear constraints on your elements.</a:t>
            </a:r>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0861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RDF is a standard model for data interchange developed by the W3C. RDF has features that facilitate data merging even if the underlying schemas differ, and it specifically supports the evolution of schemas over time.</a:t>
            </a:r>
          </a:p>
          <a:p>
            <a:endParaRPr lang="en-US" dirty="0"/>
          </a:p>
          <a:p>
            <a:r>
              <a:rPr lang="en-US" dirty="0"/>
              <a:t>--Namespaces indicate controlled vocabs used</a:t>
            </a:r>
          </a:p>
          <a:p>
            <a:r>
              <a:rPr lang="en-US" dirty="0"/>
              <a:t>--Use as many namespaces as you want (pick and choose elements that fit your data)</a:t>
            </a:r>
          </a:p>
          <a:p>
            <a:r>
              <a:rPr lang="en-US" dirty="0"/>
              <a:t>--Data are linked conceptually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81F7E72-A725-4E1F-94C1-899EDF243EC8}" type="slidenum">
              <a:rPr lang="en-US" smtClean="0"/>
              <a:t>9</a:t>
            </a:fld>
            <a:endParaRPr lang="en-US"/>
          </a:p>
        </p:txBody>
      </p:sp>
    </p:spTree>
    <p:extLst>
      <p:ext uri="{BB962C8B-B14F-4D97-AF65-F5344CB8AC3E}">
        <p14:creationId xmlns:p14="http://schemas.microsoft.com/office/powerpoint/2010/main" val="3392737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b="0" dirty="0" smtClean="0">
                <a:solidFill>
                  <a:schemeClr val="tx2"/>
                </a:solidFill>
              </a:rPr>
              <a:t>ORNL is managed by UT-Battelle </a:t>
            </a:r>
            <a:br>
              <a:rPr lang="en-US" sz="1000" b="0" dirty="0" smtClean="0">
                <a:solidFill>
                  <a:schemeClr val="tx2"/>
                </a:solidFill>
              </a:rPr>
            </a:br>
            <a:r>
              <a:rPr lang="en-US" sz="1000" b="0" dirty="0" smtClean="0">
                <a:solidFill>
                  <a:schemeClr val="tx2"/>
                </a:solidFill>
              </a:rPr>
              <a:t>for the US Department of Energy</a:t>
            </a:r>
            <a:endParaRPr lang="en-US" sz="1000" b="0" dirty="0">
              <a:solidFill>
                <a:schemeClr val="tx2"/>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39133722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0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21650116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8725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dirty="0" smtClean="0">
                <a:solidFill>
                  <a:srgbClr val="1E7640"/>
                </a:solidFill>
              </a:rPr>
              <a:t>ORNL is managed by UT-Battelle </a:t>
            </a:r>
            <a:br>
              <a:rPr lang="en-US" sz="1000" dirty="0" smtClean="0">
                <a:solidFill>
                  <a:srgbClr val="1E7640"/>
                </a:solidFill>
              </a:rPr>
            </a:br>
            <a:r>
              <a:rPr lang="en-US" sz="1000" dirty="0" smtClean="0">
                <a:solidFill>
                  <a:srgbClr val="1E7640"/>
                </a:solidFill>
              </a:rPr>
              <a:t>for the US Department of Energy</a:t>
            </a:r>
            <a:endParaRPr lang="en-US" sz="1000" dirty="0">
              <a:solidFill>
                <a:srgbClr val="1E7640"/>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24562479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698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08951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05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1145043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128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dirty="0" smtClean="0">
                <a:solidFill>
                  <a:srgbClr val="1E7640"/>
                </a:solidFill>
              </a:rPr>
              <a:t>ORNL is managed by UT-Battelle </a:t>
            </a:r>
            <a:br>
              <a:rPr lang="en-US" sz="1000" dirty="0" smtClean="0">
                <a:solidFill>
                  <a:srgbClr val="1E7640"/>
                </a:solidFill>
              </a:rPr>
            </a:br>
            <a:r>
              <a:rPr lang="en-US" sz="1000" dirty="0" smtClean="0">
                <a:solidFill>
                  <a:srgbClr val="1E7640"/>
                </a:solidFill>
              </a:rPr>
              <a:t>for the US Department of Energy</a:t>
            </a:r>
            <a:endParaRPr lang="en-US" sz="1000" dirty="0">
              <a:solidFill>
                <a:srgbClr val="1E7640"/>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18637670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92206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39489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1308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543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28943244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1986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dirty="0" smtClean="0">
                <a:solidFill>
                  <a:srgbClr val="1E7640"/>
                </a:solidFill>
              </a:rPr>
              <a:t>ORNL is managed by UT-Battelle </a:t>
            </a:r>
            <a:br>
              <a:rPr lang="en-US" sz="1000" dirty="0" smtClean="0">
                <a:solidFill>
                  <a:srgbClr val="1E7640"/>
                </a:solidFill>
              </a:rPr>
            </a:br>
            <a:r>
              <a:rPr lang="en-US" sz="1000" dirty="0" smtClean="0">
                <a:solidFill>
                  <a:srgbClr val="1E7640"/>
                </a:solidFill>
              </a:rPr>
              <a:t>for the US Department of Energy</a:t>
            </a:r>
            <a:endParaRPr lang="en-US" sz="1000" dirty="0">
              <a:solidFill>
                <a:srgbClr val="1E7640"/>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354471264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288436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25432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595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10728659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486490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1140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dirty="0" smtClean="0">
                <a:solidFill>
                  <a:srgbClr val="1E7640"/>
                </a:solidFill>
              </a:rPr>
              <a:t>ORNL is managed by UT-Battelle </a:t>
            </a:r>
            <a:br>
              <a:rPr lang="en-US" sz="1000" dirty="0" smtClean="0">
                <a:solidFill>
                  <a:srgbClr val="1E7640"/>
                </a:solidFill>
              </a:rPr>
            </a:br>
            <a:r>
              <a:rPr lang="en-US" sz="1000" dirty="0" smtClean="0">
                <a:solidFill>
                  <a:srgbClr val="1E7640"/>
                </a:solidFill>
              </a:rPr>
              <a:t>for the US Department of Energy</a:t>
            </a:r>
            <a:endParaRPr lang="en-US" sz="1000" dirty="0">
              <a:solidFill>
                <a:srgbClr val="1E7640"/>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212049164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76492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36505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585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40330459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3925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smtClean="0"/>
              <a:t>Click to edit Master title style</a:t>
            </a:r>
            <a:endParaRPr lang="en-US"/>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smtClean="0"/>
              <a:t>Click to edit Master title style</a:t>
            </a:r>
            <a:endParaRPr lang="en-US"/>
          </a:p>
        </p:txBody>
      </p:sp>
    </p:spTree>
    <p:extLst>
      <p:ext uri="{BB962C8B-B14F-4D97-AF65-F5344CB8AC3E}">
        <p14:creationId xmlns:p14="http://schemas.microsoft.com/office/powerpoint/2010/main" val="219886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3367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solidFill>
                <a:prstClr val="black"/>
              </a:solidFill>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p:nvPr>
        </p:nvSpPr>
        <p:spPr>
          <a:xfrm>
            <a:off x="192024" y="254995"/>
            <a:ext cx="4160172" cy="926482"/>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dirty="0" smtClean="0">
                <a:solidFill>
                  <a:srgbClr val="1E7640"/>
                </a:solidFill>
              </a:rPr>
              <a:t>ORNL is managed by UT-Battelle </a:t>
            </a:r>
            <a:br>
              <a:rPr lang="en-US" sz="1000" dirty="0" smtClean="0">
                <a:solidFill>
                  <a:srgbClr val="1E7640"/>
                </a:solidFill>
              </a:rPr>
            </a:br>
            <a:r>
              <a:rPr lang="en-US" sz="1000" dirty="0" smtClean="0">
                <a:solidFill>
                  <a:srgbClr val="1E7640"/>
                </a:solidFill>
              </a:rPr>
              <a:t>for the US Department of Energy</a:t>
            </a:r>
            <a:endParaRPr lang="en-US" sz="1000" dirty="0">
              <a:solidFill>
                <a:srgbClr val="1E7640"/>
              </a:solidFill>
            </a:endParaRP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14027423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 y="256032"/>
            <a:ext cx="8636290" cy="4847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80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500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bg1">
                    <a:lumMod val="75000"/>
                  </a:schemeClr>
                </a:solidFill>
                <a:latin typeface="Arial" pitchFamily="34" charset="0"/>
                <a:cs typeface="Arial" pitchFamily="34" charset="0"/>
              </a:rPr>
              <a:pPr algn="r" defTabSz="173038">
                <a:lnSpc>
                  <a:spcPct val="90000"/>
                </a:lnSpc>
                <a:tabLst>
                  <a:tab pos="230188" algn="l"/>
                </a:tabLst>
                <a:defRPr/>
              </a:pPr>
              <a:t>‹#›</a:t>
            </a:fld>
            <a:endParaRPr lang="en-US" sz="1000" dirty="0">
              <a:solidFill>
                <a:schemeClr val="bg1">
                  <a:lumMod val="75000"/>
                </a:schemeClr>
              </a:solidFill>
              <a:latin typeface="Arial" pitchFamily="34" charset="0"/>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pPr algn="l"/>
            <a:r>
              <a:rPr lang="en-US" sz="1000" dirty="0" err="1" smtClean="0">
                <a:solidFill>
                  <a:srgbClr val="BFBFBF"/>
                </a:solidFill>
                <a:latin typeface="Arial" pitchFamily="34" charset="0"/>
                <a:cs typeface="Arial" pitchFamily="34" charset="0"/>
              </a:rPr>
              <a:t>Presentation_name</a:t>
            </a:r>
            <a:endParaRPr lang="en-US" sz="1000" dirty="0">
              <a:solidFill>
                <a:srgbClr val="BFBFBF"/>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prstClr val="white">
                    <a:lumMod val="75000"/>
                  </a:prstClr>
                </a:solidFill>
                <a:cs typeface="Arial" pitchFamily="34" charset="0"/>
              </a:rPr>
              <a:pPr algn="r" defTabSz="173038">
                <a:lnSpc>
                  <a:spcPct val="90000"/>
                </a:lnSpc>
                <a:tabLst>
                  <a:tab pos="230188" algn="l"/>
                </a:tabLst>
                <a:defRPr/>
              </a:pPr>
              <a:t>‹#›</a:t>
            </a:fld>
            <a:endParaRPr lang="en-US" sz="1000" dirty="0">
              <a:solidFill>
                <a:prstClr val="white">
                  <a:lumMod val="75000"/>
                </a:prstClr>
              </a:solidFill>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r>
              <a:rPr lang="en-US" sz="1000" dirty="0" err="1" smtClean="0">
                <a:solidFill>
                  <a:srgbClr val="BFBFBF"/>
                </a:solidFill>
                <a:cs typeface="Arial" pitchFamily="34" charset="0"/>
              </a:rPr>
              <a:t>Presentation_name</a:t>
            </a:r>
            <a:endParaRPr lang="en-US" sz="1000" dirty="0">
              <a:solidFill>
                <a:srgbClr val="BFBFBF"/>
              </a:solidFill>
              <a:cs typeface="Arial" pitchFamily="34" charset="0"/>
            </a:endParaRPr>
          </a:p>
        </p:txBody>
      </p:sp>
    </p:spTree>
    <p:extLst>
      <p:ext uri="{BB962C8B-B14F-4D97-AF65-F5344CB8AC3E}">
        <p14:creationId xmlns:p14="http://schemas.microsoft.com/office/powerpoint/2010/main" val="10173602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prstClr val="white">
                    <a:lumMod val="75000"/>
                  </a:prstClr>
                </a:solidFill>
                <a:cs typeface="Arial" pitchFamily="34" charset="0"/>
              </a:rPr>
              <a:pPr algn="r" defTabSz="173038">
                <a:lnSpc>
                  <a:spcPct val="90000"/>
                </a:lnSpc>
                <a:tabLst>
                  <a:tab pos="230188" algn="l"/>
                </a:tabLst>
                <a:defRPr/>
              </a:pPr>
              <a:t>‹#›</a:t>
            </a:fld>
            <a:endParaRPr lang="en-US" sz="1000" dirty="0">
              <a:solidFill>
                <a:prstClr val="white">
                  <a:lumMod val="75000"/>
                </a:prstClr>
              </a:solidFill>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r>
              <a:rPr lang="en-US" sz="1000" dirty="0" err="1" smtClean="0">
                <a:solidFill>
                  <a:srgbClr val="BFBFBF"/>
                </a:solidFill>
                <a:cs typeface="Arial" pitchFamily="34" charset="0"/>
              </a:rPr>
              <a:t>Presentation_name</a:t>
            </a:r>
            <a:endParaRPr lang="en-US" sz="1000" dirty="0">
              <a:solidFill>
                <a:srgbClr val="BFBFBF"/>
              </a:solidFill>
              <a:cs typeface="Arial" pitchFamily="34" charset="0"/>
            </a:endParaRPr>
          </a:p>
        </p:txBody>
      </p:sp>
    </p:spTree>
    <p:extLst>
      <p:ext uri="{BB962C8B-B14F-4D97-AF65-F5344CB8AC3E}">
        <p14:creationId xmlns:p14="http://schemas.microsoft.com/office/powerpoint/2010/main" val="28815611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prstClr val="white">
                    <a:lumMod val="75000"/>
                  </a:prstClr>
                </a:solidFill>
                <a:cs typeface="Arial" pitchFamily="34" charset="0"/>
              </a:rPr>
              <a:pPr algn="r" defTabSz="173038">
                <a:lnSpc>
                  <a:spcPct val="90000"/>
                </a:lnSpc>
                <a:tabLst>
                  <a:tab pos="230188" algn="l"/>
                </a:tabLst>
                <a:defRPr/>
              </a:pPr>
              <a:t>‹#›</a:t>
            </a:fld>
            <a:endParaRPr lang="en-US" sz="1000" dirty="0">
              <a:solidFill>
                <a:prstClr val="white">
                  <a:lumMod val="75000"/>
                </a:prstClr>
              </a:solidFill>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r>
              <a:rPr lang="en-US" sz="1000" dirty="0" err="1" smtClean="0">
                <a:solidFill>
                  <a:srgbClr val="BFBFBF"/>
                </a:solidFill>
                <a:cs typeface="Arial" pitchFamily="34" charset="0"/>
              </a:rPr>
              <a:t>Presentation_name</a:t>
            </a:r>
            <a:endParaRPr lang="en-US" sz="1000" dirty="0">
              <a:solidFill>
                <a:srgbClr val="BFBFBF"/>
              </a:solidFill>
              <a:cs typeface="Arial" pitchFamily="34" charset="0"/>
            </a:endParaRPr>
          </a:p>
        </p:txBody>
      </p:sp>
    </p:spTree>
    <p:extLst>
      <p:ext uri="{BB962C8B-B14F-4D97-AF65-F5344CB8AC3E}">
        <p14:creationId xmlns:p14="http://schemas.microsoft.com/office/powerpoint/2010/main" val="28842424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prstClr val="white">
                    <a:lumMod val="75000"/>
                  </a:prstClr>
                </a:solidFill>
                <a:cs typeface="Arial" pitchFamily="34" charset="0"/>
              </a:rPr>
              <a:pPr algn="r" defTabSz="173038">
                <a:lnSpc>
                  <a:spcPct val="90000"/>
                </a:lnSpc>
                <a:tabLst>
                  <a:tab pos="230188" algn="l"/>
                </a:tabLst>
                <a:defRPr/>
              </a:pPr>
              <a:t>‹#›</a:t>
            </a:fld>
            <a:endParaRPr lang="en-US" sz="1000" dirty="0">
              <a:solidFill>
                <a:prstClr val="white">
                  <a:lumMod val="75000"/>
                </a:prstClr>
              </a:solidFill>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r>
              <a:rPr lang="en-US" sz="1000" dirty="0" err="1" smtClean="0">
                <a:solidFill>
                  <a:srgbClr val="BFBFBF"/>
                </a:solidFill>
                <a:cs typeface="Arial" pitchFamily="34" charset="0"/>
              </a:rPr>
              <a:t>Presentation_name</a:t>
            </a:r>
            <a:endParaRPr lang="en-US" sz="1000" dirty="0">
              <a:solidFill>
                <a:srgbClr val="BFBFBF"/>
              </a:solidFill>
              <a:cs typeface="Arial" pitchFamily="34" charset="0"/>
            </a:endParaRPr>
          </a:p>
        </p:txBody>
      </p:sp>
    </p:spTree>
    <p:extLst>
      <p:ext uri="{BB962C8B-B14F-4D97-AF65-F5344CB8AC3E}">
        <p14:creationId xmlns:p14="http://schemas.microsoft.com/office/powerpoint/2010/main" val="1987836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prstClr val="white">
                    <a:lumMod val="75000"/>
                  </a:prstClr>
                </a:solidFill>
                <a:cs typeface="Arial" pitchFamily="34" charset="0"/>
              </a:rPr>
              <a:pPr algn="r" defTabSz="173038">
                <a:lnSpc>
                  <a:spcPct val="90000"/>
                </a:lnSpc>
                <a:tabLst>
                  <a:tab pos="230188" algn="l"/>
                </a:tabLst>
                <a:defRPr/>
              </a:pPr>
              <a:t>‹#›</a:t>
            </a:fld>
            <a:endParaRPr lang="en-US" sz="1000" dirty="0">
              <a:solidFill>
                <a:prstClr val="white">
                  <a:lumMod val="75000"/>
                </a:prstClr>
              </a:solidFill>
              <a:cs typeface="Arial" pitchFamily="34" charset="0"/>
            </a:endParaRPr>
          </a:p>
        </p:txBody>
      </p:sp>
      <p:sp>
        <p:nvSpPr>
          <p:cNvPr id="14" name="Rectangle 256"/>
          <p:cNvSpPr txBox="1">
            <a:spLocks noChangeArrowheads="1"/>
          </p:cNvSpPr>
          <p:nvPr/>
        </p:nvSpPr>
        <p:spPr>
          <a:xfrm>
            <a:off x="216123" y="6477000"/>
            <a:ext cx="2895600" cy="182562"/>
          </a:xfrm>
          <a:prstGeom prst="rect">
            <a:avLst/>
          </a:prstGeom>
          <a:ln/>
        </p:spPr>
        <p:txBody>
          <a:bodyPr anchor="ctr"/>
          <a:lstStyle/>
          <a:p>
            <a:r>
              <a:rPr lang="en-US" sz="1000" dirty="0" err="1" smtClean="0">
                <a:solidFill>
                  <a:srgbClr val="BFBFBF"/>
                </a:solidFill>
                <a:cs typeface="Arial" pitchFamily="34" charset="0"/>
              </a:rPr>
              <a:t>Presentation_name</a:t>
            </a:r>
            <a:endParaRPr lang="en-US" sz="1000" dirty="0">
              <a:solidFill>
                <a:srgbClr val="BFBFBF"/>
              </a:solidFill>
              <a:cs typeface="Arial" pitchFamily="34" charset="0"/>
            </a:endParaRPr>
          </a:p>
        </p:txBody>
      </p:sp>
    </p:spTree>
    <p:extLst>
      <p:ext uri="{BB962C8B-B14F-4D97-AF65-F5344CB8AC3E}">
        <p14:creationId xmlns:p14="http://schemas.microsoft.com/office/powerpoint/2010/main" val="226783919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url.org/dc/dcmityp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w3.org/1999/02/22-rdf-syntax-ns" TargetMode="External"/><Relationship Id="rId5" Type="http://schemas.openxmlformats.org/officeDocument/2006/relationships/hyperlink" Target="http://purl..org/dc/terms" TargetMode="External"/><Relationship Id="rId4" Type="http://schemas.openxmlformats.org/officeDocument/2006/relationships/hyperlink" Target="http://purl.org/spar/dataci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purl.org/dc/dcmityp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purl.org/dc/dc/term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purl.org/dc/dcmityp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w3.org/1999/02/22-rdf-syntax-ns" TargetMode="External"/><Relationship Id="rId5" Type="http://schemas.openxmlformats.org/officeDocument/2006/relationships/hyperlink" Target="http://purl..org/dc/terms" TargetMode="External"/><Relationship Id="rId4" Type="http://schemas.openxmlformats.org/officeDocument/2006/relationships/hyperlink" Target="http://purl.org/spar/datacit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838200"/>
            <a:ext cx="4160172" cy="955646"/>
          </a:xfrm>
        </p:spPr>
        <p:txBody>
          <a:bodyPr/>
          <a:lstStyle/>
          <a:p>
            <a:pPr algn="ctr"/>
            <a:r>
              <a:rPr lang="en-US" sz="3600" b="1" dirty="0" smtClean="0">
                <a:latin typeface="Helvetica" panose="020B0604020202020204" pitchFamily="34" charset="0"/>
                <a:cs typeface="Helvetica" panose="020B0604020202020204" pitchFamily="34" charset="0"/>
              </a:rPr>
              <a:t>Metadata </a:t>
            </a:r>
            <a:r>
              <a:rPr lang="en-US" b="1" dirty="0" smtClean="0">
                <a:latin typeface="Helvetica" panose="020B0604020202020204" pitchFamily="34" charset="0"/>
                <a:cs typeface="Helvetica" panose="020B0604020202020204" pitchFamily="34" charset="0"/>
              </a:rPr>
              <a:t/>
            </a:r>
            <a:br>
              <a:rPr lang="en-US" b="1" dirty="0" smtClean="0">
                <a:latin typeface="Helvetica" panose="020B0604020202020204" pitchFamily="34" charset="0"/>
                <a:cs typeface="Helvetica" panose="020B0604020202020204" pitchFamily="34" charset="0"/>
              </a:rPr>
            </a:br>
            <a:r>
              <a:rPr lang="en-US" b="1" dirty="0" smtClean="0">
                <a:latin typeface="Helvetica" panose="020B0604020202020204" pitchFamily="34" charset="0"/>
                <a:cs typeface="Helvetica" panose="020B0604020202020204" pitchFamily="34" charset="0"/>
              </a:rPr>
              <a:t>Infrastructure + RDF</a:t>
            </a:r>
            <a:endParaRPr lang="en-US" b="1" dirty="0">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254876" y="2057400"/>
            <a:ext cx="4041228" cy="757130"/>
          </a:xfrm>
        </p:spPr>
        <p:txBody>
          <a:bodyPr/>
          <a:lstStyle/>
          <a:p>
            <a:pPr algn="ctr"/>
            <a:r>
              <a:rPr lang="en-US" dirty="0" smtClean="0">
                <a:latin typeface="Helvetica" panose="020B0604020202020204" pitchFamily="34" charset="0"/>
                <a:cs typeface="Helvetica" panose="020B0604020202020204" pitchFamily="34" charset="0"/>
              </a:rPr>
              <a:t>Recommendations for the </a:t>
            </a:r>
            <a:r>
              <a:rPr lang="en-US" dirty="0" err="1" smtClean="0">
                <a:latin typeface="Helvetica" panose="020B0604020202020204" pitchFamily="34" charset="0"/>
                <a:cs typeface="Helvetica" panose="020B0604020202020204" pitchFamily="34" charset="0"/>
              </a:rPr>
              <a:t>DOECode</a:t>
            </a:r>
            <a:r>
              <a:rPr lang="en-US" dirty="0" smtClean="0">
                <a:latin typeface="Helvetica" panose="020B0604020202020204" pitchFamily="34" charset="0"/>
                <a:cs typeface="Helvetica" panose="020B0604020202020204" pitchFamily="34" charset="0"/>
              </a:rPr>
              <a:t> Tech Team</a:t>
            </a:r>
            <a:endParaRPr lang="en-US" dirty="0">
              <a:latin typeface="Helvetica" panose="020B0604020202020204" pitchFamily="34" charset="0"/>
              <a:cs typeface="Helvetica" panose="020B0604020202020204" pitchFamily="34" charset="0"/>
            </a:endParaRPr>
          </a:p>
        </p:txBody>
      </p:sp>
      <p:sp>
        <p:nvSpPr>
          <p:cNvPr id="4" name="TextBox 3"/>
          <p:cNvSpPr txBox="1"/>
          <p:nvPr/>
        </p:nvSpPr>
        <p:spPr>
          <a:xfrm>
            <a:off x="228600" y="4812948"/>
            <a:ext cx="3045257" cy="923330"/>
          </a:xfrm>
          <a:prstGeom prst="rect">
            <a:avLst/>
          </a:prstGeom>
          <a:noFill/>
        </p:spPr>
        <p:txBody>
          <a:bodyPr wrap="none" rtlCol="0">
            <a:spAutoFit/>
          </a:bodyPr>
          <a:lstStyle/>
          <a:p>
            <a:r>
              <a:rPr lang="en-US" dirty="0" smtClean="0"/>
              <a:t>Katie Knight</a:t>
            </a:r>
          </a:p>
          <a:p>
            <a:r>
              <a:rPr lang="en-US" dirty="0" smtClean="0"/>
              <a:t>Metadata Librarian</a:t>
            </a:r>
          </a:p>
          <a:p>
            <a:r>
              <a:rPr lang="en-US" dirty="0" smtClean="0"/>
              <a:t>Oak Ridge National Laboratory</a:t>
            </a:r>
            <a:endParaRPr lang="en-US" dirty="0"/>
          </a:p>
        </p:txBody>
      </p:sp>
    </p:spTree>
    <p:extLst>
      <p:ext uri="{BB962C8B-B14F-4D97-AF65-F5344CB8AC3E}">
        <p14:creationId xmlns:p14="http://schemas.microsoft.com/office/powerpoint/2010/main" val="1868273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RDF Structure</a:t>
            </a:r>
            <a:endParaRPr lang="en-US" b="1" dirty="0">
              <a:latin typeface="+mj-lt"/>
            </a:endParaRPr>
          </a:p>
        </p:txBody>
      </p:sp>
      <p:sp>
        <p:nvSpPr>
          <p:cNvPr id="4" name="Oval 3"/>
          <p:cNvSpPr/>
          <p:nvPr/>
        </p:nvSpPr>
        <p:spPr>
          <a:xfrm>
            <a:off x="609600" y="2514600"/>
            <a:ext cx="3200400" cy="1828800"/>
          </a:xfrm>
          <a:prstGeom prst="ellipse">
            <a:avLst/>
          </a:prstGeom>
          <a:solidFill>
            <a:srgbClr val="0070C0">
              <a:alpha val="15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3200" dirty="0" smtClean="0">
                <a:solidFill>
                  <a:schemeClr val="tx1"/>
                </a:solidFill>
              </a:rPr>
              <a:t>Concept</a:t>
            </a:r>
          </a:p>
        </p:txBody>
      </p:sp>
      <p:cxnSp>
        <p:nvCxnSpPr>
          <p:cNvPr id="6" name="Straight Arrow Connector 5"/>
          <p:cNvCxnSpPr>
            <a:endCxn id="7" idx="2"/>
          </p:cNvCxnSpPr>
          <p:nvPr/>
        </p:nvCxnSpPr>
        <p:spPr>
          <a:xfrm>
            <a:off x="3810000" y="34290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715000" y="2514600"/>
            <a:ext cx="3200400" cy="1828800"/>
          </a:xfrm>
          <a:prstGeom prst="ellipse">
            <a:avLst/>
          </a:prstGeom>
          <a:solidFill>
            <a:schemeClr val="tx2">
              <a:alpha val="1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3600" dirty="0" smtClean="0">
                <a:solidFill>
                  <a:schemeClr val="tx1"/>
                </a:solidFill>
              </a:rPr>
              <a:t>Value</a:t>
            </a:r>
          </a:p>
        </p:txBody>
      </p:sp>
      <p:sp>
        <p:nvSpPr>
          <p:cNvPr id="9" name="TextBox 8"/>
          <p:cNvSpPr txBox="1"/>
          <p:nvPr/>
        </p:nvSpPr>
        <p:spPr>
          <a:xfrm>
            <a:off x="4055226" y="2971800"/>
            <a:ext cx="1348447" cy="424732"/>
          </a:xfrm>
          <a:prstGeom prst="rect">
            <a:avLst/>
          </a:prstGeom>
          <a:noFill/>
        </p:spPr>
        <p:txBody>
          <a:bodyPr wrap="none" rtlCol="0">
            <a:spAutoFit/>
          </a:bodyPr>
          <a:lstStyle/>
          <a:p>
            <a:pPr algn="ctr">
              <a:lnSpc>
                <a:spcPct val="90000"/>
              </a:lnSpc>
            </a:pPr>
            <a:r>
              <a:rPr lang="en-US" sz="2400" dirty="0" smtClean="0"/>
              <a:t>Property</a:t>
            </a:r>
            <a:endParaRPr lang="en-US" dirty="0" smtClean="0"/>
          </a:p>
        </p:txBody>
      </p:sp>
    </p:spTree>
    <p:extLst>
      <p:ext uri="{BB962C8B-B14F-4D97-AF65-F5344CB8AC3E}">
        <p14:creationId xmlns:p14="http://schemas.microsoft.com/office/powerpoint/2010/main" val="92030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28600"/>
            <a:ext cx="8636290" cy="484748"/>
          </a:xfrm>
        </p:spPr>
        <p:txBody>
          <a:bodyPr/>
          <a:lstStyle/>
          <a:p>
            <a:r>
              <a:rPr lang="en-US" b="1" dirty="0" smtClean="0">
                <a:latin typeface="+mj-lt"/>
              </a:rPr>
              <a:t>RDF </a:t>
            </a:r>
            <a:r>
              <a:rPr lang="en-US" b="1" dirty="0" smtClean="0">
                <a:latin typeface="+mj-lt"/>
              </a:rPr>
              <a:t>Structure ex: Software Versioning</a:t>
            </a:r>
            <a:endParaRPr lang="en-US" b="1" dirty="0">
              <a:latin typeface="+mj-lt"/>
            </a:endParaRPr>
          </a:p>
        </p:txBody>
      </p:sp>
      <p:sp>
        <p:nvSpPr>
          <p:cNvPr id="4" name="Oval 3"/>
          <p:cNvSpPr/>
          <p:nvPr/>
        </p:nvSpPr>
        <p:spPr>
          <a:xfrm>
            <a:off x="152400" y="2933700"/>
            <a:ext cx="4038600" cy="876300"/>
          </a:xfrm>
          <a:prstGeom prst="ellipse">
            <a:avLst/>
          </a:prstGeom>
          <a:solidFill>
            <a:srgbClr val="0070C0">
              <a:alpha val="15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tx1"/>
              </a:solidFill>
            </a:endParaRPr>
          </a:p>
        </p:txBody>
      </p:sp>
      <p:sp>
        <p:nvSpPr>
          <p:cNvPr id="7" name="Oval 6"/>
          <p:cNvSpPr/>
          <p:nvPr/>
        </p:nvSpPr>
        <p:spPr>
          <a:xfrm>
            <a:off x="5562601" y="4607665"/>
            <a:ext cx="3352800" cy="1143000"/>
          </a:xfrm>
          <a:prstGeom prst="ellipse">
            <a:avLst/>
          </a:prstGeom>
          <a:solidFill>
            <a:srgbClr val="0070C0">
              <a:alpha val="11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000" dirty="0" smtClean="0">
                <a:solidFill>
                  <a:schemeClr val="tx1"/>
                </a:solidFill>
              </a:rPr>
              <a:t>github.org/version2</a:t>
            </a:r>
            <a:endParaRPr lang="en-US" sz="2000" dirty="0" smtClean="0">
              <a:solidFill>
                <a:schemeClr val="tx1"/>
              </a:solidFill>
            </a:endParaRPr>
          </a:p>
        </p:txBody>
      </p:sp>
      <p:sp>
        <p:nvSpPr>
          <p:cNvPr id="9" name="TextBox 8"/>
          <p:cNvSpPr txBox="1"/>
          <p:nvPr/>
        </p:nvSpPr>
        <p:spPr>
          <a:xfrm>
            <a:off x="4836380" y="3059668"/>
            <a:ext cx="2478820" cy="369332"/>
          </a:xfrm>
          <a:prstGeom prst="rect">
            <a:avLst/>
          </a:prstGeom>
          <a:noFill/>
        </p:spPr>
        <p:txBody>
          <a:bodyPr wrap="none" rtlCol="0">
            <a:spAutoFit/>
          </a:bodyPr>
          <a:lstStyle/>
          <a:p>
            <a:pPr algn="ctr">
              <a:lnSpc>
                <a:spcPct val="90000"/>
              </a:lnSpc>
            </a:pPr>
            <a:r>
              <a:rPr lang="en-US" sz="2000" dirty="0" err="1" smtClean="0"/>
              <a:t>dcterms:hasVersion</a:t>
            </a:r>
            <a:endParaRPr lang="en-US" dirty="0" smtClean="0"/>
          </a:p>
        </p:txBody>
      </p:sp>
      <p:cxnSp>
        <p:nvCxnSpPr>
          <p:cNvPr id="5" name="Straight Arrow Connector 4"/>
          <p:cNvCxnSpPr>
            <a:stCxn id="4" idx="0"/>
            <a:endCxn id="8" idx="4"/>
          </p:cNvCxnSpPr>
          <p:nvPr/>
        </p:nvCxnSpPr>
        <p:spPr>
          <a:xfrm flipH="1" flipV="1">
            <a:off x="2127081" y="1535846"/>
            <a:ext cx="44619" cy="1397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2000" y="725167"/>
            <a:ext cx="2730162" cy="810679"/>
          </a:xfrm>
          <a:prstGeom prst="ellipse">
            <a:avLst/>
          </a:prstGeom>
          <a:solidFill>
            <a:srgbClr val="0070C0">
              <a:alpha val="13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fr-FR" dirty="0" smtClean="0">
                <a:solidFill>
                  <a:schemeClr val="tx1"/>
                </a:solidFill>
              </a:rPr>
              <a:t>« </a:t>
            </a:r>
            <a:r>
              <a:rPr lang="fr-FR" dirty="0" smtClean="0">
                <a:solidFill>
                  <a:schemeClr val="tx1"/>
                </a:solidFill>
              </a:rPr>
              <a:t>doi:10.1234</a:t>
            </a:r>
            <a:r>
              <a:rPr lang="fr-FR" dirty="0" smtClean="0">
                <a:solidFill>
                  <a:schemeClr val="tx1"/>
                </a:solidFill>
              </a:rPr>
              <a:t> »</a:t>
            </a:r>
            <a:endParaRPr lang="en-US" dirty="0" smtClean="0">
              <a:solidFill>
                <a:schemeClr val="tx1"/>
              </a:solidFill>
            </a:endParaRPr>
          </a:p>
        </p:txBody>
      </p:sp>
      <p:sp>
        <p:nvSpPr>
          <p:cNvPr id="11" name="TextBox 10"/>
          <p:cNvSpPr txBox="1"/>
          <p:nvPr/>
        </p:nvSpPr>
        <p:spPr>
          <a:xfrm>
            <a:off x="1473875" y="1791968"/>
            <a:ext cx="2031325" cy="341632"/>
          </a:xfrm>
          <a:prstGeom prst="rect">
            <a:avLst/>
          </a:prstGeom>
          <a:noFill/>
        </p:spPr>
        <p:txBody>
          <a:bodyPr wrap="none" rtlCol="0">
            <a:spAutoFit/>
          </a:bodyPr>
          <a:lstStyle/>
          <a:p>
            <a:pPr algn="ctr">
              <a:lnSpc>
                <a:spcPct val="90000"/>
              </a:lnSpc>
            </a:pPr>
            <a:r>
              <a:rPr lang="en-US" dirty="0" err="1" smtClean="0"/>
              <a:t>dcite:hasIdentifier</a:t>
            </a:r>
            <a:endParaRPr lang="en-US" dirty="0" smtClean="0"/>
          </a:p>
        </p:txBody>
      </p:sp>
      <p:sp>
        <p:nvSpPr>
          <p:cNvPr id="15" name="TextBox 14"/>
          <p:cNvSpPr txBox="1"/>
          <p:nvPr/>
        </p:nvSpPr>
        <p:spPr>
          <a:xfrm>
            <a:off x="777427" y="3135969"/>
            <a:ext cx="2803973" cy="674031"/>
          </a:xfrm>
          <a:prstGeom prst="rect">
            <a:avLst/>
          </a:prstGeom>
          <a:noFill/>
        </p:spPr>
        <p:txBody>
          <a:bodyPr wrap="none" rtlCol="0">
            <a:spAutoFit/>
          </a:bodyPr>
          <a:lstStyle/>
          <a:p>
            <a:pPr algn="ctr">
              <a:lnSpc>
                <a:spcPct val="90000"/>
              </a:lnSpc>
            </a:pPr>
            <a:r>
              <a:rPr lang="en-US" sz="2400" dirty="0" smtClean="0"/>
              <a:t>github.org/software</a:t>
            </a:r>
            <a:endParaRPr lang="en-US" sz="2400" dirty="0"/>
          </a:p>
          <a:p>
            <a:pPr algn="ctr">
              <a:lnSpc>
                <a:spcPct val="90000"/>
              </a:lnSpc>
            </a:pPr>
            <a:endParaRPr lang="en-US" dirty="0" smtClean="0"/>
          </a:p>
        </p:txBody>
      </p:sp>
      <p:sp>
        <p:nvSpPr>
          <p:cNvPr id="20" name="Oval 19"/>
          <p:cNvSpPr/>
          <p:nvPr/>
        </p:nvSpPr>
        <p:spPr>
          <a:xfrm>
            <a:off x="7543800" y="457200"/>
            <a:ext cx="1306989" cy="838200"/>
          </a:xfrm>
          <a:prstGeom prst="ellipse">
            <a:avLst/>
          </a:prstGeom>
          <a:solidFill>
            <a:srgbClr val="0070C0">
              <a:alpha val="13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tx1"/>
              </a:solidFill>
            </a:endParaRPr>
          </a:p>
        </p:txBody>
      </p:sp>
      <p:sp>
        <p:nvSpPr>
          <p:cNvPr id="21" name="TextBox 20"/>
          <p:cNvSpPr txBox="1"/>
          <p:nvPr/>
        </p:nvSpPr>
        <p:spPr>
          <a:xfrm>
            <a:off x="7823205" y="725168"/>
            <a:ext cx="787395" cy="341632"/>
          </a:xfrm>
          <a:prstGeom prst="rect">
            <a:avLst/>
          </a:prstGeom>
          <a:noFill/>
        </p:spPr>
        <p:txBody>
          <a:bodyPr wrap="none" rtlCol="0">
            <a:spAutoFit/>
          </a:bodyPr>
          <a:lstStyle/>
          <a:p>
            <a:pPr algn="ctr">
              <a:lnSpc>
                <a:spcPct val="90000"/>
              </a:lnSpc>
            </a:pPr>
            <a:r>
              <a:rPr lang="en-US" dirty="0" err="1" smtClean="0"/>
              <a:t>rdf:Alt</a:t>
            </a:r>
            <a:endParaRPr lang="en-US" dirty="0" smtClean="0"/>
          </a:p>
        </p:txBody>
      </p:sp>
      <p:sp>
        <p:nvSpPr>
          <p:cNvPr id="22" name="TextBox 21"/>
          <p:cNvSpPr txBox="1"/>
          <p:nvPr/>
        </p:nvSpPr>
        <p:spPr>
          <a:xfrm>
            <a:off x="7848600" y="1828800"/>
            <a:ext cx="954107" cy="341632"/>
          </a:xfrm>
          <a:prstGeom prst="rect">
            <a:avLst/>
          </a:prstGeom>
          <a:noFill/>
        </p:spPr>
        <p:txBody>
          <a:bodyPr wrap="none" rtlCol="0">
            <a:spAutoFit/>
          </a:bodyPr>
          <a:lstStyle/>
          <a:p>
            <a:pPr algn="ctr">
              <a:lnSpc>
                <a:spcPct val="90000"/>
              </a:lnSpc>
            </a:pPr>
            <a:r>
              <a:rPr lang="en-US" dirty="0" err="1" smtClean="0"/>
              <a:t>rdf:type</a:t>
            </a:r>
            <a:endParaRPr lang="en-US" dirty="0" smtClean="0"/>
          </a:p>
        </p:txBody>
      </p:sp>
      <p:sp>
        <p:nvSpPr>
          <p:cNvPr id="26" name="Oval 25"/>
          <p:cNvSpPr/>
          <p:nvPr/>
        </p:nvSpPr>
        <p:spPr>
          <a:xfrm>
            <a:off x="7760811" y="2895600"/>
            <a:ext cx="927711" cy="990600"/>
          </a:xfrm>
          <a:prstGeom prst="ellipse">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tx1"/>
              </a:solidFill>
            </a:endParaRPr>
          </a:p>
        </p:txBody>
      </p:sp>
      <p:cxnSp>
        <p:nvCxnSpPr>
          <p:cNvPr id="32" name="Straight Arrow Connector 31"/>
          <p:cNvCxnSpPr>
            <a:stCxn id="26" idx="3"/>
            <a:endCxn id="7" idx="0"/>
          </p:cNvCxnSpPr>
          <p:nvPr/>
        </p:nvCxnSpPr>
        <p:spPr>
          <a:xfrm flipH="1">
            <a:off x="7239001" y="3741130"/>
            <a:ext cx="657670" cy="86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83629" y="4172584"/>
            <a:ext cx="774571" cy="341632"/>
          </a:xfrm>
          <a:prstGeom prst="rect">
            <a:avLst/>
          </a:prstGeom>
          <a:noFill/>
        </p:spPr>
        <p:txBody>
          <a:bodyPr wrap="none" rtlCol="0">
            <a:spAutoFit/>
          </a:bodyPr>
          <a:lstStyle/>
          <a:p>
            <a:pPr algn="ctr">
              <a:lnSpc>
                <a:spcPct val="90000"/>
              </a:lnSpc>
            </a:pPr>
            <a:r>
              <a:rPr lang="en-US" dirty="0" smtClean="0"/>
              <a:t>rdf:_1</a:t>
            </a:r>
          </a:p>
        </p:txBody>
      </p:sp>
      <p:cxnSp>
        <p:nvCxnSpPr>
          <p:cNvPr id="35" name="Straight Arrow Connector 34"/>
          <p:cNvCxnSpPr>
            <a:stCxn id="26" idx="0"/>
            <a:endCxn id="20" idx="4"/>
          </p:cNvCxnSpPr>
          <p:nvPr/>
        </p:nvCxnSpPr>
        <p:spPr>
          <a:xfrm flipH="1" flipV="1">
            <a:off x="8197295" y="1295400"/>
            <a:ext cx="27372"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133600" y="5257800"/>
            <a:ext cx="3352800" cy="1143000"/>
          </a:xfrm>
          <a:prstGeom prst="ellipse">
            <a:avLst/>
          </a:prstGeom>
          <a:solidFill>
            <a:srgbClr val="0070C0">
              <a:alpha val="11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000" dirty="0" smtClean="0">
                <a:solidFill>
                  <a:schemeClr val="tx1"/>
                </a:solidFill>
              </a:rPr>
              <a:t>github.org/version3</a:t>
            </a:r>
            <a:endParaRPr lang="en-US" sz="2000" dirty="0" smtClean="0">
              <a:solidFill>
                <a:schemeClr val="tx1"/>
              </a:solidFill>
            </a:endParaRPr>
          </a:p>
        </p:txBody>
      </p:sp>
      <p:cxnSp>
        <p:nvCxnSpPr>
          <p:cNvPr id="14" name="Straight Arrow Connector 13"/>
          <p:cNvCxnSpPr>
            <a:stCxn id="26" idx="3"/>
            <a:endCxn id="24" idx="0"/>
          </p:cNvCxnSpPr>
          <p:nvPr/>
        </p:nvCxnSpPr>
        <p:spPr>
          <a:xfrm flipH="1">
            <a:off x="3810000" y="3741130"/>
            <a:ext cx="4086671" cy="151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91481" y="4246932"/>
            <a:ext cx="774571" cy="341632"/>
          </a:xfrm>
          <a:prstGeom prst="rect">
            <a:avLst/>
          </a:prstGeom>
          <a:noFill/>
        </p:spPr>
        <p:txBody>
          <a:bodyPr wrap="none" rtlCol="0">
            <a:spAutoFit/>
          </a:bodyPr>
          <a:lstStyle/>
          <a:p>
            <a:pPr algn="ctr">
              <a:lnSpc>
                <a:spcPct val="90000"/>
              </a:lnSpc>
            </a:pPr>
            <a:r>
              <a:rPr lang="en-US" dirty="0" smtClean="0"/>
              <a:t>rdf:_2</a:t>
            </a:r>
            <a:endParaRPr lang="en-US" dirty="0" smtClean="0"/>
          </a:p>
        </p:txBody>
      </p:sp>
      <p:sp>
        <p:nvSpPr>
          <p:cNvPr id="30" name="Oval 29"/>
          <p:cNvSpPr/>
          <p:nvPr/>
        </p:nvSpPr>
        <p:spPr>
          <a:xfrm>
            <a:off x="152400" y="4191000"/>
            <a:ext cx="3352800" cy="1143000"/>
          </a:xfrm>
          <a:prstGeom prst="ellipse">
            <a:avLst/>
          </a:prstGeom>
          <a:solidFill>
            <a:srgbClr val="0070C0">
              <a:alpha val="11000"/>
            </a:srgb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000" dirty="0" smtClean="0">
                <a:solidFill>
                  <a:schemeClr val="tx1"/>
                </a:solidFill>
              </a:rPr>
              <a:t>github.org/version3</a:t>
            </a:r>
            <a:endParaRPr lang="en-US" sz="2000" dirty="0" smtClean="0">
              <a:solidFill>
                <a:schemeClr val="tx1"/>
              </a:solidFill>
            </a:endParaRPr>
          </a:p>
        </p:txBody>
      </p:sp>
      <p:cxnSp>
        <p:nvCxnSpPr>
          <p:cNvPr id="23" name="Straight Arrow Connector 22"/>
          <p:cNvCxnSpPr>
            <a:stCxn id="26" idx="3"/>
            <a:endCxn id="30" idx="7"/>
          </p:cNvCxnSpPr>
          <p:nvPr/>
        </p:nvCxnSpPr>
        <p:spPr>
          <a:xfrm flipH="1">
            <a:off x="3014194" y="3741130"/>
            <a:ext cx="4882477" cy="617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78429" y="3733800"/>
            <a:ext cx="774571" cy="341632"/>
          </a:xfrm>
          <a:prstGeom prst="rect">
            <a:avLst/>
          </a:prstGeom>
          <a:noFill/>
        </p:spPr>
        <p:txBody>
          <a:bodyPr wrap="none" rtlCol="0">
            <a:spAutoFit/>
          </a:bodyPr>
          <a:lstStyle/>
          <a:p>
            <a:pPr algn="ctr">
              <a:lnSpc>
                <a:spcPct val="90000"/>
              </a:lnSpc>
            </a:pPr>
            <a:r>
              <a:rPr lang="en-US" dirty="0" smtClean="0"/>
              <a:t>rdf:_3</a:t>
            </a:r>
            <a:endParaRPr lang="en-US" dirty="0" smtClean="0"/>
          </a:p>
        </p:txBody>
      </p:sp>
      <p:cxnSp>
        <p:nvCxnSpPr>
          <p:cNvPr id="29" name="Straight Arrow Connector 28"/>
          <p:cNvCxnSpPr>
            <a:stCxn id="4" idx="6"/>
            <a:endCxn id="26" idx="2"/>
          </p:cNvCxnSpPr>
          <p:nvPr/>
        </p:nvCxnSpPr>
        <p:spPr>
          <a:xfrm>
            <a:off x="4191000" y="3371850"/>
            <a:ext cx="3569811"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7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152400"/>
            <a:ext cx="8636290" cy="484748"/>
          </a:xfrm>
        </p:spPr>
        <p:txBody>
          <a:bodyPr/>
          <a:lstStyle/>
          <a:p>
            <a:r>
              <a:rPr lang="en-US" b="1" dirty="0" smtClean="0">
                <a:latin typeface="+mj-lt"/>
              </a:rPr>
              <a:t>Versioning with RDF (turtle notation)</a:t>
            </a:r>
            <a:endParaRPr lang="en-US" b="1" dirty="0">
              <a:latin typeface="+mj-lt"/>
            </a:endParaRPr>
          </a:p>
        </p:txBody>
      </p:sp>
      <p:sp>
        <p:nvSpPr>
          <p:cNvPr id="3" name="Content Placeholder 2"/>
          <p:cNvSpPr>
            <a:spLocks noGrp="1"/>
          </p:cNvSpPr>
          <p:nvPr>
            <p:ph idx="1"/>
          </p:nvPr>
        </p:nvSpPr>
        <p:spPr>
          <a:xfrm>
            <a:off x="505968" y="762000"/>
            <a:ext cx="8409432" cy="5943600"/>
          </a:xfrm>
        </p:spPr>
        <p:txBody>
          <a:bodyPr/>
          <a:lstStyle/>
          <a:p>
            <a:pPr marL="0" indent="0">
              <a:buNone/>
            </a:pPr>
            <a:r>
              <a:rPr lang="en-US" sz="1800" dirty="0" smtClean="0"/>
              <a:t>@prefix : </a:t>
            </a:r>
            <a:r>
              <a:rPr lang="en-US" sz="1800" dirty="0" err="1" smtClean="0"/>
              <a:t>dctype</a:t>
            </a:r>
            <a:r>
              <a:rPr lang="en-US" sz="1800" dirty="0" smtClean="0"/>
              <a:t>: </a:t>
            </a:r>
            <a:r>
              <a:rPr lang="en-US" sz="1800" dirty="0" smtClean="0">
                <a:hlinkClick r:id="rId3"/>
              </a:rPr>
              <a:t>http://purl.org/dc/dcmitype/</a:t>
            </a:r>
            <a:r>
              <a:rPr lang="en-US" sz="1800" dirty="0" smtClean="0"/>
              <a:t> .</a:t>
            </a:r>
          </a:p>
          <a:p>
            <a:pPr marL="0" indent="0">
              <a:buNone/>
            </a:pPr>
            <a:r>
              <a:rPr lang="en-US" sz="1800" dirty="0" smtClean="0"/>
              <a:t>@prefix: </a:t>
            </a:r>
            <a:r>
              <a:rPr lang="en-US" sz="1800" dirty="0" err="1" smtClean="0"/>
              <a:t>datacite</a:t>
            </a:r>
            <a:r>
              <a:rPr lang="en-US" sz="1800" dirty="0" smtClean="0"/>
              <a:t>: </a:t>
            </a:r>
            <a:r>
              <a:rPr lang="en-US" sz="1800" dirty="0" smtClean="0">
                <a:hlinkClick r:id="rId4"/>
              </a:rPr>
              <a:t>http://purl.org/spar/datacite</a:t>
            </a:r>
            <a:r>
              <a:rPr lang="en-US" sz="1800" dirty="0" smtClean="0"/>
              <a:t>/ .</a:t>
            </a:r>
          </a:p>
          <a:p>
            <a:pPr marL="0" indent="0">
              <a:buNone/>
            </a:pPr>
            <a:r>
              <a:rPr lang="en-US" sz="1800" dirty="0" smtClean="0"/>
              <a:t>@prefix: </a:t>
            </a:r>
            <a:r>
              <a:rPr lang="en-US" sz="1800" dirty="0" err="1" smtClean="0"/>
              <a:t>dcterms</a:t>
            </a:r>
            <a:r>
              <a:rPr lang="en-US" sz="1800" dirty="0" smtClean="0"/>
              <a:t>: </a:t>
            </a:r>
            <a:r>
              <a:rPr lang="en-US" sz="1800" dirty="0" smtClean="0">
                <a:hlinkClick r:id="rId5"/>
              </a:rPr>
              <a:t>http://purl..org/dc/terms</a:t>
            </a:r>
            <a:r>
              <a:rPr lang="en-US" sz="1800" dirty="0" smtClean="0"/>
              <a:t> .</a:t>
            </a:r>
          </a:p>
          <a:p>
            <a:pPr marL="0" indent="0">
              <a:buNone/>
            </a:pPr>
            <a:r>
              <a:rPr lang="en-US" sz="1800" dirty="0" smtClean="0"/>
              <a:t>@prefix: </a:t>
            </a:r>
            <a:r>
              <a:rPr lang="en-US" sz="1800" dirty="0" err="1" smtClean="0"/>
              <a:t>rdf</a:t>
            </a:r>
            <a:r>
              <a:rPr lang="en-US" sz="1800" dirty="0" smtClean="0"/>
              <a:t>: </a:t>
            </a:r>
            <a:r>
              <a:rPr lang="en-US" sz="1800" dirty="0" smtClean="0">
                <a:hlinkClick r:id="rId6"/>
              </a:rPr>
              <a:t>http://www.w3.org/1999/02/22-rdf-syntax-ns#</a:t>
            </a:r>
            <a:r>
              <a:rPr lang="en-US" sz="1800" dirty="0" smtClean="0"/>
              <a:t> .</a:t>
            </a:r>
          </a:p>
          <a:p>
            <a:pPr marL="0" indent="0">
              <a:buNone/>
            </a:pPr>
            <a:r>
              <a:rPr lang="en-US" sz="2100" dirty="0" smtClean="0"/>
              <a:t>&lt;github.com/</a:t>
            </a:r>
            <a:r>
              <a:rPr lang="en-US" sz="2100" dirty="0" err="1" smtClean="0"/>
              <a:t>example_software</a:t>
            </a:r>
            <a:r>
              <a:rPr lang="en-US" sz="2100" dirty="0" smtClean="0"/>
              <a:t>&gt;</a:t>
            </a:r>
          </a:p>
          <a:p>
            <a:pPr marL="0" indent="0">
              <a:buNone/>
            </a:pPr>
            <a:r>
              <a:rPr lang="en-US" sz="2100" dirty="0"/>
              <a:t>	</a:t>
            </a:r>
            <a:r>
              <a:rPr lang="en-US" sz="2100" dirty="0" err="1" smtClean="0"/>
              <a:t>datacite:hasGeneralResourceType</a:t>
            </a:r>
            <a:r>
              <a:rPr lang="en-US" sz="2100" dirty="0" smtClean="0"/>
              <a:t> 	</a:t>
            </a:r>
            <a:r>
              <a:rPr lang="en-US" sz="2100" dirty="0" err="1" smtClean="0"/>
              <a:t>dctype:Software</a:t>
            </a:r>
            <a:r>
              <a:rPr lang="en-US" sz="2100" dirty="0" smtClean="0"/>
              <a:t> ;</a:t>
            </a:r>
          </a:p>
          <a:p>
            <a:pPr marL="0" indent="0">
              <a:buNone/>
            </a:pPr>
            <a:r>
              <a:rPr lang="en-US" sz="2100" dirty="0"/>
              <a:t>	</a:t>
            </a:r>
            <a:r>
              <a:rPr lang="en-US" sz="2100" dirty="0" err="1" smtClean="0"/>
              <a:t>datacite:hasIdentifier</a:t>
            </a:r>
            <a:r>
              <a:rPr lang="en-US" sz="2100" dirty="0" smtClean="0"/>
              <a:t>  	&lt;dx.doi.org/10.1234&gt; ;</a:t>
            </a:r>
          </a:p>
          <a:p>
            <a:pPr marL="0" indent="0">
              <a:buNone/>
            </a:pPr>
            <a:r>
              <a:rPr lang="en-US" sz="2100" dirty="0"/>
              <a:t>	</a:t>
            </a:r>
            <a:r>
              <a:rPr lang="en-US" sz="2100" dirty="0" err="1" smtClean="0"/>
              <a:t>dcterms:hasVersion</a:t>
            </a:r>
            <a:r>
              <a:rPr lang="en-US" sz="2100" dirty="0" smtClean="0"/>
              <a:t>	[</a:t>
            </a:r>
            <a:r>
              <a:rPr lang="en-US" sz="2100" dirty="0" err="1" smtClean="0"/>
              <a:t>rdf:type</a:t>
            </a:r>
            <a:r>
              <a:rPr lang="en-US" sz="2100" dirty="0" smtClean="0"/>
              <a:t> 	</a:t>
            </a:r>
            <a:r>
              <a:rPr lang="en-US" sz="2100" dirty="0" err="1" smtClean="0"/>
              <a:t>rdf:alt</a:t>
            </a:r>
            <a:r>
              <a:rPr lang="en-US" sz="2100" dirty="0" smtClean="0"/>
              <a:t> ;</a:t>
            </a:r>
          </a:p>
          <a:p>
            <a:pPr marL="0" indent="0">
              <a:buNone/>
            </a:pPr>
            <a:r>
              <a:rPr lang="en-US" sz="2100" dirty="0"/>
              <a:t>	</a:t>
            </a:r>
            <a:r>
              <a:rPr lang="en-US" sz="2100" dirty="0" smtClean="0"/>
              <a:t>rdf:_1 	&lt;github.com/version2&gt; ;</a:t>
            </a:r>
          </a:p>
          <a:p>
            <a:pPr marL="0" indent="0">
              <a:buNone/>
            </a:pPr>
            <a:r>
              <a:rPr lang="en-US" sz="2100" dirty="0"/>
              <a:t>	</a:t>
            </a:r>
            <a:r>
              <a:rPr lang="en-US" sz="2100" dirty="0" smtClean="0"/>
              <a:t>rdf:_2 	&lt;github.com/version3&gt; ;</a:t>
            </a:r>
          </a:p>
          <a:p>
            <a:pPr marL="0" indent="0">
              <a:buNone/>
            </a:pPr>
            <a:r>
              <a:rPr lang="en-US" sz="2100" dirty="0"/>
              <a:t>	</a:t>
            </a:r>
            <a:r>
              <a:rPr lang="en-US" sz="2100" dirty="0" smtClean="0"/>
              <a:t>rdf:_3 	&lt;github.com/version4&gt; .</a:t>
            </a:r>
          </a:p>
          <a:p>
            <a:pPr marL="0" indent="0">
              <a:buNone/>
            </a:pPr>
            <a:r>
              <a:rPr lang="en-US" sz="2100" dirty="0"/>
              <a:t>	</a:t>
            </a:r>
            <a:r>
              <a:rPr lang="en-US" sz="2100" dirty="0" smtClean="0"/>
              <a:t>] .</a:t>
            </a:r>
          </a:p>
          <a:p>
            <a:pPr marL="0" indent="0">
              <a:buNone/>
            </a:pPr>
            <a:r>
              <a:rPr lang="en-US" dirty="0"/>
              <a:t>	</a:t>
            </a:r>
            <a:endParaRPr lang="en-US" dirty="0" smtClean="0"/>
          </a:p>
          <a:p>
            <a:pPr marL="0" indent="0">
              <a:buNone/>
            </a:pPr>
            <a:r>
              <a:rPr lang="en-US" dirty="0"/>
              <a:t>	</a:t>
            </a:r>
          </a:p>
        </p:txBody>
      </p:sp>
    </p:spTree>
    <p:extLst>
      <p:ext uri="{BB962C8B-B14F-4D97-AF65-F5344CB8AC3E}">
        <p14:creationId xmlns:p14="http://schemas.microsoft.com/office/powerpoint/2010/main" val="198143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38200"/>
            <a:ext cx="8036174" cy="5327612"/>
          </a:xfrm>
          <a:prstGeom prst="rect">
            <a:avLst/>
          </a:prstGeom>
          <a:noFill/>
        </p:spPr>
        <p:txBody>
          <a:bodyPr wrap="none" rtlCol="0">
            <a:spAutoFit/>
          </a:bodyPr>
          <a:lstStyle/>
          <a:p>
            <a:pPr>
              <a:lnSpc>
                <a:spcPct val="90000"/>
              </a:lnSpc>
            </a:pPr>
            <a:r>
              <a:rPr lang="en-US" dirty="0">
                <a:solidFill>
                  <a:srgbClr val="0000CD"/>
                </a:solidFill>
                <a:latin typeface="Consolas"/>
              </a:rPr>
              <a:t>&lt;</a:t>
            </a:r>
            <a:r>
              <a:rPr lang="en-US" dirty="0">
                <a:solidFill>
                  <a:srgbClr val="A52A2A"/>
                </a:solidFill>
                <a:latin typeface="Consolas"/>
              </a:rPr>
              <a:t>?xml</a:t>
            </a:r>
            <a:r>
              <a:rPr lang="en-US" dirty="0">
                <a:solidFill>
                  <a:srgbClr val="FF0000"/>
                </a:solidFill>
                <a:latin typeface="Consolas"/>
              </a:rPr>
              <a:t> version</a:t>
            </a:r>
            <a:r>
              <a:rPr lang="en-US" dirty="0">
                <a:solidFill>
                  <a:srgbClr val="0000CD"/>
                </a:solidFill>
                <a:latin typeface="Consolas"/>
              </a:rPr>
              <a:t>="1.0"</a:t>
            </a:r>
            <a:r>
              <a:rPr lang="en-US" dirty="0">
                <a:solidFill>
                  <a:srgbClr val="FF0000"/>
                </a:solidFill>
                <a:latin typeface="Consolas"/>
              </a:rPr>
              <a:t>?</a:t>
            </a:r>
            <a:r>
              <a:rPr lang="en-US" dirty="0">
                <a:solidFill>
                  <a:srgbClr val="0000CD"/>
                </a:solidFill>
                <a:latin typeface="Consolas"/>
              </a:rPr>
              <a:t>&gt;</a:t>
            </a:r>
            <a:r>
              <a:rPr lang="en-US" dirty="0"/>
              <a:t/>
            </a:r>
            <a:br>
              <a:rPr lang="en-US" dirty="0"/>
            </a:br>
            <a:r>
              <a:rPr lang="en-US" dirty="0"/>
              <a:t/>
            </a:r>
            <a:br>
              <a:rPr lang="en-US" dirty="0"/>
            </a:br>
            <a:r>
              <a:rPr lang="en-US" dirty="0">
                <a:solidFill>
                  <a:srgbClr val="0000CD"/>
                </a:solidFill>
                <a:latin typeface="Consolas"/>
              </a:rPr>
              <a:t>&lt;</a:t>
            </a:r>
            <a:r>
              <a:rPr lang="en-US" dirty="0" err="1">
                <a:solidFill>
                  <a:srgbClr val="A52A2A"/>
                </a:solidFill>
                <a:latin typeface="Consolas"/>
              </a:rPr>
              <a:t>rdf:RDF</a:t>
            </a:r>
            <a:r>
              <a:rPr lang="en-US" dirty="0">
                <a:solidFill>
                  <a:srgbClr val="FF0000"/>
                </a:solidFill>
                <a:latin typeface="Consolas"/>
              </a:rPr>
              <a:t/>
            </a:r>
            <a:br>
              <a:rPr lang="en-US" dirty="0">
                <a:solidFill>
                  <a:srgbClr val="FF0000"/>
                </a:solidFill>
                <a:latin typeface="Consolas"/>
              </a:rPr>
            </a:br>
            <a:r>
              <a:rPr lang="en-US" dirty="0" err="1">
                <a:solidFill>
                  <a:srgbClr val="FF0000"/>
                </a:solidFill>
                <a:latin typeface="Consolas"/>
              </a:rPr>
              <a:t>xmlns:rdf</a:t>
            </a:r>
            <a:r>
              <a:rPr lang="en-US" dirty="0">
                <a:solidFill>
                  <a:srgbClr val="0000CD"/>
                </a:solidFill>
                <a:latin typeface="Consolas"/>
              </a:rPr>
              <a:t>="http://www.w3.org/1999/02/22-rdf-syntax-ns#"</a:t>
            </a:r>
            <a:r>
              <a:rPr lang="en-US" dirty="0">
                <a:solidFill>
                  <a:srgbClr val="FF0000"/>
                </a:solidFill>
                <a:latin typeface="Consolas"/>
              </a:rPr>
              <a:t/>
            </a:r>
            <a:br>
              <a:rPr lang="en-US" dirty="0">
                <a:solidFill>
                  <a:srgbClr val="FF0000"/>
                </a:solidFill>
                <a:latin typeface="Consolas"/>
              </a:rPr>
            </a:br>
            <a:r>
              <a:rPr lang="en-US" dirty="0" err="1" smtClean="0">
                <a:solidFill>
                  <a:srgbClr val="FF0000"/>
                </a:solidFill>
                <a:latin typeface="Consolas"/>
              </a:rPr>
              <a:t>xmlns:dctype</a:t>
            </a:r>
            <a:r>
              <a:rPr lang="en-US" dirty="0" smtClean="0">
                <a:solidFill>
                  <a:srgbClr val="0000CD"/>
                </a:solidFill>
                <a:latin typeface="Consolas"/>
              </a:rPr>
              <a:t>=</a:t>
            </a:r>
            <a:r>
              <a:rPr lang="en-US" dirty="0" smtClean="0">
                <a:solidFill>
                  <a:srgbClr val="0000CD"/>
                </a:solidFill>
                <a:latin typeface="Consolas"/>
                <a:hlinkClick r:id="rId3"/>
              </a:rPr>
              <a:t>http</a:t>
            </a:r>
            <a:r>
              <a:rPr lang="en-US" dirty="0">
                <a:solidFill>
                  <a:srgbClr val="0000CD"/>
                </a:solidFill>
                <a:latin typeface="Consolas"/>
                <a:hlinkClick r:id="rId3"/>
              </a:rPr>
              <a:t>://</a:t>
            </a:r>
            <a:r>
              <a:rPr lang="en-US" dirty="0" smtClean="0">
                <a:solidFill>
                  <a:srgbClr val="0000CD"/>
                </a:solidFill>
                <a:latin typeface="Consolas"/>
                <a:hlinkClick r:id="rId3"/>
              </a:rPr>
              <a:t>purl.org/dc/dcmitype</a:t>
            </a:r>
            <a:endParaRPr lang="en-US" dirty="0" smtClean="0">
              <a:solidFill>
                <a:srgbClr val="0000CD"/>
              </a:solidFill>
              <a:latin typeface="Consolas"/>
            </a:endParaRPr>
          </a:p>
          <a:p>
            <a:pPr>
              <a:lnSpc>
                <a:spcPct val="90000"/>
              </a:lnSpc>
            </a:pPr>
            <a:r>
              <a:rPr lang="en-US" dirty="0" err="1" smtClean="0">
                <a:solidFill>
                  <a:srgbClr val="FF0000"/>
                </a:solidFill>
                <a:latin typeface="Consolas"/>
              </a:rPr>
              <a:t>xmlns:dcterms</a:t>
            </a:r>
            <a:r>
              <a:rPr lang="en-US" dirty="0" smtClean="0">
                <a:solidFill>
                  <a:srgbClr val="0000CD"/>
                </a:solidFill>
                <a:latin typeface="Consolas"/>
              </a:rPr>
              <a:t>=</a:t>
            </a:r>
            <a:r>
              <a:rPr lang="en-US" dirty="0" smtClean="0">
                <a:solidFill>
                  <a:srgbClr val="0000CD"/>
                </a:solidFill>
                <a:latin typeface="Consolas"/>
                <a:hlinkClick r:id="rId4"/>
              </a:rPr>
              <a:t>http</a:t>
            </a:r>
            <a:r>
              <a:rPr lang="en-US" dirty="0">
                <a:solidFill>
                  <a:srgbClr val="0000CD"/>
                </a:solidFill>
                <a:latin typeface="Consolas"/>
                <a:hlinkClick r:id="rId4"/>
              </a:rPr>
              <a:t>://</a:t>
            </a:r>
            <a:r>
              <a:rPr lang="en-US" dirty="0" smtClean="0">
                <a:solidFill>
                  <a:srgbClr val="0000CD"/>
                </a:solidFill>
                <a:latin typeface="Consolas"/>
                <a:hlinkClick r:id="rId4"/>
              </a:rPr>
              <a:t>purl.org/dc/dc/terms</a:t>
            </a:r>
            <a:r>
              <a:rPr lang="en-US" dirty="0"/>
              <a:t/>
            </a:r>
            <a:br>
              <a:rPr lang="en-US" dirty="0"/>
            </a:br>
            <a:r>
              <a:rPr lang="en-US" dirty="0"/>
              <a:t/>
            </a:r>
            <a:br>
              <a:rPr lang="en-US" dirty="0"/>
            </a:br>
            <a:r>
              <a:rPr lang="en-US" dirty="0">
                <a:solidFill>
                  <a:srgbClr val="0000CD"/>
                </a:solidFill>
                <a:latin typeface="Consolas"/>
              </a:rPr>
              <a:t>&lt;</a:t>
            </a:r>
            <a:r>
              <a:rPr lang="en-US" dirty="0" err="1">
                <a:solidFill>
                  <a:srgbClr val="A52A2A"/>
                </a:solidFill>
                <a:latin typeface="Consolas"/>
              </a:rPr>
              <a:t>rdf:Description</a:t>
            </a:r>
            <a:r>
              <a:rPr lang="en-US" dirty="0">
                <a:solidFill>
                  <a:srgbClr val="FF0000"/>
                </a:solidFill>
                <a:latin typeface="Consolas"/>
              </a:rPr>
              <a:t/>
            </a:r>
            <a:br>
              <a:rPr lang="en-US" dirty="0">
                <a:solidFill>
                  <a:srgbClr val="FF0000"/>
                </a:solidFill>
                <a:latin typeface="Consolas"/>
              </a:rPr>
            </a:br>
            <a:r>
              <a:rPr lang="en-US" dirty="0">
                <a:solidFill>
                  <a:srgbClr val="000000"/>
                </a:solidFill>
                <a:latin typeface="Consolas"/>
              </a:rPr>
              <a:t>  </a:t>
            </a:r>
            <a:r>
              <a:rPr lang="en-US" dirty="0" smtClean="0">
                <a:solidFill>
                  <a:srgbClr val="0000CD"/>
                </a:solidFill>
                <a:latin typeface="Consolas"/>
              </a:rPr>
              <a:t>&lt;</a:t>
            </a:r>
            <a:r>
              <a:rPr lang="en-US" dirty="0" err="1" smtClean="0">
                <a:solidFill>
                  <a:srgbClr val="A52A2A"/>
                </a:solidFill>
                <a:latin typeface="Consolas"/>
              </a:rPr>
              <a:t>dctype:Software</a:t>
            </a:r>
            <a:r>
              <a:rPr lang="en-US" dirty="0" smtClean="0">
                <a:solidFill>
                  <a:srgbClr val="A52A2A"/>
                </a:solidFill>
                <a:latin typeface="Consolas"/>
              </a:rPr>
              <a:t> </a:t>
            </a:r>
            <a:r>
              <a:rPr lang="en-US" dirty="0" err="1" smtClean="0">
                <a:solidFill>
                  <a:srgbClr val="A52A2A"/>
                </a:solidFill>
                <a:latin typeface="Consolas"/>
              </a:rPr>
              <a:t>rdf:resource</a:t>
            </a:r>
            <a:r>
              <a:rPr lang="en-US" dirty="0" smtClean="0">
                <a:solidFill>
                  <a:srgbClr val="0066FF"/>
                </a:solidFill>
                <a:latin typeface="Consolas"/>
              </a:rPr>
              <a:t>=“</a:t>
            </a:r>
            <a:r>
              <a:rPr lang="en-US" dirty="0">
                <a:solidFill>
                  <a:srgbClr val="0000CD"/>
                </a:solidFill>
                <a:latin typeface="Consolas"/>
              </a:rPr>
              <a:t>http:// </a:t>
            </a:r>
            <a:r>
              <a:rPr lang="en-US" dirty="0" smtClean="0">
                <a:solidFill>
                  <a:srgbClr val="0000CD"/>
                </a:solidFill>
                <a:latin typeface="Consolas"/>
              </a:rPr>
              <a:t>github.com/Software</a:t>
            </a:r>
            <a:r>
              <a:rPr lang="en-US" dirty="0" smtClean="0">
                <a:solidFill>
                  <a:srgbClr val="0066FF"/>
                </a:solidFill>
                <a:latin typeface="Consolas"/>
              </a:rPr>
              <a:t>”&gt;</a:t>
            </a:r>
          </a:p>
          <a:p>
            <a:pPr>
              <a:lnSpc>
                <a:spcPct val="90000"/>
              </a:lnSpc>
            </a:pPr>
            <a:r>
              <a:rPr lang="en-US" dirty="0" smtClean="0">
                <a:solidFill>
                  <a:srgbClr val="0066FF"/>
                </a:solidFill>
                <a:latin typeface="Consolas"/>
              </a:rPr>
              <a:t>  </a:t>
            </a:r>
            <a:r>
              <a:rPr lang="en-US" dirty="0" smtClean="0">
                <a:solidFill>
                  <a:srgbClr val="0000CD"/>
                </a:solidFill>
                <a:latin typeface="Consolas"/>
              </a:rPr>
              <a:t>&lt;</a:t>
            </a:r>
            <a:r>
              <a:rPr lang="en-US" dirty="0" err="1" smtClean="0">
                <a:solidFill>
                  <a:srgbClr val="A52A2A"/>
                </a:solidFill>
                <a:latin typeface="Consolas"/>
              </a:rPr>
              <a:t>dcterms:identifier</a:t>
            </a:r>
            <a:r>
              <a:rPr lang="en-US" dirty="0" smtClean="0">
                <a:solidFill>
                  <a:srgbClr val="0000CD"/>
                </a:solidFill>
                <a:latin typeface="Consolas"/>
              </a:rPr>
              <a:t>&gt;doi:10.1234&lt;/</a:t>
            </a:r>
            <a:r>
              <a:rPr lang="en-US" dirty="0" err="1" smtClean="0">
                <a:solidFill>
                  <a:srgbClr val="A52A2A"/>
                </a:solidFill>
                <a:latin typeface="Consolas"/>
              </a:rPr>
              <a:t>dcterms:identifier</a:t>
            </a:r>
            <a:r>
              <a:rPr lang="en-US" dirty="0" smtClean="0">
                <a:solidFill>
                  <a:srgbClr val="A52A2A"/>
                </a:solidFill>
                <a:latin typeface="Consolas"/>
              </a:rPr>
              <a:t>&gt;</a:t>
            </a:r>
            <a:endParaRPr lang="en-US" dirty="0" smtClean="0">
              <a:solidFill>
                <a:srgbClr val="0066FF"/>
              </a:solidFill>
              <a:latin typeface="Consolas"/>
            </a:endParaRPr>
          </a:p>
          <a:p>
            <a:pPr>
              <a:lnSpc>
                <a:spcPct val="90000"/>
              </a:lnSpc>
            </a:pPr>
            <a:r>
              <a:rPr lang="en-US" dirty="0" smtClean="0">
                <a:solidFill>
                  <a:srgbClr val="0000CD"/>
                </a:solidFill>
                <a:latin typeface="Consolas"/>
              </a:rPr>
              <a:t>  &lt;</a:t>
            </a:r>
            <a:r>
              <a:rPr lang="en-US" dirty="0" err="1" smtClean="0">
                <a:solidFill>
                  <a:srgbClr val="A52A2A"/>
                </a:solidFill>
                <a:latin typeface="Consolas"/>
              </a:rPr>
              <a:t>dcterms:hasVersion</a:t>
            </a:r>
            <a:r>
              <a:rPr lang="en-US" dirty="0" smtClean="0">
                <a:solidFill>
                  <a:srgbClr val="0000CD"/>
                </a:solidFill>
                <a:latin typeface="Consolas"/>
              </a:rPr>
              <a:t>&gt;</a:t>
            </a:r>
            <a:r>
              <a:rPr lang="en-US" dirty="0"/>
              <a:t/>
            </a:r>
            <a:br>
              <a:rPr lang="en-US" dirty="0"/>
            </a:br>
            <a:r>
              <a:rPr lang="en-US" dirty="0">
                <a:solidFill>
                  <a:srgbClr val="000000"/>
                </a:solidFill>
                <a:latin typeface="Consolas"/>
              </a:rPr>
              <a:t>    </a:t>
            </a:r>
            <a:r>
              <a:rPr lang="en-US" dirty="0">
                <a:solidFill>
                  <a:srgbClr val="0000CD"/>
                </a:solidFill>
                <a:latin typeface="Consolas"/>
              </a:rPr>
              <a:t>&lt;</a:t>
            </a:r>
            <a:r>
              <a:rPr lang="en-US" dirty="0" err="1" smtClean="0">
                <a:solidFill>
                  <a:srgbClr val="A52A2A"/>
                </a:solidFill>
                <a:latin typeface="Consolas"/>
              </a:rPr>
              <a:t>rdf:Alt</a:t>
            </a:r>
            <a:r>
              <a:rPr lang="en-US" dirty="0" smtClean="0">
                <a:solidFill>
                  <a:srgbClr val="A52A2A"/>
                </a:solidFill>
                <a:latin typeface="Consolas"/>
              </a:rPr>
              <a:t> </a:t>
            </a:r>
            <a:r>
              <a:rPr lang="en-US" dirty="0" err="1">
                <a:solidFill>
                  <a:srgbClr val="FF0000"/>
                </a:solidFill>
                <a:latin typeface="Consolas"/>
              </a:rPr>
              <a:t>rdf:about</a:t>
            </a:r>
            <a:r>
              <a:rPr lang="en-US" dirty="0">
                <a:solidFill>
                  <a:srgbClr val="0000CD"/>
                </a:solidFill>
                <a:latin typeface="Consolas"/>
              </a:rPr>
              <a:t>="http://www.github.com/Software"&gt;</a:t>
            </a:r>
            <a:r>
              <a:rPr lang="en-US" dirty="0"/>
              <a:t/>
            </a:r>
            <a:br>
              <a:rPr lang="en-US" dirty="0"/>
            </a:br>
            <a:r>
              <a:rPr lang="en-US" dirty="0">
                <a:solidFill>
                  <a:srgbClr val="000000"/>
                </a:solidFill>
                <a:latin typeface="Consolas"/>
              </a:rPr>
              <a:t>      </a:t>
            </a:r>
            <a:r>
              <a:rPr lang="en-US" dirty="0">
                <a:solidFill>
                  <a:srgbClr val="0000CD"/>
                </a:solidFill>
                <a:latin typeface="Consolas"/>
              </a:rPr>
              <a:t>&lt;</a:t>
            </a:r>
            <a:r>
              <a:rPr lang="en-US" dirty="0">
                <a:solidFill>
                  <a:srgbClr val="A52A2A"/>
                </a:solidFill>
                <a:latin typeface="Consolas"/>
              </a:rPr>
              <a:t>rdf</a:t>
            </a:r>
            <a:r>
              <a:rPr lang="en-US" dirty="0" smtClean="0">
                <a:solidFill>
                  <a:srgbClr val="A52A2A"/>
                </a:solidFill>
                <a:latin typeface="Consolas"/>
              </a:rPr>
              <a:t>:_1</a:t>
            </a:r>
            <a:r>
              <a:rPr lang="en-US" dirty="0">
                <a:solidFill>
                  <a:srgbClr val="0000CD"/>
                </a:solidFill>
                <a:latin typeface="Consolas"/>
              </a:rPr>
              <a:t> </a:t>
            </a:r>
            <a:r>
              <a:rPr lang="en-US" dirty="0" err="1" smtClean="0">
                <a:solidFill>
                  <a:srgbClr val="0000CD"/>
                </a:solidFill>
                <a:latin typeface="Consolas"/>
              </a:rPr>
              <a:t>rdf:resource</a:t>
            </a:r>
            <a:r>
              <a:rPr lang="en-US" dirty="0" smtClean="0">
                <a:solidFill>
                  <a:srgbClr val="0000CD"/>
                </a:solidFill>
                <a:latin typeface="Consolas"/>
              </a:rPr>
              <a:t>=“github.com/Version2”&gt;</a:t>
            </a:r>
            <a:r>
              <a:rPr lang="en-US" dirty="0"/>
              <a:t/>
            </a:r>
            <a:br>
              <a:rPr lang="en-US" dirty="0"/>
            </a:br>
            <a:r>
              <a:rPr lang="en-US" dirty="0">
                <a:solidFill>
                  <a:srgbClr val="000000"/>
                </a:solidFill>
                <a:latin typeface="Consolas"/>
              </a:rPr>
              <a:t>      </a:t>
            </a:r>
            <a:r>
              <a:rPr lang="en-US" dirty="0">
                <a:solidFill>
                  <a:srgbClr val="0000CD"/>
                </a:solidFill>
                <a:latin typeface="Consolas"/>
              </a:rPr>
              <a:t>&lt;</a:t>
            </a:r>
            <a:r>
              <a:rPr lang="en-US" dirty="0">
                <a:solidFill>
                  <a:srgbClr val="A52A2A"/>
                </a:solidFill>
                <a:latin typeface="Consolas"/>
              </a:rPr>
              <a:t>rdf</a:t>
            </a:r>
            <a:r>
              <a:rPr lang="en-US" dirty="0" smtClean="0">
                <a:solidFill>
                  <a:srgbClr val="A52A2A"/>
                </a:solidFill>
                <a:latin typeface="Consolas"/>
              </a:rPr>
              <a:t>:_2</a:t>
            </a:r>
            <a:r>
              <a:rPr lang="en-US" dirty="0">
                <a:solidFill>
                  <a:srgbClr val="0000CD"/>
                </a:solidFill>
                <a:latin typeface="Consolas"/>
              </a:rPr>
              <a:t> </a:t>
            </a:r>
            <a:r>
              <a:rPr lang="en-US" dirty="0" err="1" smtClean="0">
                <a:solidFill>
                  <a:srgbClr val="0000CD"/>
                </a:solidFill>
                <a:latin typeface="Consolas"/>
              </a:rPr>
              <a:t>rdf:resource</a:t>
            </a:r>
            <a:r>
              <a:rPr lang="en-US" dirty="0" smtClean="0">
                <a:solidFill>
                  <a:srgbClr val="0000CD"/>
                </a:solidFill>
                <a:latin typeface="Consolas"/>
              </a:rPr>
              <a:t>=“github.com/Version3”&gt;</a:t>
            </a:r>
            <a:r>
              <a:rPr lang="en-US" dirty="0"/>
              <a:t/>
            </a:r>
            <a:br>
              <a:rPr lang="en-US" dirty="0"/>
            </a:br>
            <a:r>
              <a:rPr lang="en-US" dirty="0">
                <a:solidFill>
                  <a:srgbClr val="000000"/>
                </a:solidFill>
                <a:latin typeface="Consolas"/>
              </a:rPr>
              <a:t>      </a:t>
            </a:r>
            <a:r>
              <a:rPr lang="en-US" dirty="0">
                <a:solidFill>
                  <a:srgbClr val="0000CD"/>
                </a:solidFill>
                <a:latin typeface="Consolas"/>
              </a:rPr>
              <a:t>&lt;</a:t>
            </a:r>
            <a:r>
              <a:rPr lang="en-US" dirty="0">
                <a:solidFill>
                  <a:srgbClr val="A52A2A"/>
                </a:solidFill>
                <a:latin typeface="Consolas"/>
              </a:rPr>
              <a:t>rdf</a:t>
            </a:r>
            <a:r>
              <a:rPr lang="en-US" dirty="0" smtClean="0">
                <a:solidFill>
                  <a:srgbClr val="A52A2A"/>
                </a:solidFill>
                <a:latin typeface="Consolas"/>
              </a:rPr>
              <a:t>:_3</a:t>
            </a:r>
            <a:r>
              <a:rPr lang="en-US" dirty="0">
                <a:solidFill>
                  <a:srgbClr val="0000CD"/>
                </a:solidFill>
                <a:latin typeface="Consolas"/>
              </a:rPr>
              <a:t> </a:t>
            </a:r>
            <a:r>
              <a:rPr lang="en-US" dirty="0" err="1" smtClean="0">
                <a:solidFill>
                  <a:srgbClr val="0000CD"/>
                </a:solidFill>
                <a:latin typeface="Consolas"/>
              </a:rPr>
              <a:t>rdf:resource</a:t>
            </a:r>
            <a:r>
              <a:rPr lang="en-US" dirty="0" smtClean="0">
                <a:solidFill>
                  <a:srgbClr val="0000CD"/>
                </a:solidFill>
                <a:latin typeface="Consolas"/>
              </a:rPr>
              <a:t>=“github.com/Version4”&gt;</a:t>
            </a:r>
            <a:r>
              <a:rPr lang="en-US" dirty="0"/>
              <a:t/>
            </a:r>
            <a:br>
              <a:rPr lang="en-US" dirty="0"/>
            </a:br>
            <a:r>
              <a:rPr lang="en-US" dirty="0">
                <a:solidFill>
                  <a:srgbClr val="000000"/>
                </a:solidFill>
                <a:latin typeface="Consolas"/>
              </a:rPr>
              <a:t>    </a:t>
            </a:r>
            <a:r>
              <a:rPr lang="en-US" dirty="0">
                <a:solidFill>
                  <a:srgbClr val="0000CD"/>
                </a:solidFill>
                <a:latin typeface="Consolas"/>
              </a:rPr>
              <a:t>&lt;</a:t>
            </a:r>
            <a:r>
              <a:rPr lang="en-US" dirty="0">
                <a:solidFill>
                  <a:srgbClr val="A52A2A"/>
                </a:solidFill>
                <a:latin typeface="Consolas"/>
              </a:rPr>
              <a:t>/</a:t>
            </a:r>
            <a:r>
              <a:rPr lang="en-US" dirty="0" err="1">
                <a:solidFill>
                  <a:srgbClr val="A52A2A"/>
                </a:solidFill>
                <a:latin typeface="Consolas"/>
              </a:rPr>
              <a:t>rdf:Alt</a:t>
            </a:r>
            <a:r>
              <a:rPr lang="en-US" dirty="0" smtClean="0">
                <a:solidFill>
                  <a:srgbClr val="0000CD"/>
                </a:solidFill>
                <a:latin typeface="Consolas"/>
              </a:rPr>
              <a:t>&gt;</a:t>
            </a:r>
          </a:p>
          <a:p>
            <a:pPr>
              <a:lnSpc>
                <a:spcPct val="90000"/>
              </a:lnSpc>
            </a:pPr>
            <a:r>
              <a:rPr lang="en-US" dirty="0" smtClean="0">
                <a:solidFill>
                  <a:srgbClr val="0000CD"/>
                </a:solidFill>
                <a:latin typeface="Consolas"/>
              </a:rPr>
              <a:t>  &lt;</a:t>
            </a:r>
            <a:r>
              <a:rPr lang="en-US" dirty="0" smtClean="0">
                <a:solidFill>
                  <a:srgbClr val="A52A2A"/>
                </a:solidFill>
                <a:latin typeface="Consolas"/>
              </a:rPr>
              <a:t>/</a:t>
            </a:r>
            <a:r>
              <a:rPr lang="en-US" dirty="0" err="1" smtClean="0">
                <a:solidFill>
                  <a:srgbClr val="A52A2A"/>
                </a:solidFill>
                <a:latin typeface="Consolas"/>
              </a:rPr>
              <a:t>dcterms:hasVersion</a:t>
            </a:r>
            <a:r>
              <a:rPr lang="en-US" dirty="0" smtClean="0">
                <a:solidFill>
                  <a:srgbClr val="A52A2A"/>
                </a:solidFill>
                <a:latin typeface="Consolas"/>
              </a:rPr>
              <a:t>&gt;</a:t>
            </a:r>
            <a:r>
              <a:rPr lang="en-US" dirty="0"/>
              <a:t/>
            </a:r>
            <a:br>
              <a:rPr lang="en-US" dirty="0"/>
            </a:br>
            <a:r>
              <a:rPr lang="en-US" dirty="0">
                <a:solidFill>
                  <a:srgbClr val="000000"/>
                </a:solidFill>
                <a:latin typeface="Consolas"/>
              </a:rPr>
              <a:t>  </a:t>
            </a:r>
            <a:r>
              <a:rPr lang="en-US" dirty="0" smtClean="0">
                <a:solidFill>
                  <a:srgbClr val="0000CD"/>
                </a:solidFill>
                <a:latin typeface="Consolas"/>
              </a:rPr>
              <a:t>&lt;</a:t>
            </a:r>
            <a:r>
              <a:rPr lang="en-US" dirty="0" smtClean="0">
                <a:solidFill>
                  <a:srgbClr val="A52A2A"/>
                </a:solidFill>
                <a:latin typeface="Consolas"/>
              </a:rPr>
              <a:t>/</a:t>
            </a:r>
            <a:r>
              <a:rPr lang="en-US" dirty="0" err="1" smtClean="0">
                <a:solidFill>
                  <a:srgbClr val="A52A2A"/>
                </a:solidFill>
                <a:latin typeface="Consolas"/>
              </a:rPr>
              <a:t>dctype:Software</a:t>
            </a:r>
            <a:r>
              <a:rPr lang="en-US" dirty="0" smtClean="0">
                <a:solidFill>
                  <a:srgbClr val="0000CD"/>
                </a:solidFill>
                <a:latin typeface="Consolas"/>
              </a:rPr>
              <a:t>&gt;</a:t>
            </a:r>
            <a:r>
              <a:rPr lang="en-US" dirty="0"/>
              <a:t/>
            </a:r>
            <a:br>
              <a:rPr lang="en-US" dirty="0"/>
            </a:br>
            <a:r>
              <a:rPr lang="en-US" dirty="0">
                <a:solidFill>
                  <a:srgbClr val="0000CD"/>
                </a:solidFill>
                <a:latin typeface="Consolas"/>
              </a:rPr>
              <a:t>&lt;</a:t>
            </a:r>
            <a:r>
              <a:rPr lang="en-US" dirty="0">
                <a:solidFill>
                  <a:srgbClr val="A52A2A"/>
                </a:solidFill>
                <a:latin typeface="Consolas"/>
              </a:rPr>
              <a:t>/</a:t>
            </a:r>
            <a:r>
              <a:rPr lang="en-US" dirty="0" err="1">
                <a:solidFill>
                  <a:srgbClr val="A52A2A"/>
                </a:solidFill>
                <a:latin typeface="Consolas"/>
              </a:rPr>
              <a:t>rdf:Description</a:t>
            </a:r>
            <a:r>
              <a:rPr lang="en-US" dirty="0">
                <a:solidFill>
                  <a:srgbClr val="0000CD"/>
                </a:solidFill>
                <a:latin typeface="Consolas"/>
              </a:rPr>
              <a:t>&gt;</a:t>
            </a:r>
            <a:r>
              <a:rPr lang="en-US" dirty="0"/>
              <a:t/>
            </a:r>
            <a:br>
              <a:rPr lang="en-US" dirty="0"/>
            </a:br>
            <a:r>
              <a:rPr lang="en-US" dirty="0"/>
              <a:t/>
            </a:r>
            <a:br>
              <a:rPr lang="en-US" dirty="0"/>
            </a:br>
            <a:r>
              <a:rPr lang="en-US" dirty="0">
                <a:solidFill>
                  <a:srgbClr val="0000CD"/>
                </a:solidFill>
                <a:latin typeface="Consolas"/>
              </a:rPr>
              <a:t>&lt;</a:t>
            </a:r>
            <a:r>
              <a:rPr lang="en-US" dirty="0">
                <a:solidFill>
                  <a:srgbClr val="A52A2A"/>
                </a:solidFill>
                <a:latin typeface="Consolas"/>
              </a:rPr>
              <a:t>/</a:t>
            </a:r>
            <a:r>
              <a:rPr lang="en-US" dirty="0" err="1">
                <a:solidFill>
                  <a:srgbClr val="A52A2A"/>
                </a:solidFill>
                <a:latin typeface="Consolas"/>
              </a:rPr>
              <a:t>rdf:RDF</a:t>
            </a:r>
            <a:r>
              <a:rPr lang="en-US" dirty="0">
                <a:solidFill>
                  <a:srgbClr val="0000CD"/>
                </a:solidFill>
                <a:latin typeface="Consolas"/>
              </a:rPr>
              <a:t>&gt;</a:t>
            </a:r>
            <a:endParaRPr lang="en-US" dirty="0" smtClean="0"/>
          </a:p>
        </p:txBody>
      </p:sp>
      <p:sp>
        <p:nvSpPr>
          <p:cNvPr id="5" name="Title 1"/>
          <p:cNvSpPr txBox="1">
            <a:spLocks/>
          </p:cNvSpPr>
          <p:nvPr/>
        </p:nvSpPr>
        <p:spPr bwMode="auto">
          <a:xfrm>
            <a:off x="192024" y="152400"/>
            <a:ext cx="8636290" cy="484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1" dirty="0" smtClean="0">
                <a:latin typeface="+mj-lt"/>
              </a:rPr>
              <a:t>Versioning with RDF (xml notation)</a:t>
            </a:r>
            <a:endParaRPr lang="en-US" b="1" dirty="0">
              <a:latin typeface="+mj-lt"/>
            </a:endParaRPr>
          </a:p>
        </p:txBody>
      </p:sp>
    </p:spTree>
    <p:extLst>
      <p:ext uri="{BB962C8B-B14F-4D97-AF65-F5344CB8AC3E}">
        <p14:creationId xmlns:p14="http://schemas.microsoft.com/office/powerpoint/2010/main" val="14916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152400"/>
            <a:ext cx="8636290" cy="484748"/>
          </a:xfrm>
        </p:spPr>
        <p:txBody>
          <a:bodyPr/>
          <a:lstStyle/>
          <a:p>
            <a:r>
              <a:rPr lang="en-US" b="1" dirty="0" smtClean="0">
                <a:latin typeface="+mj-lt"/>
              </a:rPr>
              <a:t>Versioning with RDF</a:t>
            </a:r>
            <a:endParaRPr lang="en-US" b="1" dirty="0">
              <a:latin typeface="+mj-lt"/>
            </a:endParaRPr>
          </a:p>
        </p:txBody>
      </p:sp>
      <p:sp>
        <p:nvSpPr>
          <p:cNvPr id="3" name="Content Placeholder 2"/>
          <p:cNvSpPr>
            <a:spLocks noGrp="1"/>
          </p:cNvSpPr>
          <p:nvPr>
            <p:ph idx="1"/>
          </p:nvPr>
        </p:nvSpPr>
        <p:spPr>
          <a:xfrm>
            <a:off x="505968" y="762000"/>
            <a:ext cx="8409432" cy="5943600"/>
          </a:xfrm>
        </p:spPr>
        <p:txBody>
          <a:bodyPr/>
          <a:lstStyle/>
          <a:p>
            <a:pPr marL="0" indent="0">
              <a:buNone/>
            </a:pPr>
            <a:r>
              <a:rPr lang="en-US" sz="1800" dirty="0" smtClean="0"/>
              <a:t>@prefix : </a:t>
            </a:r>
            <a:r>
              <a:rPr lang="en-US" sz="1800" dirty="0" err="1" smtClean="0"/>
              <a:t>dctype</a:t>
            </a:r>
            <a:r>
              <a:rPr lang="en-US" sz="1800" dirty="0" smtClean="0"/>
              <a:t>: </a:t>
            </a:r>
            <a:r>
              <a:rPr lang="en-US" sz="1800" dirty="0" smtClean="0">
                <a:hlinkClick r:id="rId3"/>
              </a:rPr>
              <a:t>http://purl.org/dc/dcmitype/</a:t>
            </a:r>
            <a:r>
              <a:rPr lang="en-US" sz="1800" dirty="0" smtClean="0"/>
              <a:t> .</a:t>
            </a:r>
          </a:p>
          <a:p>
            <a:pPr marL="0" indent="0">
              <a:buNone/>
            </a:pPr>
            <a:r>
              <a:rPr lang="en-US" sz="1800" dirty="0" smtClean="0"/>
              <a:t>@prefix: </a:t>
            </a:r>
            <a:r>
              <a:rPr lang="en-US" sz="1800" dirty="0" err="1" smtClean="0"/>
              <a:t>datacite</a:t>
            </a:r>
            <a:r>
              <a:rPr lang="en-US" sz="1800" dirty="0" smtClean="0"/>
              <a:t>: </a:t>
            </a:r>
            <a:r>
              <a:rPr lang="en-US" sz="1800" dirty="0" smtClean="0">
                <a:hlinkClick r:id="rId4"/>
              </a:rPr>
              <a:t>http://purl.org/spar/datacite</a:t>
            </a:r>
            <a:r>
              <a:rPr lang="en-US" sz="1800" dirty="0" smtClean="0"/>
              <a:t>/ .</a:t>
            </a:r>
          </a:p>
          <a:p>
            <a:pPr marL="0" indent="0">
              <a:buNone/>
            </a:pPr>
            <a:r>
              <a:rPr lang="en-US" sz="1800" dirty="0" smtClean="0"/>
              <a:t>@prefix: </a:t>
            </a:r>
            <a:r>
              <a:rPr lang="en-US" sz="1800" dirty="0" err="1" smtClean="0"/>
              <a:t>dcterms</a:t>
            </a:r>
            <a:r>
              <a:rPr lang="en-US" sz="1800" dirty="0" smtClean="0"/>
              <a:t>: </a:t>
            </a:r>
            <a:r>
              <a:rPr lang="en-US" sz="1800" dirty="0" smtClean="0">
                <a:hlinkClick r:id="rId5"/>
              </a:rPr>
              <a:t>http://purl..org/dc/terms</a:t>
            </a:r>
            <a:r>
              <a:rPr lang="en-US" sz="1800" dirty="0" smtClean="0"/>
              <a:t> .</a:t>
            </a:r>
          </a:p>
          <a:p>
            <a:pPr marL="0" indent="0">
              <a:buNone/>
            </a:pPr>
            <a:r>
              <a:rPr lang="en-US" sz="1800" dirty="0" smtClean="0"/>
              <a:t>@prefix: </a:t>
            </a:r>
            <a:r>
              <a:rPr lang="en-US" sz="1800" dirty="0" err="1" smtClean="0"/>
              <a:t>rdf</a:t>
            </a:r>
            <a:r>
              <a:rPr lang="en-US" sz="1800" dirty="0" smtClean="0"/>
              <a:t>: </a:t>
            </a:r>
            <a:r>
              <a:rPr lang="en-US" sz="1800" dirty="0" smtClean="0">
                <a:hlinkClick r:id="rId6"/>
              </a:rPr>
              <a:t>http://www.w3.org/1999/02/22-rdf-syntax-ns#</a:t>
            </a:r>
            <a:r>
              <a:rPr lang="en-US" sz="1800" dirty="0" smtClean="0"/>
              <a:t> .</a:t>
            </a:r>
          </a:p>
          <a:p>
            <a:pPr marL="0" indent="0">
              <a:buNone/>
            </a:pPr>
            <a:r>
              <a:rPr lang="en-US" sz="2100" dirty="0" smtClean="0"/>
              <a:t>&lt;github.com/</a:t>
            </a:r>
            <a:r>
              <a:rPr lang="en-US" sz="2100" dirty="0" err="1" smtClean="0"/>
              <a:t>example_software</a:t>
            </a:r>
            <a:r>
              <a:rPr lang="en-US" sz="2100" dirty="0" smtClean="0"/>
              <a:t>&gt;</a:t>
            </a:r>
          </a:p>
          <a:p>
            <a:pPr marL="0" indent="0">
              <a:buNone/>
            </a:pPr>
            <a:r>
              <a:rPr lang="en-US" sz="2100" dirty="0"/>
              <a:t>	</a:t>
            </a:r>
            <a:r>
              <a:rPr lang="en-US" sz="2100" dirty="0" err="1" smtClean="0"/>
              <a:t>datacite:hasGeneralResourceType</a:t>
            </a:r>
            <a:r>
              <a:rPr lang="en-US" sz="2100" dirty="0" smtClean="0"/>
              <a:t> 	</a:t>
            </a:r>
            <a:r>
              <a:rPr lang="en-US" sz="2100" dirty="0" err="1" smtClean="0"/>
              <a:t>dctype:Software</a:t>
            </a:r>
            <a:r>
              <a:rPr lang="en-US" sz="2100" dirty="0" smtClean="0"/>
              <a:t> ;</a:t>
            </a:r>
          </a:p>
          <a:p>
            <a:pPr marL="0" indent="0">
              <a:buNone/>
            </a:pPr>
            <a:r>
              <a:rPr lang="en-US" sz="2100" dirty="0"/>
              <a:t>	</a:t>
            </a:r>
            <a:r>
              <a:rPr lang="en-US" sz="2100" dirty="0" err="1" smtClean="0"/>
              <a:t>datacite:hasIdentifier</a:t>
            </a:r>
            <a:r>
              <a:rPr lang="en-US" sz="2100" dirty="0" smtClean="0"/>
              <a:t>  	&lt;dx.doi.org/10.1234&gt; ;</a:t>
            </a:r>
          </a:p>
          <a:p>
            <a:pPr marL="0" indent="0">
              <a:buNone/>
            </a:pPr>
            <a:r>
              <a:rPr lang="en-US" sz="2100" dirty="0"/>
              <a:t>	</a:t>
            </a:r>
            <a:r>
              <a:rPr lang="en-US" sz="2100" dirty="0" err="1" smtClean="0"/>
              <a:t>dcterms:hasVersion</a:t>
            </a:r>
            <a:r>
              <a:rPr lang="en-US" sz="2100" dirty="0" smtClean="0"/>
              <a:t>	</a:t>
            </a:r>
          </a:p>
          <a:p>
            <a:pPr marL="0" indent="0">
              <a:buNone/>
            </a:pPr>
            <a:r>
              <a:rPr lang="en-US" sz="2100" dirty="0"/>
              <a:t>	</a:t>
            </a:r>
            <a:r>
              <a:rPr lang="en-US" sz="2100" dirty="0" smtClean="0"/>
              <a:t>		&lt;github.com/Version2.1&gt; ,</a:t>
            </a:r>
          </a:p>
          <a:p>
            <a:pPr marL="0" indent="0">
              <a:buNone/>
            </a:pPr>
            <a:r>
              <a:rPr lang="en-US" sz="2100" dirty="0"/>
              <a:t>	</a:t>
            </a:r>
            <a:r>
              <a:rPr lang="en-US" sz="2100" dirty="0" smtClean="0"/>
              <a:t>		&lt;github.com/Version2.5&gt; .</a:t>
            </a:r>
          </a:p>
          <a:p>
            <a:pPr marL="0" indent="0">
              <a:buNone/>
            </a:pPr>
            <a:r>
              <a:rPr lang="en-US" sz="2100" dirty="0" smtClean="0"/>
              <a:t>&lt;github.com/Version2.1&gt;</a:t>
            </a:r>
          </a:p>
          <a:p>
            <a:pPr marL="0" indent="0">
              <a:buNone/>
            </a:pPr>
            <a:r>
              <a:rPr lang="en-US" sz="2100" dirty="0"/>
              <a:t>	</a:t>
            </a:r>
            <a:r>
              <a:rPr lang="en-US" sz="2100" dirty="0" err="1" smtClean="0"/>
              <a:t>datacite:hasGeneralResourceType</a:t>
            </a:r>
            <a:r>
              <a:rPr lang="en-US" sz="2100" dirty="0" smtClean="0"/>
              <a:t>	</a:t>
            </a:r>
            <a:r>
              <a:rPr lang="en-US" sz="2100" dirty="0" err="1" smtClean="0"/>
              <a:t>dctype:Software</a:t>
            </a:r>
            <a:r>
              <a:rPr lang="en-US" sz="2100" dirty="0" smtClean="0"/>
              <a:t>;</a:t>
            </a:r>
          </a:p>
          <a:p>
            <a:pPr marL="0" indent="0">
              <a:buNone/>
            </a:pPr>
            <a:r>
              <a:rPr lang="en-US" sz="2100" dirty="0"/>
              <a:t>	</a:t>
            </a:r>
            <a:r>
              <a:rPr lang="en-US" sz="2100" dirty="0" smtClean="0"/>
              <a:t>[etc.]</a:t>
            </a:r>
          </a:p>
          <a:p>
            <a:pPr marL="0" indent="0">
              <a:buNone/>
            </a:pPr>
            <a:r>
              <a:rPr lang="en-US" dirty="0"/>
              <a:t>	</a:t>
            </a:r>
            <a:endParaRPr lang="en-US" dirty="0" smtClean="0"/>
          </a:p>
          <a:p>
            <a:pPr marL="0" indent="0">
              <a:buNone/>
            </a:pPr>
            <a:r>
              <a:rPr lang="en-US" dirty="0"/>
              <a:t>	</a:t>
            </a:r>
          </a:p>
        </p:txBody>
      </p:sp>
    </p:spTree>
    <p:extLst>
      <p:ext uri="{BB962C8B-B14F-4D97-AF65-F5344CB8AC3E}">
        <p14:creationId xmlns:p14="http://schemas.microsoft.com/office/powerpoint/2010/main" val="402761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22782C"/>
                </a:solidFill>
                <a:latin typeface="+mj-lt"/>
                <a:cs typeface="Helvetica" panose="020B0604020202020204" pitchFamily="34" charset="0"/>
              </a:rPr>
              <a:t>Data Exposed as RDF: License</a:t>
            </a:r>
            <a:endParaRPr lang="en-US" b="1" dirty="0">
              <a:solidFill>
                <a:srgbClr val="22782C"/>
              </a:solidFill>
              <a:latin typeface="+mj-lt"/>
              <a:cs typeface="Helvetica" panose="020B0604020202020204" pitchFamily="34" charset="0"/>
            </a:endParaRPr>
          </a:p>
        </p:txBody>
      </p:sp>
      <p:sp>
        <p:nvSpPr>
          <p:cNvPr id="4" name="Oval 3"/>
          <p:cNvSpPr/>
          <p:nvPr/>
        </p:nvSpPr>
        <p:spPr>
          <a:xfrm>
            <a:off x="3352800" y="838200"/>
            <a:ext cx="2856932" cy="8382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alibri" panose="020F0502020204030204" pitchFamily="34" charset="0"/>
              </a:rPr>
              <a:t>foaf:Person</a:t>
            </a:r>
            <a:endParaRPr lang="en-US" dirty="0" smtClean="0">
              <a:solidFill>
                <a:schemeClr val="tx1"/>
              </a:solidFill>
              <a:latin typeface="Calibri" panose="020F0502020204030204" pitchFamily="34" charset="0"/>
            </a:endParaRPr>
          </a:p>
          <a:p>
            <a:pPr algn="ctr"/>
            <a:r>
              <a:rPr lang="en-US" dirty="0" err="1" smtClean="0">
                <a:solidFill>
                  <a:schemeClr val="tx1"/>
                </a:solidFill>
                <a:latin typeface="Calibri" panose="020F0502020204030204" pitchFamily="34" charset="0"/>
              </a:rPr>
              <a:t>foaf:Organization</a:t>
            </a:r>
            <a:endParaRPr lang="en-US" dirty="0">
              <a:solidFill>
                <a:schemeClr val="tx1"/>
              </a:solidFill>
              <a:latin typeface="Calibri" panose="020F0502020204030204" pitchFamily="34" charset="0"/>
            </a:endParaRPr>
          </a:p>
        </p:txBody>
      </p:sp>
      <p:sp>
        <p:nvSpPr>
          <p:cNvPr id="5" name="Oval 4"/>
          <p:cNvSpPr/>
          <p:nvPr/>
        </p:nvSpPr>
        <p:spPr>
          <a:xfrm>
            <a:off x="3559791" y="2057400"/>
            <a:ext cx="2612409" cy="653534"/>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alibri" panose="020F0502020204030204" pitchFamily="34" charset="0"/>
              </a:rPr>
              <a:t>dcterms:Agent</a:t>
            </a:r>
            <a:endParaRPr lang="en-US" dirty="0" smtClean="0">
              <a:solidFill>
                <a:schemeClr val="tx1"/>
              </a:solidFill>
              <a:latin typeface="Calibri" panose="020F0502020204030204" pitchFamily="34" charset="0"/>
            </a:endParaRPr>
          </a:p>
        </p:txBody>
      </p:sp>
      <p:sp>
        <p:nvSpPr>
          <p:cNvPr id="6" name="Oval 5"/>
          <p:cNvSpPr/>
          <p:nvPr/>
        </p:nvSpPr>
        <p:spPr>
          <a:xfrm>
            <a:off x="6068702" y="3289110"/>
            <a:ext cx="2237098" cy="7084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_:</a:t>
            </a:r>
            <a:r>
              <a:rPr lang="en-US" dirty="0" err="1" smtClean="0">
                <a:solidFill>
                  <a:schemeClr val="tx1"/>
                </a:solidFill>
                <a:latin typeface="Calibri" panose="020F0502020204030204" pitchFamily="34" charset="0"/>
              </a:rPr>
              <a:t>rightsHolder</a:t>
            </a:r>
            <a:endParaRPr lang="en-US" dirty="0" smtClean="0">
              <a:solidFill>
                <a:schemeClr val="tx1"/>
              </a:solidFill>
              <a:latin typeface="Calibri" panose="020F0502020204030204" pitchFamily="34" charset="0"/>
            </a:endParaRPr>
          </a:p>
        </p:txBody>
      </p:sp>
      <p:sp>
        <p:nvSpPr>
          <p:cNvPr id="7" name="Oval 6"/>
          <p:cNvSpPr/>
          <p:nvPr/>
        </p:nvSpPr>
        <p:spPr>
          <a:xfrm>
            <a:off x="1828800" y="3352800"/>
            <a:ext cx="1632043" cy="521732"/>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_:creator</a:t>
            </a:r>
          </a:p>
        </p:txBody>
      </p:sp>
      <p:sp>
        <p:nvSpPr>
          <p:cNvPr id="8" name="Oval 7"/>
          <p:cNvSpPr/>
          <p:nvPr/>
        </p:nvSpPr>
        <p:spPr>
          <a:xfrm>
            <a:off x="3620067" y="4419600"/>
            <a:ext cx="1675261" cy="6096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_:license</a:t>
            </a:r>
          </a:p>
        </p:txBody>
      </p:sp>
      <p:sp>
        <p:nvSpPr>
          <p:cNvPr id="9" name="Oval 8"/>
          <p:cNvSpPr/>
          <p:nvPr/>
        </p:nvSpPr>
        <p:spPr>
          <a:xfrm>
            <a:off x="7315200" y="4495800"/>
            <a:ext cx="1828800" cy="468868"/>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“29.02.2012”</a:t>
            </a:r>
          </a:p>
        </p:txBody>
      </p:sp>
      <p:cxnSp>
        <p:nvCxnSpPr>
          <p:cNvPr id="11" name="Straight Arrow Connector 10"/>
          <p:cNvCxnSpPr>
            <a:stCxn id="8" idx="6"/>
            <a:endCxn id="9" idx="2"/>
          </p:cNvCxnSpPr>
          <p:nvPr/>
        </p:nvCxnSpPr>
        <p:spPr>
          <a:xfrm>
            <a:off x="5295328" y="4724400"/>
            <a:ext cx="2019872"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7"/>
            <a:endCxn id="6" idx="2"/>
          </p:cNvCxnSpPr>
          <p:nvPr/>
        </p:nvCxnSpPr>
        <p:spPr>
          <a:xfrm flipV="1">
            <a:off x="5049992" y="3643310"/>
            <a:ext cx="1018710" cy="865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7" idx="5"/>
          </p:cNvCxnSpPr>
          <p:nvPr/>
        </p:nvCxnSpPr>
        <p:spPr>
          <a:xfrm flipH="1" flipV="1">
            <a:off x="3221836" y="3798126"/>
            <a:ext cx="398231" cy="926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7"/>
            <a:endCxn id="5" idx="2"/>
          </p:cNvCxnSpPr>
          <p:nvPr/>
        </p:nvCxnSpPr>
        <p:spPr>
          <a:xfrm flipV="1">
            <a:off x="3221836" y="2384167"/>
            <a:ext cx="337955" cy="1045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1"/>
            <a:endCxn id="5" idx="6"/>
          </p:cNvCxnSpPr>
          <p:nvPr/>
        </p:nvCxnSpPr>
        <p:spPr>
          <a:xfrm flipH="1" flipV="1">
            <a:off x="6172200" y="2384167"/>
            <a:ext cx="224117" cy="100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4" idx="2"/>
          </p:cNvCxnSpPr>
          <p:nvPr/>
        </p:nvCxnSpPr>
        <p:spPr>
          <a:xfrm flipV="1">
            <a:off x="2644822" y="1257300"/>
            <a:ext cx="707978" cy="2095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0"/>
            <a:endCxn id="4" idx="6"/>
          </p:cNvCxnSpPr>
          <p:nvPr/>
        </p:nvCxnSpPr>
        <p:spPr>
          <a:xfrm flipH="1" flipV="1">
            <a:off x="6209732" y="1257300"/>
            <a:ext cx="977519" cy="2031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46464" y="1752600"/>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sp>
        <p:nvSpPr>
          <p:cNvPr id="25" name="TextBox 24"/>
          <p:cNvSpPr txBox="1"/>
          <p:nvPr/>
        </p:nvSpPr>
        <p:spPr>
          <a:xfrm>
            <a:off x="6608864" y="2057400"/>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sp>
        <p:nvSpPr>
          <p:cNvPr id="26" name="TextBox 25"/>
          <p:cNvSpPr txBox="1"/>
          <p:nvPr/>
        </p:nvSpPr>
        <p:spPr>
          <a:xfrm>
            <a:off x="5867400" y="2743200"/>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sp>
        <p:nvSpPr>
          <p:cNvPr id="27" name="TextBox 26"/>
          <p:cNvSpPr txBox="1"/>
          <p:nvPr/>
        </p:nvSpPr>
        <p:spPr>
          <a:xfrm>
            <a:off x="3027464" y="2819400"/>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sp>
        <p:nvSpPr>
          <p:cNvPr id="28" name="TextBox 27"/>
          <p:cNvSpPr txBox="1"/>
          <p:nvPr/>
        </p:nvSpPr>
        <p:spPr>
          <a:xfrm>
            <a:off x="4495800" y="3897868"/>
            <a:ext cx="2086020" cy="369332"/>
          </a:xfrm>
          <a:prstGeom prst="rect">
            <a:avLst/>
          </a:prstGeom>
          <a:noFill/>
        </p:spPr>
        <p:txBody>
          <a:bodyPr wrap="none" rtlCol="0">
            <a:spAutoFit/>
          </a:bodyPr>
          <a:lstStyle/>
          <a:p>
            <a:r>
              <a:rPr lang="en-US" dirty="0" err="1" smtClean="0">
                <a:latin typeface="Calibri" panose="020F0502020204030204" pitchFamily="34" charset="0"/>
              </a:rPr>
              <a:t>dcterm:rightsHolder</a:t>
            </a:r>
            <a:endParaRPr lang="en-US" dirty="0">
              <a:latin typeface="Calibri" panose="020F0502020204030204" pitchFamily="34" charset="0"/>
            </a:endParaRPr>
          </a:p>
        </p:txBody>
      </p:sp>
      <p:sp>
        <p:nvSpPr>
          <p:cNvPr id="43" name="TextBox 42"/>
          <p:cNvSpPr txBox="1"/>
          <p:nvPr/>
        </p:nvSpPr>
        <p:spPr>
          <a:xfrm>
            <a:off x="5105400" y="4724400"/>
            <a:ext cx="2484911" cy="369332"/>
          </a:xfrm>
          <a:prstGeom prst="rect">
            <a:avLst/>
          </a:prstGeom>
          <a:noFill/>
        </p:spPr>
        <p:txBody>
          <a:bodyPr wrap="none" rtlCol="0">
            <a:spAutoFit/>
          </a:bodyPr>
          <a:lstStyle/>
          <a:p>
            <a:r>
              <a:rPr lang="en-US" dirty="0" err="1" smtClean="0">
                <a:latin typeface="Calibri" panose="020F0502020204030204" pitchFamily="34" charset="0"/>
              </a:rPr>
              <a:t>dcterm:dateCopyrighted</a:t>
            </a:r>
            <a:endParaRPr lang="en-US" dirty="0">
              <a:latin typeface="Calibri" panose="020F0502020204030204" pitchFamily="34" charset="0"/>
            </a:endParaRPr>
          </a:p>
        </p:txBody>
      </p:sp>
      <p:sp>
        <p:nvSpPr>
          <p:cNvPr id="44" name="TextBox 43"/>
          <p:cNvSpPr txBox="1"/>
          <p:nvPr/>
        </p:nvSpPr>
        <p:spPr>
          <a:xfrm>
            <a:off x="2590800" y="3810000"/>
            <a:ext cx="1596656" cy="369332"/>
          </a:xfrm>
          <a:prstGeom prst="rect">
            <a:avLst/>
          </a:prstGeom>
          <a:noFill/>
        </p:spPr>
        <p:txBody>
          <a:bodyPr wrap="none" rtlCol="0">
            <a:spAutoFit/>
          </a:bodyPr>
          <a:lstStyle/>
          <a:p>
            <a:r>
              <a:rPr lang="en-US" dirty="0" err="1" smtClean="0">
                <a:latin typeface="Calibri" panose="020F0502020204030204" pitchFamily="34" charset="0"/>
              </a:rPr>
              <a:t>dcterm:creator</a:t>
            </a:r>
            <a:endParaRPr lang="en-US" dirty="0">
              <a:latin typeface="Calibri" panose="020F0502020204030204" pitchFamily="34" charset="0"/>
            </a:endParaRPr>
          </a:p>
        </p:txBody>
      </p:sp>
      <p:sp>
        <p:nvSpPr>
          <p:cNvPr id="45" name="Oval 44"/>
          <p:cNvSpPr/>
          <p:nvPr/>
        </p:nvSpPr>
        <p:spPr>
          <a:xfrm>
            <a:off x="152400" y="4463534"/>
            <a:ext cx="1752600" cy="521732"/>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“My Data”</a:t>
            </a:r>
          </a:p>
        </p:txBody>
      </p:sp>
      <p:cxnSp>
        <p:nvCxnSpPr>
          <p:cNvPr id="47" name="Straight Arrow Connector 46"/>
          <p:cNvCxnSpPr>
            <a:stCxn id="8" idx="2"/>
            <a:endCxn id="45" idx="6"/>
          </p:cNvCxnSpPr>
          <p:nvPr/>
        </p:nvCxnSpPr>
        <p:spPr>
          <a:xfrm flipH="1">
            <a:off x="1905000" y="4724400"/>
            <a:ext cx="17150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86000" y="4419600"/>
            <a:ext cx="1313180" cy="369332"/>
          </a:xfrm>
          <a:prstGeom prst="rect">
            <a:avLst/>
          </a:prstGeom>
          <a:noFill/>
        </p:spPr>
        <p:txBody>
          <a:bodyPr wrap="none" rtlCol="0">
            <a:spAutoFit/>
          </a:bodyPr>
          <a:lstStyle/>
          <a:p>
            <a:r>
              <a:rPr lang="en-US" dirty="0" err="1" smtClean="0">
                <a:latin typeface="Calibri" panose="020F0502020204030204" pitchFamily="34" charset="0"/>
              </a:rPr>
              <a:t>dcterm:title</a:t>
            </a:r>
            <a:endParaRPr lang="en-US" dirty="0">
              <a:latin typeface="Calibri" panose="020F0502020204030204" pitchFamily="34" charset="0"/>
            </a:endParaRPr>
          </a:p>
        </p:txBody>
      </p:sp>
      <p:sp>
        <p:nvSpPr>
          <p:cNvPr id="49" name="Oval 48"/>
          <p:cNvSpPr/>
          <p:nvPr/>
        </p:nvSpPr>
        <p:spPr>
          <a:xfrm>
            <a:off x="5181600" y="5802868"/>
            <a:ext cx="2323533" cy="521732"/>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alibri" panose="020F0502020204030204" pitchFamily="34" charset="0"/>
              </a:rPr>
              <a:t>dctype:dataset</a:t>
            </a:r>
            <a:endParaRPr lang="en-US" dirty="0" smtClean="0">
              <a:solidFill>
                <a:schemeClr val="tx1"/>
              </a:solidFill>
              <a:latin typeface="Calibri" panose="020F0502020204030204" pitchFamily="34" charset="0"/>
            </a:endParaRPr>
          </a:p>
        </p:txBody>
      </p:sp>
      <p:cxnSp>
        <p:nvCxnSpPr>
          <p:cNvPr id="51" name="Straight Arrow Connector 50"/>
          <p:cNvCxnSpPr>
            <a:stCxn id="8" idx="4"/>
            <a:endCxn id="49" idx="0"/>
          </p:cNvCxnSpPr>
          <p:nvPr/>
        </p:nvCxnSpPr>
        <p:spPr>
          <a:xfrm>
            <a:off x="4457698" y="5029200"/>
            <a:ext cx="1885669"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676333" y="5334000"/>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cxnSp>
        <p:nvCxnSpPr>
          <p:cNvPr id="54" name="Straight Arrow Connector 53"/>
          <p:cNvCxnSpPr>
            <a:stCxn id="8" idx="3"/>
            <a:endCxn id="55" idx="0"/>
          </p:cNvCxnSpPr>
          <p:nvPr/>
        </p:nvCxnSpPr>
        <p:spPr>
          <a:xfrm flipH="1">
            <a:off x="3110119" y="4939926"/>
            <a:ext cx="755284" cy="546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513748" y="5486400"/>
            <a:ext cx="1192742" cy="521732"/>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license</a:t>
            </a:r>
          </a:p>
        </p:txBody>
      </p:sp>
      <p:sp>
        <p:nvSpPr>
          <p:cNvPr id="57" name="TextBox 56"/>
          <p:cNvSpPr txBox="1"/>
          <p:nvPr/>
        </p:nvSpPr>
        <p:spPr>
          <a:xfrm>
            <a:off x="2623840" y="5029200"/>
            <a:ext cx="1567160" cy="369332"/>
          </a:xfrm>
          <a:prstGeom prst="rect">
            <a:avLst/>
          </a:prstGeom>
          <a:noFill/>
        </p:spPr>
        <p:txBody>
          <a:bodyPr wrap="none" rtlCol="0">
            <a:spAutoFit/>
          </a:bodyPr>
          <a:lstStyle/>
          <a:p>
            <a:r>
              <a:rPr lang="en-US" dirty="0" err="1" smtClean="0">
                <a:latin typeface="Calibri" panose="020F0502020204030204" pitchFamily="34" charset="0"/>
              </a:rPr>
              <a:t>dcterm:license</a:t>
            </a:r>
            <a:endParaRPr lang="en-US" dirty="0">
              <a:latin typeface="Calibri" panose="020F0502020204030204" pitchFamily="34" charset="0"/>
            </a:endParaRPr>
          </a:p>
        </p:txBody>
      </p:sp>
      <p:sp>
        <p:nvSpPr>
          <p:cNvPr id="68" name="Oval 67"/>
          <p:cNvSpPr/>
          <p:nvPr/>
        </p:nvSpPr>
        <p:spPr>
          <a:xfrm>
            <a:off x="1181667" y="6324600"/>
            <a:ext cx="3847533" cy="4572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alibri" panose="020F0502020204030204" pitchFamily="34" charset="0"/>
              </a:rPr>
              <a:t>dcterm:LicenseDocument</a:t>
            </a:r>
            <a:endParaRPr lang="en-US" dirty="0" smtClean="0">
              <a:solidFill>
                <a:schemeClr val="tx1"/>
              </a:solidFill>
              <a:latin typeface="Calibri" panose="020F0502020204030204" pitchFamily="34" charset="0"/>
            </a:endParaRPr>
          </a:p>
        </p:txBody>
      </p:sp>
      <p:cxnSp>
        <p:nvCxnSpPr>
          <p:cNvPr id="70" name="Straight Arrow Connector 69"/>
          <p:cNvCxnSpPr>
            <a:stCxn id="55" idx="4"/>
            <a:endCxn id="68" idx="0"/>
          </p:cNvCxnSpPr>
          <p:nvPr/>
        </p:nvCxnSpPr>
        <p:spPr>
          <a:xfrm flipH="1">
            <a:off x="3105434" y="6008132"/>
            <a:ext cx="4685"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4200" y="5955268"/>
            <a:ext cx="954107" cy="369332"/>
          </a:xfrm>
          <a:prstGeom prst="rect">
            <a:avLst/>
          </a:prstGeom>
          <a:noFill/>
        </p:spPr>
        <p:txBody>
          <a:bodyPr wrap="none" rtlCol="0">
            <a:spAutoFit/>
          </a:bodyPr>
          <a:lstStyle/>
          <a:p>
            <a:r>
              <a:rPr lang="en-US" dirty="0" err="1" smtClean="0">
                <a:latin typeface="Calibri" panose="020F0502020204030204" pitchFamily="34" charset="0"/>
              </a:rPr>
              <a:t>rdf:type</a:t>
            </a:r>
            <a:endParaRPr lang="en-US" dirty="0">
              <a:latin typeface="Calibri" panose="020F0502020204030204" pitchFamily="34" charset="0"/>
            </a:endParaRPr>
          </a:p>
        </p:txBody>
      </p:sp>
    </p:spTree>
    <p:extLst>
      <p:ext uri="{BB962C8B-B14F-4D97-AF65-F5344CB8AC3E}">
        <p14:creationId xmlns:p14="http://schemas.microsoft.com/office/powerpoint/2010/main" val="1757676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652"/>
            <a:ext cx="8229600" cy="484748"/>
          </a:xfrm>
        </p:spPr>
        <p:txBody>
          <a:bodyPr/>
          <a:lstStyle/>
          <a:p>
            <a:r>
              <a:rPr lang="en-US" b="1" dirty="0" smtClean="0">
                <a:latin typeface="+mj-lt"/>
              </a:rPr>
              <a:t>RDF Access to Relational Databases</a:t>
            </a:r>
            <a:endParaRPr lang="en-US" b="1"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201078279"/>
              </p:ext>
            </p:extLst>
          </p:nvPr>
        </p:nvGraphicFramePr>
        <p:xfrm>
          <a:off x="4610098" y="1600201"/>
          <a:ext cx="4229100" cy="1371600"/>
        </p:xfrm>
        <a:graphic>
          <a:graphicData uri="http://schemas.openxmlformats.org/drawingml/2006/table">
            <a:tbl>
              <a:tblPr>
                <a:tableStyleId>{5C22544A-7EE6-4342-B048-85BDC9FD1C3A}</a:tableStyleId>
              </a:tblPr>
              <a:tblGrid>
                <a:gridCol w="1409700"/>
                <a:gridCol w="1409700"/>
                <a:gridCol w="1409700"/>
              </a:tblGrid>
              <a:tr h="304800">
                <a:tc>
                  <a:txBody>
                    <a:bodyPr/>
                    <a:lstStyle/>
                    <a:p>
                      <a:r>
                        <a:rPr lang="en-US" dirty="0" smtClean="0"/>
                        <a:t>ID</a:t>
                      </a:r>
                      <a:endParaRPr lang="en-US" dirty="0"/>
                    </a:p>
                  </a:txBody>
                  <a:tcPr/>
                </a:tc>
                <a:tc>
                  <a:txBody>
                    <a:bodyPr/>
                    <a:lstStyle/>
                    <a:p>
                      <a:r>
                        <a:rPr lang="en-US" dirty="0" smtClean="0"/>
                        <a:t>Title</a:t>
                      </a:r>
                      <a:endParaRPr lang="en-US" dirty="0"/>
                    </a:p>
                  </a:txBody>
                  <a:tcPr/>
                </a:tc>
                <a:tc>
                  <a:txBody>
                    <a:bodyPr/>
                    <a:lstStyle/>
                    <a:p>
                      <a:r>
                        <a:rPr lang="en-US" dirty="0" smtClean="0"/>
                        <a:t>Year</a:t>
                      </a:r>
                      <a:endParaRPr lang="en-US" dirty="0"/>
                    </a:p>
                  </a:txBody>
                  <a:tcPr/>
                </a:tc>
              </a:tr>
              <a:tr h="304800">
                <a:tc>
                  <a:txBody>
                    <a:bodyPr/>
                    <a:lstStyle/>
                    <a:p>
                      <a:r>
                        <a:rPr lang="en-US" dirty="0" smtClean="0"/>
                        <a:t>B1</a:t>
                      </a:r>
                      <a:endParaRPr lang="en-US" dirty="0"/>
                    </a:p>
                  </a:txBody>
                  <a:tcPr/>
                </a:tc>
                <a:tc>
                  <a:txBody>
                    <a:bodyPr/>
                    <a:lstStyle/>
                    <a:p>
                      <a:r>
                        <a:rPr lang="en-US" dirty="0" smtClean="0"/>
                        <a:t>Data Web</a:t>
                      </a:r>
                      <a:endParaRPr lang="en-US" dirty="0"/>
                    </a:p>
                  </a:txBody>
                  <a:tcPr/>
                </a:tc>
                <a:tc>
                  <a:txBody>
                    <a:bodyPr/>
                    <a:lstStyle/>
                    <a:p>
                      <a:r>
                        <a:rPr lang="en-US" dirty="0" smtClean="0"/>
                        <a:t>2007</a:t>
                      </a:r>
                    </a:p>
                  </a:txBody>
                  <a:tcPr/>
                </a:tc>
              </a:tr>
              <a:tr h="304800">
                <a:tc>
                  <a:txBody>
                    <a:bodyPr/>
                    <a:lstStyle/>
                    <a:p>
                      <a:r>
                        <a:rPr lang="en-US" dirty="0" smtClean="0"/>
                        <a:t>B2</a:t>
                      </a:r>
                      <a:endParaRPr lang="en-US" dirty="0"/>
                    </a:p>
                  </a:txBody>
                  <a:tcPr/>
                </a:tc>
                <a:tc>
                  <a:txBody>
                    <a:bodyPr/>
                    <a:lstStyle/>
                    <a:p>
                      <a:r>
                        <a:rPr lang="en-US" dirty="0" smtClean="0"/>
                        <a:t>Semantic Web</a:t>
                      </a:r>
                      <a:endParaRPr lang="en-US" dirty="0"/>
                    </a:p>
                  </a:txBody>
                  <a:tcPr/>
                </a:tc>
                <a:tc>
                  <a:txBody>
                    <a:bodyPr/>
                    <a:lstStyle/>
                    <a:p>
                      <a:r>
                        <a:rPr lang="en-US" dirty="0" smtClean="0"/>
                        <a:t>2005</a:t>
                      </a:r>
                    </a:p>
                  </a:txBody>
                  <a:tcPr/>
                </a:tc>
              </a:tr>
            </a:tbl>
          </a:graphicData>
        </a:graphic>
      </p:graphicFrame>
      <p:sp>
        <p:nvSpPr>
          <p:cNvPr id="5" name="TextBox 4"/>
          <p:cNvSpPr txBox="1"/>
          <p:nvPr/>
        </p:nvSpPr>
        <p:spPr>
          <a:xfrm>
            <a:off x="4610098" y="1219200"/>
            <a:ext cx="4229101" cy="369332"/>
          </a:xfrm>
          <a:prstGeom prst="rect">
            <a:avLst/>
          </a:prstGeom>
          <a:noFill/>
          <a:ln w="12700">
            <a:solidFill>
              <a:schemeClr val="tx1"/>
            </a:solidFill>
          </a:ln>
        </p:spPr>
        <p:txBody>
          <a:bodyPr wrap="square" rtlCol="0">
            <a:spAutoFit/>
          </a:bodyPr>
          <a:lstStyle/>
          <a:p>
            <a:r>
              <a:rPr lang="en-US" b="1" dirty="0" smtClean="0"/>
              <a:t>Article</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819130210"/>
              </p:ext>
            </p:extLst>
          </p:nvPr>
        </p:nvGraphicFramePr>
        <p:xfrm>
          <a:off x="4610098" y="3581401"/>
          <a:ext cx="4229100" cy="1005840"/>
        </p:xfrm>
        <a:graphic>
          <a:graphicData uri="http://schemas.openxmlformats.org/drawingml/2006/table">
            <a:tbl>
              <a:tblPr>
                <a:tableStyleId>{5C22544A-7EE6-4342-B048-85BDC9FD1C3A}</a:tableStyleId>
              </a:tblPr>
              <a:tblGrid>
                <a:gridCol w="1409700"/>
                <a:gridCol w="1409700"/>
                <a:gridCol w="1409700"/>
              </a:tblGrid>
              <a:tr h="315555">
                <a:tc>
                  <a:txBody>
                    <a:bodyPr/>
                    <a:lstStyle/>
                    <a:p>
                      <a:r>
                        <a:rPr lang="en-US" sz="1600" dirty="0" smtClean="0"/>
                        <a:t>ID</a:t>
                      </a:r>
                      <a:endParaRPr lang="en-US" sz="1600" dirty="0"/>
                    </a:p>
                  </a:txBody>
                  <a:tcPr/>
                </a:tc>
                <a:tc>
                  <a:txBody>
                    <a:bodyPr/>
                    <a:lstStyle/>
                    <a:p>
                      <a:r>
                        <a:rPr lang="en-US" sz="1600" dirty="0" smtClean="0"/>
                        <a:t>Name</a:t>
                      </a:r>
                      <a:endParaRPr lang="en-US" sz="1600" dirty="0"/>
                    </a:p>
                  </a:txBody>
                  <a:tcPr/>
                </a:tc>
                <a:tc>
                  <a:txBody>
                    <a:bodyPr/>
                    <a:lstStyle/>
                    <a:p>
                      <a:r>
                        <a:rPr lang="en-US" sz="1600" dirty="0" smtClean="0"/>
                        <a:t>Affiliation</a:t>
                      </a:r>
                      <a:endParaRPr lang="en-US" sz="1600" dirty="0"/>
                    </a:p>
                  </a:txBody>
                  <a:tcPr/>
                </a:tc>
              </a:tr>
              <a:tr h="315555">
                <a:tc>
                  <a:txBody>
                    <a:bodyPr/>
                    <a:lstStyle/>
                    <a:p>
                      <a:r>
                        <a:rPr lang="en-US" sz="1600" dirty="0" smtClean="0"/>
                        <a:t>A1</a:t>
                      </a:r>
                      <a:endParaRPr lang="en-US" sz="1600" dirty="0"/>
                    </a:p>
                  </a:txBody>
                  <a:tcPr/>
                </a:tc>
                <a:tc>
                  <a:txBody>
                    <a:bodyPr/>
                    <a:lstStyle/>
                    <a:p>
                      <a:r>
                        <a:rPr lang="en-US" sz="1600" dirty="0" smtClean="0"/>
                        <a:t>Katie Knight</a:t>
                      </a:r>
                      <a:endParaRPr lang="en-US" sz="1600" dirty="0"/>
                    </a:p>
                  </a:txBody>
                  <a:tcPr/>
                </a:tc>
                <a:tc>
                  <a:txBody>
                    <a:bodyPr/>
                    <a:lstStyle/>
                    <a:p>
                      <a:r>
                        <a:rPr lang="en-US" sz="1600" dirty="0" err="1" smtClean="0"/>
                        <a:t>UoM</a:t>
                      </a:r>
                      <a:endParaRPr lang="en-US" sz="1600" dirty="0" smtClean="0"/>
                    </a:p>
                  </a:txBody>
                  <a:tcPr/>
                </a:tc>
              </a:tr>
              <a:tr h="315555">
                <a:tc>
                  <a:txBody>
                    <a:bodyPr/>
                    <a:lstStyle/>
                    <a:p>
                      <a:r>
                        <a:rPr lang="en-US" sz="1600" dirty="0" smtClean="0"/>
                        <a:t>A2</a:t>
                      </a:r>
                      <a:endParaRPr lang="en-US" sz="1600" dirty="0"/>
                    </a:p>
                  </a:txBody>
                  <a:tcPr/>
                </a:tc>
                <a:tc>
                  <a:txBody>
                    <a:bodyPr/>
                    <a:lstStyle/>
                    <a:p>
                      <a:r>
                        <a:rPr lang="en-US" sz="1600" dirty="0" smtClean="0"/>
                        <a:t>Tom</a:t>
                      </a:r>
                      <a:r>
                        <a:rPr lang="en-US" sz="1600" baseline="0" dirty="0" smtClean="0"/>
                        <a:t> Becket</a:t>
                      </a:r>
                      <a:endParaRPr lang="en-US" sz="1600" dirty="0"/>
                    </a:p>
                  </a:txBody>
                  <a:tcPr/>
                </a:tc>
                <a:tc>
                  <a:txBody>
                    <a:bodyPr/>
                    <a:lstStyle/>
                    <a:p>
                      <a:r>
                        <a:rPr lang="en-US" sz="1600" dirty="0" err="1" smtClean="0"/>
                        <a:t>UoC</a:t>
                      </a:r>
                      <a:endParaRPr lang="en-US" sz="1600" dirty="0" smtClean="0"/>
                    </a:p>
                  </a:txBody>
                  <a:tcPr/>
                </a:tc>
              </a:tr>
            </a:tbl>
          </a:graphicData>
        </a:graphic>
      </p:graphicFrame>
      <p:sp>
        <p:nvSpPr>
          <p:cNvPr id="7" name="TextBox 6"/>
          <p:cNvSpPr txBox="1"/>
          <p:nvPr/>
        </p:nvSpPr>
        <p:spPr>
          <a:xfrm>
            <a:off x="4610098" y="3200400"/>
            <a:ext cx="4229101" cy="369332"/>
          </a:xfrm>
          <a:prstGeom prst="rect">
            <a:avLst/>
          </a:prstGeom>
          <a:noFill/>
          <a:ln w="12700">
            <a:solidFill>
              <a:schemeClr val="tx1"/>
            </a:solidFill>
          </a:ln>
        </p:spPr>
        <p:txBody>
          <a:bodyPr wrap="square" rtlCol="0">
            <a:spAutoFit/>
          </a:bodyPr>
          <a:lstStyle/>
          <a:p>
            <a:r>
              <a:rPr lang="en-US" b="1" dirty="0" smtClean="0"/>
              <a:t>Person</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291635772"/>
              </p:ext>
            </p:extLst>
          </p:nvPr>
        </p:nvGraphicFramePr>
        <p:xfrm>
          <a:off x="5257800" y="5093733"/>
          <a:ext cx="2514600" cy="1097280"/>
        </p:xfrm>
        <a:graphic>
          <a:graphicData uri="http://schemas.openxmlformats.org/drawingml/2006/table">
            <a:tbl>
              <a:tblPr>
                <a:tableStyleId>{5C22544A-7EE6-4342-B048-85BDC9FD1C3A}</a:tableStyleId>
              </a:tblPr>
              <a:tblGrid>
                <a:gridCol w="1257300"/>
                <a:gridCol w="1257300"/>
              </a:tblGrid>
              <a:tr h="304800">
                <a:tc>
                  <a:txBody>
                    <a:bodyPr/>
                    <a:lstStyle/>
                    <a:p>
                      <a:r>
                        <a:rPr lang="en-US" dirty="0" smtClean="0"/>
                        <a:t>ID</a:t>
                      </a:r>
                      <a:endParaRPr lang="en-US" dirty="0"/>
                    </a:p>
                  </a:txBody>
                  <a:tcPr/>
                </a:tc>
                <a:tc>
                  <a:txBody>
                    <a:bodyPr/>
                    <a:lstStyle/>
                    <a:p>
                      <a:r>
                        <a:rPr lang="en-US" dirty="0" smtClean="0"/>
                        <a:t>Country</a:t>
                      </a:r>
                      <a:endParaRPr lang="en-US" dirty="0"/>
                    </a:p>
                  </a:txBody>
                  <a:tcPr/>
                </a:tc>
              </a:tr>
              <a:tr h="304800">
                <a:tc>
                  <a:txBody>
                    <a:bodyPr/>
                    <a:lstStyle/>
                    <a:p>
                      <a:r>
                        <a:rPr lang="en-US" dirty="0" smtClean="0"/>
                        <a:t>ORNL</a:t>
                      </a:r>
                      <a:endParaRPr lang="en-US" dirty="0"/>
                    </a:p>
                  </a:txBody>
                  <a:tcPr/>
                </a:tc>
                <a:tc>
                  <a:txBody>
                    <a:bodyPr/>
                    <a:lstStyle/>
                    <a:p>
                      <a:r>
                        <a:rPr lang="en-US" dirty="0" err="1" smtClean="0"/>
                        <a:t>mt</a:t>
                      </a:r>
                      <a:endParaRPr lang="en-US" dirty="0"/>
                    </a:p>
                  </a:txBody>
                  <a:tcPr/>
                </a:tc>
              </a:tr>
              <a:tr h="304800">
                <a:tc>
                  <a:txBody>
                    <a:bodyPr/>
                    <a:lstStyle/>
                    <a:p>
                      <a:r>
                        <a:rPr lang="en-US" dirty="0" err="1" smtClean="0"/>
                        <a:t>UoC</a:t>
                      </a:r>
                      <a:endParaRPr lang="en-US" dirty="0"/>
                    </a:p>
                  </a:txBody>
                  <a:tcPr/>
                </a:tc>
                <a:tc>
                  <a:txBody>
                    <a:bodyPr/>
                    <a:lstStyle/>
                    <a:p>
                      <a:r>
                        <a:rPr lang="en-US" dirty="0" smtClean="0"/>
                        <a:t>cy</a:t>
                      </a:r>
                      <a:endParaRPr lang="en-US" dirty="0"/>
                    </a:p>
                  </a:txBody>
                  <a:tcPr/>
                </a:tc>
              </a:tr>
            </a:tbl>
          </a:graphicData>
        </a:graphic>
      </p:graphicFrame>
      <p:sp>
        <p:nvSpPr>
          <p:cNvPr id="9" name="TextBox 8"/>
          <p:cNvSpPr txBox="1"/>
          <p:nvPr/>
        </p:nvSpPr>
        <p:spPr>
          <a:xfrm>
            <a:off x="5251742" y="4724400"/>
            <a:ext cx="2495257" cy="369332"/>
          </a:xfrm>
          <a:prstGeom prst="rect">
            <a:avLst/>
          </a:prstGeom>
          <a:noFill/>
          <a:ln w="12700">
            <a:solidFill>
              <a:schemeClr val="tx1"/>
            </a:solidFill>
          </a:ln>
        </p:spPr>
        <p:txBody>
          <a:bodyPr wrap="square" rtlCol="0">
            <a:spAutoFit/>
          </a:bodyPr>
          <a:lstStyle/>
          <a:p>
            <a:r>
              <a:rPr lang="en-US" b="1" dirty="0" smtClean="0"/>
              <a:t>Affiliation</a:t>
            </a:r>
            <a:endParaRPr lang="en-US" b="1" dirty="0"/>
          </a:p>
        </p:txBody>
      </p:sp>
      <p:cxnSp>
        <p:nvCxnSpPr>
          <p:cNvPr id="11" name="Elbow Connector 10"/>
          <p:cNvCxnSpPr>
            <a:endCxn id="9" idx="3"/>
          </p:cNvCxnSpPr>
          <p:nvPr/>
        </p:nvCxnSpPr>
        <p:spPr>
          <a:xfrm rot="5400000">
            <a:off x="7553068" y="3699132"/>
            <a:ext cx="1403866" cy="10160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79592201"/>
              </p:ext>
            </p:extLst>
          </p:nvPr>
        </p:nvGraphicFramePr>
        <p:xfrm>
          <a:off x="540044" y="5074920"/>
          <a:ext cx="2438400" cy="1097280"/>
        </p:xfrm>
        <a:graphic>
          <a:graphicData uri="http://schemas.openxmlformats.org/drawingml/2006/table">
            <a:tbl>
              <a:tblPr>
                <a:tableStyleId>{5C22544A-7EE6-4342-B048-85BDC9FD1C3A}</a:tableStyleId>
              </a:tblPr>
              <a:tblGrid>
                <a:gridCol w="1219200"/>
                <a:gridCol w="1219200"/>
              </a:tblGrid>
              <a:tr h="330200">
                <a:tc>
                  <a:txBody>
                    <a:bodyPr/>
                    <a:lstStyle/>
                    <a:p>
                      <a:r>
                        <a:rPr lang="en-US" dirty="0" smtClean="0"/>
                        <a:t>ID</a:t>
                      </a:r>
                      <a:endParaRPr lang="en-US" dirty="0"/>
                    </a:p>
                  </a:txBody>
                  <a:tcPr/>
                </a:tc>
                <a:tc>
                  <a:txBody>
                    <a:bodyPr/>
                    <a:lstStyle/>
                    <a:p>
                      <a:r>
                        <a:rPr lang="en-US" dirty="0" smtClean="0"/>
                        <a:t>Country</a:t>
                      </a:r>
                      <a:endParaRPr lang="en-US" dirty="0"/>
                    </a:p>
                  </a:txBody>
                  <a:tcPr/>
                </a:tc>
              </a:tr>
              <a:tr h="330200">
                <a:tc>
                  <a:txBody>
                    <a:bodyPr/>
                    <a:lstStyle/>
                    <a:p>
                      <a:r>
                        <a:rPr lang="en-US" dirty="0" err="1" smtClean="0"/>
                        <a:t>mt</a:t>
                      </a:r>
                      <a:endParaRPr lang="en-US" dirty="0"/>
                    </a:p>
                  </a:txBody>
                  <a:tcPr/>
                </a:tc>
                <a:tc>
                  <a:txBody>
                    <a:bodyPr/>
                    <a:lstStyle/>
                    <a:p>
                      <a:r>
                        <a:rPr lang="en-US" dirty="0" smtClean="0"/>
                        <a:t>Malta</a:t>
                      </a:r>
                      <a:endParaRPr lang="en-US" dirty="0"/>
                    </a:p>
                  </a:txBody>
                  <a:tcPr/>
                </a:tc>
              </a:tr>
              <a:tr h="330200">
                <a:tc>
                  <a:txBody>
                    <a:bodyPr/>
                    <a:lstStyle/>
                    <a:p>
                      <a:r>
                        <a:rPr lang="en-US" dirty="0" smtClean="0"/>
                        <a:t>cy</a:t>
                      </a:r>
                      <a:endParaRPr lang="en-US" dirty="0"/>
                    </a:p>
                  </a:txBody>
                  <a:tcPr/>
                </a:tc>
                <a:tc>
                  <a:txBody>
                    <a:bodyPr/>
                    <a:lstStyle/>
                    <a:p>
                      <a:r>
                        <a:rPr lang="en-US" dirty="0" smtClean="0"/>
                        <a:t>Cyprus</a:t>
                      </a:r>
                      <a:endParaRPr lang="en-US" dirty="0"/>
                    </a:p>
                  </a:txBody>
                  <a:tcPr/>
                </a:tc>
              </a:tr>
            </a:tbl>
          </a:graphicData>
        </a:graphic>
      </p:graphicFrame>
      <p:sp>
        <p:nvSpPr>
          <p:cNvPr id="13" name="TextBox 12"/>
          <p:cNvSpPr txBox="1"/>
          <p:nvPr/>
        </p:nvSpPr>
        <p:spPr>
          <a:xfrm>
            <a:off x="533400" y="4693920"/>
            <a:ext cx="2419643" cy="369332"/>
          </a:xfrm>
          <a:prstGeom prst="rect">
            <a:avLst/>
          </a:prstGeom>
          <a:noFill/>
          <a:ln w="12700">
            <a:solidFill>
              <a:schemeClr val="tx1"/>
            </a:solidFill>
          </a:ln>
        </p:spPr>
        <p:txBody>
          <a:bodyPr wrap="square" rtlCol="0">
            <a:spAutoFit/>
          </a:bodyPr>
          <a:lstStyle/>
          <a:p>
            <a:r>
              <a:rPr lang="en-US" b="1" dirty="0" smtClean="0"/>
              <a:t>Country</a:t>
            </a:r>
            <a:endParaRPr lang="en-US" b="1" dirty="0"/>
          </a:p>
        </p:txBody>
      </p:sp>
      <p:cxnSp>
        <p:nvCxnSpPr>
          <p:cNvPr id="15" name="Elbow Connector 14"/>
          <p:cNvCxnSpPr>
            <a:endCxn id="13" idx="3"/>
          </p:cNvCxnSpPr>
          <p:nvPr/>
        </p:nvCxnSpPr>
        <p:spPr>
          <a:xfrm rot="10800000">
            <a:off x="2953043" y="4878586"/>
            <a:ext cx="3438860" cy="5316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780247675"/>
              </p:ext>
            </p:extLst>
          </p:nvPr>
        </p:nvGraphicFramePr>
        <p:xfrm>
          <a:off x="540044" y="1905000"/>
          <a:ext cx="2438400" cy="1097280"/>
        </p:xfrm>
        <a:graphic>
          <a:graphicData uri="http://schemas.openxmlformats.org/drawingml/2006/table">
            <a:tbl>
              <a:tblPr>
                <a:tableStyleId>{5C22544A-7EE6-4342-B048-85BDC9FD1C3A}</a:tableStyleId>
              </a:tblPr>
              <a:tblGrid>
                <a:gridCol w="1219200"/>
                <a:gridCol w="1219200"/>
              </a:tblGrid>
              <a:tr h="330200">
                <a:tc>
                  <a:txBody>
                    <a:bodyPr/>
                    <a:lstStyle/>
                    <a:p>
                      <a:r>
                        <a:rPr lang="en-US" dirty="0" smtClean="0"/>
                        <a:t>Article</a:t>
                      </a:r>
                      <a:endParaRPr lang="en-US" dirty="0"/>
                    </a:p>
                  </a:txBody>
                  <a:tcPr/>
                </a:tc>
                <a:tc>
                  <a:txBody>
                    <a:bodyPr/>
                    <a:lstStyle/>
                    <a:p>
                      <a:r>
                        <a:rPr lang="en-US" dirty="0" smtClean="0"/>
                        <a:t>Person</a:t>
                      </a:r>
                      <a:endParaRPr lang="en-US" dirty="0"/>
                    </a:p>
                  </a:txBody>
                  <a:tcPr/>
                </a:tc>
              </a:tr>
              <a:tr h="330200">
                <a:tc>
                  <a:txBody>
                    <a:bodyPr/>
                    <a:lstStyle/>
                    <a:p>
                      <a:r>
                        <a:rPr lang="en-US" dirty="0" smtClean="0"/>
                        <a:t>B1</a:t>
                      </a:r>
                      <a:endParaRPr lang="en-US" dirty="0"/>
                    </a:p>
                  </a:txBody>
                  <a:tcPr/>
                </a:tc>
                <a:tc>
                  <a:txBody>
                    <a:bodyPr/>
                    <a:lstStyle/>
                    <a:p>
                      <a:r>
                        <a:rPr lang="en-US" dirty="0" smtClean="0"/>
                        <a:t>A1</a:t>
                      </a:r>
                      <a:endParaRPr lang="en-US" dirty="0"/>
                    </a:p>
                  </a:txBody>
                  <a:tcPr/>
                </a:tc>
              </a:tr>
              <a:tr h="330200">
                <a:tc>
                  <a:txBody>
                    <a:bodyPr/>
                    <a:lstStyle/>
                    <a:p>
                      <a:r>
                        <a:rPr lang="en-US" dirty="0" smtClean="0"/>
                        <a:t>B2</a:t>
                      </a:r>
                      <a:endParaRPr lang="en-US" dirty="0"/>
                    </a:p>
                  </a:txBody>
                  <a:tcPr/>
                </a:tc>
                <a:tc>
                  <a:txBody>
                    <a:bodyPr/>
                    <a:lstStyle/>
                    <a:p>
                      <a:r>
                        <a:rPr lang="en-US" dirty="0" smtClean="0"/>
                        <a:t>A2</a:t>
                      </a:r>
                      <a:endParaRPr lang="en-US" dirty="0"/>
                    </a:p>
                  </a:txBody>
                  <a:tcPr/>
                </a:tc>
              </a:tr>
            </a:tbl>
          </a:graphicData>
        </a:graphic>
      </p:graphicFrame>
      <p:sp>
        <p:nvSpPr>
          <p:cNvPr id="19" name="TextBox 18"/>
          <p:cNvSpPr txBox="1"/>
          <p:nvPr/>
        </p:nvSpPr>
        <p:spPr>
          <a:xfrm>
            <a:off x="533400" y="1524000"/>
            <a:ext cx="2419643" cy="369332"/>
          </a:xfrm>
          <a:prstGeom prst="rect">
            <a:avLst/>
          </a:prstGeom>
          <a:noFill/>
          <a:ln w="12700">
            <a:solidFill>
              <a:schemeClr val="tx1"/>
            </a:solidFill>
          </a:ln>
        </p:spPr>
        <p:txBody>
          <a:bodyPr wrap="square" rtlCol="0">
            <a:spAutoFit/>
          </a:bodyPr>
          <a:lstStyle/>
          <a:p>
            <a:r>
              <a:rPr lang="en-US" b="1" dirty="0" smtClean="0"/>
              <a:t>Author</a:t>
            </a:r>
            <a:endParaRPr lang="en-US" b="1" dirty="0"/>
          </a:p>
        </p:txBody>
      </p:sp>
      <p:cxnSp>
        <p:nvCxnSpPr>
          <p:cNvPr id="21" name="Elbow Connector 20"/>
          <p:cNvCxnSpPr>
            <a:stCxn id="19" idx="3"/>
            <a:endCxn id="7" idx="1"/>
          </p:cNvCxnSpPr>
          <p:nvPr/>
        </p:nvCxnSpPr>
        <p:spPr>
          <a:xfrm>
            <a:off x="2953043" y="1708666"/>
            <a:ext cx="1657055" cy="1676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5" idx="0"/>
          </p:cNvCxnSpPr>
          <p:nvPr/>
        </p:nvCxnSpPr>
        <p:spPr>
          <a:xfrm flipV="1">
            <a:off x="1295400" y="1219200"/>
            <a:ext cx="5429249" cy="838200"/>
          </a:xfrm>
          <a:prstGeom prst="bentConnector4">
            <a:avLst>
              <a:gd name="adj1" fmla="val 1115"/>
              <a:gd name="adj2" fmla="val 12727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078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652"/>
            <a:ext cx="8229600" cy="484748"/>
          </a:xfrm>
        </p:spPr>
        <p:txBody>
          <a:bodyPr/>
          <a:lstStyle/>
          <a:p>
            <a:r>
              <a:rPr lang="en-US" b="1" dirty="0" smtClean="0">
                <a:latin typeface="+mj-lt"/>
              </a:rPr>
              <a:t>Relational Data to RDF</a:t>
            </a:r>
            <a:endParaRPr lang="en-US" b="1"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706005064"/>
              </p:ext>
            </p:extLst>
          </p:nvPr>
        </p:nvGraphicFramePr>
        <p:xfrm>
          <a:off x="1828800" y="533400"/>
          <a:ext cx="5867400" cy="5852160"/>
        </p:xfrm>
        <a:graphic>
          <a:graphicData uri="http://schemas.openxmlformats.org/drawingml/2006/table">
            <a:tbl>
              <a:tblPr firstRow="1" bandRow="1">
                <a:tableStyleId>{5C22544A-7EE6-4342-B048-85BDC9FD1C3A}</a:tableStyleId>
              </a:tblPr>
              <a:tblGrid>
                <a:gridCol w="1955800"/>
                <a:gridCol w="1955800"/>
                <a:gridCol w="1955800"/>
              </a:tblGrid>
              <a:tr h="351473">
                <a:tc>
                  <a:txBody>
                    <a:bodyPr/>
                    <a:lstStyle/>
                    <a:p>
                      <a:r>
                        <a:rPr lang="en-US" sz="1800" dirty="0" smtClean="0">
                          <a:latin typeface="Calibri" panose="020F0502020204030204" pitchFamily="34" charset="0"/>
                        </a:rPr>
                        <a:t>Subject (URI)</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Predicate (URI)</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Object (URI or Lit.)</a:t>
                      </a:r>
                      <a:endParaRPr lang="en-US" sz="1800" dirty="0">
                        <a:latin typeface="Calibri" panose="020F0502020204030204" pitchFamily="34" charset="0"/>
                      </a:endParaRPr>
                    </a:p>
                  </a:txBody>
                  <a:tcPr/>
                </a:tc>
              </a:tr>
              <a:tr h="351473">
                <a:tc>
                  <a:txBody>
                    <a:bodyPr/>
                    <a:lstStyle/>
                    <a:p>
                      <a:r>
                        <a:rPr lang="en-US" sz="1800" dirty="0" smtClean="0">
                          <a:latin typeface="Calibri" panose="020F0502020204030204" pitchFamily="34" charset="0"/>
                        </a:rPr>
                        <a:t>:B1</a:t>
                      </a:r>
                      <a:endParaRPr lang="en-US" sz="1800" dirty="0">
                        <a:latin typeface="Calibri" panose="020F0502020204030204" pitchFamily="34" charset="0"/>
                      </a:endParaRPr>
                    </a:p>
                  </a:txBody>
                  <a:tcPr/>
                </a:tc>
                <a:tc>
                  <a:txBody>
                    <a:bodyPr/>
                    <a:lstStyle/>
                    <a:p>
                      <a:r>
                        <a:rPr lang="en-US" sz="1800" dirty="0" err="1" smtClean="0">
                          <a:latin typeface="Calibri" panose="020F0502020204030204" pitchFamily="34" charset="0"/>
                        </a:rPr>
                        <a:t>rdf:Type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:Article</a:t>
                      </a:r>
                    </a:p>
                  </a:txBody>
                  <a:tcPr/>
                </a:tc>
              </a:tr>
              <a:tr h="351473">
                <a:tc>
                  <a:txBody>
                    <a:bodyPr/>
                    <a:lstStyle/>
                    <a:p>
                      <a:r>
                        <a:rPr lang="en-US" sz="1800" dirty="0" smtClean="0">
                          <a:latin typeface="Calibri" panose="020F0502020204030204" pitchFamily="34" charset="0"/>
                        </a:rPr>
                        <a:t>:B1</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:Title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“Data Web”</a:t>
                      </a: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:B1</a:t>
                      </a:r>
                    </a:p>
                  </a:txBody>
                  <a:tcPr/>
                </a:tc>
                <a:tc>
                  <a:txBody>
                    <a:bodyPr/>
                    <a:lstStyle/>
                    <a:p>
                      <a:r>
                        <a:rPr lang="en-US" sz="1800" dirty="0" smtClean="0">
                          <a:latin typeface="Calibri" panose="020F0502020204030204" pitchFamily="34" charset="0"/>
                        </a:rPr>
                        <a:t>:Year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2007</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:B2</a:t>
                      </a:r>
                    </a:p>
                  </a:txBody>
                  <a:tcPr/>
                </a:tc>
                <a:tc>
                  <a:txBody>
                    <a:bodyPr/>
                    <a:lstStyle/>
                    <a:p>
                      <a:r>
                        <a:rPr lang="en-US" sz="1800" dirty="0" err="1" smtClean="0">
                          <a:latin typeface="Calibri" panose="020F0502020204030204" pitchFamily="34" charset="0"/>
                        </a:rPr>
                        <a:t>rdf:Type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:Article</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:B2</a:t>
                      </a:r>
                    </a:p>
                  </a:txBody>
                  <a:tcPr/>
                </a:tc>
                <a:tc>
                  <a:txBody>
                    <a:bodyPr/>
                    <a:lstStyle/>
                    <a:p>
                      <a:r>
                        <a:rPr lang="en-US" sz="1800" dirty="0" smtClean="0">
                          <a:latin typeface="Calibri" panose="020F0502020204030204" pitchFamily="34" charset="0"/>
                        </a:rPr>
                        <a:t>:Title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“Semantic Web”</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:B1</a:t>
                      </a:r>
                    </a:p>
                  </a:txBody>
                  <a:tcPr/>
                </a:tc>
                <a:tc>
                  <a:txBody>
                    <a:bodyPr/>
                    <a:lstStyle/>
                    <a:p>
                      <a:r>
                        <a:rPr lang="en-US" sz="1800" dirty="0" smtClean="0">
                          <a:latin typeface="Calibri" panose="020F0502020204030204" pitchFamily="34" charset="0"/>
                        </a:rPr>
                        <a:t>:Year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2005</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:B1</a:t>
                      </a:r>
                    </a:p>
                  </a:txBody>
                  <a:tcPr/>
                </a:tc>
                <a:tc>
                  <a:txBody>
                    <a:bodyPr/>
                    <a:lstStyle/>
                    <a:p>
                      <a:r>
                        <a:rPr lang="en-US" sz="1800" dirty="0" smtClean="0">
                          <a:latin typeface="Calibri" panose="020F0502020204030204" pitchFamily="34" charset="0"/>
                        </a:rPr>
                        <a:t>:Author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:A1</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:B1</a:t>
                      </a:r>
                    </a:p>
                  </a:txBody>
                  <a:tcPr/>
                </a:tc>
                <a:tc>
                  <a:txBody>
                    <a:bodyPr/>
                    <a:lstStyle/>
                    <a:p>
                      <a:r>
                        <a:rPr lang="en-US" sz="1800" dirty="0" smtClean="0">
                          <a:latin typeface="Calibri" panose="020F0502020204030204" pitchFamily="34" charset="0"/>
                        </a:rPr>
                        <a:t>:Author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:A2</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:B2</a:t>
                      </a:r>
                    </a:p>
                  </a:txBody>
                  <a:tcPr/>
                </a:tc>
                <a:tc>
                  <a:txBody>
                    <a:bodyPr/>
                    <a:lstStyle/>
                    <a:p>
                      <a:r>
                        <a:rPr lang="en-US" sz="1800" dirty="0" smtClean="0">
                          <a:latin typeface="Calibri" panose="020F0502020204030204" pitchFamily="34" charset="0"/>
                        </a:rPr>
                        <a:t>:Author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:A1</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:A1</a:t>
                      </a:r>
                    </a:p>
                  </a:txBody>
                  <a:tcPr/>
                </a:tc>
                <a:tc>
                  <a:txBody>
                    <a:bodyPr/>
                    <a:lstStyle/>
                    <a:p>
                      <a:r>
                        <a:rPr lang="en-US" sz="1800" dirty="0" err="1" smtClean="0">
                          <a:latin typeface="Calibri" panose="020F0502020204030204" pitchFamily="34" charset="0"/>
                        </a:rPr>
                        <a:t>rdf:Type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:Person</a:t>
                      </a: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:A1</a:t>
                      </a:r>
                    </a:p>
                  </a:txBody>
                  <a:tcPr/>
                </a:tc>
                <a:tc>
                  <a:txBody>
                    <a:bodyPr/>
                    <a:lstStyle/>
                    <a:p>
                      <a:r>
                        <a:rPr lang="en-US" sz="1800" dirty="0" smtClean="0">
                          <a:latin typeface="Calibri" panose="020F0502020204030204" pitchFamily="34" charset="0"/>
                        </a:rPr>
                        <a:t>:Name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“Katie</a:t>
                      </a:r>
                      <a:r>
                        <a:rPr lang="en-US" sz="1800" baseline="0" dirty="0" smtClean="0">
                          <a:latin typeface="Calibri" panose="020F0502020204030204" pitchFamily="34" charset="0"/>
                        </a:rPr>
                        <a:t> Knight”</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:A1</a:t>
                      </a:r>
                    </a:p>
                  </a:txBody>
                  <a:tcPr/>
                </a:tc>
                <a:tc>
                  <a:txBody>
                    <a:bodyPr/>
                    <a:lstStyle/>
                    <a:p>
                      <a:r>
                        <a:rPr lang="en-US" sz="1800" dirty="0" smtClean="0">
                          <a:latin typeface="Calibri" panose="020F0502020204030204" pitchFamily="34" charset="0"/>
                        </a:rPr>
                        <a:t>:Affiliation</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t>
                      </a:r>
                      <a:r>
                        <a:rPr lang="en-US" sz="1800" dirty="0" err="1" smtClean="0">
                          <a:latin typeface="Calibri" panose="020F0502020204030204" pitchFamily="34" charset="0"/>
                        </a:rPr>
                        <a:t>UoM</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t>
                      </a:r>
                      <a:r>
                        <a:rPr lang="en-US" sz="1800" dirty="0" err="1" smtClean="0">
                          <a:latin typeface="Calibri" panose="020F0502020204030204" pitchFamily="34" charset="0"/>
                        </a:rPr>
                        <a:t>UoM</a:t>
                      </a:r>
                      <a:endParaRPr lang="en-US" sz="1800" dirty="0" smtClean="0">
                        <a:latin typeface="Calibri" panose="020F0502020204030204" pitchFamily="34" charset="0"/>
                      </a:endParaRPr>
                    </a:p>
                  </a:txBody>
                  <a:tcPr/>
                </a:tc>
                <a:tc>
                  <a:txBody>
                    <a:bodyPr/>
                    <a:lstStyle/>
                    <a:p>
                      <a:r>
                        <a:rPr lang="en-US" sz="1800" dirty="0" smtClean="0">
                          <a:latin typeface="Calibri" panose="020F0502020204030204" pitchFamily="34" charset="0"/>
                        </a:rPr>
                        <a:t>:Type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:University</a:t>
                      </a:r>
                      <a:endParaRPr lang="en-US" sz="1800" dirty="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t>
                      </a:r>
                      <a:r>
                        <a:rPr lang="en-US" sz="1800" dirty="0" err="1" smtClean="0">
                          <a:latin typeface="Calibri" panose="020F0502020204030204" pitchFamily="34" charset="0"/>
                        </a:rPr>
                        <a:t>UoM</a:t>
                      </a:r>
                      <a:endParaRPr lang="en-US" sz="1800" dirty="0" smtClean="0">
                        <a:latin typeface="Calibri" panose="020F0502020204030204" pitchFamily="34" charset="0"/>
                      </a:endParaRPr>
                    </a:p>
                  </a:txBody>
                  <a:tcPr/>
                </a:tc>
                <a:tc>
                  <a:txBody>
                    <a:bodyPr/>
                    <a:lstStyle/>
                    <a:p>
                      <a:r>
                        <a:rPr lang="en-US" sz="1800" dirty="0" smtClean="0">
                          <a:latin typeface="Calibri" panose="020F0502020204030204" pitchFamily="34" charset="0"/>
                        </a:rPr>
                        <a:t>:Country</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a:t>
                      </a:r>
                      <a:r>
                        <a:rPr lang="en-US" sz="1800" dirty="0" err="1" smtClean="0">
                          <a:latin typeface="Calibri" panose="020F0502020204030204" pitchFamily="34" charset="0"/>
                        </a:rPr>
                        <a:t>mt</a:t>
                      </a:r>
                      <a:endParaRPr lang="en-US" sz="1800" dirty="0" smtClean="0">
                        <a:latin typeface="Calibri" panose="020F0502020204030204" pitchFamily="34" charset="0"/>
                      </a:endParaRPr>
                    </a:p>
                  </a:txBody>
                  <a:tcPr/>
                </a:tc>
              </a:tr>
              <a:tr h="351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rPr>
                        <a:t>:</a:t>
                      </a:r>
                      <a:r>
                        <a:rPr lang="en-US" sz="1800" dirty="0" err="1" smtClean="0">
                          <a:latin typeface="Calibri" panose="020F0502020204030204" pitchFamily="34" charset="0"/>
                        </a:rPr>
                        <a:t>mt</a:t>
                      </a:r>
                      <a:endParaRPr lang="en-US" sz="1800" dirty="0" smtClean="0">
                        <a:latin typeface="Calibri" panose="020F0502020204030204" pitchFamily="34" charset="0"/>
                      </a:endParaRPr>
                    </a:p>
                  </a:txBody>
                  <a:tcPr/>
                </a:tc>
                <a:tc>
                  <a:txBody>
                    <a:bodyPr/>
                    <a:lstStyle/>
                    <a:p>
                      <a:r>
                        <a:rPr lang="en-US" sz="1800" dirty="0" smtClean="0">
                          <a:latin typeface="Calibri" panose="020F0502020204030204" pitchFamily="34" charset="0"/>
                        </a:rPr>
                        <a:t>:Name</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“Malta”</a:t>
                      </a:r>
                      <a:endParaRPr lang="en-US" sz="1800" dirty="0">
                        <a:latin typeface="Calibri" panose="020F0502020204030204" pitchFamily="34" charset="0"/>
                      </a:endParaRPr>
                    </a:p>
                  </a:txBody>
                  <a:tcPr/>
                </a:tc>
              </a:tr>
            </a:tbl>
          </a:graphicData>
        </a:graphic>
      </p:graphicFrame>
      <p:sp>
        <p:nvSpPr>
          <p:cNvPr id="3" name="TextBox 2"/>
          <p:cNvSpPr txBox="1"/>
          <p:nvPr/>
        </p:nvSpPr>
        <p:spPr>
          <a:xfrm>
            <a:off x="1752600" y="6488668"/>
            <a:ext cx="4745082" cy="338554"/>
          </a:xfrm>
          <a:prstGeom prst="rect">
            <a:avLst/>
          </a:prstGeom>
          <a:noFill/>
        </p:spPr>
        <p:txBody>
          <a:bodyPr wrap="none" rtlCol="0">
            <a:spAutoFit/>
          </a:bodyPr>
          <a:lstStyle/>
          <a:p>
            <a:r>
              <a:rPr lang="en-US" sz="1600" dirty="0"/>
              <a:t>https://www.w3.org/2004/04/30-RDF-RDB-access/</a:t>
            </a:r>
          </a:p>
        </p:txBody>
      </p:sp>
    </p:spTree>
    <p:extLst>
      <p:ext uri="{BB962C8B-B14F-4D97-AF65-F5344CB8AC3E}">
        <p14:creationId xmlns:p14="http://schemas.microsoft.com/office/powerpoint/2010/main" val="3863216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 Sum:</a:t>
            </a:r>
            <a:endParaRPr lang="en-US" b="1" dirty="0">
              <a:latin typeface="+mj-lt"/>
            </a:endParaRPr>
          </a:p>
        </p:txBody>
      </p:sp>
      <p:sp>
        <p:nvSpPr>
          <p:cNvPr id="3" name="Content Placeholder 2"/>
          <p:cNvSpPr>
            <a:spLocks noGrp="1"/>
          </p:cNvSpPr>
          <p:nvPr>
            <p:ph idx="1"/>
          </p:nvPr>
        </p:nvSpPr>
        <p:spPr>
          <a:xfrm>
            <a:off x="457200" y="1600200"/>
            <a:ext cx="8382000" cy="4953000"/>
          </a:xfrm>
        </p:spPr>
        <p:txBody>
          <a:bodyPr>
            <a:normAutofit/>
          </a:bodyPr>
          <a:lstStyle/>
          <a:p>
            <a:r>
              <a:rPr lang="en-US" dirty="0" smtClean="0">
                <a:latin typeface="+mj-lt"/>
              </a:rPr>
              <a:t>When describing data, use existing vocabularies</a:t>
            </a:r>
          </a:p>
          <a:p>
            <a:pPr lvl="1"/>
            <a:r>
              <a:rPr lang="en-US" dirty="0" smtClean="0">
                <a:latin typeface="+mj-lt"/>
              </a:rPr>
              <a:t>Less effort, better interoperability, extensible</a:t>
            </a:r>
          </a:p>
          <a:p>
            <a:r>
              <a:rPr lang="en-US" dirty="0" smtClean="0">
                <a:latin typeface="+mj-lt"/>
              </a:rPr>
              <a:t>Metadata Application Profile</a:t>
            </a:r>
          </a:p>
          <a:p>
            <a:pPr lvl="1"/>
            <a:r>
              <a:rPr lang="en-US" dirty="0" smtClean="0">
                <a:latin typeface="+mj-lt"/>
              </a:rPr>
              <a:t>“how” and “why” will clarify what your data means</a:t>
            </a:r>
          </a:p>
          <a:p>
            <a:r>
              <a:rPr lang="en-US" dirty="0"/>
              <a:t>Data can be expressed in terms of </a:t>
            </a:r>
            <a:r>
              <a:rPr lang="en-US" dirty="0" smtClean="0"/>
              <a:t>relationships</a:t>
            </a:r>
          </a:p>
          <a:p>
            <a:pPr lvl="1"/>
            <a:r>
              <a:rPr lang="en-US" dirty="0" smtClean="0"/>
              <a:t>Best to think of data conceptually, model vocabularies around concepts</a:t>
            </a:r>
            <a:endParaRPr lang="en-US" dirty="0"/>
          </a:p>
          <a:p>
            <a:r>
              <a:rPr lang="en-US" dirty="0"/>
              <a:t>In RDF, anything can be asked about anything</a:t>
            </a:r>
          </a:p>
          <a:p>
            <a:pPr lvl="1"/>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231019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endParaRPr lang="en-US" dirty="0"/>
          </a:p>
        </p:txBody>
      </p:sp>
      <p:sp>
        <p:nvSpPr>
          <p:cNvPr id="4" name="Can 3"/>
          <p:cNvSpPr/>
          <p:nvPr/>
        </p:nvSpPr>
        <p:spPr>
          <a:xfrm>
            <a:off x="12954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52578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90800" y="3227818"/>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Katie Knight</a:t>
            </a:r>
            <a:endParaRPr lang="en-US" dirty="0"/>
          </a:p>
        </p:txBody>
      </p:sp>
      <p:sp>
        <p:nvSpPr>
          <p:cNvPr id="7" name="Rounded Rectangle 6"/>
          <p:cNvSpPr/>
          <p:nvPr/>
        </p:nvSpPr>
        <p:spPr>
          <a:xfrm>
            <a:off x="1475984" y="3482236"/>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ORNL</a:t>
            </a:r>
            <a:endParaRPr lang="en-US" dirty="0"/>
          </a:p>
        </p:txBody>
      </p:sp>
      <p:sp>
        <p:nvSpPr>
          <p:cNvPr id="8" name="Rounded Rectangle 7"/>
          <p:cNvSpPr/>
          <p:nvPr/>
        </p:nvSpPr>
        <p:spPr>
          <a:xfrm>
            <a:off x="2362201" y="4685409"/>
            <a:ext cx="11430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9" name="Rounded Rectangle 8"/>
          <p:cNvSpPr/>
          <p:nvPr/>
        </p:nvSpPr>
        <p:spPr>
          <a:xfrm>
            <a:off x="6400800" y="4142218"/>
            <a:ext cx="12192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Software</a:t>
            </a:r>
            <a:endParaRPr lang="en-US" dirty="0"/>
          </a:p>
        </p:txBody>
      </p:sp>
      <p:sp>
        <p:nvSpPr>
          <p:cNvPr id="10" name="Rounded Rectangle 9"/>
          <p:cNvSpPr/>
          <p:nvPr/>
        </p:nvSpPr>
        <p:spPr>
          <a:xfrm>
            <a:off x="5334000" y="3151618"/>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PNNL</a:t>
            </a:r>
            <a:endParaRPr lang="en-US" dirty="0"/>
          </a:p>
        </p:txBody>
      </p:sp>
      <p:sp>
        <p:nvSpPr>
          <p:cNvPr id="11" name="Rounded Rectangle 10"/>
          <p:cNvSpPr/>
          <p:nvPr/>
        </p:nvSpPr>
        <p:spPr>
          <a:xfrm>
            <a:off x="5486400" y="47244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2007</a:t>
            </a:r>
            <a:endParaRPr lang="en-US" dirty="0"/>
          </a:p>
        </p:txBody>
      </p:sp>
      <p:sp>
        <p:nvSpPr>
          <p:cNvPr id="14" name="Rounded Rectangle 13"/>
          <p:cNvSpPr/>
          <p:nvPr/>
        </p:nvSpPr>
        <p:spPr>
          <a:xfrm>
            <a:off x="1447800" y="4114800"/>
            <a:ext cx="11430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15" name="Rounded Rectangle 14"/>
          <p:cNvSpPr/>
          <p:nvPr/>
        </p:nvSpPr>
        <p:spPr>
          <a:xfrm>
            <a:off x="6477000" y="48768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Ruby</a:t>
            </a:r>
            <a:endParaRPr lang="en-US" dirty="0"/>
          </a:p>
        </p:txBody>
      </p:sp>
      <p:sp>
        <p:nvSpPr>
          <p:cNvPr id="16" name="Rounded Rectangle 15"/>
          <p:cNvSpPr/>
          <p:nvPr/>
        </p:nvSpPr>
        <p:spPr>
          <a:xfrm>
            <a:off x="5410200" y="4038600"/>
            <a:ext cx="10287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ORCiD</a:t>
            </a:r>
            <a:endParaRPr lang="en-US" dirty="0"/>
          </a:p>
        </p:txBody>
      </p:sp>
      <p:sp>
        <p:nvSpPr>
          <p:cNvPr id="17" name="Rounded Rectangle 16"/>
          <p:cNvSpPr/>
          <p:nvPr/>
        </p:nvSpPr>
        <p:spPr>
          <a:xfrm>
            <a:off x="2438400" y="4038600"/>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ID</a:t>
            </a:r>
            <a:endParaRPr lang="en-US" dirty="0"/>
          </a:p>
        </p:txBody>
      </p:sp>
      <p:sp>
        <p:nvSpPr>
          <p:cNvPr id="18" name="Rounded Rectangle 17"/>
          <p:cNvSpPr/>
          <p:nvPr/>
        </p:nvSpPr>
        <p:spPr>
          <a:xfrm>
            <a:off x="6257794" y="3429000"/>
            <a:ext cx="1286005"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Thomas Cromwell</a:t>
            </a:r>
            <a:endParaRPr lang="en-US" dirty="0"/>
          </a:p>
        </p:txBody>
      </p:sp>
      <p:sp>
        <p:nvSpPr>
          <p:cNvPr id="19" name="Rounded Rectangle 18"/>
          <p:cNvSpPr/>
          <p:nvPr/>
        </p:nvSpPr>
        <p:spPr>
          <a:xfrm>
            <a:off x="1447800" y="4903661"/>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2016</a:t>
            </a:r>
            <a:endParaRPr lang="en-US" dirty="0"/>
          </a:p>
        </p:txBody>
      </p:sp>
    </p:spTree>
    <p:extLst>
      <p:ext uri="{BB962C8B-B14F-4D97-AF65-F5344CB8AC3E}">
        <p14:creationId xmlns:p14="http://schemas.microsoft.com/office/powerpoint/2010/main" val="2786063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j-lt"/>
              </a:rPr>
              <a:t>Semantically Interoperable (Meta)data</a:t>
            </a:r>
            <a:endParaRPr lang="en-US" b="1" dirty="0">
              <a:latin typeface="+mj-lt"/>
            </a:endParaRPr>
          </a:p>
        </p:txBody>
      </p:sp>
      <p:sp>
        <p:nvSpPr>
          <p:cNvPr id="3" name="Content Placeholder 2"/>
          <p:cNvSpPr>
            <a:spLocks noGrp="1"/>
          </p:cNvSpPr>
          <p:nvPr>
            <p:ph idx="1"/>
          </p:nvPr>
        </p:nvSpPr>
        <p:spPr>
          <a:xfrm>
            <a:off x="457200" y="1728972"/>
            <a:ext cx="8229600" cy="4525963"/>
          </a:xfrm>
        </p:spPr>
        <p:txBody>
          <a:bodyPr/>
          <a:lstStyle/>
          <a:p>
            <a:pPr marL="0" indent="0">
              <a:buNone/>
            </a:pPr>
            <a:endParaRPr lang="en-US" dirty="0"/>
          </a:p>
        </p:txBody>
      </p:sp>
      <p:sp>
        <p:nvSpPr>
          <p:cNvPr id="4" name="Can 3"/>
          <p:cNvSpPr/>
          <p:nvPr/>
        </p:nvSpPr>
        <p:spPr>
          <a:xfrm>
            <a:off x="12954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Can 4"/>
          <p:cNvSpPr/>
          <p:nvPr/>
        </p:nvSpPr>
        <p:spPr>
          <a:xfrm>
            <a:off x="5257800" y="2525282"/>
            <a:ext cx="2362200" cy="3124200"/>
          </a:xfrm>
          <a:prstGeom prst="can">
            <a:avLst/>
          </a:prstGeom>
          <a:solidFill>
            <a:schemeClr val="bg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2590800" y="3227818"/>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Katie Knight</a:t>
            </a:r>
            <a:endParaRPr lang="en-US" dirty="0">
              <a:solidFill>
                <a:prstClr val="white"/>
              </a:solidFill>
            </a:endParaRPr>
          </a:p>
        </p:txBody>
      </p:sp>
      <p:sp>
        <p:nvSpPr>
          <p:cNvPr id="7" name="Rounded Rectangle 6"/>
          <p:cNvSpPr/>
          <p:nvPr/>
        </p:nvSpPr>
        <p:spPr>
          <a:xfrm>
            <a:off x="1475984" y="3482236"/>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ORNL</a:t>
            </a:r>
            <a:endParaRPr lang="en-US" dirty="0">
              <a:solidFill>
                <a:prstClr val="white"/>
              </a:solidFill>
            </a:endParaRPr>
          </a:p>
        </p:txBody>
      </p:sp>
      <p:sp>
        <p:nvSpPr>
          <p:cNvPr id="8" name="Rounded Rectangle 7"/>
          <p:cNvSpPr/>
          <p:nvPr/>
        </p:nvSpPr>
        <p:spPr>
          <a:xfrm>
            <a:off x="2286000" y="4685409"/>
            <a:ext cx="1244481"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Fancy Software</a:t>
            </a:r>
            <a:endParaRPr lang="en-US" dirty="0">
              <a:solidFill>
                <a:prstClr val="white"/>
              </a:solidFill>
            </a:endParaRPr>
          </a:p>
        </p:txBody>
      </p:sp>
      <p:sp>
        <p:nvSpPr>
          <p:cNvPr id="9" name="Rounded Rectangle 8"/>
          <p:cNvSpPr/>
          <p:nvPr/>
        </p:nvSpPr>
        <p:spPr>
          <a:xfrm>
            <a:off x="6400800" y="4142218"/>
            <a:ext cx="12192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Fancy Software</a:t>
            </a:r>
            <a:endParaRPr lang="en-US" dirty="0">
              <a:solidFill>
                <a:prstClr val="white"/>
              </a:solidFill>
            </a:endParaRPr>
          </a:p>
        </p:txBody>
      </p:sp>
      <p:sp>
        <p:nvSpPr>
          <p:cNvPr id="10" name="Rounded Rectangle 9"/>
          <p:cNvSpPr/>
          <p:nvPr/>
        </p:nvSpPr>
        <p:spPr>
          <a:xfrm>
            <a:off x="5334000" y="3151618"/>
            <a:ext cx="9906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PNNL</a:t>
            </a:r>
            <a:endParaRPr lang="en-US" dirty="0">
              <a:solidFill>
                <a:prstClr val="white"/>
              </a:solidFill>
            </a:endParaRPr>
          </a:p>
        </p:txBody>
      </p:sp>
      <p:sp>
        <p:nvSpPr>
          <p:cNvPr id="11" name="Rounded Rectangle 10"/>
          <p:cNvSpPr/>
          <p:nvPr/>
        </p:nvSpPr>
        <p:spPr>
          <a:xfrm>
            <a:off x="5486400" y="47244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2007</a:t>
            </a:r>
            <a:endParaRPr lang="en-US" dirty="0">
              <a:solidFill>
                <a:prstClr val="white"/>
              </a:solidFill>
            </a:endParaRPr>
          </a:p>
        </p:txBody>
      </p:sp>
      <p:sp>
        <p:nvSpPr>
          <p:cNvPr id="14" name="Rounded Rectangle 13"/>
          <p:cNvSpPr/>
          <p:nvPr/>
        </p:nvSpPr>
        <p:spPr>
          <a:xfrm>
            <a:off x="1447800" y="4114800"/>
            <a:ext cx="10287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Python</a:t>
            </a:r>
            <a:endParaRPr lang="en-US" dirty="0">
              <a:solidFill>
                <a:prstClr val="white"/>
              </a:solidFill>
            </a:endParaRPr>
          </a:p>
        </p:txBody>
      </p:sp>
      <p:sp>
        <p:nvSpPr>
          <p:cNvPr id="15" name="Rounded Rectangle 14"/>
          <p:cNvSpPr/>
          <p:nvPr/>
        </p:nvSpPr>
        <p:spPr>
          <a:xfrm>
            <a:off x="6477000" y="4876800"/>
            <a:ext cx="9144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Ruby</a:t>
            </a:r>
            <a:endParaRPr lang="en-US" dirty="0">
              <a:solidFill>
                <a:prstClr val="white"/>
              </a:solidFill>
            </a:endParaRPr>
          </a:p>
        </p:txBody>
      </p:sp>
      <p:sp>
        <p:nvSpPr>
          <p:cNvPr id="16" name="Rounded Rectangle 15"/>
          <p:cNvSpPr/>
          <p:nvPr/>
        </p:nvSpPr>
        <p:spPr>
          <a:xfrm>
            <a:off x="5410200" y="4038600"/>
            <a:ext cx="1066800"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ORCiD</a:t>
            </a:r>
            <a:endParaRPr lang="en-US" dirty="0">
              <a:solidFill>
                <a:prstClr val="white"/>
              </a:solidFill>
            </a:endParaRPr>
          </a:p>
        </p:txBody>
      </p:sp>
      <p:sp>
        <p:nvSpPr>
          <p:cNvPr id="17" name="Rounded Rectangle 16"/>
          <p:cNvSpPr/>
          <p:nvPr/>
        </p:nvSpPr>
        <p:spPr>
          <a:xfrm>
            <a:off x="2438400" y="4038600"/>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Local ID</a:t>
            </a:r>
            <a:endParaRPr lang="en-US" dirty="0">
              <a:solidFill>
                <a:prstClr val="white"/>
              </a:solidFill>
            </a:endParaRPr>
          </a:p>
        </p:txBody>
      </p:sp>
      <p:sp>
        <p:nvSpPr>
          <p:cNvPr id="18" name="Rounded Rectangle 17"/>
          <p:cNvSpPr/>
          <p:nvPr/>
        </p:nvSpPr>
        <p:spPr>
          <a:xfrm>
            <a:off x="6257794" y="3429000"/>
            <a:ext cx="1286005" cy="5821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Thomas Cromwell</a:t>
            </a:r>
            <a:endParaRPr lang="en-US" dirty="0">
              <a:solidFill>
                <a:prstClr val="white"/>
              </a:solidFill>
            </a:endParaRPr>
          </a:p>
        </p:txBody>
      </p:sp>
      <p:sp>
        <p:nvSpPr>
          <p:cNvPr id="19" name="Rounded Rectangle 18"/>
          <p:cNvSpPr/>
          <p:nvPr/>
        </p:nvSpPr>
        <p:spPr>
          <a:xfrm>
            <a:off x="1447800" y="4903661"/>
            <a:ext cx="914400" cy="582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2016</a:t>
            </a:r>
            <a:endParaRPr lang="en-US" dirty="0">
              <a:solidFill>
                <a:prstClr val="white"/>
              </a:solidFill>
            </a:endParaRPr>
          </a:p>
        </p:txBody>
      </p:sp>
      <p:cxnSp>
        <p:nvCxnSpPr>
          <p:cNvPr id="13" name="Straight Arrow Connector 12"/>
          <p:cNvCxnSpPr>
            <a:stCxn id="17" idx="3"/>
            <a:endCxn id="16" idx="1"/>
          </p:cNvCxnSpPr>
          <p:nvPr/>
        </p:nvCxnSpPr>
        <p:spPr>
          <a:xfrm>
            <a:off x="3352800" y="4329691"/>
            <a:ext cx="2057400"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8600" y="1066800"/>
            <a:ext cx="7414402" cy="707886"/>
          </a:xfrm>
          <a:prstGeom prst="rect">
            <a:avLst/>
          </a:prstGeom>
          <a:noFill/>
        </p:spPr>
        <p:txBody>
          <a:bodyPr wrap="none" rtlCol="0">
            <a:spAutoFit/>
          </a:bodyPr>
          <a:lstStyle/>
          <a:p>
            <a:r>
              <a:rPr lang="en-US" sz="2000" dirty="0" smtClean="0">
                <a:solidFill>
                  <a:prstClr val="black"/>
                </a:solidFill>
              </a:rPr>
              <a:t>&lt;</a:t>
            </a:r>
            <a:r>
              <a:rPr lang="en-US" sz="2000" dirty="0" err="1" smtClean="0">
                <a:solidFill>
                  <a:prstClr val="black"/>
                </a:solidFill>
              </a:rPr>
              <a:t>dcite:nameIdentifier</a:t>
            </a:r>
            <a:r>
              <a:rPr lang="en-US" sz="2000" dirty="0">
                <a:solidFill>
                  <a:prstClr val="black"/>
                </a:solidFill>
              </a:rPr>
              <a:t> </a:t>
            </a:r>
            <a:r>
              <a:rPr lang="en-US" sz="2000" dirty="0" err="1">
                <a:solidFill>
                  <a:prstClr val="black"/>
                </a:solidFill>
              </a:rPr>
              <a:t>schemeURI</a:t>
            </a:r>
            <a:r>
              <a:rPr lang="en-US" sz="2000" dirty="0">
                <a:solidFill>
                  <a:prstClr val="black"/>
                </a:solidFill>
              </a:rPr>
              <a:t>="http://orcid.org/" </a:t>
            </a:r>
            <a:r>
              <a:rPr lang="en-US" sz="2000" dirty="0" smtClean="0">
                <a:solidFill>
                  <a:prstClr val="black"/>
                </a:solidFill>
              </a:rPr>
              <a:t/>
            </a:r>
            <a:br>
              <a:rPr lang="en-US" sz="2000" dirty="0" smtClean="0">
                <a:solidFill>
                  <a:prstClr val="black"/>
                </a:solidFill>
              </a:rPr>
            </a:br>
            <a:r>
              <a:rPr lang="en-US" sz="2000" dirty="0" smtClean="0">
                <a:solidFill>
                  <a:prstClr val="black"/>
                </a:solidFill>
              </a:rPr>
              <a:t>	</a:t>
            </a:r>
            <a:r>
              <a:rPr lang="en-US" sz="2000" dirty="0" err="1" smtClean="0">
                <a:solidFill>
                  <a:prstClr val="black"/>
                </a:solidFill>
              </a:rPr>
              <a:t>nameIdentifierScheme</a:t>
            </a:r>
            <a:r>
              <a:rPr lang="en-US" sz="2000" dirty="0">
                <a:solidFill>
                  <a:prstClr val="black"/>
                </a:solidFill>
              </a:rPr>
              <a:t>="ORCID"&gt;</a:t>
            </a:r>
            <a:r>
              <a:rPr lang="en-US" sz="2000" dirty="0" smtClean="0">
                <a:solidFill>
                  <a:prstClr val="black"/>
                </a:solidFill>
              </a:rPr>
              <a:t>0000-0001-5000-0007&lt;/&gt;</a:t>
            </a:r>
            <a:endParaRPr lang="en-US" sz="2000" dirty="0">
              <a:solidFill>
                <a:prstClr val="black"/>
              </a:solidFill>
            </a:endParaRPr>
          </a:p>
        </p:txBody>
      </p:sp>
      <p:sp>
        <p:nvSpPr>
          <p:cNvPr id="22" name="TextBox 21"/>
          <p:cNvSpPr txBox="1"/>
          <p:nvPr/>
        </p:nvSpPr>
        <p:spPr>
          <a:xfrm>
            <a:off x="206835" y="2114490"/>
            <a:ext cx="5310621" cy="400110"/>
          </a:xfrm>
          <a:prstGeom prst="rect">
            <a:avLst/>
          </a:prstGeom>
          <a:noFill/>
        </p:spPr>
        <p:txBody>
          <a:bodyPr wrap="none" rtlCol="0">
            <a:spAutoFit/>
          </a:bodyPr>
          <a:lstStyle/>
          <a:p>
            <a:r>
              <a:rPr lang="fr-FR" sz="2000" dirty="0">
                <a:solidFill>
                  <a:prstClr val="black"/>
                </a:solidFill>
              </a:rPr>
              <a:t>&lt;</a:t>
            </a:r>
            <a:r>
              <a:rPr lang="fr-FR" sz="2000" dirty="0" err="1">
                <a:solidFill>
                  <a:prstClr val="black"/>
                </a:solidFill>
              </a:rPr>
              <a:t>dcite:identifier</a:t>
            </a:r>
            <a:r>
              <a:rPr lang="fr-FR" sz="2000" dirty="0">
                <a:solidFill>
                  <a:prstClr val="black"/>
                </a:solidFill>
              </a:rPr>
              <a:t> </a:t>
            </a:r>
            <a:r>
              <a:rPr lang="fr-FR" sz="2000" dirty="0" err="1" smtClean="0">
                <a:solidFill>
                  <a:prstClr val="black"/>
                </a:solidFill>
              </a:rPr>
              <a:t>identifierType</a:t>
            </a:r>
            <a:r>
              <a:rPr lang="fr-FR" sz="2000" dirty="0" smtClean="0">
                <a:solidFill>
                  <a:prstClr val="black"/>
                </a:solidFill>
              </a:rPr>
              <a:t>= local&gt;12345&lt;/&gt;</a:t>
            </a:r>
            <a:endParaRPr lang="en-US" sz="2000" dirty="0">
              <a:solidFill>
                <a:prstClr val="black"/>
              </a:solidFill>
            </a:endParaRPr>
          </a:p>
        </p:txBody>
      </p:sp>
    </p:spTree>
    <p:extLst>
      <p:ext uri="{BB962C8B-B14F-4D97-AF65-F5344CB8AC3E}">
        <p14:creationId xmlns:p14="http://schemas.microsoft.com/office/powerpoint/2010/main" val="32397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
                                      </p:to>
                                    </p:set>
                                    <p:animEffect filter="image" prLst="opacity: 0">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 Infrastructure?”</a:t>
            </a:r>
            <a:endParaRPr lang="en-US" b="1" dirty="0">
              <a:latin typeface="+mj-lt"/>
            </a:endParaRPr>
          </a:p>
        </p:txBody>
      </p:sp>
      <p:sp>
        <p:nvSpPr>
          <p:cNvPr id="3" name="Content Placeholder 2"/>
          <p:cNvSpPr>
            <a:spLocks noGrp="1"/>
          </p:cNvSpPr>
          <p:nvPr>
            <p:ph idx="1"/>
          </p:nvPr>
        </p:nvSpPr>
        <p:spPr/>
        <p:txBody>
          <a:bodyPr/>
          <a:lstStyle/>
          <a:p>
            <a:r>
              <a:rPr lang="en-US" dirty="0" smtClean="0">
                <a:solidFill>
                  <a:schemeClr val="tx1">
                    <a:lumMod val="95000"/>
                    <a:lumOff val="5000"/>
                  </a:schemeClr>
                </a:solidFill>
              </a:rPr>
              <a:t>(Meta)data captured/generated </a:t>
            </a:r>
            <a:r>
              <a:rPr lang="en-US" b="1" dirty="0" smtClean="0">
                <a:solidFill>
                  <a:srgbClr val="0070C0"/>
                </a:solidFill>
              </a:rPr>
              <a:t>for managing information resources shared (or not) across systems</a:t>
            </a:r>
            <a:r>
              <a:rPr lang="en-US" dirty="0" smtClean="0">
                <a:solidFill>
                  <a:srgbClr val="0070C0"/>
                </a:solidFill>
              </a:rPr>
              <a:t>:</a:t>
            </a:r>
            <a:r>
              <a:rPr lang="en-US" dirty="0" smtClean="0">
                <a:solidFill>
                  <a:schemeClr val="tx1">
                    <a:lumMod val="95000"/>
                    <a:lumOff val="5000"/>
                  </a:schemeClr>
                </a:solidFill>
              </a:rPr>
              <a:t> </a:t>
            </a:r>
            <a:r>
              <a:rPr lang="en-US" sz="2400" dirty="0" smtClean="0">
                <a:solidFill>
                  <a:schemeClr val="tx1">
                    <a:lumMod val="95000"/>
                    <a:lumOff val="5000"/>
                  </a:schemeClr>
                </a:solidFill>
              </a:rPr>
              <a:t>repositories, stores, delivery/discovery systems….</a:t>
            </a:r>
            <a:endParaRPr lang="en-US" dirty="0" smtClean="0">
              <a:solidFill>
                <a:schemeClr val="tx1">
                  <a:lumMod val="95000"/>
                  <a:lumOff val="5000"/>
                </a:schemeClr>
              </a:solidFill>
            </a:endParaRPr>
          </a:p>
          <a:p>
            <a:r>
              <a:rPr lang="en-US" dirty="0" smtClean="0"/>
              <a:t>Not new. But not done well</a:t>
            </a:r>
          </a:p>
          <a:p>
            <a:pPr lvl="1"/>
            <a:r>
              <a:rPr lang="en-US" dirty="0" smtClean="0"/>
              <a:t>Dynamically linking data across repositories and services is </a:t>
            </a:r>
            <a:r>
              <a:rPr lang="en-US" b="1" dirty="0" smtClean="0"/>
              <a:t>not possible when we’re using local perspectives to describe our data</a:t>
            </a:r>
            <a:r>
              <a:rPr lang="en-US" dirty="0" smtClean="0"/>
              <a:t>.</a:t>
            </a:r>
          </a:p>
          <a:p>
            <a:pPr lvl="1"/>
            <a:r>
              <a:rPr lang="en-US" b="1" dirty="0" smtClean="0">
                <a:solidFill>
                  <a:srgbClr val="0070C0"/>
                </a:solidFill>
              </a:rPr>
              <a:t>Data reuse and systems integration / migration</a:t>
            </a:r>
          </a:p>
        </p:txBody>
      </p:sp>
    </p:spTree>
    <p:extLst>
      <p:ext uri="{BB962C8B-B14F-4D97-AF65-F5344CB8AC3E}">
        <p14:creationId xmlns:p14="http://schemas.microsoft.com/office/powerpoint/2010/main" val="1167739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2955" y="228600"/>
            <a:ext cx="8229600" cy="563231"/>
          </a:xfrm>
        </p:spPr>
        <p:txBody>
          <a:bodyPr/>
          <a:lstStyle/>
          <a:p>
            <a:r>
              <a:rPr lang="en-US" sz="3600" b="1" dirty="0" smtClean="0">
                <a:latin typeface="+mj-lt"/>
              </a:rPr>
              <a:t>Vocabularies and Ontologies</a:t>
            </a:r>
            <a:endParaRPr lang="en-US" sz="3600" b="1" dirty="0">
              <a:latin typeface="+mj-lt"/>
            </a:endParaRPr>
          </a:p>
        </p:txBody>
      </p:sp>
      <p:sp>
        <p:nvSpPr>
          <p:cNvPr id="7" name="TextBox 6"/>
          <p:cNvSpPr txBox="1"/>
          <p:nvPr/>
        </p:nvSpPr>
        <p:spPr>
          <a:xfrm>
            <a:off x="399127" y="1919701"/>
            <a:ext cx="7467600" cy="1569660"/>
          </a:xfrm>
          <a:prstGeom prst="rect">
            <a:avLst/>
          </a:prstGeom>
          <a:noFill/>
        </p:spPr>
        <p:txBody>
          <a:bodyPr wrap="square" rtlCol="0">
            <a:spAutoFit/>
          </a:bodyPr>
          <a:lstStyle/>
          <a:p>
            <a:r>
              <a:rPr lang="en-US" sz="2400" dirty="0" smtClean="0">
                <a:solidFill>
                  <a:srgbClr val="0070C0"/>
                </a:solidFill>
                <a:latin typeface="Helvetica"/>
              </a:rPr>
              <a:t>Dublin Core, Data Cite, DOAP, </a:t>
            </a:r>
            <a:r>
              <a:rPr lang="en-US" sz="2400" dirty="0" err="1" smtClean="0">
                <a:solidFill>
                  <a:srgbClr val="0070C0"/>
                </a:solidFill>
                <a:latin typeface="Helvetica"/>
              </a:rPr>
              <a:t>DBPedia</a:t>
            </a:r>
            <a:r>
              <a:rPr lang="en-US" sz="2400" dirty="0" smtClean="0">
                <a:solidFill>
                  <a:srgbClr val="0070C0"/>
                </a:solidFill>
                <a:latin typeface="Helvetica"/>
              </a:rPr>
              <a:t>, RDFS, FOAF</a:t>
            </a:r>
          </a:p>
          <a:p>
            <a:r>
              <a:rPr lang="en-US" sz="2400" dirty="0" smtClean="0">
                <a:solidFill>
                  <a:srgbClr val="306DBE">
                    <a:lumMod val="75000"/>
                  </a:srgbClr>
                </a:solidFill>
                <a:latin typeface="Helvetica"/>
              </a:rPr>
              <a:t>Library of Congress Subject Headings, International Energy Subject Thesaurus</a:t>
            </a:r>
            <a:endParaRPr lang="en-US" sz="2400" dirty="0">
              <a:solidFill>
                <a:srgbClr val="306DBE">
                  <a:lumMod val="75000"/>
                </a:srgbClr>
              </a:solidFill>
              <a:latin typeface="Helvetica"/>
            </a:endParaRPr>
          </a:p>
        </p:txBody>
      </p:sp>
      <p:sp>
        <p:nvSpPr>
          <p:cNvPr id="8" name="TextBox 7"/>
          <p:cNvSpPr txBox="1"/>
          <p:nvPr/>
        </p:nvSpPr>
        <p:spPr>
          <a:xfrm>
            <a:off x="399127" y="3905071"/>
            <a:ext cx="8230138" cy="1200329"/>
          </a:xfrm>
          <a:prstGeom prst="rect">
            <a:avLst/>
          </a:prstGeom>
          <a:noFill/>
        </p:spPr>
        <p:txBody>
          <a:bodyPr wrap="none" rtlCol="0">
            <a:spAutoFit/>
          </a:bodyPr>
          <a:lstStyle/>
          <a:p>
            <a:r>
              <a:rPr lang="en-US" sz="2400" b="1" dirty="0" smtClean="0">
                <a:solidFill>
                  <a:prstClr val="black"/>
                </a:solidFill>
                <a:latin typeface="Helvetica"/>
              </a:rPr>
              <a:t>Ontology = Semantic Model</a:t>
            </a:r>
            <a:br>
              <a:rPr lang="en-US" sz="2400" b="1" dirty="0" smtClean="0">
                <a:solidFill>
                  <a:prstClr val="black"/>
                </a:solidFill>
                <a:latin typeface="Helvetica"/>
              </a:rPr>
            </a:br>
            <a:r>
              <a:rPr lang="en-US" sz="2400" dirty="0" smtClean="0">
                <a:solidFill>
                  <a:prstClr val="black"/>
                </a:solidFill>
                <a:latin typeface="Helvetica"/>
              </a:rPr>
              <a:t>Structural, extensible framework for organizing information;</a:t>
            </a:r>
          </a:p>
          <a:p>
            <a:r>
              <a:rPr lang="en-US" sz="2400" dirty="0" smtClean="0">
                <a:solidFill>
                  <a:prstClr val="black"/>
                </a:solidFill>
                <a:latin typeface="Helvetica"/>
              </a:rPr>
              <a:t>Classes and Relationships</a:t>
            </a:r>
            <a:endParaRPr lang="en-US" sz="2400" dirty="0">
              <a:solidFill>
                <a:prstClr val="black"/>
              </a:solidFill>
              <a:latin typeface="Helvetica"/>
            </a:endParaRPr>
          </a:p>
        </p:txBody>
      </p:sp>
      <p:sp>
        <p:nvSpPr>
          <p:cNvPr id="32" name="TextBox 31"/>
          <p:cNvSpPr txBox="1"/>
          <p:nvPr/>
        </p:nvSpPr>
        <p:spPr>
          <a:xfrm>
            <a:off x="407018" y="1150203"/>
            <a:ext cx="7135287" cy="830997"/>
          </a:xfrm>
          <a:prstGeom prst="rect">
            <a:avLst/>
          </a:prstGeom>
          <a:noFill/>
        </p:spPr>
        <p:txBody>
          <a:bodyPr wrap="none" rtlCol="0">
            <a:spAutoFit/>
          </a:bodyPr>
          <a:lstStyle/>
          <a:p>
            <a:r>
              <a:rPr lang="en-US" sz="2400" b="1" dirty="0" smtClean="0">
                <a:solidFill>
                  <a:prstClr val="black"/>
                </a:solidFill>
                <a:latin typeface="Helvetica"/>
              </a:rPr>
              <a:t>Vocabulary = classes and properties</a:t>
            </a:r>
            <a:r>
              <a:rPr lang="en-US" sz="2800" dirty="0" smtClean="0">
                <a:solidFill>
                  <a:prstClr val="black"/>
                </a:solidFill>
                <a:latin typeface="Helvetica"/>
              </a:rPr>
              <a:t/>
            </a:r>
            <a:br>
              <a:rPr lang="en-US" sz="2800" dirty="0" smtClean="0">
                <a:solidFill>
                  <a:prstClr val="black"/>
                </a:solidFill>
                <a:latin typeface="Helvetica"/>
              </a:rPr>
            </a:br>
            <a:r>
              <a:rPr lang="en-US" sz="2400" dirty="0" smtClean="0">
                <a:solidFill>
                  <a:prstClr val="black"/>
                </a:solidFill>
                <a:latin typeface="Helvetica"/>
              </a:rPr>
              <a:t>Defines concepts, objects, properties, relationships</a:t>
            </a:r>
            <a:endParaRPr lang="en-US" sz="2400" dirty="0">
              <a:solidFill>
                <a:prstClr val="black"/>
              </a:solidFill>
              <a:latin typeface="Helvetica"/>
            </a:endParaRPr>
          </a:p>
        </p:txBody>
      </p:sp>
      <p:sp>
        <p:nvSpPr>
          <p:cNvPr id="33" name="TextBox 32"/>
          <p:cNvSpPr txBox="1"/>
          <p:nvPr/>
        </p:nvSpPr>
        <p:spPr>
          <a:xfrm>
            <a:off x="403108" y="5105400"/>
            <a:ext cx="7467600" cy="461665"/>
          </a:xfrm>
          <a:prstGeom prst="rect">
            <a:avLst/>
          </a:prstGeom>
          <a:noFill/>
        </p:spPr>
        <p:txBody>
          <a:bodyPr wrap="square" rtlCol="0">
            <a:spAutoFit/>
          </a:bodyPr>
          <a:lstStyle/>
          <a:p>
            <a:r>
              <a:rPr lang="en-US" sz="2400" dirty="0" smtClean="0">
                <a:solidFill>
                  <a:srgbClr val="0070C0"/>
                </a:solidFill>
                <a:latin typeface="Helvetica"/>
              </a:rPr>
              <a:t>OWL , RDF, QUDT, OBO</a:t>
            </a:r>
            <a:r>
              <a:rPr lang="en-US" sz="2400" dirty="0" smtClean="0">
                <a:solidFill>
                  <a:srgbClr val="306DBE">
                    <a:lumMod val="50000"/>
                  </a:srgbClr>
                </a:solidFill>
                <a:latin typeface="Helvetica"/>
              </a:rPr>
              <a:t>….</a:t>
            </a:r>
          </a:p>
        </p:txBody>
      </p:sp>
      <p:sp>
        <p:nvSpPr>
          <p:cNvPr id="9" name="Oval 8"/>
          <p:cNvSpPr/>
          <p:nvPr/>
        </p:nvSpPr>
        <p:spPr>
          <a:xfrm>
            <a:off x="4267200" y="5181600"/>
            <a:ext cx="760045" cy="303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Arrow Connector 10"/>
          <p:cNvCxnSpPr/>
          <p:nvPr/>
        </p:nvCxnSpPr>
        <p:spPr>
          <a:xfrm>
            <a:off x="5410200" y="5334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0430" y="5835134"/>
            <a:ext cx="5374869" cy="369332"/>
          </a:xfrm>
          <a:prstGeom prst="rect">
            <a:avLst/>
          </a:prstGeom>
          <a:noFill/>
        </p:spPr>
        <p:txBody>
          <a:bodyPr wrap="none" rtlCol="0">
            <a:spAutoFit/>
          </a:bodyPr>
          <a:lstStyle/>
          <a:p>
            <a:r>
              <a:rPr lang="en-US" dirty="0">
                <a:solidFill>
                  <a:prstClr val="black"/>
                </a:solidFill>
              </a:rPr>
              <a:t>http://protege.stanford.edu/ontologies/pizza/pizza.owl</a:t>
            </a:r>
          </a:p>
        </p:txBody>
      </p:sp>
    </p:spTree>
    <p:extLst>
      <p:ext uri="{BB962C8B-B14F-4D97-AF65-F5344CB8AC3E}">
        <p14:creationId xmlns:p14="http://schemas.microsoft.com/office/powerpoint/2010/main" val="207912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46238"/>
            <a:ext cx="8686800" cy="639762"/>
          </a:xfrm>
        </p:spPr>
        <p:txBody>
          <a:bodyPr>
            <a:noAutofit/>
          </a:bodyPr>
          <a:lstStyle/>
          <a:p>
            <a:pPr algn="l"/>
            <a:r>
              <a:rPr lang="en-US" sz="3200" dirty="0" smtClean="0">
                <a:solidFill>
                  <a:schemeClr val="tx1">
                    <a:lumMod val="95000"/>
                    <a:lumOff val="5000"/>
                  </a:schemeClr>
                </a:solidFill>
                <a:latin typeface="Helvetica" panose="020B0604020202020204" pitchFamily="34" charset="0"/>
                <a:cs typeface="Helvetica" panose="020B0604020202020204" pitchFamily="34" charset="0"/>
              </a:rPr>
              <a:t>Vocabs that Map to </a:t>
            </a:r>
            <a:r>
              <a:rPr lang="en-US" sz="3200" dirty="0" err="1" smtClean="0">
                <a:solidFill>
                  <a:schemeClr val="tx1">
                    <a:lumMod val="95000"/>
                    <a:lumOff val="5000"/>
                  </a:schemeClr>
                </a:solidFill>
                <a:latin typeface="Helvetica" panose="020B0604020202020204" pitchFamily="34" charset="0"/>
                <a:cs typeface="Helvetica" panose="020B0604020202020204" pitchFamily="34" charset="0"/>
              </a:rPr>
              <a:t>DOECode</a:t>
            </a:r>
            <a:r>
              <a:rPr lang="en-US" sz="3200" dirty="0" smtClean="0">
                <a:solidFill>
                  <a:schemeClr val="tx1">
                    <a:lumMod val="95000"/>
                    <a:lumOff val="5000"/>
                  </a:schemeClr>
                </a:solidFill>
                <a:latin typeface="Helvetica" panose="020B0604020202020204" pitchFamily="34" charset="0"/>
                <a:cs typeface="Helvetica" panose="020B0604020202020204" pitchFamily="34" charset="0"/>
              </a:rPr>
              <a:t> Metadata Fields</a:t>
            </a:r>
            <a:endParaRPr lang="en-US" sz="32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990600" y="2286000"/>
            <a:ext cx="7543800" cy="4419600"/>
          </a:xfrm>
        </p:spPr>
        <p:txBody>
          <a:bodyPr>
            <a:normAutofit fontScale="85000" lnSpcReduction="20000"/>
          </a:bodyPr>
          <a:lstStyle/>
          <a:p>
            <a:r>
              <a:rPr lang="en-US" dirty="0" smtClean="0"/>
              <a:t>Dublin Core Metadata Initiative</a:t>
            </a:r>
          </a:p>
          <a:p>
            <a:pPr marL="457200" lvl="1" indent="0">
              <a:buNone/>
            </a:pPr>
            <a:r>
              <a:rPr lang="en-US" dirty="0" smtClean="0"/>
              <a:t>purl.org/dc/terms/</a:t>
            </a:r>
          </a:p>
          <a:p>
            <a:r>
              <a:rPr lang="en-US" dirty="0" smtClean="0"/>
              <a:t>Data Cite Ontology</a:t>
            </a:r>
            <a:endParaRPr lang="en-US" dirty="0"/>
          </a:p>
          <a:p>
            <a:pPr marL="457200" lvl="1" indent="0">
              <a:buNone/>
            </a:pPr>
            <a:r>
              <a:rPr lang="en-US" dirty="0" smtClean="0"/>
              <a:t>purl.org/spar/</a:t>
            </a:r>
            <a:r>
              <a:rPr lang="en-US" dirty="0" err="1" smtClean="0"/>
              <a:t>datacite</a:t>
            </a:r>
            <a:r>
              <a:rPr lang="en-US" dirty="0" smtClean="0"/>
              <a:t>/</a:t>
            </a:r>
          </a:p>
          <a:p>
            <a:r>
              <a:rPr lang="en-US" dirty="0" smtClean="0"/>
              <a:t>Description of a Project Vocabulary</a:t>
            </a:r>
          </a:p>
          <a:p>
            <a:pPr marL="457200" lvl="1" indent="0">
              <a:buNone/>
            </a:pPr>
            <a:r>
              <a:rPr lang="en-US" dirty="0" smtClean="0"/>
              <a:t>usefulinc.com/ns/</a:t>
            </a:r>
            <a:r>
              <a:rPr lang="en-US" dirty="0" err="1" smtClean="0"/>
              <a:t>doap</a:t>
            </a:r>
            <a:r>
              <a:rPr lang="en-US" dirty="0" smtClean="0"/>
              <a:t>#</a:t>
            </a:r>
          </a:p>
          <a:p>
            <a:r>
              <a:rPr lang="en-US" dirty="0" err="1" smtClean="0"/>
              <a:t>DBPedia</a:t>
            </a:r>
            <a:r>
              <a:rPr lang="en-US" dirty="0" smtClean="0"/>
              <a:t> Ontology</a:t>
            </a:r>
          </a:p>
          <a:p>
            <a:pPr marL="457200" lvl="1" indent="0">
              <a:buNone/>
            </a:pPr>
            <a:r>
              <a:rPr lang="en-US" dirty="0" smtClean="0"/>
              <a:t>dbpedia.org/ontology/</a:t>
            </a:r>
          </a:p>
          <a:p>
            <a:r>
              <a:rPr lang="en-US" dirty="0" smtClean="0"/>
              <a:t>RDF Schema Vocabulary</a:t>
            </a:r>
          </a:p>
          <a:p>
            <a:pPr marL="457200" lvl="1" indent="0">
              <a:buNone/>
            </a:pPr>
            <a:r>
              <a:rPr lang="en-US" dirty="0" smtClean="0"/>
              <a:t>www.w3.org/2000/01/rdf-schema#</a:t>
            </a:r>
            <a:endParaRPr lang="en-US" dirty="0"/>
          </a:p>
          <a:p>
            <a:r>
              <a:rPr lang="en-US" dirty="0" smtClean="0"/>
              <a:t>FOAF vocabulary</a:t>
            </a:r>
          </a:p>
          <a:p>
            <a:pPr marL="457200" lvl="1" indent="0">
              <a:buNone/>
            </a:pPr>
            <a:r>
              <a:rPr lang="en-US" dirty="0" smtClean="0"/>
              <a:t>xmlns.com/</a:t>
            </a:r>
            <a:r>
              <a:rPr lang="en-US" dirty="0" err="1" smtClean="0"/>
              <a:t>foaf</a:t>
            </a:r>
            <a:r>
              <a:rPr lang="en-US" dirty="0" smtClean="0"/>
              <a:t>/0.1/</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82677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53000" y="1066800"/>
            <a:ext cx="3081100" cy="369332"/>
          </a:xfrm>
          <a:prstGeom prst="rect">
            <a:avLst/>
          </a:prstGeom>
          <a:noFill/>
        </p:spPr>
        <p:txBody>
          <a:bodyPr wrap="none" rtlCol="0">
            <a:spAutoFit/>
          </a:bodyPr>
          <a:lstStyle/>
          <a:p>
            <a:r>
              <a:rPr lang="en-US" dirty="0">
                <a:solidFill>
                  <a:prstClr val="black"/>
                </a:solidFill>
              </a:rPr>
              <a:t>http://lov.okfn.org/dataset/lov</a:t>
            </a:r>
          </a:p>
        </p:txBody>
      </p:sp>
    </p:spTree>
    <p:extLst>
      <p:ext uri="{BB962C8B-B14F-4D97-AF65-F5344CB8AC3E}">
        <p14:creationId xmlns:p14="http://schemas.microsoft.com/office/powerpoint/2010/main" val="1877669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598003"/>
            <a:ext cx="2819400" cy="830997"/>
          </a:xfrm>
          <a:prstGeom prst="rect">
            <a:avLst/>
          </a:prstGeom>
          <a:noFill/>
          <a:ln>
            <a:solidFill>
              <a:schemeClr val="accent1"/>
            </a:solidFill>
          </a:ln>
        </p:spPr>
        <p:txBody>
          <a:bodyPr wrap="square" rtlCol="0">
            <a:spAutoFit/>
          </a:bodyPr>
          <a:lstStyle/>
          <a:p>
            <a:pPr algn="ctr"/>
            <a:r>
              <a:rPr lang="en-US" sz="4800" dirty="0" smtClean="0">
                <a:solidFill>
                  <a:prstClr val="black"/>
                </a:solidFill>
                <a:latin typeface="Helvetica"/>
              </a:rPr>
              <a:t>Software</a:t>
            </a:r>
            <a:endParaRPr lang="en-US" sz="4800" dirty="0">
              <a:solidFill>
                <a:prstClr val="black"/>
              </a:solidFill>
              <a:latin typeface="Helvetica"/>
            </a:endParaRPr>
          </a:p>
        </p:txBody>
      </p:sp>
      <p:sp>
        <p:nvSpPr>
          <p:cNvPr id="5" name="TextBox 4"/>
          <p:cNvSpPr txBox="1"/>
          <p:nvPr/>
        </p:nvSpPr>
        <p:spPr>
          <a:xfrm>
            <a:off x="5943600" y="2598003"/>
            <a:ext cx="2819400" cy="830997"/>
          </a:xfrm>
          <a:prstGeom prst="rect">
            <a:avLst/>
          </a:prstGeom>
          <a:noFill/>
          <a:ln>
            <a:solidFill>
              <a:schemeClr val="accent1"/>
            </a:solidFill>
          </a:ln>
        </p:spPr>
        <p:txBody>
          <a:bodyPr wrap="square" rtlCol="0">
            <a:spAutoFit/>
          </a:bodyPr>
          <a:lstStyle/>
          <a:p>
            <a:pPr algn="ctr"/>
            <a:r>
              <a:rPr lang="en-US" sz="4800" dirty="0" smtClean="0">
                <a:solidFill>
                  <a:prstClr val="black"/>
                </a:solidFill>
                <a:latin typeface="Helvetica"/>
              </a:rPr>
              <a:t>Agent</a:t>
            </a:r>
            <a:endParaRPr lang="en-US" sz="4800" dirty="0">
              <a:solidFill>
                <a:prstClr val="black"/>
              </a:solidFill>
              <a:latin typeface="Helvetica"/>
            </a:endParaRPr>
          </a:p>
        </p:txBody>
      </p:sp>
      <p:cxnSp>
        <p:nvCxnSpPr>
          <p:cNvPr id="7" name="Straight Connector 6"/>
          <p:cNvCxnSpPr>
            <a:stCxn id="5" idx="0"/>
          </p:cNvCxnSpPr>
          <p:nvPr/>
        </p:nvCxnSpPr>
        <p:spPr>
          <a:xfrm flipV="1">
            <a:off x="7353300" y="685800"/>
            <a:ext cx="0" cy="191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0"/>
          </p:cNvCxnSpPr>
          <p:nvPr/>
        </p:nvCxnSpPr>
        <p:spPr>
          <a:xfrm flipV="1">
            <a:off x="1790700" y="685800"/>
            <a:ext cx="0" cy="191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90700" y="1295400"/>
            <a:ext cx="5562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0400" y="772180"/>
            <a:ext cx="3195042" cy="523220"/>
          </a:xfrm>
          <a:prstGeom prst="rect">
            <a:avLst/>
          </a:prstGeom>
          <a:noFill/>
        </p:spPr>
        <p:txBody>
          <a:bodyPr wrap="none" rtlCol="0">
            <a:spAutoFit/>
          </a:bodyPr>
          <a:lstStyle/>
          <a:p>
            <a:r>
              <a:rPr lang="en-US" sz="2800" dirty="0" smtClean="0">
                <a:solidFill>
                  <a:prstClr val="black"/>
                </a:solidFill>
                <a:latin typeface="Helvetica"/>
              </a:rPr>
              <a:t>Affiliated Institution</a:t>
            </a:r>
            <a:endParaRPr lang="en-US" sz="2800" dirty="0">
              <a:solidFill>
                <a:prstClr val="black"/>
              </a:solidFill>
              <a:latin typeface="Helvetica"/>
            </a:endParaRPr>
          </a:p>
        </p:txBody>
      </p:sp>
      <p:sp>
        <p:nvSpPr>
          <p:cNvPr id="13" name="TextBox 12"/>
          <p:cNvSpPr txBox="1"/>
          <p:nvPr/>
        </p:nvSpPr>
        <p:spPr>
          <a:xfrm>
            <a:off x="3390522" y="1285915"/>
            <a:ext cx="2662908" cy="523220"/>
          </a:xfrm>
          <a:prstGeom prst="rect">
            <a:avLst/>
          </a:prstGeom>
          <a:noFill/>
        </p:spPr>
        <p:txBody>
          <a:bodyPr wrap="none" rtlCol="0">
            <a:spAutoFit/>
          </a:bodyPr>
          <a:lstStyle/>
          <a:p>
            <a:r>
              <a:rPr lang="en-US" sz="2800" dirty="0" err="1" smtClean="0">
                <a:solidFill>
                  <a:prstClr val="black"/>
                </a:solidFill>
                <a:latin typeface="Helvetica"/>
              </a:rPr>
              <a:t>isSupervisedBy</a:t>
            </a:r>
            <a:endParaRPr lang="en-US" sz="2800" dirty="0">
              <a:solidFill>
                <a:prstClr val="black"/>
              </a:solidFill>
              <a:latin typeface="Helvetica"/>
            </a:endParaRPr>
          </a:p>
        </p:txBody>
      </p:sp>
      <p:sp>
        <p:nvSpPr>
          <p:cNvPr id="14" name="TextBox 13"/>
          <p:cNvSpPr txBox="1"/>
          <p:nvPr/>
        </p:nvSpPr>
        <p:spPr>
          <a:xfrm>
            <a:off x="3641456" y="1828800"/>
            <a:ext cx="2084225" cy="523220"/>
          </a:xfrm>
          <a:prstGeom prst="rect">
            <a:avLst/>
          </a:prstGeom>
          <a:noFill/>
        </p:spPr>
        <p:txBody>
          <a:bodyPr wrap="none" rtlCol="0">
            <a:spAutoFit/>
          </a:bodyPr>
          <a:lstStyle/>
          <a:p>
            <a:r>
              <a:rPr lang="en-US" sz="2800" dirty="0" err="1" smtClean="0">
                <a:solidFill>
                  <a:prstClr val="black"/>
                </a:solidFill>
                <a:latin typeface="Helvetica"/>
              </a:rPr>
              <a:t>isFundedBy</a:t>
            </a:r>
            <a:endParaRPr lang="en-US" sz="2800" dirty="0">
              <a:solidFill>
                <a:prstClr val="black"/>
              </a:solidFill>
              <a:latin typeface="Helvetica"/>
            </a:endParaRPr>
          </a:p>
        </p:txBody>
      </p:sp>
      <p:sp>
        <p:nvSpPr>
          <p:cNvPr id="15" name="TextBox 14"/>
          <p:cNvSpPr txBox="1"/>
          <p:nvPr/>
        </p:nvSpPr>
        <p:spPr>
          <a:xfrm>
            <a:off x="3661296" y="2490281"/>
            <a:ext cx="2143536" cy="523220"/>
          </a:xfrm>
          <a:prstGeom prst="rect">
            <a:avLst/>
          </a:prstGeom>
          <a:noFill/>
        </p:spPr>
        <p:txBody>
          <a:bodyPr wrap="none" rtlCol="0">
            <a:spAutoFit/>
          </a:bodyPr>
          <a:lstStyle/>
          <a:p>
            <a:r>
              <a:rPr lang="en-US" sz="2800" dirty="0" err="1" smtClean="0">
                <a:solidFill>
                  <a:prstClr val="black"/>
                </a:solidFill>
                <a:latin typeface="Helvetica"/>
              </a:rPr>
              <a:t>isCreatedBy</a:t>
            </a:r>
            <a:endParaRPr lang="en-US" sz="2800" dirty="0">
              <a:solidFill>
                <a:prstClr val="black"/>
              </a:solidFill>
              <a:latin typeface="Helvetica"/>
            </a:endParaRPr>
          </a:p>
        </p:txBody>
      </p:sp>
      <p:cxnSp>
        <p:nvCxnSpPr>
          <p:cNvPr id="17" name="Straight Connector 16"/>
          <p:cNvCxnSpPr/>
          <p:nvPr/>
        </p:nvCxnSpPr>
        <p:spPr>
          <a:xfrm>
            <a:off x="1790700" y="685800"/>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90700" y="1809135"/>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90700" y="2352020"/>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5" idx="1"/>
          </p:cNvCxnSpPr>
          <p:nvPr/>
        </p:nvCxnSpPr>
        <p:spPr>
          <a:xfrm>
            <a:off x="3200400" y="3013502"/>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a:off x="1600200" y="2490281"/>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Parallelogram 24"/>
          <p:cNvSpPr/>
          <p:nvPr/>
        </p:nvSpPr>
        <p:spPr>
          <a:xfrm>
            <a:off x="3048000" y="286259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Parallelogram 25"/>
          <p:cNvSpPr/>
          <p:nvPr/>
        </p:nvSpPr>
        <p:spPr>
          <a:xfrm>
            <a:off x="1676400" y="335280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1600200" y="4191000"/>
            <a:ext cx="2819400" cy="830997"/>
          </a:xfrm>
          <a:prstGeom prst="rect">
            <a:avLst/>
          </a:prstGeom>
          <a:noFill/>
          <a:ln>
            <a:solidFill>
              <a:schemeClr val="accent1"/>
            </a:solidFill>
          </a:ln>
        </p:spPr>
        <p:txBody>
          <a:bodyPr wrap="square" rtlCol="0">
            <a:spAutoFit/>
          </a:bodyPr>
          <a:lstStyle/>
          <a:p>
            <a:pPr algn="ctr"/>
            <a:r>
              <a:rPr lang="en-US" sz="4800" dirty="0" smtClean="0">
                <a:solidFill>
                  <a:prstClr val="black"/>
                </a:solidFill>
                <a:latin typeface="Helvetica"/>
              </a:rPr>
              <a:t>Version</a:t>
            </a:r>
            <a:endParaRPr lang="en-US" sz="4800" dirty="0">
              <a:solidFill>
                <a:prstClr val="black"/>
              </a:solidFill>
              <a:latin typeface="Helvetica"/>
            </a:endParaRPr>
          </a:p>
        </p:txBody>
      </p:sp>
      <p:cxnSp>
        <p:nvCxnSpPr>
          <p:cNvPr id="29" name="Straight Connector 28"/>
          <p:cNvCxnSpPr>
            <a:stCxn id="27" idx="0"/>
            <a:endCxn id="26" idx="1"/>
          </p:cNvCxnSpPr>
          <p:nvPr/>
        </p:nvCxnSpPr>
        <p:spPr>
          <a:xfrm flipH="1" flipV="1">
            <a:off x="1899601" y="3352800"/>
            <a:ext cx="1110299"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27" idx="3"/>
          </p:cNvCxnSpPr>
          <p:nvPr/>
        </p:nvCxnSpPr>
        <p:spPr>
          <a:xfrm flipH="1">
            <a:off x="4419600" y="3429000"/>
            <a:ext cx="2933700" cy="1177499"/>
          </a:xfrm>
          <a:prstGeom prst="line">
            <a:avLst/>
          </a:prstGeom>
        </p:spPr>
        <p:style>
          <a:lnRef idx="1">
            <a:schemeClr val="accent1"/>
          </a:lnRef>
          <a:fillRef idx="0">
            <a:schemeClr val="accent1"/>
          </a:fillRef>
          <a:effectRef idx="0">
            <a:schemeClr val="accent1"/>
          </a:effectRef>
          <a:fontRef idx="minor">
            <a:schemeClr val="tx1"/>
          </a:fontRef>
        </p:style>
      </p:cxnSp>
      <p:sp>
        <p:nvSpPr>
          <p:cNvPr id="32" name="Parallelogram 31"/>
          <p:cNvSpPr/>
          <p:nvPr/>
        </p:nvSpPr>
        <p:spPr>
          <a:xfrm>
            <a:off x="4267200" y="4495800"/>
            <a:ext cx="381000" cy="26161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TextBox 32"/>
          <p:cNvSpPr txBox="1"/>
          <p:nvPr/>
        </p:nvSpPr>
        <p:spPr>
          <a:xfrm>
            <a:off x="5017345" y="4384357"/>
            <a:ext cx="1472263" cy="461665"/>
          </a:xfrm>
          <a:prstGeom prst="rect">
            <a:avLst/>
          </a:prstGeom>
          <a:noFill/>
        </p:spPr>
        <p:txBody>
          <a:bodyPr wrap="none" rtlCol="0">
            <a:spAutoFit/>
          </a:bodyPr>
          <a:lstStyle/>
          <a:p>
            <a:r>
              <a:rPr lang="en-US" sz="2400" dirty="0" err="1" smtClean="0">
                <a:solidFill>
                  <a:prstClr val="black"/>
                </a:solidFill>
              </a:rPr>
              <a:t>isEditedBy</a:t>
            </a:r>
            <a:endParaRPr lang="en-US" sz="2400" dirty="0">
              <a:solidFill>
                <a:prstClr val="black"/>
              </a:solidFill>
            </a:endParaRPr>
          </a:p>
        </p:txBody>
      </p:sp>
      <p:sp>
        <p:nvSpPr>
          <p:cNvPr id="34" name="TextBox 33"/>
          <p:cNvSpPr txBox="1"/>
          <p:nvPr/>
        </p:nvSpPr>
        <p:spPr>
          <a:xfrm>
            <a:off x="6096000" y="3881735"/>
            <a:ext cx="1896801" cy="461665"/>
          </a:xfrm>
          <a:prstGeom prst="rect">
            <a:avLst/>
          </a:prstGeom>
          <a:noFill/>
        </p:spPr>
        <p:txBody>
          <a:bodyPr wrap="none" rtlCol="0">
            <a:spAutoFit/>
          </a:bodyPr>
          <a:lstStyle/>
          <a:p>
            <a:r>
              <a:rPr lang="en-US" sz="2400" dirty="0" err="1" smtClean="0">
                <a:solidFill>
                  <a:prstClr val="black"/>
                </a:solidFill>
              </a:rPr>
              <a:t>isPublishedby</a:t>
            </a:r>
            <a:endParaRPr lang="en-US" sz="2400" dirty="0">
              <a:solidFill>
                <a:prstClr val="black"/>
              </a:solidFill>
            </a:endParaRPr>
          </a:p>
        </p:txBody>
      </p:sp>
      <p:sp>
        <p:nvSpPr>
          <p:cNvPr id="35" name="TextBox 34"/>
          <p:cNvSpPr txBox="1"/>
          <p:nvPr/>
        </p:nvSpPr>
        <p:spPr>
          <a:xfrm>
            <a:off x="152400" y="5181600"/>
            <a:ext cx="9144000" cy="1200329"/>
          </a:xfrm>
          <a:prstGeom prst="rect">
            <a:avLst/>
          </a:prstGeom>
          <a:noFill/>
        </p:spPr>
        <p:txBody>
          <a:bodyPr wrap="square" rtlCol="0">
            <a:spAutoFit/>
          </a:bodyPr>
          <a:lstStyle/>
          <a:p>
            <a:r>
              <a:rPr lang="en-US" dirty="0" smtClean="0">
                <a:solidFill>
                  <a:prstClr val="black"/>
                </a:solidFill>
                <a:latin typeface="Helvetica"/>
              </a:rPr>
              <a:t>An Agent is a Person or Corporate Body</a:t>
            </a:r>
          </a:p>
          <a:p>
            <a:r>
              <a:rPr lang="en-US" dirty="0" smtClean="0">
                <a:solidFill>
                  <a:prstClr val="black"/>
                </a:solidFill>
                <a:latin typeface="Helvetica"/>
              </a:rPr>
              <a:t>Each piece of software may have one or more creators, funders, and supervisors. </a:t>
            </a:r>
            <a:r>
              <a:rPr lang="en-US" dirty="0">
                <a:solidFill>
                  <a:prstClr val="black"/>
                </a:solidFill>
                <a:latin typeface="Helvetica"/>
              </a:rPr>
              <a:t>Software can have one or more versions. </a:t>
            </a:r>
            <a:r>
              <a:rPr lang="en-US" dirty="0" smtClean="0">
                <a:solidFill>
                  <a:prstClr val="black"/>
                </a:solidFill>
                <a:latin typeface="Helvetica"/>
              </a:rPr>
              <a:t/>
            </a:r>
            <a:br>
              <a:rPr lang="en-US" dirty="0" smtClean="0">
                <a:solidFill>
                  <a:prstClr val="black"/>
                </a:solidFill>
                <a:latin typeface="Helvetica"/>
              </a:rPr>
            </a:br>
            <a:r>
              <a:rPr lang="en-US" dirty="0" smtClean="0">
                <a:solidFill>
                  <a:prstClr val="black"/>
                </a:solidFill>
                <a:latin typeface="Helvetica"/>
              </a:rPr>
              <a:t>Each may have one or more editor. Each may  have one or more publisher.</a:t>
            </a:r>
            <a:endParaRPr lang="en-US" dirty="0">
              <a:solidFill>
                <a:prstClr val="black"/>
              </a:solidFill>
              <a:latin typeface="Helvetica"/>
            </a:endParaRPr>
          </a:p>
        </p:txBody>
      </p:sp>
      <p:sp>
        <p:nvSpPr>
          <p:cNvPr id="36" name="TextBox 35"/>
          <p:cNvSpPr txBox="1"/>
          <p:nvPr/>
        </p:nvSpPr>
        <p:spPr>
          <a:xfrm>
            <a:off x="7772400" y="2133600"/>
            <a:ext cx="1143000" cy="523220"/>
          </a:xfrm>
          <a:prstGeom prst="rect">
            <a:avLst/>
          </a:prstGeom>
          <a:noFill/>
        </p:spPr>
        <p:txBody>
          <a:bodyPr wrap="square" rtlCol="0">
            <a:spAutoFit/>
          </a:bodyPr>
          <a:lstStyle/>
          <a:p>
            <a:r>
              <a:rPr lang="en-US" sz="2800" dirty="0" smtClean="0">
                <a:solidFill>
                  <a:prstClr val="black"/>
                </a:solidFill>
                <a:latin typeface="Helvetica"/>
              </a:rPr>
              <a:t>1 …∞</a:t>
            </a:r>
            <a:endParaRPr lang="en-US" sz="2800" dirty="0">
              <a:solidFill>
                <a:prstClr val="black"/>
              </a:solidFill>
              <a:latin typeface="Helvetica"/>
            </a:endParaRPr>
          </a:p>
        </p:txBody>
      </p:sp>
      <p:sp>
        <p:nvSpPr>
          <p:cNvPr id="37" name="TextBox 36"/>
          <p:cNvSpPr txBox="1"/>
          <p:nvPr/>
        </p:nvSpPr>
        <p:spPr>
          <a:xfrm>
            <a:off x="952500" y="0"/>
            <a:ext cx="7200900" cy="461665"/>
          </a:xfrm>
          <a:prstGeom prst="rect">
            <a:avLst/>
          </a:prstGeom>
          <a:noFill/>
        </p:spPr>
        <p:txBody>
          <a:bodyPr wrap="square" rtlCol="0">
            <a:spAutoFit/>
          </a:bodyPr>
          <a:lstStyle/>
          <a:p>
            <a:pPr algn="ctr"/>
            <a:r>
              <a:rPr lang="en-US" sz="2400" b="1" dirty="0" smtClean="0">
                <a:solidFill>
                  <a:srgbClr val="1E7640"/>
                </a:solidFill>
                <a:latin typeface="Helvetica"/>
              </a:rPr>
              <a:t>(Reductive) Domain Model of </a:t>
            </a:r>
            <a:r>
              <a:rPr lang="en-US" sz="2400" b="1" dirty="0" err="1" smtClean="0">
                <a:solidFill>
                  <a:srgbClr val="1E7640"/>
                </a:solidFill>
                <a:latin typeface="Helvetica"/>
              </a:rPr>
              <a:t>DOECode</a:t>
            </a:r>
            <a:endParaRPr lang="en-US" sz="2400" b="1" dirty="0">
              <a:solidFill>
                <a:srgbClr val="1E7640"/>
              </a:solidFill>
              <a:latin typeface="Helvetica"/>
            </a:endParaRPr>
          </a:p>
        </p:txBody>
      </p:sp>
    </p:spTree>
    <p:extLst>
      <p:ext uri="{BB962C8B-B14F-4D97-AF65-F5344CB8AC3E}">
        <p14:creationId xmlns:p14="http://schemas.microsoft.com/office/powerpoint/2010/main" val="337344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Metadata Application Profile</a:t>
            </a:r>
            <a:endParaRPr lang="en-US" b="1" dirty="0">
              <a:latin typeface="+mj-lt"/>
            </a:endParaRPr>
          </a:p>
        </p:txBody>
      </p:sp>
      <p:sp>
        <p:nvSpPr>
          <p:cNvPr id="3" name="Content Placeholder 2"/>
          <p:cNvSpPr>
            <a:spLocks noGrp="1"/>
          </p:cNvSpPr>
          <p:nvPr>
            <p:ph idx="1"/>
          </p:nvPr>
        </p:nvSpPr>
        <p:spPr/>
        <p:txBody>
          <a:bodyPr>
            <a:normAutofit fontScale="92500"/>
          </a:bodyPr>
          <a:lstStyle/>
          <a:p>
            <a:r>
              <a:rPr lang="en-US" dirty="0" smtClean="0">
                <a:latin typeface="+mj-lt"/>
              </a:rPr>
              <a:t>An application </a:t>
            </a:r>
            <a:r>
              <a:rPr lang="en-US" dirty="0">
                <a:latin typeface="+mj-lt"/>
              </a:rPr>
              <a:t>profile consists of a set of metadata elements, policies, and guidelines defined </a:t>
            </a:r>
            <a:r>
              <a:rPr lang="en-US" dirty="0" smtClean="0">
                <a:latin typeface="+mj-lt"/>
              </a:rPr>
              <a:t>for a particular application.</a:t>
            </a:r>
          </a:p>
          <a:p>
            <a:r>
              <a:rPr lang="en-US" dirty="0" smtClean="0">
                <a:latin typeface="+mj-lt"/>
              </a:rPr>
              <a:t>These elements can be drawn from one or more namespaces and optimized for a local application.</a:t>
            </a:r>
          </a:p>
          <a:p>
            <a:r>
              <a:rPr lang="en-US" dirty="0" smtClean="0">
                <a:latin typeface="+mj-lt"/>
              </a:rPr>
              <a:t>A </a:t>
            </a:r>
            <a:r>
              <a:rPr lang="en-US" dirty="0">
                <a:latin typeface="+mj-lt"/>
              </a:rPr>
              <a:t>way to declare which elements from which namespaces are used in a particular application or project. </a:t>
            </a:r>
            <a:endParaRPr lang="en-US" dirty="0" smtClean="0">
              <a:latin typeface="+mj-lt"/>
            </a:endParaRPr>
          </a:p>
          <a:p>
            <a:r>
              <a:rPr lang="en-US" dirty="0" smtClean="0">
                <a:latin typeface="+mj-lt"/>
              </a:rPr>
              <a:t>Optionally </a:t>
            </a:r>
            <a:r>
              <a:rPr lang="en-US" dirty="0">
                <a:latin typeface="+mj-lt"/>
              </a:rPr>
              <a:t>provides additional information about term </a:t>
            </a:r>
            <a:r>
              <a:rPr lang="en-US" dirty="0" smtClean="0">
                <a:latin typeface="+mj-lt"/>
              </a:rPr>
              <a:t>usage… </a:t>
            </a:r>
            <a:r>
              <a:rPr lang="en-US" dirty="0">
                <a:latin typeface="+mj-lt"/>
              </a:rPr>
              <a:t>e.g. how encoding schemes constrain </a:t>
            </a:r>
            <a:r>
              <a:rPr lang="en-US" dirty="0" smtClean="0">
                <a:latin typeface="+mj-lt"/>
              </a:rPr>
              <a:t>values.</a:t>
            </a:r>
            <a:endParaRPr lang="en-US" dirty="0">
              <a:latin typeface="+mj-lt"/>
            </a:endParaRPr>
          </a:p>
        </p:txBody>
      </p:sp>
    </p:spTree>
    <p:extLst>
      <p:ext uri="{BB962C8B-B14F-4D97-AF65-F5344CB8AC3E}">
        <p14:creationId xmlns:p14="http://schemas.microsoft.com/office/powerpoint/2010/main" val="19458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4748"/>
          </a:xfrm>
        </p:spPr>
        <p:txBody>
          <a:bodyPr/>
          <a:lstStyle/>
          <a:p>
            <a:r>
              <a:rPr lang="en-US" b="1" dirty="0" smtClean="0">
                <a:latin typeface="+mj-lt"/>
              </a:rPr>
              <a:t>RDF: integrating multiple schema</a:t>
            </a:r>
            <a:endParaRPr lang="en-US" b="1" dirty="0">
              <a:latin typeface="+mj-lt"/>
            </a:endParaRPr>
          </a:p>
        </p:txBody>
      </p:sp>
      <p:sp>
        <p:nvSpPr>
          <p:cNvPr id="3" name="Content Placeholder 2"/>
          <p:cNvSpPr>
            <a:spLocks noGrp="1"/>
          </p:cNvSpPr>
          <p:nvPr>
            <p:ph idx="1"/>
          </p:nvPr>
        </p:nvSpPr>
        <p:spPr>
          <a:xfrm>
            <a:off x="457200" y="1143000"/>
            <a:ext cx="8229600" cy="5257800"/>
          </a:xfrm>
        </p:spPr>
        <p:txBody>
          <a:bodyPr>
            <a:normAutofit fontScale="92500"/>
          </a:bodyPr>
          <a:lstStyle/>
          <a:p>
            <a:r>
              <a:rPr lang="en-US" dirty="0" smtClean="0"/>
              <a:t>Data </a:t>
            </a:r>
            <a:r>
              <a:rPr lang="en-US" dirty="0"/>
              <a:t>model for </a:t>
            </a:r>
            <a:r>
              <a:rPr lang="en-US" dirty="0" smtClean="0"/>
              <a:t>describing resources that </a:t>
            </a:r>
            <a:r>
              <a:rPr lang="en-US" dirty="0"/>
              <a:t>provides </a:t>
            </a:r>
            <a:r>
              <a:rPr lang="en-US" b="1" dirty="0" smtClean="0">
                <a:solidFill>
                  <a:srgbClr val="0070C0"/>
                </a:solidFill>
              </a:rPr>
              <a:t>means to integrate </a:t>
            </a:r>
            <a:r>
              <a:rPr lang="en-US" b="1" dirty="0">
                <a:solidFill>
                  <a:srgbClr val="0070C0"/>
                </a:solidFill>
              </a:rPr>
              <a:t>multiple metadata schemes</a:t>
            </a:r>
            <a:r>
              <a:rPr lang="en-US" dirty="0" smtClean="0"/>
              <a:t>.</a:t>
            </a:r>
            <a:br>
              <a:rPr lang="en-US" dirty="0" smtClean="0"/>
            </a:br>
            <a:r>
              <a:rPr lang="en-US" sz="1700" dirty="0" smtClean="0"/>
              <a:t> </a:t>
            </a:r>
            <a:endParaRPr lang="en-US" sz="2200" dirty="0" smtClean="0"/>
          </a:p>
          <a:p>
            <a:r>
              <a:rPr lang="en-US" dirty="0" smtClean="0"/>
              <a:t>A namespace is defined by a URL pointing to a Web resource that describes the metadata scheme used. </a:t>
            </a:r>
          </a:p>
          <a:p>
            <a:pPr marL="0" indent="0">
              <a:buNone/>
            </a:pPr>
            <a:endParaRPr lang="en-US" sz="1200" dirty="0" smtClean="0"/>
          </a:p>
          <a:p>
            <a:r>
              <a:rPr lang="en-US" b="1" dirty="0" smtClean="0">
                <a:solidFill>
                  <a:srgbClr val="0070C0"/>
                </a:solidFill>
              </a:rPr>
              <a:t>Multiple </a:t>
            </a:r>
            <a:r>
              <a:rPr lang="en-US" b="1" dirty="0">
                <a:solidFill>
                  <a:srgbClr val="0070C0"/>
                </a:solidFill>
              </a:rPr>
              <a:t>namespaces can be defined</a:t>
            </a:r>
            <a:r>
              <a:rPr lang="en-US" dirty="0"/>
              <a:t>, allowing elements from different schemes to be combined in a single resource description. </a:t>
            </a:r>
            <a:endParaRPr lang="en-US" dirty="0" smtClean="0"/>
          </a:p>
          <a:p>
            <a:pPr marL="0" indent="0">
              <a:buNone/>
            </a:pPr>
            <a:endParaRPr lang="en-US" sz="800" dirty="0" smtClean="0"/>
          </a:p>
          <a:p>
            <a:r>
              <a:rPr lang="en-US" b="1" dirty="0" smtClean="0">
                <a:solidFill>
                  <a:srgbClr val="0070C0"/>
                </a:solidFill>
              </a:rPr>
              <a:t>Multiple descriptions</a:t>
            </a:r>
            <a:r>
              <a:rPr lang="en-US" dirty="0"/>
              <a:t>, created at different times for different purposes, </a:t>
            </a:r>
            <a:r>
              <a:rPr lang="en-US" b="1" dirty="0">
                <a:solidFill>
                  <a:srgbClr val="0070C0"/>
                </a:solidFill>
              </a:rPr>
              <a:t>can also be linked</a:t>
            </a:r>
            <a:r>
              <a:rPr lang="en-US" dirty="0"/>
              <a:t> to each other. </a:t>
            </a:r>
            <a:endParaRPr lang="en-US" dirty="0" smtClean="0"/>
          </a:p>
          <a:p>
            <a:pPr lvl="1"/>
            <a:r>
              <a:rPr lang="en-US" dirty="0" smtClean="0"/>
              <a:t>e.g., versions</a:t>
            </a:r>
          </a:p>
        </p:txBody>
      </p:sp>
    </p:spTree>
    <p:extLst>
      <p:ext uri="{BB962C8B-B14F-4D97-AF65-F5344CB8AC3E}">
        <p14:creationId xmlns:p14="http://schemas.microsoft.com/office/powerpoint/2010/main" val="868671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1_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3.xml><?xml version="1.0" encoding="utf-8"?>
<a:theme xmlns:a="http://schemas.openxmlformats.org/drawingml/2006/main" name="2_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4.xml><?xml version="1.0" encoding="utf-8"?>
<a:theme xmlns:a="http://schemas.openxmlformats.org/drawingml/2006/main" name="3_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5.xml><?xml version="1.0" encoding="utf-8"?>
<a:theme xmlns:a="http://schemas.openxmlformats.org/drawingml/2006/main" name="4_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6.xml><?xml version="1.0" encoding="utf-8"?>
<a:theme xmlns:a="http://schemas.openxmlformats.org/drawingml/2006/main" name="5_Presentation-template-instructions">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Custom 1">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2295</TotalTime>
  <Words>2195</Words>
  <Application>Microsoft Office PowerPoint</Application>
  <PresentationFormat>On-screen Show (4:3)</PresentationFormat>
  <Paragraphs>362</Paragraphs>
  <Slides>18</Slides>
  <Notes>18</Notes>
  <HiddenSlides>0</HiddenSlides>
  <MMClips>0</MMClips>
  <ScaleCrop>false</ScaleCrop>
  <HeadingPairs>
    <vt:vector size="4" baseType="variant">
      <vt:variant>
        <vt:lpstr>Theme</vt:lpstr>
      </vt:variant>
      <vt:variant>
        <vt:i4>6</vt:i4>
      </vt:variant>
      <vt:variant>
        <vt:lpstr>Slide Titles</vt:lpstr>
      </vt:variant>
      <vt:variant>
        <vt:i4>18</vt:i4>
      </vt:variant>
    </vt:vector>
  </HeadingPairs>
  <TitlesOfParts>
    <vt:vector size="24" baseType="lpstr">
      <vt:lpstr>Presentation-template-instructions</vt:lpstr>
      <vt:lpstr>1_Presentation-template-instructions</vt:lpstr>
      <vt:lpstr>2_Presentation-template-instructions</vt:lpstr>
      <vt:lpstr>3_Presentation-template-instructions</vt:lpstr>
      <vt:lpstr>4_Presentation-template-instructions</vt:lpstr>
      <vt:lpstr>5_Presentation-template-instructions</vt:lpstr>
      <vt:lpstr>Metadata  Infrastructure + RDF</vt:lpstr>
      <vt:lpstr>(Meta)data</vt:lpstr>
      <vt:lpstr>Semantically Interoperable (Meta)data</vt:lpstr>
      <vt:lpstr>“Metadata Infrastructure?”</vt:lpstr>
      <vt:lpstr>Vocabularies and Ontologies</vt:lpstr>
      <vt:lpstr>Vocabs that Map to DOECode Metadata Fields</vt:lpstr>
      <vt:lpstr>PowerPoint Presentation</vt:lpstr>
      <vt:lpstr>Metadata Application Profile</vt:lpstr>
      <vt:lpstr>RDF: integrating multiple schema</vt:lpstr>
      <vt:lpstr>RDF Structure</vt:lpstr>
      <vt:lpstr>RDF Structure ex: Software Versioning</vt:lpstr>
      <vt:lpstr>Versioning with RDF (turtle notation)</vt:lpstr>
      <vt:lpstr>PowerPoint Presentation</vt:lpstr>
      <vt:lpstr>Versioning with RDF</vt:lpstr>
      <vt:lpstr>Data Exposed as RDF: License</vt:lpstr>
      <vt:lpstr>RDF Access to Relational Databases</vt:lpstr>
      <vt:lpstr>Relational Data to RDF</vt:lpstr>
      <vt:lpstr>In Sum:</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Knight, Kathryn E.</dc:creator>
  <cp:lastModifiedBy>Knight, Kathryn E.</cp:lastModifiedBy>
  <cp:revision>107</cp:revision>
  <cp:lastPrinted>2016-12-08T16:10:20Z</cp:lastPrinted>
  <dcterms:created xsi:type="dcterms:W3CDTF">2016-11-30T18:05:03Z</dcterms:created>
  <dcterms:modified xsi:type="dcterms:W3CDTF">2016-12-08T21:11:13Z</dcterms:modified>
</cp:coreProperties>
</file>