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7" r:id="rId6"/>
    <p:sldId id="268" r:id="rId7"/>
    <p:sldId id="261" r:id="rId8"/>
    <p:sldId id="260" r:id="rId9"/>
    <p:sldId id="262" r:id="rId10"/>
    <p:sldId id="263" r:id="rId11"/>
    <p:sldId id="265" r:id="rId12"/>
    <p:sldId id="264" r:id="rId13"/>
    <p:sldId id="266" r:id="rId14"/>
    <p:sldId id="269" r:id="rId15"/>
    <p:sldId id="270" r:id="rId16"/>
    <p:sldId id="271"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029" autoAdjust="0"/>
  </p:normalViewPr>
  <p:slideViewPr>
    <p:cSldViewPr showGuides="1">
      <p:cViewPr varScale="1">
        <p:scale>
          <a:sx n="60" d="100"/>
          <a:sy n="60" d="100"/>
        </p:scale>
        <p:origin x="-16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A8F7669-213B-4F19-B13C-B3161AD38FA3}" type="datetimeFigureOut">
              <a:rPr lang="en-US" smtClean="0"/>
              <a:t>12/8/2016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81F7E72-A725-4E1F-94C1-899EDF243EC8}" type="slidenum">
              <a:rPr lang="en-US" smtClean="0"/>
              <a:t>‹#›</a:t>
            </a:fld>
            <a:endParaRPr lang="en-US"/>
          </a:p>
        </p:txBody>
      </p:sp>
    </p:spTree>
    <p:extLst>
      <p:ext uri="{BB962C8B-B14F-4D97-AF65-F5344CB8AC3E}">
        <p14:creationId xmlns:p14="http://schemas.microsoft.com/office/powerpoint/2010/main" val="647388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a:t>
            </a:fld>
            <a:endParaRPr lang="en-US"/>
          </a:p>
        </p:txBody>
      </p:sp>
    </p:spTree>
    <p:extLst>
      <p:ext uri="{BB962C8B-B14F-4D97-AF65-F5344CB8AC3E}">
        <p14:creationId xmlns:p14="http://schemas.microsoft.com/office/powerpoint/2010/main" val="231181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the descriptions of our data as a map. Maps can’t be exact. If they were, they’d be the real world: you have to draw the line somewhere and accept that your map is an approximation of what it is that you’re trying to represent. Maps also rely on standards, and provide keys or legends to help interpret what is being represented.</a:t>
            </a:r>
          </a:p>
          <a:p>
            <a:endParaRPr lang="en-US" baseline="0" dirty="0" smtClean="0"/>
          </a:p>
          <a:p>
            <a:r>
              <a:rPr lang="en-US" baseline="0" dirty="0" smtClean="0"/>
              <a:t>Thus, how much can you remove without losing value? How much detail is necessary? Naturally, it depends on who you are talking to.</a:t>
            </a:r>
          </a:p>
          <a:p>
            <a:endParaRPr lang="en-US" baseline="0" dirty="0" smtClean="0"/>
          </a:p>
          <a:p>
            <a:r>
              <a:rPr lang="en-US" baseline="0" dirty="0" smtClean="0"/>
              <a:t>Standards of data description aren’t perfect, but there is a common understanding of these standards among users and systems.</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10</a:t>
            </a:fld>
            <a:endParaRPr lang="en-US"/>
          </a:p>
        </p:txBody>
      </p:sp>
    </p:spTree>
    <p:extLst>
      <p:ext uri="{BB962C8B-B14F-4D97-AF65-F5344CB8AC3E}">
        <p14:creationId xmlns:p14="http://schemas.microsoft.com/office/powerpoint/2010/main" val="1048045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very simple map—a Domain Model--of </a:t>
            </a:r>
            <a:r>
              <a:rPr lang="en-US" dirty="0" err="1" smtClean="0"/>
              <a:t>DoeCode</a:t>
            </a:r>
            <a:r>
              <a:rPr lang="en-US" dirty="0" smtClean="0"/>
              <a:t>.</a:t>
            </a:r>
            <a:r>
              <a:rPr lang="en-US" baseline="0" dirty="0" smtClean="0"/>
              <a:t> This map says that, in this system, there exists Agents, which can be between 1 and infinite. These agents can be people or corporations. These agents can be a creator, funder, supervisor, or affiliate of the Software. Software can have one or more version, which also can have one or more publishers or editors. </a:t>
            </a:r>
          </a:p>
          <a:p>
            <a:endParaRPr lang="en-US" baseline="0" dirty="0" smtClean="0"/>
          </a:p>
          <a:p>
            <a:r>
              <a:rPr lang="en-US" baseline="0" dirty="0" smtClean="0"/>
              <a:t>From this map, </a:t>
            </a:r>
            <a:r>
              <a:rPr lang="en-US" dirty="0"/>
              <a:t>we will choose properties, or attributes, for describing the things in that map.</a:t>
            </a:r>
            <a:endParaRPr lang="en-US" baseline="0" dirty="0" smtClean="0"/>
          </a:p>
          <a:p>
            <a:endParaRPr lang="en-US" baseline="0" dirty="0" smtClean="0"/>
          </a:p>
          <a:p>
            <a:r>
              <a:rPr lang="en-US" dirty="0" smtClean="0"/>
              <a:t>Software will have attributes: title, subjects,</a:t>
            </a:r>
            <a:r>
              <a:rPr lang="en-US" baseline="0" dirty="0" smtClean="0"/>
              <a:t> description, grant number, identifiers, access limitations, dates, rights statements/license, OS, documentation</a:t>
            </a:r>
          </a:p>
          <a:p>
            <a:r>
              <a:rPr lang="en-US" baseline="0" dirty="0" smtClean="0"/>
              <a:t>Agents will have attributes: name, type, workplace, URIs/identifiers</a:t>
            </a:r>
          </a:p>
          <a:p>
            <a:r>
              <a:rPr lang="en-US" baseline="0" dirty="0" smtClean="0"/>
              <a:t>Versions will have attributes: title, description, date available, status, version number, rights statements/license, references, URI</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11</a:t>
            </a:fld>
            <a:endParaRPr lang="en-US"/>
          </a:p>
        </p:txBody>
      </p:sp>
    </p:spTree>
    <p:extLst>
      <p:ext uri="{BB962C8B-B14F-4D97-AF65-F5344CB8AC3E}">
        <p14:creationId xmlns:p14="http://schemas.microsoft.com/office/powerpoint/2010/main" val="2587567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then, is to scan available RDF vocabularies to see whether the properties needed have already been declared and are available for use. Using existing </a:t>
            </a:r>
            <a:r>
              <a:rPr lang="en-US" dirty="0" smtClean="0"/>
              <a:t>vocabs </a:t>
            </a:r>
            <a:r>
              <a:rPr lang="en-US" dirty="0"/>
              <a:t>when appropriate, requires less effort and increases the interoperability of your metadata. If </a:t>
            </a:r>
            <a:r>
              <a:rPr lang="en-US" dirty="0" smtClean="0"/>
              <a:t>it’s </a:t>
            </a:r>
            <a:r>
              <a:rPr lang="en-US" dirty="0"/>
              <a:t>not already available, it is possible to declare one's own</a:t>
            </a:r>
          </a:p>
        </p:txBody>
      </p:sp>
      <p:sp>
        <p:nvSpPr>
          <p:cNvPr id="4" name="Slide Number Placeholder 3"/>
          <p:cNvSpPr>
            <a:spLocks noGrp="1"/>
          </p:cNvSpPr>
          <p:nvPr>
            <p:ph type="sldNum" sz="quarter" idx="10"/>
          </p:nvPr>
        </p:nvSpPr>
        <p:spPr/>
        <p:txBody>
          <a:bodyPr/>
          <a:lstStyle/>
          <a:p>
            <a:fld id="{B81F7E72-A725-4E1F-94C1-899EDF243EC8}" type="slidenum">
              <a:rPr lang="en-US" smtClean="0"/>
              <a:t>12</a:t>
            </a:fld>
            <a:endParaRPr lang="en-US"/>
          </a:p>
        </p:txBody>
      </p:sp>
    </p:spTree>
    <p:extLst>
      <p:ext uri="{BB962C8B-B14F-4D97-AF65-F5344CB8AC3E}">
        <p14:creationId xmlns:p14="http://schemas.microsoft.com/office/powerpoint/2010/main" val="2233223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established vocabularies all map to the current Metadata Fields in the</a:t>
            </a:r>
            <a:r>
              <a:rPr lang="en-US" baseline="0" dirty="0" smtClean="0"/>
              <a:t> DOE Code software fields. Each vocabulary already has established specifications for those fields (whether a field contains a string, </a:t>
            </a:r>
            <a:r>
              <a:rPr lang="en-US" baseline="0" dirty="0" err="1" smtClean="0"/>
              <a:t>boolean</a:t>
            </a:r>
            <a:r>
              <a:rPr lang="en-US" baseline="0" dirty="0" smtClean="0"/>
              <a:t>, etc.).</a:t>
            </a:r>
            <a:endParaRPr lang="en-US" dirty="0" smtClean="0"/>
          </a:p>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13</a:t>
            </a:fld>
            <a:endParaRPr lang="en-US"/>
          </a:p>
        </p:txBody>
      </p:sp>
    </p:spTree>
    <p:extLst>
      <p:ext uri="{BB962C8B-B14F-4D97-AF65-F5344CB8AC3E}">
        <p14:creationId xmlns:p14="http://schemas.microsoft.com/office/powerpoint/2010/main" val="267346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step is to create a Metadata Application Profile. These are your listed elements along with the policies and guidelines you’ve</a:t>
            </a:r>
            <a:r>
              <a:rPr lang="en-US" baseline="0" dirty="0" smtClean="0"/>
              <a:t> defined in terms of how these elements can be used.</a:t>
            </a:r>
          </a:p>
          <a:p>
            <a:endParaRPr lang="en-US" baseline="0" dirty="0" smtClean="0"/>
          </a:p>
          <a:p>
            <a:r>
              <a:rPr lang="en-US" baseline="0" dirty="0" smtClean="0"/>
              <a:t>Using elements from existing namespaces—”Controlled Vocabularies”--means you provide clear constraints on your elements.</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14</a:t>
            </a:fld>
            <a:endParaRPr lang="en-US"/>
          </a:p>
        </p:txBody>
      </p:sp>
    </p:spTree>
    <p:extLst>
      <p:ext uri="{BB962C8B-B14F-4D97-AF65-F5344CB8AC3E}">
        <p14:creationId xmlns:p14="http://schemas.microsoft.com/office/powerpoint/2010/main" val="160861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15</a:t>
            </a:fld>
            <a:endParaRPr lang="en-US"/>
          </a:p>
        </p:txBody>
      </p:sp>
    </p:spTree>
    <p:extLst>
      <p:ext uri="{BB962C8B-B14F-4D97-AF65-F5344CB8AC3E}">
        <p14:creationId xmlns:p14="http://schemas.microsoft.com/office/powerpoint/2010/main" val="3043675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16</a:t>
            </a:fld>
            <a:endParaRPr lang="en-US"/>
          </a:p>
        </p:txBody>
      </p:sp>
    </p:spTree>
    <p:extLst>
      <p:ext uri="{BB962C8B-B14F-4D97-AF65-F5344CB8AC3E}">
        <p14:creationId xmlns:p14="http://schemas.microsoft.com/office/powerpoint/2010/main" val="128878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“Data Silo”: this means that your systems and</a:t>
            </a:r>
            <a:r>
              <a:rPr lang="en-US" baseline="0" dirty="0" smtClean="0"/>
              <a:t> datasets don’t easily communicate with other systems and datasets—internally, externally, or maybe even both. Each silo has its own protocols, functionalities, and data models.</a:t>
            </a:r>
          </a:p>
          <a:p>
            <a:pPr defTabSz="931774">
              <a:defRPr/>
            </a:pPr>
            <a:endParaRPr lang="en-US" baseline="0" dirty="0" smtClean="0"/>
          </a:p>
          <a:p>
            <a:pPr defTabSz="931774">
              <a:defRPr/>
            </a:pPr>
            <a:r>
              <a:rPr lang="en-US" baseline="0" dirty="0" smtClean="0"/>
              <a:t>If you Google “Catcher in the Rye”, you’ll probably see Amazon’s or some other online vendor’s eBook listed as opposed to a copy available in the local public library. Amazon’s data “talks” to Google because it’s described in a way that Google can use—Library data, which is expressed in an archaic, incredibly specialized format called MARC, doesn’t. </a:t>
            </a:r>
          </a:p>
          <a:p>
            <a:endParaRPr lang="en-US" baseline="0" dirty="0" smtClean="0"/>
          </a:p>
          <a:p>
            <a:r>
              <a:rPr lang="en-US" baseline="0" dirty="0" smtClean="0"/>
              <a:t>You could say that Amazon’s data is “interoperable” with Google’s, and the library’s specialized, super-local data is not.  </a:t>
            </a:r>
          </a:p>
          <a:p>
            <a:endParaRPr lang="en-US" baseline="0" dirty="0" smtClean="0"/>
          </a:p>
        </p:txBody>
      </p:sp>
      <p:sp>
        <p:nvSpPr>
          <p:cNvPr id="4" name="Slide Number Placeholder 3"/>
          <p:cNvSpPr>
            <a:spLocks noGrp="1"/>
          </p:cNvSpPr>
          <p:nvPr>
            <p:ph type="sldNum" sz="quarter" idx="10"/>
          </p:nvPr>
        </p:nvSpPr>
        <p:spPr/>
        <p:txBody>
          <a:bodyPr/>
          <a:lstStyle/>
          <a:p>
            <a:fld id="{B81F7E72-A725-4E1F-94C1-899EDF243EC8}" type="slidenum">
              <a:rPr lang="en-US" smtClean="0"/>
              <a:t>2</a:t>
            </a:fld>
            <a:endParaRPr lang="en-US"/>
          </a:p>
        </p:txBody>
      </p:sp>
    </p:spTree>
    <p:extLst>
      <p:ext uri="{BB962C8B-B14F-4D97-AF65-F5344CB8AC3E}">
        <p14:creationId xmlns:p14="http://schemas.microsoft.com/office/powerpoint/2010/main" val="1239321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interoperable systems means having the ability to connect information from multiple sources in order to generate enriched or new information and prevent information redundancy and ambiguity.  So really, it’s the way in which we describe our data that determines whether our systems are interoperable. </a:t>
            </a:r>
          </a:p>
          <a:p>
            <a:endParaRPr lang="en-US" dirty="0"/>
          </a:p>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3</a:t>
            </a:fld>
            <a:endParaRPr lang="en-US"/>
          </a:p>
        </p:txBody>
      </p:sp>
    </p:spTree>
    <p:extLst>
      <p:ext uri="{BB962C8B-B14F-4D97-AF65-F5344CB8AC3E}">
        <p14:creationId xmlns:p14="http://schemas.microsoft.com/office/powerpoint/2010/main" val="1239321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try to avoid the use of the term ‘metadata’, because it is confusing, and superfluous. </a:t>
            </a:r>
            <a:r>
              <a:rPr lang="en-US" dirty="0" smtClean="0"/>
              <a:t>“Data</a:t>
            </a:r>
            <a:r>
              <a:rPr lang="en-US" dirty="0"/>
              <a:t>” is better, meaning ‘artificial elements of information about stuff’. </a:t>
            </a:r>
            <a:endParaRPr lang="en-US" dirty="0" smtClean="0"/>
          </a:p>
          <a:p>
            <a:endParaRPr lang="en-US" dirty="0" smtClean="0"/>
          </a:p>
          <a:p>
            <a:r>
              <a:rPr lang="en-US" dirty="0" smtClean="0"/>
              <a:t>Metadata is </a:t>
            </a:r>
            <a:r>
              <a:rPr lang="en-US" dirty="0"/>
              <a:t>information about virtual entities, physical objects, information contained in these objects (or ‘content’), events, concepts, people, etc. </a:t>
            </a:r>
          </a:p>
          <a:p>
            <a:endParaRPr lang="en-US" dirty="0"/>
          </a:p>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4</a:t>
            </a:fld>
            <a:endParaRPr lang="en-US"/>
          </a:p>
        </p:txBody>
      </p:sp>
    </p:spTree>
    <p:extLst>
      <p:ext uri="{BB962C8B-B14F-4D97-AF65-F5344CB8AC3E}">
        <p14:creationId xmlns:p14="http://schemas.microsoft.com/office/powerpoint/2010/main" val="12393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Semantic Interoperability refers to the Interoperability</a:t>
            </a:r>
            <a:r>
              <a:rPr lang="en-US" baseline="0" dirty="0" smtClean="0"/>
              <a:t> of </a:t>
            </a:r>
            <a:r>
              <a:rPr lang="en-US" dirty="0" smtClean="0"/>
              <a:t>Contents/Concepts:</a:t>
            </a:r>
            <a:r>
              <a:rPr lang="en-US" baseline="0" dirty="0" smtClean="0"/>
              <a:t> </a:t>
            </a:r>
            <a:r>
              <a:rPr lang="en-US" dirty="0" smtClean="0"/>
              <a:t>two systems can actually exchange information and RETAIN THE MEANING of that information. </a:t>
            </a:r>
          </a:p>
          <a:p>
            <a:endParaRPr lang="en-US" dirty="0" smtClean="0"/>
          </a:p>
          <a:p>
            <a:r>
              <a:rPr lang="en-US" dirty="0" smtClean="0"/>
              <a:t>Semantically </a:t>
            </a:r>
            <a:r>
              <a:rPr lang="en-US" dirty="0"/>
              <a:t>Interoperable (</a:t>
            </a:r>
            <a:r>
              <a:rPr lang="en-US" dirty="0" smtClean="0"/>
              <a:t>meta)data means </a:t>
            </a:r>
            <a:r>
              <a:rPr lang="en-US" dirty="0"/>
              <a:t>using common concepts with explicit </a:t>
            </a:r>
            <a:r>
              <a:rPr lang="en-US" dirty="0" smtClean="0"/>
              <a:t>meanings. The metadata </a:t>
            </a:r>
            <a:r>
              <a:rPr lang="en-US" dirty="0"/>
              <a:t>exchanged by the systems is described by standardized vocabularies.</a:t>
            </a:r>
          </a:p>
          <a:p>
            <a:endParaRPr lang="en-US" dirty="0"/>
          </a:p>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5</a:t>
            </a:fld>
            <a:endParaRPr lang="en-US"/>
          </a:p>
        </p:txBody>
      </p:sp>
    </p:spTree>
    <p:extLst>
      <p:ext uri="{BB962C8B-B14F-4D97-AF65-F5344CB8AC3E}">
        <p14:creationId xmlns:p14="http://schemas.microsoft.com/office/powerpoint/2010/main" val="1239321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means that common identifiers are used for common concepts, </a:t>
            </a:r>
            <a:r>
              <a:rPr lang="en-US" dirty="0" smtClean="0"/>
              <a:t>and</a:t>
            </a:r>
            <a:r>
              <a:rPr lang="en-US" baseline="0" dirty="0" smtClean="0"/>
              <a:t> for local or “uncommon” identifiers (government ID stuff, for example) </a:t>
            </a:r>
            <a:r>
              <a:rPr lang="en-US" dirty="0" smtClean="0"/>
              <a:t>you’ve </a:t>
            </a:r>
            <a:r>
              <a:rPr lang="en-US" dirty="0"/>
              <a:t>established mappings between your local data and the common </a:t>
            </a:r>
            <a:r>
              <a:rPr lang="en-US" dirty="0" smtClean="0"/>
              <a:t>concepts,</a:t>
            </a:r>
            <a:r>
              <a:rPr lang="en-US" baseline="0" dirty="0" smtClean="0"/>
              <a:t> and clearly defined what these local concepts are (e.g. “</a:t>
            </a:r>
            <a:r>
              <a:rPr lang="en-US" baseline="0" dirty="0" err="1" smtClean="0"/>
              <a:t>IdentifierType</a:t>
            </a:r>
            <a:r>
              <a:rPr lang="en-US" baseline="0" dirty="0" smtClean="0"/>
              <a:t> = “local”)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6</a:t>
            </a:fld>
            <a:endParaRPr lang="en-US"/>
          </a:p>
        </p:txBody>
      </p:sp>
    </p:spTree>
    <p:extLst>
      <p:ext uri="{BB962C8B-B14F-4D97-AF65-F5344CB8AC3E}">
        <p14:creationId xmlns:p14="http://schemas.microsoft.com/office/powerpoint/2010/main" val="1239321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Metadata Infrastructure just refers to the data we either get or create to manage our resources.</a:t>
            </a:r>
            <a:r>
              <a:rPr lang="en-US" baseline="0" dirty="0" smtClean="0"/>
              <a:t> </a:t>
            </a:r>
          </a:p>
          <a:p>
            <a:endParaRPr lang="en-US" baseline="0" dirty="0" smtClean="0"/>
          </a:p>
          <a:p>
            <a:r>
              <a:rPr lang="en-US" baseline="0" dirty="0" smtClean="0"/>
              <a:t>We’re not doing a great job of this: at this point, updating a person’s record in an HR system will not automatically update that person’s data elsewhere (change of Surname if getting married, for example). </a:t>
            </a:r>
          </a:p>
          <a:p>
            <a:endParaRPr lang="en-US" baseline="0" dirty="0" smtClean="0"/>
          </a:p>
          <a:p>
            <a:r>
              <a:rPr lang="en-US" baseline="0" dirty="0" smtClean="0"/>
              <a:t>Describing a data field in an institution-specific way is nearly unusable outside of that institution. It will create a headache if you try to integrate, share, or migrate this data to a non-custom system.</a:t>
            </a:r>
          </a:p>
          <a:p>
            <a:endParaRPr lang="en-US" baseline="0" dirty="0" smtClean="0"/>
          </a:p>
        </p:txBody>
      </p:sp>
      <p:sp>
        <p:nvSpPr>
          <p:cNvPr id="4" name="Slide Number Placeholder 3"/>
          <p:cNvSpPr>
            <a:spLocks noGrp="1"/>
          </p:cNvSpPr>
          <p:nvPr>
            <p:ph type="sldNum" sz="quarter" idx="10"/>
          </p:nvPr>
        </p:nvSpPr>
        <p:spPr/>
        <p:txBody>
          <a:bodyPr/>
          <a:lstStyle/>
          <a:p>
            <a:fld id="{B81F7E72-A725-4E1F-94C1-899EDF243EC8}" type="slidenum">
              <a:rPr lang="en-US" smtClean="0"/>
              <a:t>7</a:t>
            </a:fld>
            <a:endParaRPr lang="en-US"/>
          </a:p>
        </p:txBody>
      </p:sp>
    </p:spTree>
    <p:extLst>
      <p:ext uri="{BB962C8B-B14F-4D97-AF65-F5344CB8AC3E}">
        <p14:creationId xmlns:p14="http://schemas.microsoft.com/office/powerpoint/2010/main" val="256306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Vocabularies</a:t>
            </a:r>
            <a:r>
              <a:rPr lang="en-US" baseline="0" dirty="0" smtClean="0"/>
              <a:t> is a very “metadata-y” word. What do I mean by “vocabularies?” Vocabularies are domain-specific lists of allowable values for your data elements. There are a LOT of well-known vocabularies already out there.  Used for your data fields and can be used to populate those fields (controlled SH)</a:t>
            </a:r>
          </a:p>
          <a:p>
            <a:endParaRPr lang="en-US" baseline="0" dirty="0" smtClean="0"/>
          </a:p>
          <a:p>
            <a:r>
              <a:rPr lang="en-US" baseline="0" dirty="0" smtClean="0"/>
              <a:t>Ontologies are the framework in which you are going to use your vocabulary or vocabularies. You can establish relationships and rules for your data (the </a:t>
            </a:r>
            <a:r>
              <a:rPr lang="en-US" baseline="0" dirty="0" err="1" smtClean="0"/>
              <a:t>Class“Old</a:t>
            </a:r>
            <a:r>
              <a:rPr lang="en-US" baseline="0" dirty="0" smtClean="0"/>
              <a:t> Lady” must always have the property “has pet”, and the value of that property must be some type of “cat”). </a:t>
            </a:r>
          </a:p>
          <a:p>
            <a:endParaRPr lang="en-US" baseline="0" dirty="0" smtClean="0"/>
          </a:p>
          <a:p>
            <a:r>
              <a:rPr lang="en-US" baseline="0" dirty="0" smtClean="0"/>
              <a:t>To create semantically interoperable data, using established vocabularies and ontologies will allow for machine-readable, explicitly defined, expressive data for extracting meaning. </a:t>
            </a:r>
          </a:p>
          <a:p>
            <a:endParaRPr lang="en-US" baseline="0" dirty="0" smtClean="0"/>
          </a:p>
          <a:p>
            <a:r>
              <a:rPr lang="en-US" baseline="0" dirty="0" smtClean="0"/>
              <a:t>It’s not necessary to use the same vocabulary all the time. In fact, it’s a bad idea—we need granularity and all sorts of local data captured, and no one vocabulary can do this for everyone. It’s a very common practice to mix terms from different vocabularies, and multiple vocabularies are supported by client applications. </a:t>
            </a:r>
          </a:p>
          <a:p>
            <a:endParaRPr lang="en-US" baseline="0" dirty="0" smtClean="0"/>
          </a:p>
          <a:p>
            <a:r>
              <a:rPr lang="en-US" baseline="0" dirty="0" smtClean="0"/>
              <a:t>With metadata, it’s not about the structure, it’s about the meaning. </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8</a:t>
            </a:fld>
            <a:endParaRPr lang="en-US"/>
          </a:p>
        </p:txBody>
      </p:sp>
    </p:spTree>
    <p:extLst>
      <p:ext uri="{BB962C8B-B14F-4D97-AF65-F5344CB8AC3E}">
        <p14:creationId xmlns:p14="http://schemas.microsoft.com/office/powerpoint/2010/main" val="1239321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Naïve realism: belief that we see reality as it really is (objectively and without bias); that the facts are plain for all to see; that rational people</a:t>
            </a:r>
            <a:r>
              <a:rPr lang="en-US" baseline="0" dirty="0" smtClean="0"/>
              <a:t> will agree with us; and that those who don’t are either uninformed, lazy, irrational, or biased. </a:t>
            </a:r>
          </a:p>
          <a:p>
            <a:endParaRPr lang="en-US" baseline="0" dirty="0" smtClean="0"/>
          </a:p>
          <a:p>
            <a:r>
              <a:rPr lang="en-US" baseline="0" dirty="0" smtClean="0"/>
              <a:t>Extensive, lengthy use of systems and structures will make you believe that it’s the only way to describe something. This includes our use of spreadsheets, MARC, XML, and so on. This makes it difficult when we try to talk to others with alternate perspectives (they’re using different systems, data structures, perhaps understand their data differently).</a:t>
            </a:r>
          </a:p>
          <a:p>
            <a:endParaRPr lang="en-US" baseline="0" dirty="0" smtClean="0"/>
          </a:p>
          <a:p>
            <a:r>
              <a:rPr lang="en-US" baseline="0" dirty="0" smtClean="0"/>
              <a:t>Describing things using terms is inevitably taking some kind of stance. And it’s important to remember that our local vocabulary is not inherently understandable to outside systems/vocabularies. </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9</a:t>
            </a:fld>
            <a:endParaRPr lang="en-US"/>
          </a:p>
        </p:txBody>
      </p:sp>
    </p:spTree>
    <p:extLst>
      <p:ext uri="{BB962C8B-B14F-4D97-AF65-F5344CB8AC3E}">
        <p14:creationId xmlns:p14="http://schemas.microsoft.com/office/powerpoint/2010/main" val="2190110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bwMode="auto">
          <a:xfrm>
            <a:off x="5791200" y="0"/>
            <a:ext cx="3365146"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sp>
        <p:nvSpPr>
          <p:cNvPr id="2" name="Title 1"/>
          <p:cNvSpPr>
            <a:spLocks noGrp="1"/>
          </p:cNvSpPr>
          <p:nvPr>
            <p:ph type="ctrTitle"/>
          </p:nvPr>
        </p:nvSpPr>
        <p:spPr>
          <a:xfrm>
            <a:off x="192024" y="254995"/>
            <a:ext cx="4160172" cy="926482"/>
          </a:xfrm>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3224" y="1761403"/>
            <a:ext cx="3255297" cy="757130"/>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033" y="660860"/>
            <a:ext cx="4626280" cy="4663439"/>
          </a:xfrm>
          <a:prstGeom prst="rect">
            <a:avLst/>
          </a:prstGeom>
        </p:spPr>
      </p:pic>
      <p:sp>
        <p:nvSpPr>
          <p:cNvPr id="10" name="TextBox 9"/>
          <p:cNvSpPr txBox="1"/>
          <p:nvPr/>
        </p:nvSpPr>
        <p:spPr>
          <a:xfrm>
            <a:off x="202278" y="6293793"/>
            <a:ext cx="2114681" cy="400110"/>
          </a:xfrm>
          <a:prstGeom prst="rect">
            <a:avLst/>
          </a:prstGeom>
          <a:noFill/>
        </p:spPr>
        <p:txBody>
          <a:bodyPr wrap="none" rtlCol="0">
            <a:spAutoFit/>
          </a:bodyPr>
          <a:lstStyle/>
          <a:p>
            <a:r>
              <a:rPr lang="en-US" sz="1000" b="0" dirty="0" smtClean="0">
                <a:solidFill>
                  <a:schemeClr val="tx2"/>
                </a:solidFill>
              </a:rPr>
              <a:t>ORNL is managed by UT-Battelle </a:t>
            </a:r>
            <a:br>
              <a:rPr lang="en-US" sz="1000" b="0" dirty="0" smtClean="0">
                <a:solidFill>
                  <a:schemeClr val="tx2"/>
                </a:solidFill>
              </a:rPr>
            </a:br>
            <a:r>
              <a:rPr lang="en-US" sz="1000" b="0" dirty="0" smtClean="0">
                <a:solidFill>
                  <a:schemeClr val="tx2"/>
                </a:solidFill>
              </a:rPr>
              <a:t>for the US Department of Energy</a:t>
            </a:r>
            <a:endParaRPr lang="en-US" sz="1000" b="0" dirty="0">
              <a:solidFill>
                <a:schemeClr val="tx2"/>
              </a:solidFill>
            </a:endParaRPr>
          </a:p>
        </p:txBody>
      </p:sp>
      <p:pic>
        <p:nvPicPr>
          <p:cNvPr id="11" name="Picture 10"/>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Tree>
    <p:extLst>
      <p:ext uri="{BB962C8B-B14F-4D97-AF65-F5344CB8AC3E}">
        <p14:creationId xmlns:p14="http://schemas.microsoft.com/office/powerpoint/2010/main" val="39133722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24" y="256032"/>
            <a:ext cx="8636290" cy="48474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01168" y="1443385"/>
            <a:ext cx="8642640" cy="41954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92206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387" y="256032"/>
            <a:ext cx="8628678" cy="48474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5948" y="1444752"/>
            <a:ext cx="4192528"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5948" y="2270334"/>
            <a:ext cx="4192528" cy="3674610"/>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444752"/>
            <a:ext cx="4194175"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70334"/>
            <a:ext cx="4194175" cy="3674610"/>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48649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3" name="Rectangle 2"/>
          <p:cNvSpPr/>
          <p:nvPr/>
        </p:nvSpPr>
        <p:spPr bwMode="auto">
          <a:xfrm>
            <a:off x="5791200" y="0"/>
            <a:ext cx="3365146" cy="68580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8550" y="6338371"/>
            <a:ext cx="1329900" cy="316766"/>
          </a:xfrm>
          <a:prstGeom prst="rect">
            <a:avLst/>
          </a:prstGeom>
        </p:spPr>
      </p:pic>
      <p:sp>
        <p:nvSpPr>
          <p:cNvPr id="2" name="Title 1"/>
          <p:cNvSpPr>
            <a:spLocks noGrp="1"/>
          </p:cNvSpPr>
          <p:nvPr>
            <p:ph type="title"/>
          </p:nvPr>
        </p:nvSpPr>
        <p:spPr>
          <a:xfrm>
            <a:off x="193385" y="253529"/>
            <a:ext cx="3911890" cy="1117600"/>
          </a:xfrm>
        </p:spPr>
        <p:txBody>
          <a:bodyPr/>
          <a:lstStyle/>
          <a:p>
            <a:r>
              <a:rPr lang="en-US" smtClean="0"/>
              <a:t>Click to edit Master title style</a:t>
            </a:r>
            <a:endParaRPr lang="en-US"/>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cxnSp>
        <p:nvCxnSpPr>
          <p:cNvPr id="7" name="Straight Arrow Connector 6"/>
          <p:cNvCxnSpPr/>
          <p:nvPr/>
        </p:nvCxnSpPr>
        <p:spPr>
          <a:xfrm>
            <a:off x="5791200" y="0"/>
            <a:ext cx="0" cy="6858000"/>
          </a:xfrm>
          <a:prstGeom prst="straightConnector1">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3385" y="253529"/>
            <a:ext cx="8628678" cy="484748"/>
          </a:xfrm>
        </p:spPr>
        <p:txBody>
          <a:bodyPr/>
          <a:lstStyle/>
          <a:p>
            <a:r>
              <a:rPr lang="en-US" smtClean="0"/>
              <a:t>Click to edit Master title style</a:t>
            </a:r>
            <a:endParaRPr lang="en-US"/>
          </a:p>
        </p:txBody>
      </p:sp>
    </p:spTree>
    <p:extLst>
      <p:ext uri="{BB962C8B-B14F-4D97-AF65-F5344CB8AC3E}">
        <p14:creationId xmlns:p14="http://schemas.microsoft.com/office/powerpoint/2010/main" val="21988677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3367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8" cstate="screen">
            <a:extLst>
              <a:ext uri="{28A0092B-C50C-407E-A947-70E740481C1C}">
                <a14:useLocalDpi xmlns:a14="http://schemas.microsoft.com/office/drawing/2010/main"/>
              </a:ext>
            </a:extLst>
          </a:blip>
          <a:srcRect b="-1"/>
          <a:stretch/>
        </p:blipFill>
        <p:spPr>
          <a:xfrm>
            <a:off x="5083728" y="1812022"/>
            <a:ext cx="4060272" cy="5045846"/>
          </a:xfrm>
          <a:prstGeom prst="rect">
            <a:avLst/>
          </a:prstGeom>
        </p:spPr>
      </p:pic>
      <p:pic>
        <p:nvPicPr>
          <p:cNvPr id="10" name="Picture 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
        <p:nvSpPr>
          <p:cNvPr id="1026" name="Title Placeholder 1"/>
          <p:cNvSpPr>
            <a:spLocks noGrp="1"/>
          </p:cNvSpPr>
          <p:nvPr>
            <p:ph type="title"/>
          </p:nvPr>
        </p:nvSpPr>
        <p:spPr bwMode="auto">
          <a:xfrm>
            <a:off x="183860" y="244475"/>
            <a:ext cx="8628678" cy="484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188688" y="1445477"/>
            <a:ext cx="8642640"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Rectangle 6"/>
          <p:cNvSpPr>
            <a:spLocks noChangeArrowheads="1"/>
          </p:cNvSpPr>
          <p:nvPr/>
        </p:nvSpPr>
        <p:spPr bwMode="auto">
          <a:xfrm flipH="1">
            <a:off x="2269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bg1">
                    <a:lumMod val="75000"/>
                  </a:schemeClr>
                </a:solidFill>
                <a:latin typeface="Arial" pitchFamily="34" charset="0"/>
                <a:cs typeface="Arial" pitchFamily="34" charset="0"/>
              </a:rPr>
              <a:pPr algn="r" defTabSz="173038">
                <a:lnSpc>
                  <a:spcPct val="90000"/>
                </a:lnSpc>
                <a:tabLst>
                  <a:tab pos="230188" algn="l"/>
                </a:tabLst>
                <a:defRPr/>
              </a:pPr>
              <a:t>‹#›</a:t>
            </a:fld>
            <a:endParaRPr lang="en-US" sz="1000" dirty="0">
              <a:solidFill>
                <a:schemeClr val="bg1">
                  <a:lumMod val="75000"/>
                </a:schemeClr>
              </a:solidFill>
              <a:latin typeface="Arial" pitchFamily="34" charset="0"/>
              <a:cs typeface="Arial" pitchFamily="34" charset="0"/>
            </a:endParaRPr>
          </a:p>
        </p:txBody>
      </p:sp>
      <p:sp>
        <p:nvSpPr>
          <p:cNvPr id="14" name="Rectangle 256"/>
          <p:cNvSpPr txBox="1">
            <a:spLocks noChangeArrowheads="1"/>
          </p:cNvSpPr>
          <p:nvPr/>
        </p:nvSpPr>
        <p:spPr>
          <a:xfrm>
            <a:off x="216123" y="6477000"/>
            <a:ext cx="2895600" cy="182562"/>
          </a:xfrm>
          <a:prstGeom prst="rect">
            <a:avLst/>
          </a:prstGeom>
          <a:ln/>
        </p:spPr>
        <p:txBody>
          <a:bodyPr anchor="ctr"/>
          <a:lstStyle/>
          <a:p>
            <a:pPr algn="l"/>
            <a:r>
              <a:rPr lang="en-US" sz="1000" dirty="0" err="1" smtClean="0">
                <a:solidFill>
                  <a:srgbClr val="BFBFBF"/>
                </a:solidFill>
                <a:latin typeface="Arial" pitchFamily="34" charset="0"/>
                <a:cs typeface="Arial" pitchFamily="34" charset="0"/>
              </a:rPr>
              <a:t>Presentation_name</a:t>
            </a:r>
            <a:endParaRPr lang="en-US" sz="1000" dirty="0">
              <a:solidFill>
                <a:srgbClr val="BFBFBF"/>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txStyles>
    <p:titleStyle>
      <a:lvl1pPr algn="l" rtl="0" eaLnBrk="1" fontAlgn="base" hangingPunct="1">
        <a:lnSpc>
          <a:spcPct val="85000"/>
        </a:lnSpc>
        <a:spcBef>
          <a:spcPct val="0"/>
        </a:spcBef>
        <a:spcAft>
          <a:spcPct val="0"/>
        </a:spcAft>
        <a:defRPr sz="3000" kern="1200">
          <a:solidFill>
            <a:schemeClr val="tx2"/>
          </a:solidFill>
          <a:latin typeface="Arial Black"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2"/>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2"/>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2"/>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2"/>
        </a:buClr>
        <a:buFont typeface="Arial" charset="0"/>
        <a:buChar char="–"/>
        <a:defRPr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2"/>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iki.duraspace.org/display/hydra/Technical+Metadata+Application+Profil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nlm.nih.gov/tsd/cataloging/metafilenew.html" TargetMode="External"/><Relationship Id="rId5" Type="http://schemas.openxmlformats.org/officeDocument/2006/relationships/hyperlink" Target="http://www.ukoln.ac.uk/metadata/dcmi/collection-application-profile/" TargetMode="External"/><Relationship Id="rId4" Type="http://schemas.openxmlformats.org/officeDocument/2006/relationships/hyperlink" Target="https://dp.la/info/wp-content/uploads/2015/03/MAPv4.pd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38301"/>
            <a:ext cx="4303871" cy="1544269"/>
          </a:xfrm>
        </p:spPr>
        <p:txBody>
          <a:bodyPr/>
          <a:lstStyle/>
          <a:p>
            <a:pPr algn="ctr"/>
            <a:r>
              <a:rPr lang="en-US" sz="4000" b="1" dirty="0" smtClean="0">
                <a:latin typeface="+mj-lt"/>
              </a:rPr>
              <a:t>Metadata</a:t>
            </a:r>
            <a:r>
              <a:rPr lang="en-US" sz="3200" b="1" dirty="0" smtClean="0">
                <a:latin typeface="+mj-lt"/>
              </a:rPr>
              <a:t> </a:t>
            </a:r>
            <a:br>
              <a:rPr lang="en-US" sz="3200" b="1" dirty="0" smtClean="0">
                <a:latin typeface="+mj-lt"/>
              </a:rPr>
            </a:br>
            <a:r>
              <a:rPr lang="en-US" sz="600" b="1" dirty="0" smtClean="0">
                <a:latin typeface="+mj-lt"/>
              </a:rPr>
              <a:t/>
            </a:r>
            <a:br>
              <a:rPr lang="en-US" sz="600" b="1" dirty="0" smtClean="0">
                <a:latin typeface="+mj-lt"/>
              </a:rPr>
            </a:br>
            <a:r>
              <a:rPr lang="en-US" sz="3200" b="1" dirty="0" smtClean="0">
                <a:latin typeface="+mj-lt"/>
              </a:rPr>
              <a:t>Silos, Bias, and Infrastructure</a:t>
            </a:r>
            <a:endParaRPr lang="en-US" sz="3200" b="1" dirty="0">
              <a:latin typeface="+mj-lt"/>
            </a:endParaRPr>
          </a:p>
        </p:txBody>
      </p:sp>
      <p:sp>
        <p:nvSpPr>
          <p:cNvPr id="3" name="Subtitle 2"/>
          <p:cNvSpPr>
            <a:spLocks noGrp="1"/>
          </p:cNvSpPr>
          <p:nvPr>
            <p:ph type="subTitle" idx="1"/>
          </p:nvPr>
        </p:nvSpPr>
        <p:spPr>
          <a:xfrm>
            <a:off x="0" y="3276601"/>
            <a:ext cx="4572000" cy="838199"/>
          </a:xfrm>
        </p:spPr>
        <p:txBody>
          <a:bodyPr/>
          <a:lstStyle/>
          <a:p>
            <a:pPr algn="ctr"/>
            <a:r>
              <a:rPr lang="en-US" dirty="0" smtClean="0">
                <a:solidFill>
                  <a:schemeClr val="bg1">
                    <a:lumMod val="50000"/>
                  </a:schemeClr>
                </a:solidFill>
              </a:rPr>
              <a:t>Recommendations for the </a:t>
            </a:r>
            <a:r>
              <a:rPr lang="en-US" dirty="0" err="1" smtClean="0">
                <a:solidFill>
                  <a:schemeClr val="bg1">
                    <a:lumMod val="50000"/>
                  </a:schemeClr>
                </a:solidFill>
              </a:rPr>
              <a:t>DOECode</a:t>
            </a:r>
            <a:r>
              <a:rPr lang="en-US" dirty="0" smtClean="0">
                <a:solidFill>
                  <a:schemeClr val="bg1">
                    <a:lumMod val="50000"/>
                  </a:schemeClr>
                </a:solidFill>
              </a:rPr>
              <a:t> Policies Team</a:t>
            </a:r>
            <a:endParaRPr lang="en-US" dirty="0">
              <a:solidFill>
                <a:schemeClr val="bg1">
                  <a:lumMod val="50000"/>
                </a:schemeClr>
              </a:solidFill>
            </a:endParaRPr>
          </a:p>
        </p:txBody>
      </p:sp>
      <p:sp>
        <p:nvSpPr>
          <p:cNvPr id="4" name="TextBox 3"/>
          <p:cNvSpPr txBox="1"/>
          <p:nvPr/>
        </p:nvSpPr>
        <p:spPr>
          <a:xfrm>
            <a:off x="231343" y="4800600"/>
            <a:ext cx="3352200" cy="923330"/>
          </a:xfrm>
          <a:prstGeom prst="rect">
            <a:avLst/>
          </a:prstGeom>
          <a:noFill/>
        </p:spPr>
        <p:txBody>
          <a:bodyPr wrap="none" rtlCol="0">
            <a:spAutoFit/>
          </a:bodyPr>
          <a:lstStyle/>
          <a:p>
            <a:r>
              <a:rPr lang="en-US" dirty="0" smtClean="0">
                <a:latin typeface="+mj-lt"/>
              </a:rPr>
              <a:t>Katie Knight</a:t>
            </a:r>
          </a:p>
          <a:p>
            <a:r>
              <a:rPr lang="en-US" dirty="0" smtClean="0">
                <a:latin typeface="+mj-lt"/>
              </a:rPr>
              <a:t>Metadata Librarian</a:t>
            </a:r>
          </a:p>
          <a:p>
            <a:r>
              <a:rPr lang="en-US" dirty="0" smtClean="0">
                <a:latin typeface="+mj-lt"/>
              </a:rPr>
              <a:t>Oak Ridge National Laboratory</a:t>
            </a:r>
            <a:endParaRPr lang="en-US" dirty="0">
              <a:latin typeface="+mj-lt"/>
            </a:endParaRPr>
          </a:p>
        </p:txBody>
      </p:sp>
    </p:spTree>
    <p:extLst>
      <p:ext uri="{BB962C8B-B14F-4D97-AF65-F5344CB8AC3E}">
        <p14:creationId xmlns:p14="http://schemas.microsoft.com/office/powerpoint/2010/main" val="1868273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j-lt"/>
              </a:rPr>
              <a:t>Getting Started: Concepts and Maps</a:t>
            </a:r>
            <a:endParaRPr lang="en-US" b="1" dirty="0">
              <a:latin typeface="+mj-lt"/>
            </a:endParaRPr>
          </a:p>
        </p:txBody>
      </p:sp>
      <p:sp>
        <p:nvSpPr>
          <p:cNvPr id="3" name="Content Placeholder 2"/>
          <p:cNvSpPr>
            <a:spLocks noGrp="1"/>
          </p:cNvSpPr>
          <p:nvPr>
            <p:ph idx="1"/>
          </p:nvPr>
        </p:nvSpPr>
        <p:spPr>
          <a:xfrm>
            <a:off x="457200" y="1600200"/>
            <a:ext cx="8458200" cy="4953000"/>
          </a:xfrm>
        </p:spPr>
        <p:txBody>
          <a:bodyPr>
            <a:normAutofit/>
          </a:bodyPr>
          <a:lstStyle/>
          <a:p>
            <a:r>
              <a:rPr lang="en-US" dirty="0" smtClean="0">
                <a:solidFill>
                  <a:srgbClr val="0070C0"/>
                </a:solidFill>
                <a:latin typeface="+mj-lt"/>
              </a:rPr>
              <a:t>Make things as simple as possible, but not simpler (</a:t>
            </a:r>
            <a:r>
              <a:rPr lang="en-US" i="1" dirty="0" smtClean="0">
                <a:solidFill>
                  <a:srgbClr val="0070C0"/>
                </a:solidFill>
                <a:latin typeface="+mj-lt"/>
              </a:rPr>
              <a:t>Einstein</a:t>
            </a:r>
            <a:r>
              <a:rPr lang="en-US" dirty="0" smtClean="0">
                <a:solidFill>
                  <a:srgbClr val="0070C0"/>
                </a:solidFill>
                <a:latin typeface="+mj-lt"/>
              </a:rPr>
              <a:t>)</a:t>
            </a:r>
          </a:p>
          <a:p>
            <a:r>
              <a:rPr lang="en-US" dirty="0" smtClean="0">
                <a:latin typeface="+mj-lt"/>
              </a:rPr>
              <a:t>Begin with concepts</a:t>
            </a:r>
          </a:p>
          <a:p>
            <a:pPr lvl="1"/>
            <a:r>
              <a:rPr lang="en-US" dirty="0" smtClean="0">
                <a:latin typeface="+mj-lt"/>
              </a:rPr>
              <a:t>Then, achieve granularity using standardized vocabularies or local vocabularies that have been mapped to these standards that others understand. </a:t>
            </a:r>
          </a:p>
          <a:p>
            <a:r>
              <a:rPr lang="en-US" dirty="0" smtClean="0">
                <a:latin typeface="+mj-lt"/>
              </a:rPr>
              <a:t>Notions of clarity and directness are subjective, so use and make maps</a:t>
            </a:r>
            <a:endParaRPr lang="en-US" dirty="0">
              <a:latin typeface="+mj-lt"/>
            </a:endParaRPr>
          </a:p>
        </p:txBody>
      </p:sp>
    </p:spTree>
    <p:extLst>
      <p:ext uri="{BB962C8B-B14F-4D97-AF65-F5344CB8AC3E}">
        <p14:creationId xmlns:p14="http://schemas.microsoft.com/office/powerpoint/2010/main" val="1387863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598003"/>
            <a:ext cx="2819400" cy="830997"/>
          </a:xfrm>
          <a:prstGeom prst="rect">
            <a:avLst/>
          </a:prstGeom>
          <a:noFill/>
          <a:ln>
            <a:solidFill>
              <a:schemeClr val="accent1"/>
            </a:solidFill>
          </a:ln>
        </p:spPr>
        <p:txBody>
          <a:bodyPr wrap="square" rtlCol="0">
            <a:spAutoFit/>
          </a:bodyPr>
          <a:lstStyle/>
          <a:p>
            <a:pPr algn="ctr"/>
            <a:r>
              <a:rPr lang="en-US" sz="4800" dirty="0" smtClean="0">
                <a:latin typeface="+mj-lt"/>
              </a:rPr>
              <a:t>Software</a:t>
            </a:r>
            <a:endParaRPr lang="en-US" sz="4800" dirty="0">
              <a:latin typeface="+mj-lt"/>
            </a:endParaRPr>
          </a:p>
        </p:txBody>
      </p:sp>
      <p:sp>
        <p:nvSpPr>
          <p:cNvPr id="5" name="TextBox 4"/>
          <p:cNvSpPr txBox="1"/>
          <p:nvPr/>
        </p:nvSpPr>
        <p:spPr>
          <a:xfrm>
            <a:off x="5943600" y="2598003"/>
            <a:ext cx="2819400" cy="830997"/>
          </a:xfrm>
          <a:prstGeom prst="rect">
            <a:avLst/>
          </a:prstGeom>
          <a:noFill/>
          <a:ln>
            <a:solidFill>
              <a:schemeClr val="accent1"/>
            </a:solidFill>
          </a:ln>
        </p:spPr>
        <p:txBody>
          <a:bodyPr wrap="square" rtlCol="0">
            <a:spAutoFit/>
          </a:bodyPr>
          <a:lstStyle/>
          <a:p>
            <a:pPr algn="ctr"/>
            <a:r>
              <a:rPr lang="en-US" sz="4800" dirty="0" smtClean="0">
                <a:latin typeface="+mj-lt"/>
              </a:rPr>
              <a:t>Agent</a:t>
            </a:r>
            <a:endParaRPr lang="en-US" sz="4800" dirty="0">
              <a:latin typeface="+mj-lt"/>
            </a:endParaRPr>
          </a:p>
        </p:txBody>
      </p:sp>
      <p:cxnSp>
        <p:nvCxnSpPr>
          <p:cNvPr id="7" name="Straight Connector 6"/>
          <p:cNvCxnSpPr>
            <a:stCxn id="5" idx="0"/>
          </p:cNvCxnSpPr>
          <p:nvPr/>
        </p:nvCxnSpPr>
        <p:spPr>
          <a:xfrm flipV="1">
            <a:off x="7353300" y="685800"/>
            <a:ext cx="0" cy="191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0"/>
          </p:cNvCxnSpPr>
          <p:nvPr/>
        </p:nvCxnSpPr>
        <p:spPr>
          <a:xfrm flipV="1">
            <a:off x="1790700" y="685800"/>
            <a:ext cx="0" cy="191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790700" y="1295400"/>
            <a:ext cx="556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00400" y="772180"/>
            <a:ext cx="3195042" cy="523220"/>
          </a:xfrm>
          <a:prstGeom prst="rect">
            <a:avLst/>
          </a:prstGeom>
          <a:noFill/>
        </p:spPr>
        <p:txBody>
          <a:bodyPr wrap="none" rtlCol="0">
            <a:spAutoFit/>
          </a:bodyPr>
          <a:lstStyle/>
          <a:p>
            <a:r>
              <a:rPr lang="en-US" sz="2800" dirty="0" smtClean="0">
                <a:latin typeface="+mj-lt"/>
              </a:rPr>
              <a:t>Affiliated Institution</a:t>
            </a:r>
            <a:endParaRPr lang="en-US" sz="2800" dirty="0">
              <a:latin typeface="+mj-lt"/>
            </a:endParaRPr>
          </a:p>
        </p:txBody>
      </p:sp>
      <p:sp>
        <p:nvSpPr>
          <p:cNvPr id="13" name="TextBox 12"/>
          <p:cNvSpPr txBox="1"/>
          <p:nvPr/>
        </p:nvSpPr>
        <p:spPr>
          <a:xfrm>
            <a:off x="3390522" y="1285915"/>
            <a:ext cx="2662908" cy="523220"/>
          </a:xfrm>
          <a:prstGeom prst="rect">
            <a:avLst/>
          </a:prstGeom>
          <a:noFill/>
        </p:spPr>
        <p:txBody>
          <a:bodyPr wrap="none" rtlCol="0">
            <a:spAutoFit/>
          </a:bodyPr>
          <a:lstStyle/>
          <a:p>
            <a:r>
              <a:rPr lang="en-US" sz="2800" dirty="0" err="1" smtClean="0">
                <a:latin typeface="+mj-lt"/>
              </a:rPr>
              <a:t>isSupervisedBy</a:t>
            </a:r>
            <a:endParaRPr lang="en-US" sz="2800" dirty="0">
              <a:latin typeface="+mj-lt"/>
            </a:endParaRPr>
          </a:p>
        </p:txBody>
      </p:sp>
      <p:sp>
        <p:nvSpPr>
          <p:cNvPr id="14" name="TextBox 13"/>
          <p:cNvSpPr txBox="1"/>
          <p:nvPr/>
        </p:nvSpPr>
        <p:spPr>
          <a:xfrm>
            <a:off x="3641456" y="1828800"/>
            <a:ext cx="2084225" cy="523220"/>
          </a:xfrm>
          <a:prstGeom prst="rect">
            <a:avLst/>
          </a:prstGeom>
          <a:noFill/>
        </p:spPr>
        <p:txBody>
          <a:bodyPr wrap="none" rtlCol="0">
            <a:spAutoFit/>
          </a:bodyPr>
          <a:lstStyle/>
          <a:p>
            <a:r>
              <a:rPr lang="en-US" sz="2800" dirty="0" err="1" smtClean="0">
                <a:latin typeface="+mj-lt"/>
              </a:rPr>
              <a:t>isFundedBy</a:t>
            </a:r>
            <a:endParaRPr lang="en-US" sz="2800" dirty="0">
              <a:latin typeface="+mj-lt"/>
            </a:endParaRPr>
          </a:p>
        </p:txBody>
      </p:sp>
      <p:sp>
        <p:nvSpPr>
          <p:cNvPr id="15" name="TextBox 14"/>
          <p:cNvSpPr txBox="1"/>
          <p:nvPr/>
        </p:nvSpPr>
        <p:spPr>
          <a:xfrm>
            <a:off x="3661296" y="2490281"/>
            <a:ext cx="2143536" cy="523220"/>
          </a:xfrm>
          <a:prstGeom prst="rect">
            <a:avLst/>
          </a:prstGeom>
          <a:noFill/>
        </p:spPr>
        <p:txBody>
          <a:bodyPr wrap="none" rtlCol="0">
            <a:spAutoFit/>
          </a:bodyPr>
          <a:lstStyle/>
          <a:p>
            <a:r>
              <a:rPr lang="en-US" sz="2800" dirty="0" err="1" smtClean="0">
                <a:latin typeface="+mj-lt"/>
              </a:rPr>
              <a:t>isCreatedBy</a:t>
            </a:r>
            <a:endParaRPr lang="en-US" sz="2800" dirty="0">
              <a:latin typeface="+mj-lt"/>
            </a:endParaRPr>
          </a:p>
        </p:txBody>
      </p:sp>
      <p:cxnSp>
        <p:nvCxnSpPr>
          <p:cNvPr id="17" name="Straight Connector 16"/>
          <p:cNvCxnSpPr/>
          <p:nvPr/>
        </p:nvCxnSpPr>
        <p:spPr>
          <a:xfrm>
            <a:off x="1790700" y="685800"/>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90700" y="1809135"/>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90700" y="2352020"/>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3"/>
            <a:endCxn id="5" idx="1"/>
          </p:cNvCxnSpPr>
          <p:nvPr/>
        </p:nvCxnSpPr>
        <p:spPr>
          <a:xfrm>
            <a:off x="3200400" y="3013502"/>
            <a:ext cx="2743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Parallelogram 23"/>
          <p:cNvSpPr/>
          <p:nvPr/>
        </p:nvSpPr>
        <p:spPr>
          <a:xfrm>
            <a:off x="1600200" y="2490281"/>
            <a:ext cx="381000" cy="26161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arallelogram 24"/>
          <p:cNvSpPr/>
          <p:nvPr/>
        </p:nvSpPr>
        <p:spPr>
          <a:xfrm>
            <a:off x="3048000" y="2862590"/>
            <a:ext cx="381000" cy="26161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arallelogram 25"/>
          <p:cNvSpPr/>
          <p:nvPr/>
        </p:nvSpPr>
        <p:spPr>
          <a:xfrm>
            <a:off x="1676400" y="3352800"/>
            <a:ext cx="381000" cy="26161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600200" y="4191000"/>
            <a:ext cx="2819400" cy="830997"/>
          </a:xfrm>
          <a:prstGeom prst="rect">
            <a:avLst/>
          </a:prstGeom>
          <a:noFill/>
          <a:ln>
            <a:solidFill>
              <a:schemeClr val="accent1"/>
            </a:solidFill>
          </a:ln>
        </p:spPr>
        <p:txBody>
          <a:bodyPr wrap="square" rtlCol="0">
            <a:spAutoFit/>
          </a:bodyPr>
          <a:lstStyle/>
          <a:p>
            <a:pPr algn="ctr"/>
            <a:r>
              <a:rPr lang="en-US" sz="4800" dirty="0" smtClean="0">
                <a:latin typeface="+mj-lt"/>
              </a:rPr>
              <a:t>Version</a:t>
            </a:r>
            <a:endParaRPr lang="en-US" sz="4800" dirty="0">
              <a:latin typeface="+mj-lt"/>
            </a:endParaRPr>
          </a:p>
        </p:txBody>
      </p:sp>
      <p:cxnSp>
        <p:nvCxnSpPr>
          <p:cNvPr id="29" name="Straight Connector 28"/>
          <p:cNvCxnSpPr>
            <a:stCxn id="27" idx="0"/>
            <a:endCxn id="26" idx="1"/>
          </p:cNvCxnSpPr>
          <p:nvPr/>
        </p:nvCxnSpPr>
        <p:spPr>
          <a:xfrm flipH="1" flipV="1">
            <a:off x="1899601" y="3352800"/>
            <a:ext cx="1110299"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2"/>
            <a:endCxn id="27" idx="3"/>
          </p:cNvCxnSpPr>
          <p:nvPr/>
        </p:nvCxnSpPr>
        <p:spPr>
          <a:xfrm flipH="1">
            <a:off x="4419600" y="3429000"/>
            <a:ext cx="2933700" cy="1177499"/>
          </a:xfrm>
          <a:prstGeom prst="line">
            <a:avLst/>
          </a:prstGeom>
        </p:spPr>
        <p:style>
          <a:lnRef idx="1">
            <a:schemeClr val="accent1"/>
          </a:lnRef>
          <a:fillRef idx="0">
            <a:schemeClr val="accent1"/>
          </a:fillRef>
          <a:effectRef idx="0">
            <a:schemeClr val="accent1"/>
          </a:effectRef>
          <a:fontRef idx="minor">
            <a:schemeClr val="tx1"/>
          </a:fontRef>
        </p:style>
      </p:cxnSp>
      <p:sp>
        <p:nvSpPr>
          <p:cNvPr id="32" name="Parallelogram 31"/>
          <p:cNvSpPr/>
          <p:nvPr/>
        </p:nvSpPr>
        <p:spPr>
          <a:xfrm>
            <a:off x="4267200" y="4495800"/>
            <a:ext cx="381000" cy="26161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017345" y="4384357"/>
            <a:ext cx="1472263" cy="461665"/>
          </a:xfrm>
          <a:prstGeom prst="rect">
            <a:avLst/>
          </a:prstGeom>
          <a:noFill/>
        </p:spPr>
        <p:txBody>
          <a:bodyPr wrap="none" rtlCol="0">
            <a:spAutoFit/>
          </a:bodyPr>
          <a:lstStyle/>
          <a:p>
            <a:r>
              <a:rPr lang="en-US" sz="2400" dirty="0" err="1" smtClean="0"/>
              <a:t>isEditedBy</a:t>
            </a:r>
            <a:endParaRPr lang="en-US" sz="2400" dirty="0"/>
          </a:p>
        </p:txBody>
      </p:sp>
      <p:sp>
        <p:nvSpPr>
          <p:cNvPr id="34" name="TextBox 33"/>
          <p:cNvSpPr txBox="1"/>
          <p:nvPr/>
        </p:nvSpPr>
        <p:spPr>
          <a:xfrm>
            <a:off x="6096000" y="3881735"/>
            <a:ext cx="1896801" cy="461665"/>
          </a:xfrm>
          <a:prstGeom prst="rect">
            <a:avLst/>
          </a:prstGeom>
          <a:noFill/>
        </p:spPr>
        <p:txBody>
          <a:bodyPr wrap="none" rtlCol="0">
            <a:spAutoFit/>
          </a:bodyPr>
          <a:lstStyle/>
          <a:p>
            <a:r>
              <a:rPr lang="en-US" sz="2400" dirty="0" err="1" smtClean="0"/>
              <a:t>isPublishedby</a:t>
            </a:r>
            <a:endParaRPr lang="en-US" sz="2400" dirty="0"/>
          </a:p>
        </p:txBody>
      </p:sp>
      <p:sp>
        <p:nvSpPr>
          <p:cNvPr id="35" name="TextBox 34"/>
          <p:cNvSpPr txBox="1"/>
          <p:nvPr/>
        </p:nvSpPr>
        <p:spPr>
          <a:xfrm>
            <a:off x="152400" y="5181600"/>
            <a:ext cx="9144000" cy="1200329"/>
          </a:xfrm>
          <a:prstGeom prst="rect">
            <a:avLst/>
          </a:prstGeom>
          <a:noFill/>
        </p:spPr>
        <p:txBody>
          <a:bodyPr wrap="square" rtlCol="0">
            <a:spAutoFit/>
          </a:bodyPr>
          <a:lstStyle/>
          <a:p>
            <a:r>
              <a:rPr lang="en-US" dirty="0" smtClean="0">
                <a:latin typeface="+mj-lt"/>
              </a:rPr>
              <a:t>An Agent is a Person or Corporate Body</a:t>
            </a:r>
          </a:p>
          <a:p>
            <a:r>
              <a:rPr lang="en-US" dirty="0" smtClean="0">
                <a:latin typeface="+mj-lt"/>
              </a:rPr>
              <a:t>Each piece of software may have one or more creators, funders, and supervisors. </a:t>
            </a:r>
            <a:r>
              <a:rPr lang="en-US" dirty="0">
                <a:latin typeface="+mj-lt"/>
              </a:rPr>
              <a:t>Software can have one or more versions. </a:t>
            </a:r>
            <a:r>
              <a:rPr lang="en-US" dirty="0" smtClean="0">
                <a:latin typeface="+mj-lt"/>
              </a:rPr>
              <a:t/>
            </a:r>
            <a:br>
              <a:rPr lang="en-US" dirty="0" smtClean="0">
                <a:latin typeface="+mj-lt"/>
              </a:rPr>
            </a:br>
            <a:r>
              <a:rPr lang="en-US" dirty="0" smtClean="0">
                <a:latin typeface="+mj-lt"/>
              </a:rPr>
              <a:t>Each may have one or more editor. Each may  have one or more publisher.</a:t>
            </a:r>
            <a:endParaRPr lang="en-US" dirty="0">
              <a:latin typeface="+mj-lt"/>
            </a:endParaRPr>
          </a:p>
        </p:txBody>
      </p:sp>
      <p:sp>
        <p:nvSpPr>
          <p:cNvPr id="36" name="TextBox 35"/>
          <p:cNvSpPr txBox="1"/>
          <p:nvPr/>
        </p:nvSpPr>
        <p:spPr>
          <a:xfrm>
            <a:off x="7772400" y="2133600"/>
            <a:ext cx="1143000" cy="523220"/>
          </a:xfrm>
          <a:prstGeom prst="rect">
            <a:avLst/>
          </a:prstGeom>
          <a:noFill/>
        </p:spPr>
        <p:txBody>
          <a:bodyPr wrap="square" rtlCol="0">
            <a:spAutoFit/>
          </a:bodyPr>
          <a:lstStyle/>
          <a:p>
            <a:r>
              <a:rPr lang="en-US" sz="2800" dirty="0" smtClean="0">
                <a:latin typeface="+mj-lt"/>
              </a:rPr>
              <a:t>1 …∞</a:t>
            </a:r>
            <a:endParaRPr lang="en-US" sz="2800" dirty="0">
              <a:latin typeface="+mj-lt"/>
            </a:endParaRPr>
          </a:p>
        </p:txBody>
      </p:sp>
      <p:sp>
        <p:nvSpPr>
          <p:cNvPr id="37" name="TextBox 36"/>
          <p:cNvSpPr txBox="1"/>
          <p:nvPr/>
        </p:nvSpPr>
        <p:spPr>
          <a:xfrm>
            <a:off x="952500" y="0"/>
            <a:ext cx="7200900" cy="461665"/>
          </a:xfrm>
          <a:prstGeom prst="rect">
            <a:avLst/>
          </a:prstGeom>
          <a:noFill/>
        </p:spPr>
        <p:txBody>
          <a:bodyPr wrap="square" rtlCol="0">
            <a:spAutoFit/>
          </a:bodyPr>
          <a:lstStyle/>
          <a:p>
            <a:pPr algn="ctr"/>
            <a:r>
              <a:rPr lang="en-US" sz="2400" b="1" dirty="0" smtClean="0">
                <a:solidFill>
                  <a:schemeClr val="tx2"/>
                </a:solidFill>
                <a:latin typeface="+mj-lt"/>
              </a:rPr>
              <a:t>(Reductive) Domain Model of </a:t>
            </a:r>
            <a:r>
              <a:rPr lang="en-US" sz="2400" b="1" dirty="0" err="1" smtClean="0">
                <a:solidFill>
                  <a:schemeClr val="tx2"/>
                </a:solidFill>
                <a:latin typeface="+mj-lt"/>
              </a:rPr>
              <a:t>DOECode</a:t>
            </a:r>
            <a:endParaRPr lang="en-US" sz="2400" b="1" dirty="0">
              <a:solidFill>
                <a:schemeClr val="tx2"/>
              </a:solidFill>
              <a:latin typeface="+mj-lt"/>
            </a:endParaRPr>
          </a:p>
        </p:txBody>
      </p:sp>
    </p:spTree>
    <p:extLst>
      <p:ext uri="{BB962C8B-B14F-4D97-AF65-F5344CB8AC3E}">
        <p14:creationId xmlns:p14="http://schemas.microsoft.com/office/powerpoint/2010/main" val="986162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Available Vocabularies</a:t>
            </a:r>
            <a:endParaRPr lang="en-US" b="1"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Using </a:t>
            </a:r>
            <a:r>
              <a:rPr lang="en-US" dirty="0">
                <a:latin typeface="+mj-lt"/>
              </a:rPr>
              <a:t>existing </a:t>
            </a:r>
            <a:r>
              <a:rPr lang="en-US" dirty="0" smtClean="0">
                <a:latin typeface="+mj-lt"/>
              </a:rPr>
              <a:t>vocabularies, </a:t>
            </a:r>
            <a:r>
              <a:rPr lang="en-US" dirty="0">
                <a:latin typeface="+mj-lt"/>
              </a:rPr>
              <a:t>when appropriate, requires less effort and increases the interoperability of your metadata. </a:t>
            </a:r>
            <a:r>
              <a:rPr lang="en-US" dirty="0" smtClean="0">
                <a:latin typeface="+mj-lt"/>
              </a:rPr>
              <a:t/>
            </a:r>
            <a:br>
              <a:rPr lang="en-US" dirty="0" smtClean="0">
                <a:latin typeface="+mj-lt"/>
              </a:rPr>
            </a:br>
            <a:r>
              <a:rPr lang="en-US" dirty="0" smtClean="0">
                <a:latin typeface="+mj-lt"/>
              </a:rPr>
              <a:t/>
            </a:r>
            <a:br>
              <a:rPr lang="en-US" dirty="0" smtClean="0">
                <a:latin typeface="+mj-lt"/>
              </a:rPr>
            </a:br>
            <a:r>
              <a:rPr lang="en-US" dirty="0" smtClean="0">
                <a:latin typeface="+mj-lt"/>
              </a:rPr>
              <a:t>If </a:t>
            </a:r>
            <a:r>
              <a:rPr lang="en-US" dirty="0">
                <a:latin typeface="+mj-lt"/>
              </a:rPr>
              <a:t>the </a:t>
            </a:r>
            <a:r>
              <a:rPr lang="en-US" dirty="0" smtClean="0">
                <a:latin typeface="+mj-lt"/>
              </a:rPr>
              <a:t>vocabulary </a:t>
            </a:r>
            <a:r>
              <a:rPr lang="en-US" dirty="0">
                <a:latin typeface="+mj-lt"/>
              </a:rPr>
              <a:t>one needs </a:t>
            </a:r>
            <a:r>
              <a:rPr lang="en-US" dirty="0" smtClean="0">
                <a:latin typeface="+mj-lt"/>
              </a:rPr>
              <a:t>is </a:t>
            </a:r>
            <a:r>
              <a:rPr lang="en-US" dirty="0">
                <a:latin typeface="+mj-lt"/>
              </a:rPr>
              <a:t>not already available, it is possible to declare one's </a:t>
            </a:r>
            <a:r>
              <a:rPr lang="en-US" dirty="0" smtClean="0">
                <a:latin typeface="+mj-lt"/>
              </a:rPr>
              <a:t>own.</a:t>
            </a:r>
            <a:endParaRPr lang="en-US" dirty="0">
              <a:latin typeface="+mj-lt"/>
            </a:endParaRPr>
          </a:p>
        </p:txBody>
      </p:sp>
      <p:sp>
        <p:nvSpPr>
          <p:cNvPr id="4" name="TextBox 3"/>
          <p:cNvSpPr txBox="1"/>
          <p:nvPr/>
        </p:nvSpPr>
        <p:spPr>
          <a:xfrm>
            <a:off x="381000" y="5105400"/>
            <a:ext cx="8229600" cy="923330"/>
          </a:xfrm>
          <a:prstGeom prst="rect">
            <a:avLst/>
          </a:prstGeom>
          <a:noFill/>
        </p:spPr>
        <p:txBody>
          <a:bodyPr wrap="square" rtlCol="0">
            <a:spAutoFit/>
          </a:bodyPr>
          <a:lstStyle/>
          <a:p>
            <a:r>
              <a:rPr lang="en-US" dirty="0" smtClean="0"/>
              <a:t>Guidelines for Dublin core Application Profiles, Karen Coyle and Thomas Baker, 5/18/2009</a:t>
            </a:r>
            <a:br>
              <a:rPr lang="en-US" dirty="0" smtClean="0"/>
            </a:br>
            <a:r>
              <a:rPr lang="en-US" dirty="0" smtClean="0"/>
              <a:t>http</a:t>
            </a:r>
            <a:r>
              <a:rPr lang="en-US" dirty="0"/>
              <a:t>://dublincore.org/documents/profile-guidelines</a:t>
            </a:r>
          </a:p>
        </p:txBody>
      </p:sp>
    </p:spTree>
    <p:extLst>
      <p:ext uri="{BB962C8B-B14F-4D97-AF65-F5344CB8AC3E}">
        <p14:creationId xmlns:p14="http://schemas.microsoft.com/office/powerpoint/2010/main" val="2655607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46238"/>
            <a:ext cx="8686800" cy="639762"/>
          </a:xfrm>
        </p:spPr>
        <p:txBody>
          <a:bodyPr>
            <a:noAutofit/>
          </a:bodyPr>
          <a:lstStyle/>
          <a:p>
            <a:pPr algn="l"/>
            <a:r>
              <a:rPr lang="en-US" sz="3200" dirty="0" smtClean="0">
                <a:solidFill>
                  <a:schemeClr val="tx1">
                    <a:lumMod val="95000"/>
                    <a:lumOff val="5000"/>
                  </a:schemeClr>
                </a:solidFill>
                <a:latin typeface="Helvetica" panose="020B0604020202020204" pitchFamily="34" charset="0"/>
                <a:cs typeface="Helvetica" panose="020B0604020202020204" pitchFamily="34" charset="0"/>
              </a:rPr>
              <a:t>Vocabs that Map to </a:t>
            </a:r>
            <a:r>
              <a:rPr lang="en-US" sz="3200" dirty="0" err="1" smtClean="0">
                <a:solidFill>
                  <a:schemeClr val="tx1">
                    <a:lumMod val="95000"/>
                    <a:lumOff val="5000"/>
                  </a:schemeClr>
                </a:solidFill>
                <a:latin typeface="Helvetica" panose="020B0604020202020204" pitchFamily="34" charset="0"/>
                <a:cs typeface="Helvetica" panose="020B0604020202020204" pitchFamily="34" charset="0"/>
              </a:rPr>
              <a:t>DOECode</a:t>
            </a:r>
            <a:r>
              <a:rPr lang="en-US" sz="3200" dirty="0" smtClean="0">
                <a:solidFill>
                  <a:schemeClr val="tx1">
                    <a:lumMod val="95000"/>
                    <a:lumOff val="5000"/>
                  </a:schemeClr>
                </a:solidFill>
                <a:latin typeface="Helvetica" panose="020B0604020202020204" pitchFamily="34" charset="0"/>
                <a:cs typeface="Helvetica" panose="020B0604020202020204" pitchFamily="34" charset="0"/>
              </a:rPr>
              <a:t> Metadata Fields</a:t>
            </a:r>
            <a:endParaRPr lang="en-US" sz="32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990600" y="2286000"/>
            <a:ext cx="7543800" cy="4419600"/>
          </a:xfrm>
        </p:spPr>
        <p:txBody>
          <a:bodyPr>
            <a:normAutofit fontScale="85000" lnSpcReduction="20000"/>
          </a:bodyPr>
          <a:lstStyle/>
          <a:p>
            <a:r>
              <a:rPr lang="en-US" dirty="0" smtClean="0"/>
              <a:t>Dublin Core Metadata Initiative</a:t>
            </a:r>
          </a:p>
          <a:p>
            <a:pPr marL="457200" lvl="1" indent="0">
              <a:buNone/>
            </a:pPr>
            <a:r>
              <a:rPr lang="en-US" dirty="0" smtClean="0"/>
              <a:t>purl.org/dc/terms/</a:t>
            </a:r>
          </a:p>
          <a:p>
            <a:r>
              <a:rPr lang="en-US" dirty="0" smtClean="0"/>
              <a:t>Data Cite Ontology</a:t>
            </a:r>
            <a:endParaRPr lang="en-US" dirty="0"/>
          </a:p>
          <a:p>
            <a:pPr marL="457200" lvl="1" indent="0">
              <a:buNone/>
            </a:pPr>
            <a:r>
              <a:rPr lang="en-US" dirty="0" smtClean="0"/>
              <a:t>purl.org/spar/</a:t>
            </a:r>
            <a:r>
              <a:rPr lang="en-US" dirty="0" err="1" smtClean="0"/>
              <a:t>datacite</a:t>
            </a:r>
            <a:r>
              <a:rPr lang="en-US" dirty="0" smtClean="0"/>
              <a:t>/</a:t>
            </a:r>
          </a:p>
          <a:p>
            <a:r>
              <a:rPr lang="en-US" dirty="0" smtClean="0"/>
              <a:t>Description of a Project Vocabulary</a:t>
            </a:r>
          </a:p>
          <a:p>
            <a:pPr marL="457200" lvl="1" indent="0">
              <a:buNone/>
            </a:pPr>
            <a:r>
              <a:rPr lang="en-US" dirty="0" smtClean="0"/>
              <a:t>usefulinc.com/ns/</a:t>
            </a:r>
            <a:r>
              <a:rPr lang="en-US" dirty="0" err="1" smtClean="0"/>
              <a:t>doap</a:t>
            </a:r>
            <a:r>
              <a:rPr lang="en-US" dirty="0" smtClean="0"/>
              <a:t>#</a:t>
            </a:r>
          </a:p>
          <a:p>
            <a:r>
              <a:rPr lang="en-US" dirty="0" err="1" smtClean="0"/>
              <a:t>DBPedia</a:t>
            </a:r>
            <a:r>
              <a:rPr lang="en-US" dirty="0" smtClean="0"/>
              <a:t> Ontology</a:t>
            </a:r>
          </a:p>
          <a:p>
            <a:pPr marL="457200" lvl="1" indent="0">
              <a:buNone/>
            </a:pPr>
            <a:r>
              <a:rPr lang="en-US" dirty="0" smtClean="0"/>
              <a:t>dbpedia.org/ontology/</a:t>
            </a:r>
          </a:p>
          <a:p>
            <a:r>
              <a:rPr lang="en-US" dirty="0" smtClean="0"/>
              <a:t>RDF Schema Vocabulary</a:t>
            </a:r>
          </a:p>
          <a:p>
            <a:pPr marL="457200" lvl="1" indent="0">
              <a:buNone/>
            </a:pPr>
            <a:r>
              <a:rPr lang="en-US" dirty="0" smtClean="0"/>
              <a:t>www.w3.org/2000/01/rdf-schema#</a:t>
            </a:r>
            <a:endParaRPr lang="en-US" dirty="0"/>
          </a:p>
          <a:p>
            <a:r>
              <a:rPr lang="en-US" dirty="0" smtClean="0"/>
              <a:t>FOAF vocabulary</a:t>
            </a:r>
          </a:p>
          <a:p>
            <a:pPr marL="457200" lvl="1" indent="0">
              <a:buNone/>
            </a:pPr>
            <a:r>
              <a:rPr lang="en-US" dirty="0" smtClean="0"/>
              <a:t>xmlns.com/</a:t>
            </a:r>
            <a:r>
              <a:rPr lang="en-US" dirty="0" err="1" smtClean="0"/>
              <a:t>foaf</a:t>
            </a:r>
            <a:r>
              <a:rPr lang="en-US" dirty="0" smtClean="0"/>
              <a:t>/0.1/</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
            <a:ext cx="82677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53000" y="1066800"/>
            <a:ext cx="3081100" cy="369332"/>
          </a:xfrm>
          <a:prstGeom prst="rect">
            <a:avLst/>
          </a:prstGeom>
          <a:noFill/>
        </p:spPr>
        <p:txBody>
          <a:bodyPr wrap="none" rtlCol="0">
            <a:spAutoFit/>
          </a:bodyPr>
          <a:lstStyle/>
          <a:p>
            <a:r>
              <a:rPr lang="en-US" dirty="0"/>
              <a:t>http://lov.okfn.org/dataset/lov</a:t>
            </a:r>
          </a:p>
        </p:txBody>
      </p:sp>
    </p:spTree>
    <p:extLst>
      <p:ext uri="{BB962C8B-B14F-4D97-AF65-F5344CB8AC3E}">
        <p14:creationId xmlns:p14="http://schemas.microsoft.com/office/powerpoint/2010/main" val="3485459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Metadata Application Profile</a:t>
            </a:r>
            <a:endParaRPr lang="en-US" b="1" dirty="0">
              <a:latin typeface="+mj-lt"/>
            </a:endParaRPr>
          </a:p>
        </p:txBody>
      </p:sp>
      <p:sp>
        <p:nvSpPr>
          <p:cNvPr id="3" name="Content Placeholder 2"/>
          <p:cNvSpPr>
            <a:spLocks noGrp="1"/>
          </p:cNvSpPr>
          <p:nvPr>
            <p:ph idx="1"/>
          </p:nvPr>
        </p:nvSpPr>
        <p:spPr/>
        <p:txBody>
          <a:bodyPr>
            <a:normAutofit fontScale="92500"/>
          </a:bodyPr>
          <a:lstStyle/>
          <a:p>
            <a:r>
              <a:rPr lang="en-US" dirty="0" smtClean="0">
                <a:latin typeface="+mj-lt"/>
              </a:rPr>
              <a:t>An application </a:t>
            </a:r>
            <a:r>
              <a:rPr lang="en-US" dirty="0">
                <a:latin typeface="+mj-lt"/>
              </a:rPr>
              <a:t>profile consists of a set of metadata elements, policies, and guidelines defined </a:t>
            </a:r>
            <a:r>
              <a:rPr lang="en-US" dirty="0" smtClean="0">
                <a:latin typeface="+mj-lt"/>
              </a:rPr>
              <a:t>for a particular application.</a:t>
            </a:r>
          </a:p>
          <a:p>
            <a:r>
              <a:rPr lang="en-US" dirty="0" smtClean="0">
                <a:latin typeface="+mj-lt"/>
              </a:rPr>
              <a:t>These elements can be drawn from one or more namespaces and optimized for a local application.</a:t>
            </a:r>
          </a:p>
          <a:p>
            <a:r>
              <a:rPr lang="en-US" dirty="0" smtClean="0">
                <a:latin typeface="+mj-lt"/>
              </a:rPr>
              <a:t>A </a:t>
            </a:r>
            <a:r>
              <a:rPr lang="en-US" dirty="0">
                <a:latin typeface="+mj-lt"/>
              </a:rPr>
              <a:t>way to declare which elements from which namespaces are used in a particular application or project. </a:t>
            </a:r>
            <a:endParaRPr lang="en-US" dirty="0" smtClean="0">
              <a:latin typeface="+mj-lt"/>
            </a:endParaRPr>
          </a:p>
          <a:p>
            <a:r>
              <a:rPr lang="en-US" dirty="0" smtClean="0">
                <a:latin typeface="+mj-lt"/>
              </a:rPr>
              <a:t>Optionally </a:t>
            </a:r>
            <a:r>
              <a:rPr lang="en-US" dirty="0">
                <a:latin typeface="+mj-lt"/>
              </a:rPr>
              <a:t>provides additional information about term </a:t>
            </a:r>
            <a:r>
              <a:rPr lang="en-US" dirty="0" smtClean="0">
                <a:latin typeface="+mj-lt"/>
              </a:rPr>
              <a:t>usage… </a:t>
            </a:r>
            <a:r>
              <a:rPr lang="en-US" dirty="0">
                <a:latin typeface="+mj-lt"/>
              </a:rPr>
              <a:t>e.g. how encoding schemes constrain </a:t>
            </a:r>
            <a:r>
              <a:rPr lang="en-US" dirty="0" smtClean="0">
                <a:latin typeface="+mj-lt"/>
              </a:rPr>
              <a:t>values.</a:t>
            </a:r>
            <a:endParaRPr lang="en-US" dirty="0">
              <a:latin typeface="+mj-lt"/>
            </a:endParaRPr>
          </a:p>
        </p:txBody>
      </p:sp>
    </p:spTree>
    <p:extLst>
      <p:ext uri="{BB962C8B-B14F-4D97-AF65-F5344CB8AC3E}">
        <p14:creationId xmlns:p14="http://schemas.microsoft.com/office/powerpoint/2010/main" val="4133435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Example Application Profiles</a:t>
            </a:r>
            <a:endParaRPr lang="en-US" b="1" dirty="0">
              <a:latin typeface="+mj-lt"/>
            </a:endParaRPr>
          </a:p>
        </p:txBody>
      </p:sp>
      <p:sp>
        <p:nvSpPr>
          <p:cNvPr id="3" name="Content Placeholder 2"/>
          <p:cNvSpPr>
            <a:spLocks noGrp="1"/>
          </p:cNvSpPr>
          <p:nvPr>
            <p:ph idx="1"/>
          </p:nvPr>
        </p:nvSpPr>
        <p:spPr/>
        <p:txBody>
          <a:bodyPr/>
          <a:lstStyle/>
          <a:p>
            <a:r>
              <a:rPr lang="en-US" dirty="0" smtClean="0">
                <a:hlinkClick r:id="rId3"/>
              </a:rPr>
              <a:t>Project Hydra</a:t>
            </a:r>
            <a:br>
              <a:rPr lang="en-US" dirty="0" smtClean="0">
                <a:hlinkClick r:id="rId3"/>
              </a:rPr>
            </a:br>
            <a:r>
              <a:rPr lang="en-US" sz="2000" dirty="0" smtClean="0">
                <a:hlinkClick r:id="rId3"/>
              </a:rPr>
              <a:t>https</a:t>
            </a:r>
            <a:r>
              <a:rPr lang="en-US" sz="2000" dirty="0">
                <a:hlinkClick r:id="rId3"/>
              </a:rPr>
              <a:t>://</a:t>
            </a:r>
            <a:r>
              <a:rPr lang="en-US" sz="2000" dirty="0" smtClean="0">
                <a:hlinkClick r:id="rId3"/>
              </a:rPr>
              <a:t>wiki.duraspace.org/display/hydra/Technical+Metadata+Application+Profile</a:t>
            </a:r>
            <a:endParaRPr lang="en-US" sz="2000" dirty="0" smtClean="0"/>
          </a:p>
          <a:p>
            <a:r>
              <a:rPr lang="en-US" dirty="0" smtClean="0">
                <a:hlinkClick r:id="rId4"/>
              </a:rPr>
              <a:t>Digital Public Library of America</a:t>
            </a:r>
            <a:br>
              <a:rPr lang="en-US" dirty="0" smtClean="0">
                <a:hlinkClick r:id="rId4"/>
              </a:rPr>
            </a:br>
            <a:r>
              <a:rPr lang="en-US" sz="2400" dirty="0" smtClean="0">
                <a:hlinkClick r:id="rId4"/>
              </a:rPr>
              <a:t>https</a:t>
            </a:r>
            <a:r>
              <a:rPr lang="en-US" sz="2400" dirty="0">
                <a:hlinkClick r:id="rId4"/>
              </a:rPr>
              <a:t>://</a:t>
            </a:r>
            <a:r>
              <a:rPr lang="en-US" sz="2400" dirty="0" smtClean="0">
                <a:hlinkClick r:id="rId4"/>
              </a:rPr>
              <a:t>dp.la/info/wp-content/uploads/2015/03/MAPv4.pdf</a:t>
            </a:r>
            <a:endParaRPr lang="en-US" sz="2400" dirty="0" smtClean="0"/>
          </a:p>
          <a:p>
            <a:r>
              <a:rPr lang="en-US" dirty="0" smtClean="0">
                <a:hlinkClick r:id="rId5"/>
              </a:rPr>
              <a:t>Dublin Core Collection</a:t>
            </a:r>
            <a:br>
              <a:rPr lang="en-US" dirty="0" smtClean="0">
                <a:hlinkClick r:id="rId5"/>
              </a:rPr>
            </a:br>
            <a:r>
              <a:rPr lang="en-US" sz="2000" dirty="0" smtClean="0">
                <a:hlinkClick r:id="rId5"/>
              </a:rPr>
              <a:t>http</a:t>
            </a:r>
            <a:r>
              <a:rPr lang="en-US" sz="2000" dirty="0">
                <a:hlinkClick r:id="rId5"/>
              </a:rPr>
              <a:t>://www.ukoln.ac.uk/metadata/dcmi/collection-application-profile</a:t>
            </a:r>
            <a:r>
              <a:rPr lang="en-US" sz="2000" dirty="0" smtClean="0">
                <a:hlinkClick r:id="rId5"/>
              </a:rPr>
              <a:t>/</a:t>
            </a:r>
            <a:endParaRPr lang="en-US" sz="2000" dirty="0" smtClean="0"/>
          </a:p>
          <a:p>
            <a:r>
              <a:rPr lang="en-US" dirty="0" smtClean="0">
                <a:hlinkClick r:id="rId6"/>
              </a:rPr>
              <a:t>National Library of Medicine</a:t>
            </a:r>
            <a:br>
              <a:rPr lang="en-US" dirty="0" smtClean="0">
                <a:hlinkClick r:id="rId6"/>
              </a:rPr>
            </a:br>
            <a:r>
              <a:rPr lang="en-US" sz="2000" dirty="0">
                <a:hlinkClick r:id="rId6"/>
              </a:rPr>
              <a:t>https://www.nlm.nih.gov/tsd/cataloging/metafilenew.html</a:t>
            </a:r>
            <a:endParaRPr lang="en-US" sz="2400" dirty="0"/>
          </a:p>
          <a:p>
            <a:r>
              <a:rPr lang="en-US" dirty="0" smtClean="0">
                <a:hlinkClick r:id="rId6"/>
              </a:rPr>
              <a:t>ISO 19115: Geographic </a:t>
            </a:r>
            <a:r>
              <a:rPr lang="en-US" dirty="0">
                <a:hlinkClick r:id="rId6"/>
              </a:rPr>
              <a:t>Information Metadata </a:t>
            </a:r>
            <a:r>
              <a:rPr lang="en-US" sz="2000" dirty="0">
                <a:hlinkClick r:id="rId6"/>
              </a:rPr>
              <a:t>(FGDC)</a:t>
            </a:r>
            <a:r>
              <a:rPr lang="en-US" dirty="0">
                <a:hlinkClick r:id="rId6"/>
              </a:rPr>
              <a:t/>
            </a:r>
            <a:br>
              <a:rPr lang="en-US" dirty="0">
                <a:hlinkClick r:id="rId6"/>
              </a:rPr>
            </a:br>
            <a:r>
              <a:rPr lang="en-US" sz="2000" dirty="0">
                <a:hlinkClick r:id="rId6"/>
              </a:rPr>
              <a:t>https://www.fgdc.gov/metadata/iso-standards</a:t>
            </a:r>
            <a:r>
              <a:rPr lang="en-US" dirty="0" smtClean="0">
                <a:hlinkClick r:id="rId6"/>
              </a:rPr>
              <a:t/>
            </a:r>
            <a:br>
              <a:rPr lang="en-US" dirty="0" smtClean="0">
                <a:hlinkClick r:id="rId6"/>
              </a:rPr>
            </a:br>
            <a:endParaRPr lang="en-US" sz="2400" dirty="0" smtClean="0"/>
          </a:p>
          <a:p>
            <a:endParaRPr lang="en-US" dirty="0" smtClean="0"/>
          </a:p>
          <a:p>
            <a:endParaRPr lang="en-US" dirty="0"/>
          </a:p>
        </p:txBody>
      </p:sp>
    </p:spTree>
    <p:extLst>
      <p:ext uri="{BB962C8B-B14F-4D97-AF65-F5344CB8AC3E}">
        <p14:creationId xmlns:p14="http://schemas.microsoft.com/office/powerpoint/2010/main" val="135790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55" y="304800"/>
            <a:ext cx="8636290" cy="484748"/>
          </a:xfrm>
        </p:spPr>
        <p:txBody>
          <a:bodyPr/>
          <a:lstStyle/>
          <a:p>
            <a:r>
              <a:rPr lang="en-US" b="1" dirty="0" smtClean="0">
                <a:latin typeface="+mj-lt"/>
              </a:rPr>
              <a:t>In Sum:</a:t>
            </a:r>
            <a:endParaRPr lang="en-US" b="1" dirty="0">
              <a:latin typeface="+mj-lt"/>
            </a:endParaRPr>
          </a:p>
        </p:txBody>
      </p:sp>
      <p:sp>
        <p:nvSpPr>
          <p:cNvPr id="3" name="Content Placeholder 2"/>
          <p:cNvSpPr>
            <a:spLocks noGrp="1"/>
          </p:cNvSpPr>
          <p:nvPr>
            <p:ph idx="1"/>
          </p:nvPr>
        </p:nvSpPr>
        <p:spPr>
          <a:xfrm>
            <a:off x="457200" y="1219200"/>
            <a:ext cx="8229600" cy="4953000"/>
          </a:xfrm>
        </p:spPr>
        <p:txBody>
          <a:bodyPr>
            <a:normAutofit/>
          </a:bodyPr>
          <a:lstStyle/>
          <a:p>
            <a:r>
              <a:rPr lang="en-US" dirty="0" smtClean="0"/>
              <a:t>Look at functional requirements</a:t>
            </a:r>
          </a:p>
          <a:p>
            <a:pPr lvl="1"/>
            <a:r>
              <a:rPr lang="en-US" dirty="0" smtClean="0"/>
              <a:t>What are you trying to do? Not do? Who are your users?</a:t>
            </a:r>
          </a:p>
          <a:p>
            <a:r>
              <a:rPr lang="en-US" dirty="0" smtClean="0"/>
              <a:t>Make a Data Model </a:t>
            </a:r>
          </a:p>
          <a:p>
            <a:pPr lvl="1"/>
            <a:r>
              <a:rPr lang="en-US" dirty="0" smtClean="0"/>
              <a:t>Clarify what things you’re describing, and the relationships between those things</a:t>
            </a:r>
          </a:p>
          <a:p>
            <a:r>
              <a:rPr lang="en-US" dirty="0" smtClean="0"/>
              <a:t>Use existing vocabularies</a:t>
            </a:r>
          </a:p>
          <a:p>
            <a:pPr lvl="1"/>
            <a:r>
              <a:rPr lang="en-US" dirty="0" smtClean="0"/>
              <a:t>Less effort, better interoperability</a:t>
            </a:r>
          </a:p>
          <a:p>
            <a:r>
              <a:rPr lang="en-US" dirty="0" smtClean="0"/>
              <a:t>Create a Metadata Application Profile</a:t>
            </a:r>
          </a:p>
          <a:p>
            <a:pPr lvl="1"/>
            <a:r>
              <a:rPr lang="en-US" dirty="0" smtClean="0"/>
              <a:t>“how” and “why”, helps clarify what your data means</a:t>
            </a:r>
          </a:p>
          <a:p>
            <a:endParaRPr lang="en-US" dirty="0"/>
          </a:p>
        </p:txBody>
      </p:sp>
    </p:spTree>
    <p:extLst>
      <p:ext uri="{BB962C8B-B14F-4D97-AF65-F5344CB8AC3E}">
        <p14:creationId xmlns:p14="http://schemas.microsoft.com/office/powerpoint/2010/main" val="2310196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Data Silos</a:t>
            </a:r>
            <a:endParaRPr lang="en-US" b="1" dirty="0">
              <a:latin typeface="+mj-lt"/>
            </a:endParaRPr>
          </a:p>
        </p:txBody>
      </p:sp>
      <p:sp>
        <p:nvSpPr>
          <p:cNvPr id="3" name="Content Placeholder 2"/>
          <p:cNvSpPr>
            <a:spLocks noGrp="1"/>
          </p:cNvSpPr>
          <p:nvPr>
            <p:ph idx="1"/>
          </p:nvPr>
        </p:nvSpPr>
        <p:spPr/>
        <p:txBody>
          <a:bodyPr/>
          <a:lstStyle/>
          <a:p>
            <a:endParaRPr lang="en-US" dirty="0"/>
          </a:p>
        </p:txBody>
      </p:sp>
      <p:sp>
        <p:nvSpPr>
          <p:cNvPr id="4" name="Can 3"/>
          <p:cNvSpPr/>
          <p:nvPr/>
        </p:nvSpPr>
        <p:spPr>
          <a:xfrm>
            <a:off x="1295400" y="2525282"/>
            <a:ext cx="2362200" cy="31242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5257800" y="2525282"/>
            <a:ext cx="2362200" cy="31242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38756" y="3409772"/>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4031122"/>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463681" y="4685409"/>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324600" y="4103227"/>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791200" y="3429000"/>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523431" y="4837809"/>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565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Interoperability</a:t>
            </a:r>
            <a:endParaRPr lang="en-US" b="1" dirty="0">
              <a:latin typeface="+mj-lt"/>
            </a:endParaRPr>
          </a:p>
        </p:txBody>
      </p:sp>
      <p:sp>
        <p:nvSpPr>
          <p:cNvPr id="3" name="Content Placeholder 2"/>
          <p:cNvSpPr>
            <a:spLocks noGrp="1"/>
          </p:cNvSpPr>
          <p:nvPr>
            <p:ph idx="1"/>
          </p:nvPr>
        </p:nvSpPr>
        <p:spPr>
          <a:xfrm>
            <a:off x="457200" y="1728972"/>
            <a:ext cx="8229600" cy="4525963"/>
          </a:xfrm>
        </p:spPr>
        <p:txBody>
          <a:bodyPr/>
          <a:lstStyle/>
          <a:p>
            <a:endParaRPr lang="en-US" dirty="0"/>
          </a:p>
        </p:txBody>
      </p:sp>
      <p:sp>
        <p:nvSpPr>
          <p:cNvPr id="4" name="Can 3"/>
          <p:cNvSpPr/>
          <p:nvPr/>
        </p:nvSpPr>
        <p:spPr>
          <a:xfrm>
            <a:off x="1295400" y="2525282"/>
            <a:ext cx="2362200" cy="3124200"/>
          </a:xfrm>
          <a:prstGeom prst="can">
            <a:avLst/>
          </a:prstGeom>
          <a:solidFill>
            <a:schemeClr val="bg1"/>
          </a:solid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5257800" y="2525282"/>
            <a:ext cx="2362200" cy="3124200"/>
          </a:xfrm>
          <a:prstGeom prst="can">
            <a:avLst/>
          </a:prstGeom>
          <a:solidFill>
            <a:schemeClr val="bg1"/>
          </a:solid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38756" y="3409772"/>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4031122"/>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463681" y="4685409"/>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324600" y="4103227"/>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791200" y="3429000"/>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523431" y="4837809"/>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4" idx="4"/>
            <a:endCxn id="5" idx="2"/>
          </p:cNvCxnSpPr>
          <p:nvPr/>
        </p:nvCxnSpPr>
        <p:spPr>
          <a:xfrm>
            <a:off x="3657600" y="4087382"/>
            <a:ext cx="1600200" cy="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484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(Meta)data</a:t>
            </a:r>
            <a:endParaRPr lang="en-US" b="1" dirty="0">
              <a:latin typeface="+mj-lt"/>
            </a:endParaRPr>
          </a:p>
        </p:txBody>
      </p:sp>
      <p:sp>
        <p:nvSpPr>
          <p:cNvPr id="3" name="Content Placeholder 2"/>
          <p:cNvSpPr>
            <a:spLocks noGrp="1"/>
          </p:cNvSpPr>
          <p:nvPr>
            <p:ph idx="1"/>
          </p:nvPr>
        </p:nvSpPr>
        <p:spPr>
          <a:xfrm>
            <a:off x="457200" y="1728972"/>
            <a:ext cx="8229600" cy="4525963"/>
          </a:xfrm>
        </p:spPr>
        <p:txBody>
          <a:bodyPr/>
          <a:lstStyle/>
          <a:p>
            <a:endParaRPr lang="en-US" dirty="0"/>
          </a:p>
        </p:txBody>
      </p:sp>
      <p:sp>
        <p:nvSpPr>
          <p:cNvPr id="4" name="Can 3"/>
          <p:cNvSpPr/>
          <p:nvPr/>
        </p:nvSpPr>
        <p:spPr>
          <a:xfrm>
            <a:off x="1295400" y="2525282"/>
            <a:ext cx="2362200" cy="3124200"/>
          </a:xfrm>
          <a:prstGeom prst="can">
            <a:avLst/>
          </a:prstGeom>
          <a:solidFill>
            <a:schemeClr val="bg1"/>
          </a:solidFill>
          <a:ln>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5257800" y="2525282"/>
            <a:ext cx="2362200" cy="3124200"/>
          </a:xfrm>
          <a:prstGeom prst="can">
            <a:avLst/>
          </a:prstGeom>
          <a:solidFill>
            <a:schemeClr val="bg1"/>
          </a:solidFill>
          <a:ln>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590800" y="3227818"/>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Katie Knight</a:t>
            </a:r>
            <a:endParaRPr lang="en-US" dirty="0"/>
          </a:p>
        </p:txBody>
      </p:sp>
      <p:sp>
        <p:nvSpPr>
          <p:cNvPr id="7" name="Rounded Rectangle 6"/>
          <p:cNvSpPr/>
          <p:nvPr/>
        </p:nvSpPr>
        <p:spPr>
          <a:xfrm>
            <a:off x="1475984" y="3482236"/>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ORNL</a:t>
            </a:r>
            <a:endParaRPr lang="en-US" dirty="0"/>
          </a:p>
        </p:txBody>
      </p:sp>
      <p:sp>
        <p:nvSpPr>
          <p:cNvPr id="8" name="Rounded Rectangle 7"/>
          <p:cNvSpPr/>
          <p:nvPr/>
        </p:nvSpPr>
        <p:spPr>
          <a:xfrm>
            <a:off x="2413119" y="4685409"/>
            <a:ext cx="1244481"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Fancy Software</a:t>
            </a:r>
            <a:endParaRPr lang="en-US" dirty="0"/>
          </a:p>
        </p:txBody>
      </p:sp>
      <p:sp>
        <p:nvSpPr>
          <p:cNvPr id="9" name="Rounded Rectangle 8"/>
          <p:cNvSpPr/>
          <p:nvPr/>
        </p:nvSpPr>
        <p:spPr>
          <a:xfrm>
            <a:off x="6400800" y="4142218"/>
            <a:ext cx="12192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Fancy Software</a:t>
            </a:r>
            <a:endParaRPr lang="en-US" dirty="0"/>
          </a:p>
        </p:txBody>
      </p:sp>
      <p:sp>
        <p:nvSpPr>
          <p:cNvPr id="10" name="Rounded Rectangle 9"/>
          <p:cNvSpPr/>
          <p:nvPr/>
        </p:nvSpPr>
        <p:spPr>
          <a:xfrm>
            <a:off x="5334000" y="3151618"/>
            <a:ext cx="9906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PNNL</a:t>
            </a:r>
            <a:endParaRPr lang="en-US" dirty="0"/>
          </a:p>
        </p:txBody>
      </p:sp>
      <p:sp>
        <p:nvSpPr>
          <p:cNvPr id="11" name="Rounded Rectangle 10"/>
          <p:cNvSpPr/>
          <p:nvPr/>
        </p:nvSpPr>
        <p:spPr>
          <a:xfrm>
            <a:off x="5486400" y="4724400"/>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2007</a:t>
            </a:r>
            <a:endParaRPr lang="en-US" dirty="0"/>
          </a:p>
        </p:txBody>
      </p:sp>
      <p:sp>
        <p:nvSpPr>
          <p:cNvPr id="14" name="Rounded Rectangle 13"/>
          <p:cNvSpPr/>
          <p:nvPr/>
        </p:nvSpPr>
        <p:spPr>
          <a:xfrm>
            <a:off x="1371600" y="4142218"/>
            <a:ext cx="10668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endParaRPr lang="en-US" dirty="0"/>
          </a:p>
        </p:txBody>
      </p:sp>
      <p:sp>
        <p:nvSpPr>
          <p:cNvPr id="15" name="Rounded Rectangle 14"/>
          <p:cNvSpPr/>
          <p:nvPr/>
        </p:nvSpPr>
        <p:spPr>
          <a:xfrm>
            <a:off x="6477000" y="4876800"/>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Ruby</a:t>
            </a:r>
            <a:endParaRPr lang="en-US" dirty="0"/>
          </a:p>
        </p:txBody>
      </p:sp>
      <p:sp>
        <p:nvSpPr>
          <p:cNvPr id="16" name="Rounded Rectangle 15"/>
          <p:cNvSpPr/>
          <p:nvPr/>
        </p:nvSpPr>
        <p:spPr>
          <a:xfrm>
            <a:off x="5410200" y="4038600"/>
            <a:ext cx="10668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ORCiD</a:t>
            </a:r>
            <a:endParaRPr lang="en-US" dirty="0"/>
          </a:p>
        </p:txBody>
      </p:sp>
      <p:sp>
        <p:nvSpPr>
          <p:cNvPr id="17" name="Rounded Rectangle 16"/>
          <p:cNvSpPr/>
          <p:nvPr/>
        </p:nvSpPr>
        <p:spPr>
          <a:xfrm>
            <a:off x="2438400" y="4038600"/>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ID</a:t>
            </a:r>
            <a:endParaRPr lang="en-US" dirty="0"/>
          </a:p>
        </p:txBody>
      </p:sp>
      <p:sp>
        <p:nvSpPr>
          <p:cNvPr id="18" name="Rounded Rectangle 17"/>
          <p:cNvSpPr/>
          <p:nvPr/>
        </p:nvSpPr>
        <p:spPr>
          <a:xfrm>
            <a:off x="6257794" y="3429000"/>
            <a:ext cx="1286005"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Thomas Cromwell</a:t>
            </a:r>
            <a:endParaRPr lang="en-US" dirty="0"/>
          </a:p>
        </p:txBody>
      </p:sp>
      <p:sp>
        <p:nvSpPr>
          <p:cNvPr id="19" name="Rounded Rectangle 18"/>
          <p:cNvSpPr/>
          <p:nvPr/>
        </p:nvSpPr>
        <p:spPr>
          <a:xfrm>
            <a:off x="1447800" y="4903661"/>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2016</a:t>
            </a:r>
            <a:endParaRPr lang="en-US" dirty="0"/>
          </a:p>
        </p:txBody>
      </p:sp>
    </p:spTree>
    <p:extLst>
      <p:ext uri="{BB962C8B-B14F-4D97-AF65-F5344CB8AC3E}">
        <p14:creationId xmlns:p14="http://schemas.microsoft.com/office/powerpoint/2010/main" val="2786063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j-lt"/>
              </a:rPr>
              <a:t>Semantically Interoperable (Meta)data</a:t>
            </a:r>
            <a:endParaRPr lang="en-US" b="1" dirty="0">
              <a:latin typeface="+mj-lt"/>
            </a:endParaRPr>
          </a:p>
        </p:txBody>
      </p:sp>
      <p:sp>
        <p:nvSpPr>
          <p:cNvPr id="3" name="Content Placeholder 2"/>
          <p:cNvSpPr>
            <a:spLocks noGrp="1"/>
          </p:cNvSpPr>
          <p:nvPr>
            <p:ph idx="1"/>
          </p:nvPr>
        </p:nvSpPr>
        <p:spPr>
          <a:xfrm>
            <a:off x="457200" y="1728972"/>
            <a:ext cx="8229600" cy="4525963"/>
          </a:xfrm>
        </p:spPr>
        <p:txBody>
          <a:bodyPr/>
          <a:lstStyle/>
          <a:p>
            <a:pPr marL="0" indent="0">
              <a:buNone/>
            </a:pPr>
            <a:endParaRPr lang="en-US" dirty="0"/>
          </a:p>
        </p:txBody>
      </p:sp>
      <p:sp>
        <p:nvSpPr>
          <p:cNvPr id="4" name="Can 3"/>
          <p:cNvSpPr/>
          <p:nvPr/>
        </p:nvSpPr>
        <p:spPr>
          <a:xfrm>
            <a:off x="1295400" y="2525282"/>
            <a:ext cx="2362200" cy="3124200"/>
          </a:xfrm>
          <a:prstGeom prst="can">
            <a:avLst/>
          </a:prstGeom>
          <a:solidFill>
            <a:schemeClr val="bg1"/>
          </a:solidFill>
          <a:ln>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5257800" y="2525282"/>
            <a:ext cx="2362200" cy="3124200"/>
          </a:xfrm>
          <a:prstGeom prst="can">
            <a:avLst/>
          </a:prstGeom>
          <a:solidFill>
            <a:schemeClr val="bg1"/>
          </a:solidFill>
          <a:ln>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590800" y="3227818"/>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Katie Knight</a:t>
            </a:r>
            <a:endParaRPr lang="en-US" dirty="0"/>
          </a:p>
        </p:txBody>
      </p:sp>
      <p:sp>
        <p:nvSpPr>
          <p:cNvPr id="7" name="Rounded Rectangle 6"/>
          <p:cNvSpPr/>
          <p:nvPr/>
        </p:nvSpPr>
        <p:spPr>
          <a:xfrm>
            <a:off x="1475984" y="3482236"/>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ORNL</a:t>
            </a:r>
            <a:endParaRPr lang="en-US" dirty="0"/>
          </a:p>
        </p:txBody>
      </p:sp>
      <p:sp>
        <p:nvSpPr>
          <p:cNvPr id="8" name="Rounded Rectangle 7"/>
          <p:cNvSpPr/>
          <p:nvPr/>
        </p:nvSpPr>
        <p:spPr>
          <a:xfrm>
            <a:off x="2286000" y="4751818"/>
            <a:ext cx="1244481"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Fancy Software</a:t>
            </a:r>
            <a:endParaRPr lang="en-US" dirty="0"/>
          </a:p>
        </p:txBody>
      </p:sp>
      <p:sp>
        <p:nvSpPr>
          <p:cNvPr id="9" name="Rounded Rectangle 8"/>
          <p:cNvSpPr/>
          <p:nvPr/>
        </p:nvSpPr>
        <p:spPr>
          <a:xfrm>
            <a:off x="6400800" y="4142218"/>
            <a:ext cx="12192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Fancy Software</a:t>
            </a:r>
            <a:endParaRPr lang="en-US" dirty="0"/>
          </a:p>
        </p:txBody>
      </p:sp>
      <p:sp>
        <p:nvSpPr>
          <p:cNvPr id="10" name="Rounded Rectangle 9"/>
          <p:cNvSpPr/>
          <p:nvPr/>
        </p:nvSpPr>
        <p:spPr>
          <a:xfrm>
            <a:off x="5334000" y="3151618"/>
            <a:ext cx="9906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PNNL</a:t>
            </a:r>
            <a:endParaRPr lang="en-US" dirty="0"/>
          </a:p>
        </p:txBody>
      </p:sp>
      <p:sp>
        <p:nvSpPr>
          <p:cNvPr id="11" name="Rounded Rectangle 10"/>
          <p:cNvSpPr/>
          <p:nvPr/>
        </p:nvSpPr>
        <p:spPr>
          <a:xfrm>
            <a:off x="5486400" y="4724400"/>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2007</a:t>
            </a:r>
            <a:endParaRPr lang="en-US" dirty="0"/>
          </a:p>
        </p:txBody>
      </p:sp>
      <p:sp>
        <p:nvSpPr>
          <p:cNvPr id="14" name="Rounded Rectangle 13"/>
          <p:cNvSpPr/>
          <p:nvPr/>
        </p:nvSpPr>
        <p:spPr>
          <a:xfrm>
            <a:off x="1447800" y="4114800"/>
            <a:ext cx="10287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endParaRPr lang="en-US" dirty="0"/>
          </a:p>
        </p:txBody>
      </p:sp>
      <p:sp>
        <p:nvSpPr>
          <p:cNvPr id="15" name="Rounded Rectangle 14"/>
          <p:cNvSpPr/>
          <p:nvPr/>
        </p:nvSpPr>
        <p:spPr>
          <a:xfrm>
            <a:off x="6477000" y="4876800"/>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Ruby</a:t>
            </a:r>
            <a:endParaRPr lang="en-US" dirty="0"/>
          </a:p>
        </p:txBody>
      </p:sp>
      <p:sp>
        <p:nvSpPr>
          <p:cNvPr id="16" name="Rounded Rectangle 15"/>
          <p:cNvSpPr/>
          <p:nvPr/>
        </p:nvSpPr>
        <p:spPr>
          <a:xfrm>
            <a:off x="5410200" y="4038600"/>
            <a:ext cx="9906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ORCiD</a:t>
            </a:r>
            <a:endParaRPr lang="en-US" dirty="0"/>
          </a:p>
        </p:txBody>
      </p:sp>
      <p:sp>
        <p:nvSpPr>
          <p:cNvPr id="17" name="Rounded Rectangle 16"/>
          <p:cNvSpPr/>
          <p:nvPr/>
        </p:nvSpPr>
        <p:spPr>
          <a:xfrm>
            <a:off x="2438400" y="4038600"/>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ID</a:t>
            </a:r>
            <a:endParaRPr lang="en-US" dirty="0"/>
          </a:p>
        </p:txBody>
      </p:sp>
      <p:sp>
        <p:nvSpPr>
          <p:cNvPr id="18" name="Rounded Rectangle 17"/>
          <p:cNvSpPr/>
          <p:nvPr/>
        </p:nvSpPr>
        <p:spPr>
          <a:xfrm>
            <a:off x="6257794" y="3429000"/>
            <a:ext cx="1286005"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Thomas Cromwell</a:t>
            </a:r>
            <a:endParaRPr lang="en-US" dirty="0"/>
          </a:p>
        </p:txBody>
      </p:sp>
      <p:sp>
        <p:nvSpPr>
          <p:cNvPr id="19" name="Rounded Rectangle 18"/>
          <p:cNvSpPr/>
          <p:nvPr/>
        </p:nvSpPr>
        <p:spPr>
          <a:xfrm>
            <a:off x="1447800" y="4903661"/>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2016</a:t>
            </a:r>
            <a:endParaRPr lang="en-US" dirty="0"/>
          </a:p>
        </p:txBody>
      </p:sp>
      <p:cxnSp>
        <p:nvCxnSpPr>
          <p:cNvPr id="13" name="Straight Arrow Connector 12"/>
          <p:cNvCxnSpPr>
            <a:stCxn id="6" idx="3"/>
            <a:endCxn id="18" idx="1"/>
          </p:cNvCxnSpPr>
          <p:nvPr/>
        </p:nvCxnSpPr>
        <p:spPr>
          <a:xfrm>
            <a:off x="3505200" y="3518909"/>
            <a:ext cx="2752594" cy="201182"/>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 y="1066800"/>
            <a:ext cx="1810111" cy="400110"/>
          </a:xfrm>
          <a:prstGeom prst="rect">
            <a:avLst/>
          </a:prstGeom>
          <a:noFill/>
        </p:spPr>
        <p:txBody>
          <a:bodyPr wrap="none" rtlCol="0">
            <a:spAutoFit/>
          </a:bodyPr>
          <a:lstStyle/>
          <a:p>
            <a:r>
              <a:rPr lang="en-US" sz="2000" dirty="0" smtClean="0"/>
              <a:t>&lt;</a:t>
            </a:r>
            <a:r>
              <a:rPr lang="en-US" sz="2000" dirty="0" err="1" smtClean="0"/>
              <a:t>dctype:name</a:t>
            </a:r>
            <a:r>
              <a:rPr lang="en-US" sz="2000" dirty="0" smtClean="0"/>
              <a:t>&gt;</a:t>
            </a:r>
            <a:endParaRPr lang="en-US" sz="2000" dirty="0"/>
          </a:p>
        </p:txBody>
      </p:sp>
      <p:sp>
        <p:nvSpPr>
          <p:cNvPr id="22" name="TextBox 21"/>
          <p:cNvSpPr txBox="1"/>
          <p:nvPr/>
        </p:nvSpPr>
        <p:spPr>
          <a:xfrm>
            <a:off x="552524" y="1466910"/>
            <a:ext cx="4857676" cy="400110"/>
          </a:xfrm>
          <a:prstGeom prst="rect">
            <a:avLst/>
          </a:prstGeom>
          <a:noFill/>
        </p:spPr>
        <p:txBody>
          <a:bodyPr wrap="none" rtlCol="0">
            <a:spAutoFit/>
          </a:bodyPr>
          <a:lstStyle/>
          <a:p>
            <a:r>
              <a:rPr lang="en-US" sz="2000" dirty="0"/>
              <a:t>&lt;</a:t>
            </a:r>
            <a:r>
              <a:rPr lang="en-US" sz="2000" dirty="0" err="1"/>
              <a:t>doap:developer</a:t>
            </a:r>
            <a:r>
              <a:rPr lang="en-US" sz="2000" dirty="0"/>
              <a:t>&gt;&lt;</a:t>
            </a:r>
            <a:r>
              <a:rPr lang="en-US" sz="2000" dirty="0" err="1"/>
              <a:t>foaf:Person</a:t>
            </a:r>
            <a:r>
              <a:rPr lang="en-US" sz="2000" dirty="0"/>
              <a:t>&gt;&lt;</a:t>
            </a:r>
            <a:r>
              <a:rPr lang="en-US" sz="2000" dirty="0" err="1" smtClean="0"/>
              <a:t>foaf:name</a:t>
            </a:r>
            <a:r>
              <a:rPr lang="en-US" sz="2000" dirty="0" smtClean="0"/>
              <a:t>&gt;</a:t>
            </a:r>
            <a:endParaRPr lang="en-US" sz="2000" dirty="0"/>
          </a:p>
        </p:txBody>
      </p:sp>
    </p:spTree>
    <p:extLst>
      <p:ext uri="{BB962C8B-B14F-4D97-AF65-F5344CB8AC3E}">
        <p14:creationId xmlns:p14="http://schemas.microsoft.com/office/powerpoint/2010/main" val="423005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
                                      </p:to>
                                    </p:set>
                                    <p:animEffect filter="image" prLst="opacity: 0">
                                      <p:cBhvr rctx="IE">
                                        <p:cTn id="7" dur="indefinite"/>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j-lt"/>
              </a:rPr>
              <a:t>Semantically Interoperable (Meta)data</a:t>
            </a:r>
            <a:endParaRPr lang="en-US" b="1" dirty="0">
              <a:latin typeface="+mj-lt"/>
            </a:endParaRPr>
          </a:p>
        </p:txBody>
      </p:sp>
      <p:sp>
        <p:nvSpPr>
          <p:cNvPr id="3" name="Content Placeholder 2"/>
          <p:cNvSpPr>
            <a:spLocks noGrp="1"/>
          </p:cNvSpPr>
          <p:nvPr>
            <p:ph idx="1"/>
          </p:nvPr>
        </p:nvSpPr>
        <p:spPr>
          <a:xfrm>
            <a:off x="457200" y="1728972"/>
            <a:ext cx="8229600" cy="4525963"/>
          </a:xfrm>
        </p:spPr>
        <p:txBody>
          <a:bodyPr/>
          <a:lstStyle/>
          <a:p>
            <a:pPr marL="0" indent="0">
              <a:buNone/>
            </a:pPr>
            <a:endParaRPr lang="en-US" dirty="0"/>
          </a:p>
        </p:txBody>
      </p:sp>
      <p:sp>
        <p:nvSpPr>
          <p:cNvPr id="4" name="Can 3"/>
          <p:cNvSpPr/>
          <p:nvPr/>
        </p:nvSpPr>
        <p:spPr>
          <a:xfrm>
            <a:off x="1295400" y="2525282"/>
            <a:ext cx="2362200" cy="3124200"/>
          </a:xfrm>
          <a:prstGeom prst="can">
            <a:avLst/>
          </a:prstGeom>
          <a:solidFill>
            <a:schemeClr val="bg1"/>
          </a:solidFill>
          <a:ln>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5257800" y="2525282"/>
            <a:ext cx="2362200" cy="3124200"/>
          </a:xfrm>
          <a:prstGeom prst="can">
            <a:avLst/>
          </a:prstGeom>
          <a:solidFill>
            <a:schemeClr val="bg1"/>
          </a:solidFill>
          <a:ln>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590800" y="3227818"/>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Katie Knight</a:t>
            </a:r>
            <a:endParaRPr lang="en-US" dirty="0"/>
          </a:p>
        </p:txBody>
      </p:sp>
      <p:sp>
        <p:nvSpPr>
          <p:cNvPr id="7" name="Rounded Rectangle 6"/>
          <p:cNvSpPr/>
          <p:nvPr/>
        </p:nvSpPr>
        <p:spPr>
          <a:xfrm>
            <a:off x="1475984" y="3482236"/>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ORNL</a:t>
            </a:r>
            <a:endParaRPr lang="en-US" dirty="0"/>
          </a:p>
        </p:txBody>
      </p:sp>
      <p:sp>
        <p:nvSpPr>
          <p:cNvPr id="8" name="Rounded Rectangle 7"/>
          <p:cNvSpPr/>
          <p:nvPr/>
        </p:nvSpPr>
        <p:spPr>
          <a:xfrm>
            <a:off x="2286000" y="4685409"/>
            <a:ext cx="1244481"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Fancy Software</a:t>
            </a:r>
            <a:endParaRPr lang="en-US" dirty="0"/>
          </a:p>
        </p:txBody>
      </p:sp>
      <p:sp>
        <p:nvSpPr>
          <p:cNvPr id="9" name="Rounded Rectangle 8"/>
          <p:cNvSpPr/>
          <p:nvPr/>
        </p:nvSpPr>
        <p:spPr>
          <a:xfrm>
            <a:off x="6400800" y="4142218"/>
            <a:ext cx="12192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Fancy Software</a:t>
            </a:r>
            <a:endParaRPr lang="en-US" dirty="0"/>
          </a:p>
        </p:txBody>
      </p:sp>
      <p:sp>
        <p:nvSpPr>
          <p:cNvPr id="10" name="Rounded Rectangle 9"/>
          <p:cNvSpPr/>
          <p:nvPr/>
        </p:nvSpPr>
        <p:spPr>
          <a:xfrm>
            <a:off x="5334000" y="3151618"/>
            <a:ext cx="9906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PNNL</a:t>
            </a:r>
            <a:endParaRPr lang="en-US" dirty="0"/>
          </a:p>
        </p:txBody>
      </p:sp>
      <p:sp>
        <p:nvSpPr>
          <p:cNvPr id="11" name="Rounded Rectangle 10"/>
          <p:cNvSpPr/>
          <p:nvPr/>
        </p:nvSpPr>
        <p:spPr>
          <a:xfrm>
            <a:off x="5486400" y="4724400"/>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2007</a:t>
            </a:r>
            <a:endParaRPr lang="en-US" dirty="0"/>
          </a:p>
        </p:txBody>
      </p:sp>
      <p:sp>
        <p:nvSpPr>
          <p:cNvPr id="14" name="Rounded Rectangle 13"/>
          <p:cNvSpPr/>
          <p:nvPr/>
        </p:nvSpPr>
        <p:spPr>
          <a:xfrm>
            <a:off x="1447800" y="4114800"/>
            <a:ext cx="10287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endParaRPr lang="en-US" dirty="0"/>
          </a:p>
        </p:txBody>
      </p:sp>
      <p:sp>
        <p:nvSpPr>
          <p:cNvPr id="15" name="Rounded Rectangle 14"/>
          <p:cNvSpPr/>
          <p:nvPr/>
        </p:nvSpPr>
        <p:spPr>
          <a:xfrm>
            <a:off x="6477000" y="4876800"/>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Ruby</a:t>
            </a:r>
            <a:endParaRPr lang="en-US" dirty="0"/>
          </a:p>
        </p:txBody>
      </p:sp>
      <p:sp>
        <p:nvSpPr>
          <p:cNvPr id="16" name="Rounded Rectangle 15"/>
          <p:cNvSpPr/>
          <p:nvPr/>
        </p:nvSpPr>
        <p:spPr>
          <a:xfrm>
            <a:off x="5410200" y="4038600"/>
            <a:ext cx="10668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ORCiD</a:t>
            </a:r>
            <a:endParaRPr lang="en-US" dirty="0"/>
          </a:p>
        </p:txBody>
      </p:sp>
      <p:sp>
        <p:nvSpPr>
          <p:cNvPr id="17" name="Rounded Rectangle 16"/>
          <p:cNvSpPr/>
          <p:nvPr/>
        </p:nvSpPr>
        <p:spPr>
          <a:xfrm>
            <a:off x="2438400" y="4038600"/>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ID</a:t>
            </a:r>
            <a:endParaRPr lang="en-US" dirty="0"/>
          </a:p>
        </p:txBody>
      </p:sp>
      <p:sp>
        <p:nvSpPr>
          <p:cNvPr id="18" name="Rounded Rectangle 17"/>
          <p:cNvSpPr/>
          <p:nvPr/>
        </p:nvSpPr>
        <p:spPr>
          <a:xfrm>
            <a:off x="6257794" y="3429000"/>
            <a:ext cx="1286005"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Thomas Cromwell</a:t>
            </a:r>
            <a:endParaRPr lang="en-US" dirty="0"/>
          </a:p>
        </p:txBody>
      </p:sp>
      <p:sp>
        <p:nvSpPr>
          <p:cNvPr id="19" name="Rounded Rectangle 18"/>
          <p:cNvSpPr/>
          <p:nvPr/>
        </p:nvSpPr>
        <p:spPr>
          <a:xfrm>
            <a:off x="1447800" y="4903661"/>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2016</a:t>
            </a:r>
            <a:endParaRPr lang="en-US" dirty="0"/>
          </a:p>
        </p:txBody>
      </p:sp>
      <p:cxnSp>
        <p:nvCxnSpPr>
          <p:cNvPr id="13" name="Straight Arrow Connector 12"/>
          <p:cNvCxnSpPr>
            <a:stCxn id="17" idx="3"/>
            <a:endCxn id="16" idx="1"/>
          </p:cNvCxnSpPr>
          <p:nvPr/>
        </p:nvCxnSpPr>
        <p:spPr>
          <a:xfrm>
            <a:off x="3352800" y="4329691"/>
            <a:ext cx="2057400" cy="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8600" y="1066800"/>
            <a:ext cx="7414402" cy="707886"/>
          </a:xfrm>
          <a:prstGeom prst="rect">
            <a:avLst/>
          </a:prstGeom>
          <a:noFill/>
        </p:spPr>
        <p:txBody>
          <a:bodyPr wrap="none" rtlCol="0">
            <a:spAutoFit/>
          </a:bodyPr>
          <a:lstStyle/>
          <a:p>
            <a:r>
              <a:rPr lang="en-US" sz="2000" dirty="0" smtClean="0"/>
              <a:t>&lt;</a:t>
            </a:r>
            <a:r>
              <a:rPr lang="en-US" sz="2000" dirty="0" err="1" smtClean="0"/>
              <a:t>dcite:nameIdentifier</a:t>
            </a:r>
            <a:r>
              <a:rPr lang="en-US" sz="2000" dirty="0"/>
              <a:t> </a:t>
            </a:r>
            <a:r>
              <a:rPr lang="en-US" sz="2000" dirty="0" err="1"/>
              <a:t>schemeURI</a:t>
            </a:r>
            <a:r>
              <a:rPr lang="en-US" sz="2000" dirty="0"/>
              <a:t>="http://orcid.org/" </a:t>
            </a:r>
            <a:r>
              <a:rPr lang="en-US" sz="2000" dirty="0" smtClean="0"/>
              <a:t/>
            </a:r>
            <a:br>
              <a:rPr lang="en-US" sz="2000" dirty="0" smtClean="0"/>
            </a:br>
            <a:r>
              <a:rPr lang="en-US" sz="2000" dirty="0" smtClean="0"/>
              <a:t>	</a:t>
            </a:r>
            <a:r>
              <a:rPr lang="en-US" sz="2000" dirty="0" err="1" smtClean="0"/>
              <a:t>nameIdentifierScheme</a:t>
            </a:r>
            <a:r>
              <a:rPr lang="en-US" sz="2000" dirty="0"/>
              <a:t>="ORCID"&gt;</a:t>
            </a:r>
            <a:r>
              <a:rPr lang="en-US" sz="2000" dirty="0" smtClean="0"/>
              <a:t>0000-0001-5000-0007&lt;/&gt;</a:t>
            </a:r>
            <a:endParaRPr lang="en-US" sz="2000" dirty="0"/>
          </a:p>
        </p:txBody>
      </p:sp>
      <p:sp>
        <p:nvSpPr>
          <p:cNvPr id="22" name="TextBox 21"/>
          <p:cNvSpPr txBox="1"/>
          <p:nvPr/>
        </p:nvSpPr>
        <p:spPr>
          <a:xfrm>
            <a:off x="206835" y="2114490"/>
            <a:ext cx="5310621" cy="400110"/>
          </a:xfrm>
          <a:prstGeom prst="rect">
            <a:avLst/>
          </a:prstGeom>
          <a:noFill/>
        </p:spPr>
        <p:txBody>
          <a:bodyPr wrap="none" rtlCol="0">
            <a:spAutoFit/>
          </a:bodyPr>
          <a:lstStyle/>
          <a:p>
            <a:r>
              <a:rPr lang="fr-FR" sz="2000" dirty="0"/>
              <a:t>&lt;</a:t>
            </a:r>
            <a:r>
              <a:rPr lang="fr-FR" sz="2000" dirty="0" err="1"/>
              <a:t>dcite:identifier</a:t>
            </a:r>
            <a:r>
              <a:rPr lang="fr-FR" sz="2000" dirty="0"/>
              <a:t> </a:t>
            </a:r>
            <a:r>
              <a:rPr lang="fr-FR" sz="2000" dirty="0" err="1" smtClean="0"/>
              <a:t>identifierType</a:t>
            </a:r>
            <a:r>
              <a:rPr lang="fr-FR" sz="2000" dirty="0" smtClean="0"/>
              <a:t>= local&gt;12345&lt;/&gt;</a:t>
            </a:r>
            <a:endParaRPr lang="en-US" sz="2000" dirty="0"/>
          </a:p>
        </p:txBody>
      </p:sp>
    </p:spTree>
    <p:extLst>
      <p:ext uri="{BB962C8B-B14F-4D97-AF65-F5344CB8AC3E}">
        <p14:creationId xmlns:p14="http://schemas.microsoft.com/office/powerpoint/2010/main" val="330081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
                                      </p:to>
                                    </p:set>
                                    <p:animEffect filter="image" prLst="opacity: 0">
                                      <p:cBhvr rctx="IE">
                                        <p:cTn id="7" dur="indefinite"/>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“Metadata Infrastructure?”</a:t>
            </a:r>
            <a:endParaRPr lang="en-US" b="1" dirty="0">
              <a:latin typeface="+mj-lt"/>
            </a:endParaRPr>
          </a:p>
        </p:txBody>
      </p:sp>
      <p:sp>
        <p:nvSpPr>
          <p:cNvPr id="3" name="Content Placeholder 2"/>
          <p:cNvSpPr>
            <a:spLocks noGrp="1"/>
          </p:cNvSpPr>
          <p:nvPr>
            <p:ph idx="1"/>
          </p:nvPr>
        </p:nvSpPr>
        <p:spPr/>
        <p:txBody>
          <a:bodyPr/>
          <a:lstStyle/>
          <a:p>
            <a:r>
              <a:rPr lang="en-US" dirty="0" smtClean="0">
                <a:solidFill>
                  <a:schemeClr val="tx1">
                    <a:lumMod val="95000"/>
                    <a:lumOff val="5000"/>
                  </a:schemeClr>
                </a:solidFill>
              </a:rPr>
              <a:t>(Meta)data captured/generated </a:t>
            </a:r>
            <a:r>
              <a:rPr lang="en-US" b="1" dirty="0" smtClean="0">
                <a:solidFill>
                  <a:srgbClr val="0070C0"/>
                </a:solidFill>
              </a:rPr>
              <a:t>for managing information resources shared (or not) across systems</a:t>
            </a:r>
            <a:r>
              <a:rPr lang="en-US" dirty="0" smtClean="0">
                <a:solidFill>
                  <a:srgbClr val="0070C0"/>
                </a:solidFill>
              </a:rPr>
              <a:t>:</a:t>
            </a:r>
            <a:r>
              <a:rPr lang="en-US" dirty="0" smtClean="0">
                <a:solidFill>
                  <a:schemeClr val="tx1">
                    <a:lumMod val="95000"/>
                    <a:lumOff val="5000"/>
                  </a:schemeClr>
                </a:solidFill>
              </a:rPr>
              <a:t> </a:t>
            </a:r>
            <a:r>
              <a:rPr lang="en-US" sz="2400" dirty="0" smtClean="0">
                <a:solidFill>
                  <a:schemeClr val="tx1">
                    <a:lumMod val="95000"/>
                    <a:lumOff val="5000"/>
                  </a:schemeClr>
                </a:solidFill>
              </a:rPr>
              <a:t>repositories, stores, delivery/discovery systems….</a:t>
            </a:r>
            <a:endParaRPr lang="en-US" dirty="0" smtClean="0">
              <a:solidFill>
                <a:schemeClr val="tx1">
                  <a:lumMod val="95000"/>
                  <a:lumOff val="5000"/>
                </a:schemeClr>
              </a:solidFill>
            </a:endParaRPr>
          </a:p>
          <a:p>
            <a:r>
              <a:rPr lang="en-US" dirty="0" smtClean="0"/>
              <a:t>Not new. But not done well</a:t>
            </a:r>
          </a:p>
          <a:p>
            <a:pPr lvl="1"/>
            <a:r>
              <a:rPr lang="en-US" dirty="0" smtClean="0"/>
              <a:t>Dynamically linking data across repositories and services is </a:t>
            </a:r>
            <a:r>
              <a:rPr lang="en-US" b="1" dirty="0" smtClean="0"/>
              <a:t>not possible when we’re using local perspectives to describe our data</a:t>
            </a:r>
            <a:r>
              <a:rPr lang="en-US" dirty="0" smtClean="0"/>
              <a:t>.</a:t>
            </a:r>
          </a:p>
          <a:p>
            <a:pPr lvl="1"/>
            <a:r>
              <a:rPr lang="en-US" b="1" dirty="0" smtClean="0">
                <a:solidFill>
                  <a:srgbClr val="0070C0"/>
                </a:solidFill>
              </a:rPr>
              <a:t>Data reuse and systems integration / migration</a:t>
            </a:r>
          </a:p>
        </p:txBody>
      </p:sp>
    </p:spTree>
    <p:extLst>
      <p:ext uri="{BB962C8B-B14F-4D97-AF65-F5344CB8AC3E}">
        <p14:creationId xmlns:p14="http://schemas.microsoft.com/office/powerpoint/2010/main" val="3222142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2955" y="228600"/>
            <a:ext cx="8229600" cy="563231"/>
          </a:xfrm>
        </p:spPr>
        <p:txBody>
          <a:bodyPr/>
          <a:lstStyle/>
          <a:p>
            <a:r>
              <a:rPr lang="en-US" sz="3600" b="1" dirty="0" smtClean="0">
                <a:latin typeface="+mj-lt"/>
              </a:rPr>
              <a:t>Vocabularies and Ontologies</a:t>
            </a:r>
            <a:endParaRPr lang="en-US" sz="3600" b="1" dirty="0">
              <a:latin typeface="+mj-lt"/>
            </a:endParaRPr>
          </a:p>
        </p:txBody>
      </p:sp>
      <p:sp>
        <p:nvSpPr>
          <p:cNvPr id="7" name="TextBox 6"/>
          <p:cNvSpPr txBox="1"/>
          <p:nvPr/>
        </p:nvSpPr>
        <p:spPr>
          <a:xfrm>
            <a:off x="399127" y="1919701"/>
            <a:ext cx="7467600" cy="1569660"/>
          </a:xfrm>
          <a:prstGeom prst="rect">
            <a:avLst/>
          </a:prstGeom>
          <a:noFill/>
        </p:spPr>
        <p:txBody>
          <a:bodyPr wrap="square" rtlCol="0">
            <a:spAutoFit/>
          </a:bodyPr>
          <a:lstStyle/>
          <a:p>
            <a:r>
              <a:rPr lang="en-US" sz="2400" dirty="0" smtClean="0">
                <a:solidFill>
                  <a:srgbClr val="0070C0"/>
                </a:solidFill>
                <a:latin typeface="+mj-lt"/>
              </a:rPr>
              <a:t>Dublin Core, Data Cite, DOAP, </a:t>
            </a:r>
            <a:r>
              <a:rPr lang="en-US" sz="2400" dirty="0" err="1" smtClean="0">
                <a:solidFill>
                  <a:srgbClr val="0070C0"/>
                </a:solidFill>
                <a:latin typeface="+mj-lt"/>
              </a:rPr>
              <a:t>DBPedia</a:t>
            </a:r>
            <a:r>
              <a:rPr lang="en-US" sz="2400" dirty="0" smtClean="0">
                <a:solidFill>
                  <a:srgbClr val="0070C0"/>
                </a:solidFill>
                <a:latin typeface="+mj-lt"/>
              </a:rPr>
              <a:t>, RDFS, FOAF</a:t>
            </a:r>
          </a:p>
          <a:p>
            <a:r>
              <a:rPr lang="en-US" sz="2400" dirty="0" smtClean="0">
                <a:solidFill>
                  <a:schemeClr val="accent1">
                    <a:lumMod val="75000"/>
                  </a:schemeClr>
                </a:solidFill>
                <a:latin typeface="+mj-lt"/>
              </a:rPr>
              <a:t>Library of Congress Subject Headings, International Energy Subject Thesaurus</a:t>
            </a:r>
            <a:endParaRPr lang="en-US" sz="2400" dirty="0">
              <a:solidFill>
                <a:schemeClr val="accent1">
                  <a:lumMod val="75000"/>
                </a:schemeClr>
              </a:solidFill>
              <a:latin typeface="+mj-lt"/>
            </a:endParaRPr>
          </a:p>
        </p:txBody>
      </p:sp>
      <p:sp>
        <p:nvSpPr>
          <p:cNvPr id="8" name="TextBox 7"/>
          <p:cNvSpPr txBox="1"/>
          <p:nvPr/>
        </p:nvSpPr>
        <p:spPr>
          <a:xfrm>
            <a:off x="399127" y="3905071"/>
            <a:ext cx="8230138" cy="1200329"/>
          </a:xfrm>
          <a:prstGeom prst="rect">
            <a:avLst/>
          </a:prstGeom>
          <a:noFill/>
        </p:spPr>
        <p:txBody>
          <a:bodyPr wrap="none" rtlCol="0">
            <a:spAutoFit/>
          </a:bodyPr>
          <a:lstStyle/>
          <a:p>
            <a:r>
              <a:rPr lang="en-US" sz="2400" b="1" dirty="0" smtClean="0">
                <a:latin typeface="+mj-lt"/>
              </a:rPr>
              <a:t>Ontology = Semantic Model</a:t>
            </a:r>
            <a:br>
              <a:rPr lang="en-US" sz="2400" b="1" dirty="0" smtClean="0">
                <a:latin typeface="+mj-lt"/>
              </a:rPr>
            </a:br>
            <a:r>
              <a:rPr lang="en-US" sz="2400" dirty="0" smtClean="0">
                <a:latin typeface="+mj-lt"/>
              </a:rPr>
              <a:t>Structural, extensible framework for organizing information;</a:t>
            </a:r>
          </a:p>
          <a:p>
            <a:r>
              <a:rPr lang="en-US" sz="2400" dirty="0" smtClean="0">
                <a:latin typeface="+mj-lt"/>
              </a:rPr>
              <a:t>Classes and Relationships</a:t>
            </a:r>
            <a:endParaRPr lang="en-US" sz="2400" dirty="0">
              <a:latin typeface="+mj-lt"/>
            </a:endParaRPr>
          </a:p>
        </p:txBody>
      </p:sp>
      <p:sp>
        <p:nvSpPr>
          <p:cNvPr id="32" name="TextBox 31"/>
          <p:cNvSpPr txBox="1"/>
          <p:nvPr/>
        </p:nvSpPr>
        <p:spPr>
          <a:xfrm>
            <a:off x="407018" y="1150203"/>
            <a:ext cx="7135287" cy="830997"/>
          </a:xfrm>
          <a:prstGeom prst="rect">
            <a:avLst/>
          </a:prstGeom>
          <a:noFill/>
        </p:spPr>
        <p:txBody>
          <a:bodyPr wrap="none" rtlCol="0">
            <a:spAutoFit/>
          </a:bodyPr>
          <a:lstStyle/>
          <a:p>
            <a:r>
              <a:rPr lang="en-US" sz="2400" b="1" dirty="0" smtClean="0">
                <a:latin typeface="+mj-lt"/>
              </a:rPr>
              <a:t>Vocabulary = classes and properties</a:t>
            </a:r>
            <a:r>
              <a:rPr lang="en-US" sz="2800" dirty="0" smtClean="0">
                <a:latin typeface="+mj-lt"/>
              </a:rPr>
              <a:t/>
            </a:r>
            <a:br>
              <a:rPr lang="en-US" sz="2800" dirty="0" smtClean="0">
                <a:latin typeface="+mj-lt"/>
              </a:rPr>
            </a:br>
            <a:r>
              <a:rPr lang="en-US" sz="2400" dirty="0" smtClean="0">
                <a:latin typeface="+mj-lt"/>
              </a:rPr>
              <a:t>Defines concepts, objects, properties, relationships</a:t>
            </a:r>
            <a:endParaRPr lang="en-US" sz="2400" dirty="0">
              <a:latin typeface="+mj-lt"/>
            </a:endParaRPr>
          </a:p>
        </p:txBody>
      </p:sp>
      <p:sp>
        <p:nvSpPr>
          <p:cNvPr id="33" name="TextBox 32"/>
          <p:cNvSpPr txBox="1"/>
          <p:nvPr/>
        </p:nvSpPr>
        <p:spPr>
          <a:xfrm>
            <a:off x="403108" y="5105400"/>
            <a:ext cx="7467600" cy="461665"/>
          </a:xfrm>
          <a:prstGeom prst="rect">
            <a:avLst/>
          </a:prstGeom>
          <a:noFill/>
        </p:spPr>
        <p:txBody>
          <a:bodyPr wrap="square" rtlCol="0">
            <a:spAutoFit/>
          </a:bodyPr>
          <a:lstStyle/>
          <a:p>
            <a:r>
              <a:rPr lang="en-US" sz="2400" dirty="0" smtClean="0">
                <a:solidFill>
                  <a:srgbClr val="0070C0"/>
                </a:solidFill>
                <a:latin typeface="+mj-lt"/>
              </a:rPr>
              <a:t>OWL , RDF, QUDT, OBO</a:t>
            </a:r>
            <a:r>
              <a:rPr lang="en-US" sz="2400" dirty="0" smtClean="0">
                <a:solidFill>
                  <a:schemeClr val="accent1">
                    <a:lumMod val="50000"/>
                  </a:schemeClr>
                </a:solidFill>
                <a:latin typeface="+mj-lt"/>
              </a:rPr>
              <a:t>….</a:t>
            </a:r>
          </a:p>
        </p:txBody>
      </p:sp>
      <p:sp>
        <p:nvSpPr>
          <p:cNvPr id="9" name="Oval 8"/>
          <p:cNvSpPr/>
          <p:nvPr/>
        </p:nvSpPr>
        <p:spPr>
          <a:xfrm>
            <a:off x="4267200" y="5181600"/>
            <a:ext cx="760045" cy="303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5410200" y="5334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0430" y="5835134"/>
            <a:ext cx="5374869" cy="369332"/>
          </a:xfrm>
          <a:prstGeom prst="rect">
            <a:avLst/>
          </a:prstGeom>
          <a:noFill/>
        </p:spPr>
        <p:txBody>
          <a:bodyPr wrap="none" rtlCol="0">
            <a:spAutoFit/>
          </a:bodyPr>
          <a:lstStyle/>
          <a:p>
            <a:r>
              <a:rPr lang="en-US" dirty="0"/>
              <a:t>http://protege.stanford.edu/ontologies/pizza/pizza.owl</a:t>
            </a:r>
          </a:p>
        </p:txBody>
      </p:sp>
    </p:spTree>
    <p:extLst>
      <p:ext uri="{BB962C8B-B14F-4D97-AF65-F5344CB8AC3E}">
        <p14:creationId xmlns:p14="http://schemas.microsoft.com/office/powerpoint/2010/main" val="1863509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Naïve Realism and Perspective</a:t>
            </a:r>
            <a:endParaRPr lang="en-US" b="1" dirty="0">
              <a:latin typeface="+mj-lt"/>
            </a:endParaRPr>
          </a:p>
        </p:txBody>
      </p:sp>
      <p:sp>
        <p:nvSpPr>
          <p:cNvPr id="3" name="Content Placeholder 2"/>
          <p:cNvSpPr>
            <a:spLocks noGrp="1"/>
          </p:cNvSpPr>
          <p:nvPr>
            <p:ph idx="1"/>
          </p:nvPr>
        </p:nvSpPr>
        <p:spPr/>
        <p:txBody>
          <a:bodyPr/>
          <a:lstStyle/>
          <a:p>
            <a:r>
              <a:rPr lang="en-US" dirty="0" smtClean="0">
                <a:latin typeface="+mj-lt"/>
              </a:rPr>
              <a:t>The belief that we see reality as it really is, objectively and without bias. </a:t>
            </a:r>
          </a:p>
          <a:p>
            <a:pPr marL="0" indent="0">
              <a:buNone/>
            </a:pPr>
            <a:endParaRPr lang="en-US" dirty="0"/>
          </a:p>
        </p:txBody>
      </p:sp>
      <p:sp>
        <p:nvSpPr>
          <p:cNvPr id="5" name="Smiley Face 4"/>
          <p:cNvSpPr/>
          <p:nvPr/>
        </p:nvSpPr>
        <p:spPr>
          <a:xfrm>
            <a:off x="762000" y="2895600"/>
            <a:ext cx="1676400" cy="1524000"/>
          </a:xfrm>
          <a:prstGeom prst="smileyFac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2667000" y="2895600"/>
            <a:ext cx="1676400" cy="1524000"/>
          </a:xfrm>
          <a:prstGeom prst="smileyFac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p:cNvSpPr/>
          <p:nvPr/>
        </p:nvSpPr>
        <p:spPr>
          <a:xfrm>
            <a:off x="4648200" y="2895600"/>
            <a:ext cx="1676400" cy="1524000"/>
          </a:xfrm>
          <a:prstGeom prst="smileyFac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6629400" y="2895600"/>
            <a:ext cx="1676400" cy="1524000"/>
          </a:xfrm>
          <a:prstGeom prst="smileyFac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3000" y="4953000"/>
            <a:ext cx="1106393" cy="400110"/>
          </a:xfrm>
          <a:prstGeom prst="rect">
            <a:avLst/>
          </a:prstGeom>
          <a:noFill/>
        </p:spPr>
        <p:txBody>
          <a:bodyPr wrap="none" rtlCol="0">
            <a:spAutoFit/>
          </a:bodyPr>
          <a:lstStyle/>
          <a:p>
            <a:r>
              <a:rPr lang="en-US" dirty="0" smtClean="0"/>
              <a:t>“</a:t>
            </a:r>
            <a:r>
              <a:rPr lang="en-US" sz="2000" dirty="0" smtClean="0"/>
              <a:t>Author</a:t>
            </a:r>
            <a:r>
              <a:rPr lang="en-US" dirty="0" smtClean="0"/>
              <a:t>”</a:t>
            </a:r>
            <a:endParaRPr lang="en-US" dirty="0"/>
          </a:p>
        </p:txBody>
      </p:sp>
      <p:sp>
        <p:nvSpPr>
          <p:cNvPr id="11" name="TextBox 10"/>
          <p:cNvSpPr txBox="1"/>
          <p:nvPr/>
        </p:nvSpPr>
        <p:spPr>
          <a:xfrm>
            <a:off x="3026361" y="4964668"/>
            <a:ext cx="1157433" cy="400110"/>
          </a:xfrm>
          <a:prstGeom prst="rect">
            <a:avLst/>
          </a:prstGeom>
          <a:noFill/>
        </p:spPr>
        <p:txBody>
          <a:bodyPr wrap="none" rtlCol="0">
            <a:spAutoFit/>
          </a:bodyPr>
          <a:lstStyle/>
          <a:p>
            <a:r>
              <a:rPr lang="en-US" dirty="0" smtClean="0"/>
              <a:t>“</a:t>
            </a:r>
            <a:r>
              <a:rPr lang="en-US" sz="2000" dirty="0" smtClean="0"/>
              <a:t>Creator</a:t>
            </a:r>
            <a:r>
              <a:rPr lang="en-US" dirty="0" smtClean="0"/>
              <a:t>”</a:t>
            </a:r>
            <a:endParaRPr lang="en-US" dirty="0"/>
          </a:p>
        </p:txBody>
      </p:sp>
      <p:sp>
        <p:nvSpPr>
          <p:cNvPr id="12" name="TextBox 11"/>
          <p:cNvSpPr txBox="1"/>
          <p:nvPr/>
        </p:nvSpPr>
        <p:spPr>
          <a:xfrm>
            <a:off x="5025720" y="4953000"/>
            <a:ext cx="991297" cy="400110"/>
          </a:xfrm>
          <a:prstGeom prst="rect">
            <a:avLst/>
          </a:prstGeom>
          <a:noFill/>
        </p:spPr>
        <p:txBody>
          <a:bodyPr wrap="none" rtlCol="0">
            <a:spAutoFit/>
          </a:bodyPr>
          <a:lstStyle/>
          <a:p>
            <a:r>
              <a:rPr lang="en-US" dirty="0" smtClean="0"/>
              <a:t>“</a:t>
            </a:r>
            <a:r>
              <a:rPr lang="en-US" sz="2000" dirty="0" smtClean="0"/>
              <a:t>Agent</a:t>
            </a:r>
            <a:r>
              <a:rPr lang="en-US" dirty="0" smtClean="0"/>
              <a:t>”</a:t>
            </a:r>
            <a:endParaRPr lang="en-US" dirty="0"/>
          </a:p>
        </p:txBody>
      </p:sp>
      <p:sp>
        <p:nvSpPr>
          <p:cNvPr id="13" name="TextBox 12"/>
          <p:cNvSpPr txBox="1"/>
          <p:nvPr/>
        </p:nvSpPr>
        <p:spPr>
          <a:xfrm>
            <a:off x="7010400" y="4953000"/>
            <a:ext cx="947567" cy="400110"/>
          </a:xfrm>
          <a:prstGeom prst="rect">
            <a:avLst/>
          </a:prstGeom>
          <a:noFill/>
        </p:spPr>
        <p:txBody>
          <a:bodyPr wrap="none" rtlCol="0">
            <a:spAutoFit/>
          </a:bodyPr>
          <a:lstStyle/>
          <a:p>
            <a:r>
              <a:rPr lang="en-US" dirty="0" smtClean="0"/>
              <a:t>“</a:t>
            </a:r>
            <a:r>
              <a:rPr lang="en-US" sz="2000" dirty="0" smtClean="0"/>
              <a:t>Steve</a:t>
            </a:r>
            <a:r>
              <a:rPr lang="en-US" dirty="0" smtClean="0"/>
              <a:t>”</a:t>
            </a:r>
            <a:endParaRPr lang="en-US" dirty="0"/>
          </a:p>
        </p:txBody>
      </p:sp>
      <p:cxnSp>
        <p:nvCxnSpPr>
          <p:cNvPr id="15" name="Elbow Connector 14"/>
          <p:cNvCxnSpPr>
            <a:stCxn id="5" idx="2"/>
            <a:endCxn id="9" idx="6"/>
          </p:cNvCxnSpPr>
          <p:nvPr/>
        </p:nvCxnSpPr>
        <p:spPr>
          <a:xfrm rot="10800000" flipH="1">
            <a:off x="762000" y="3657600"/>
            <a:ext cx="7543800" cy="12700"/>
          </a:xfrm>
          <a:prstGeom prst="bentConnector5">
            <a:avLst>
              <a:gd name="adj1" fmla="val -3030"/>
              <a:gd name="adj2" fmla="val -16282756"/>
              <a:gd name="adj3" fmla="val 103030"/>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43200" y="5884323"/>
            <a:ext cx="3903633" cy="523220"/>
          </a:xfrm>
          <a:prstGeom prst="rect">
            <a:avLst/>
          </a:prstGeom>
          <a:noFill/>
        </p:spPr>
        <p:txBody>
          <a:bodyPr wrap="none" rtlCol="0">
            <a:spAutoFit/>
          </a:bodyPr>
          <a:lstStyle/>
          <a:p>
            <a:r>
              <a:rPr lang="en-US" sz="2800" dirty="0" smtClean="0">
                <a:latin typeface="+mj-lt"/>
              </a:rPr>
              <a:t>Conceptually the Same</a:t>
            </a:r>
            <a:endParaRPr lang="en-US" sz="2800" dirty="0">
              <a:latin typeface="+mj-lt"/>
            </a:endParaRPr>
          </a:p>
        </p:txBody>
      </p:sp>
    </p:spTree>
    <p:extLst>
      <p:ext uri="{BB962C8B-B14F-4D97-AF65-F5344CB8AC3E}">
        <p14:creationId xmlns:p14="http://schemas.microsoft.com/office/powerpoint/2010/main" val="284199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P spid="11" grpId="0"/>
      <p:bldP spid="12" grpId="0"/>
      <p:bldP spid="13" grpId="0"/>
      <p:bldP spid="17" grpId="0"/>
    </p:bldLst>
  </p:timing>
</p:sld>
</file>

<file path=ppt/theme/theme1.xml><?xml version="1.0" encoding="utf-8"?>
<a:theme xmlns:a="http://schemas.openxmlformats.org/drawingml/2006/main" name="Presentation-template-instructions">
  <a:themeElements>
    <a:clrScheme name="ORNL corporate palette May 28 saturation adjust">
      <a:dk1>
        <a:sysClr val="windowText" lastClr="000000"/>
      </a:dk1>
      <a:lt1>
        <a:sysClr val="window" lastClr="FFFFFF"/>
      </a:lt1>
      <a:dk2>
        <a:srgbClr val="1E7640"/>
      </a:dk2>
      <a:lt2>
        <a:srgbClr val="FFFFFF"/>
      </a:lt2>
      <a:accent1>
        <a:srgbClr val="306DBE"/>
      </a:accent1>
      <a:accent2>
        <a:srgbClr val="84B641"/>
      </a:accent2>
      <a:accent3>
        <a:srgbClr val="DE762D"/>
      </a:accent3>
      <a:accent4>
        <a:srgbClr val="2ABDDA"/>
      </a:accent4>
      <a:accent5>
        <a:srgbClr val="A03123"/>
      </a:accent5>
      <a:accent6>
        <a:srgbClr val="FFCD00"/>
      </a:accent6>
      <a:hlink>
        <a:srgbClr val="0070B9"/>
      </a:hlink>
      <a:folHlink>
        <a:srgbClr val="1E7640"/>
      </a:folHlink>
    </a:clrScheme>
    <a:fontScheme name="Custom 1">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1830</TotalTime>
  <Words>1731</Words>
  <Application>Microsoft Office PowerPoint</Application>
  <PresentationFormat>On-screen Show (4:3)</PresentationFormat>
  <Paragraphs>190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Presentation-template-instructions</vt:lpstr>
      <vt:lpstr>Metadata   Silos, Bias, and Infrastructure</vt:lpstr>
      <vt:lpstr>Data Silos</vt:lpstr>
      <vt:lpstr>Interoperability</vt:lpstr>
      <vt:lpstr>(Meta)data</vt:lpstr>
      <vt:lpstr>Semantically Interoperable (Meta)data</vt:lpstr>
      <vt:lpstr>Semantically Interoperable (Meta)data</vt:lpstr>
      <vt:lpstr>“Metadata Infrastructure?”</vt:lpstr>
      <vt:lpstr>Vocabularies and Ontologies</vt:lpstr>
      <vt:lpstr>Naïve Realism and Perspective</vt:lpstr>
      <vt:lpstr>Getting Started: Concepts and Maps</vt:lpstr>
      <vt:lpstr>PowerPoint Presentation</vt:lpstr>
      <vt:lpstr>Available Vocabularies</vt:lpstr>
      <vt:lpstr>Vocabs that Map to DOECode Metadata Fields</vt:lpstr>
      <vt:lpstr>Metadata Application Profile</vt:lpstr>
      <vt:lpstr>Example Application Profiles</vt:lpstr>
      <vt:lpstr>In Sum:</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Knight, Kathryn E.</dc:creator>
  <cp:lastModifiedBy>Knight, Kathryn E.</cp:lastModifiedBy>
  <cp:revision>78</cp:revision>
  <cp:lastPrinted>2016-12-07T15:24:34Z</cp:lastPrinted>
  <dcterms:created xsi:type="dcterms:W3CDTF">2016-11-30T18:05:03Z</dcterms:created>
  <dcterms:modified xsi:type="dcterms:W3CDTF">2016-12-08T16:06:05Z</dcterms:modified>
</cp:coreProperties>
</file>