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90" r:id="rId2"/>
    <p:sldId id="423" r:id="rId3"/>
    <p:sldId id="422" r:id="rId4"/>
    <p:sldId id="399" r:id="rId5"/>
    <p:sldId id="402" r:id="rId6"/>
    <p:sldId id="403" r:id="rId7"/>
    <p:sldId id="419" r:id="rId8"/>
    <p:sldId id="420" r:id="rId9"/>
    <p:sldId id="421" r:id="rId10"/>
    <p:sldId id="404" r:id="rId11"/>
    <p:sldId id="406" r:id="rId12"/>
    <p:sldId id="407" r:id="rId13"/>
    <p:sldId id="424" r:id="rId14"/>
    <p:sldId id="430" r:id="rId15"/>
    <p:sldId id="431" r:id="rId16"/>
    <p:sldId id="432" r:id="rId17"/>
    <p:sldId id="433" r:id="rId18"/>
    <p:sldId id="434" r:id="rId19"/>
    <p:sldId id="435" r:id="rId20"/>
    <p:sldId id="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768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融陞 陳" initials="融陞" lastIdx="3" clrIdx="0">
    <p:extLst>
      <p:ext uri="{19B8F6BF-5375-455C-9EA6-DF929625EA0E}">
        <p15:presenceInfo xmlns:p15="http://schemas.microsoft.com/office/powerpoint/2012/main" userId="31913357735766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87D"/>
    <a:srgbClr val="EDECE8"/>
    <a:srgbClr val="FFFFFF"/>
    <a:srgbClr val="0070C0"/>
    <a:srgbClr val="A6A6A6"/>
    <a:srgbClr val="A9D18E"/>
    <a:srgbClr val="FF7C80"/>
    <a:srgbClr val="26BFCB"/>
    <a:srgbClr val="E6E6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7" autoAdjust="0"/>
    <p:restoredTop sz="82695" autoAdjust="0"/>
  </p:normalViewPr>
  <p:slideViewPr>
    <p:cSldViewPr snapToGrid="0" showGuides="1">
      <p:cViewPr varScale="1">
        <p:scale>
          <a:sx n="93" d="100"/>
          <a:sy n="93" d="100"/>
        </p:scale>
        <p:origin x="3108" y="84"/>
      </p:cViewPr>
      <p:guideLst>
        <p:guide orient="horz" pos="1032"/>
        <p:guide pos="768"/>
        <p:guide pos="7200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5C3C1-C24F-4B65-9C0B-DB900EA8365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F0C6-2AEB-493E-AF9C-8857775D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6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0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1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7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4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6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34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3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BF0C6-2AEB-493E-AF9C-8857775DF0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F797-6FF0-4D0B-96B9-8E1B4E007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84A45-1145-48A4-9AC2-1F05A4F8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7644-18FF-4094-8FEC-91D39CE6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8AB9-5F76-4062-8478-C5F81C646731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3015-CFD7-42E9-9248-EA5CD84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AED3-AF83-40FF-AE09-F55AF221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AA86-8D80-4201-B5EA-5ADA82C9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E6A2-8CCA-4BFE-9013-DA0436A5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4001-6233-4B9D-91A4-25B78E8F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A94-29FE-4BCC-A1C0-94989CD938BC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45D4-E5EE-4DF8-AA2B-40DDB94A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7D2D-DF51-49A3-A727-0C2C5CCE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A4B7B-10B2-4D3B-9A24-E554680E4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52AD3-27FD-408B-B47C-C2D91A2A6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4DD8-8C95-496E-BC06-7451FF9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C9B6-82FE-47BE-BFCD-916465DF6405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296C-263A-4657-A1E3-861DF10E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9FEF-2037-482B-8057-F3F5262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D053-9DED-47E8-BD83-221462F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95BE-EBEC-4B3D-B0BC-D21E2FD9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3A2F-DC61-4E62-8D89-07E88E2E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9B93-E36A-4945-885A-BBF5A81F1AB3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ED98-6B26-4B25-AC4C-6553CBFD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FF392F-71D0-45AB-A7CE-E59B1B0D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  <a:custGeom>
            <a:avLst/>
            <a:gdLst>
              <a:gd name="connsiteX0" fmla="*/ 0 w 707924"/>
              <a:gd name="connsiteY0" fmla="*/ 189885 h 379772"/>
              <a:gd name="connsiteX1" fmla="*/ 0 w 707924"/>
              <a:gd name="connsiteY1" fmla="*/ 189886 h 379772"/>
              <a:gd name="connsiteX2" fmla="*/ 0 w 707924"/>
              <a:gd name="connsiteY2" fmla="*/ 189886 h 379772"/>
              <a:gd name="connsiteX3" fmla="*/ 189886 w 707924"/>
              <a:gd name="connsiteY3" fmla="*/ 0 h 379772"/>
              <a:gd name="connsiteX4" fmla="*/ 518038 w 707924"/>
              <a:gd name="connsiteY4" fmla="*/ 0 h 379772"/>
              <a:gd name="connsiteX5" fmla="*/ 707924 w 707924"/>
              <a:gd name="connsiteY5" fmla="*/ 189886 h 379772"/>
              <a:gd name="connsiteX6" fmla="*/ 707923 w 707924"/>
              <a:gd name="connsiteY6" fmla="*/ 189886 h 379772"/>
              <a:gd name="connsiteX7" fmla="*/ 518037 w 707924"/>
              <a:gd name="connsiteY7" fmla="*/ 379772 h 379772"/>
              <a:gd name="connsiteX8" fmla="*/ 189886 w 707924"/>
              <a:gd name="connsiteY8" fmla="*/ 379771 h 379772"/>
              <a:gd name="connsiteX9" fmla="*/ 14922 w 707924"/>
              <a:gd name="connsiteY9" fmla="*/ 263797 h 379772"/>
              <a:gd name="connsiteX10" fmla="*/ 0 w 707924"/>
              <a:gd name="connsiteY10" fmla="*/ 189886 h 379772"/>
              <a:gd name="connsiteX11" fmla="*/ 14922 w 707924"/>
              <a:gd name="connsiteY11" fmla="*/ 115974 h 379772"/>
              <a:gd name="connsiteX12" fmla="*/ 189886 w 707924"/>
              <a:gd name="connsiteY12" fmla="*/ 0 h 3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7924" h="379772">
                <a:moveTo>
                  <a:pt x="0" y="189885"/>
                </a:moveTo>
                <a:lnTo>
                  <a:pt x="0" y="189886"/>
                </a:lnTo>
                <a:lnTo>
                  <a:pt x="0" y="189886"/>
                </a:lnTo>
                <a:close/>
                <a:moveTo>
                  <a:pt x="189886" y="0"/>
                </a:moveTo>
                <a:lnTo>
                  <a:pt x="518038" y="0"/>
                </a:lnTo>
                <a:cubicBezTo>
                  <a:pt x="622909" y="0"/>
                  <a:pt x="707924" y="85015"/>
                  <a:pt x="707924" y="189886"/>
                </a:cubicBezTo>
                <a:lnTo>
                  <a:pt x="707923" y="189886"/>
                </a:lnTo>
                <a:cubicBezTo>
                  <a:pt x="707923" y="294757"/>
                  <a:pt x="622908" y="379772"/>
                  <a:pt x="518037" y="379772"/>
                </a:cubicBezTo>
                <a:lnTo>
                  <a:pt x="189886" y="379771"/>
                </a:lnTo>
                <a:cubicBezTo>
                  <a:pt x="111233" y="379771"/>
                  <a:pt x="43749" y="331950"/>
                  <a:pt x="14922" y="263797"/>
                </a:cubicBezTo>
                <a:lnTo>
                  <a:pt x="0" y="189886"/>
                </a:lnTo>
                <a:lnTo>
                  <a:pt x="14922" y="115974"/>
                </a:lnTo>
                <a:cubicBezTo>
                  <a:pt x="43749" y="47821"/>
                  <a:pt x="111233" y="0"/>
                  <a:pt x="189886" y="0"/>
                </a:cubicBezTo>
                <a:close/>
              </a:path>
            </a:pathLst>
          </a:custGeom>
          <a:solidFill>
            <a:srgbClr val="3F3F3F"/>
          </a:solidFill>
        </p:spPr>
        <p:txBody>
          <a:bodyPr wrap="square" lIns="0" rIns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7935CC8-D4E8-467C-9951-73B4A1AAAF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68D4-B05F-4B6F-A74E-4BDC3E91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2D87-8444-4F1E-BA77-01B07193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894D-9311-490E-9298-831A46CF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838C-5B5E-492E-AC91-0A8BCA75C085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2F5F-C08C-44E9-A942-D6997D7D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1B81-FE59-49DE-9DF1-B7CC72F0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5787-3D0C-4450-BF45-FBD57654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D640-6B97-49D0-B20A-17D43041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D6C5-2005-41C4-A80E-DD568619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9BB4-0DB4-458E-9E38-780F3AAD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B0F-F0FC-40AD-A95B-4BA6AB6ABB87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2C1-C818-4A77-8E9E-48A5A571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B17D-FB7E-4344-BA9E-0F6ACCD7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7610-5778-4BFC-889B-A3CEA5ED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3862-6082-4930-9FAD-67F0AD8B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01FE0-B755-472B-AC48-3A2CA388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E49FC-7A37-41BA-B805-968957F8D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FCAEB-9C9B-40B1-91A2-9AEE038D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ED4A9-BA44-4C28-BA67-DB4F16D4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D47E-08EA-40BE-ADA2-218EFCE992A8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99305-B50B-49CA-9284-FD8684BB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FBEA8-67E5-449F-BBEF-658AD71D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DAF2-D140-4E41-82E8-AA89A39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29D99-26C0-4B17-A384-F5678452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FF07-E2BF-45A7-B78B-FC4F525AF84E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C5B8C-06B2-48BF-99AD-8D7E3241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BB1E-4E27-4B18-B92E-41A073B8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3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CC48-1024-4FBF-AF93-9F9C1BEB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1462-0784-4B8F-8A0B-F3377585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6D3EE-1A19-49E3-92CE-3A41CD98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95582-99CF-47BD-B151-ED4EECF3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F38-E587-4E88-B1EA-A3517F997BA2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3AD3-F25D-4B1A-9DF8-F13A36EE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39D87-F584-4A0E-A7E7-F1827689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416F-E451-4715-B6EF-60C13270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09178-FA2A-4A39-8A21-082D3F44B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C4A2-18AC-4B47-B371-B78DF53B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64FA6-195D-43BA-8F85-B9EB3D81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87E-F778-4802-897F-5C2AC4F2CD59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9D1E-B7EC-4458-B81C-F3C7BACA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9995-FD56-4336-ADF6-16AFB662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7C27E-EF3F-4B23-8F1B-ECD454DB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48E5-1B88-45B2-B156-5B689CC5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E741-6A63-49D2-9E2E-07C935FFD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A89A-189B-4C9A-B20F-D2CFBC23871E}" type="datetime1">
              <a:rPr lang="en-US" altLang="zh-TW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5C09-1CA2-4D55-9C4F-2219D46ED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C860-D1D2-4059-B19A-EF66A699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CC8-D4E8-467C-9951-73B4A1A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04444" y="2065867"/>
            <a:ext cx="32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81695" y="2595324"/>
            <a:ext cx="9125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人工智慧導論</a:t>
            </a:r>
            <a:endParaRPr lang="en-US" altLang="zh-TW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圖形 23">
            <a:extLst>
              <a:ext uri="{FF2B5EF4-FFF2-40B4-BE49-F238E27FC236}">
                <a16:creationId xmlns:a16="http://schemas.microsoft.com/office/drawing/2014/main" id="{480B7F87-ADE9-496D-8207-AE380483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0154" y="2436864"/>
            <a:ext cx="3970459" cy="3970459"/>
          </a:xfrm>
          <a:prstGeom prst="rect">
            <a:avLst/>
          </a:prstGeom>
        </p:spPr>
      </p:pic>
      <p:pic>
        <p:nvPicPr>
          <p:cNvPr id="26" name="Picture 2" descr="「cats」的圖片搜尋結果">
            <a:extLst>
              <a:ext uri="{FF2B5EF4-FFF2-40B4-BE49-F238E27FC236}">
                <a16:creationId xmlns:a16="http://schemas.microsoft.com/office/drawing/2014/main" id="{DD33679F-F3A6-4446-A32E-50DA6048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5394">
            <a:off x="-1798387" y="3258213"/>
            <a:ext cx="773093" cy="77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4306363-629E-4F93-A7B0-81CF932C2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12760">
            <a:off x="-2775392" y="2782500"/>
            <a:ext cx="812128" cy="73168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1EBEC81F-5788-495E-9EC9-5552BB085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90217">
            <a:off x="-2638578" y="4045069"/>
            <a:ext cx="770500" cy="75404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7FD3EDD-98E2-45B7-AFD2-16DDC8799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254431">
            <a:off x="-1463949" y="4099886"/>
            <a:ext cx="749277" cy="826605"/>
          </a:xfrm>
          <a:prstGeom prst="rect">
            <a:avLst/>
          </a:prstGeom>
        </p:spPr>
      </p:pic>
      <p:pic>
        <p:nvPicPr>
          <p:cNvPr id="30" name="Picture 4" descr="「loading png」的圖片搜尋結果">
            <a:extLst>
              <a:ext uri="{FF2B5EF4-FFF2-40B4-BE49-F238E27FC236}">
                <a16:creationId xmlns:a16="http://schemas.microsoft.com/office/drawing/2014/main" id="{9A23C2BA-8979-451B-B196-6B130F98D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62" y="3205380"/>
            <a:ext cx="1474424" cy="147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ç¥ç¶ç¶²è·¯ãçåçæå°çµæ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37" y="1635597"/>
            <a:ext cx="2428270" cy="16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36249" y="562708"/>
            <a:ext cx="3938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+mj-lt"/>
                <a:ea typeface="+mj-ea"/>
                <a:cs typeface="+mj-cs"/>
              </a:rPr>
              <a:t>Training Step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95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394 L 0.46941 0.0076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-0.00463 L 0.59779 -0.004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52644 0.0083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5" y="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55 -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圖形 23">
            <a:extLst>
              <a:ext uri="{FF2B5EF4-FFF2-40B4-BE49-F238E27FC236}">
                <a16:creationId xmlns:a16="http://schemas.microsoft.com/office/drawing/2014/main" id="{480B7F87-ADE9-496D-8207-AE380483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915" y="1494603"/>
            <a:ext cx="3970459" cy="39704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DD0530-A2D3-4E86-ACD6-5E67CB60C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58254" y="2286180"/>
            <a:ext cx="1589222" cy="978906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52515CCF-CAB3-4C22-A2EC-DE295A44D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4900" y="2130603"/>
            <a:ext cx="1371600" cy="15675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3777EC1-B3A5-49AC-BF63-95CE717C9E78}"/>
              </a:ext>
            </a:extLst>
          </p:cNvPr>
          <p:cNvSpPr txBox="1"/>
          <p:nvPr/>
        </p:nvSpPr>
        <p:spPr>
          <a:xfrm>
            <a:off x="6195867" y="1640017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cat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A9A359D-F902-458D-8D5F-A37B0925B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45242" y="1984827"/>
            <a:ext cx="1363198" cy="19252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0B7FFF7-BC22-4F38-8622-70F04AC73E24}"/>
              </a:ext>
            </a:extLst>
          </p:cNvPr>
          <p:cNvSpPr txBox="1"/>
          <p:nvPr/>
        </p:nvSpPr>
        <p:spPr>
          <a:xfrm>
            <a:off x="6246507" y="2047041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not a cat</a:t>
            </a:r>
            <a:endParaRPr 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36249" y="562708"/>
            <a:ext cx="526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+mj-lt"/>
                <a:ea typeface="+mj-ea"/>
                <a:cs typeface="+mj-cs"/>
              </a:rPr>
              <a:t>Model and Testing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18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37305 0.03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37917 0.01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31701" y="1766335"/>
            <a:ext cx="4381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zh-TW" sz="4800" b="1" dirty="0">
                <a:solidFill>
                  <a:srgbClr val="FFCC00"/>
                </a:solidFill>
              </a:rPr>
              <a:t>Features*</a:t>
            </a:r>
          </a:p>
          <a:p>
            <a:pPr lvl="0" indent="-69850">
              <a:buClr>
                <a:schemeClr val="dk1"/>
              </a:buClr>
              <a:buSzPts val="1100"/>
              <a:buNone/>
            </a:pPr>
            <a:r>
              <a:rPr lang="fr-FR" altLang="zh-CN" sz="2000" dirty="0"/>
              <a:t>Observable </a:t>
            </a:r>
            <a:r>
              <a:rPr lang="fr-FR" altLang="zh-TW" sz="2000" dirty="0"/>
              <a:t>phenomenon</a:t>
            </a:r>
          </a:p>
          <a:p>
            <a:pPr lvl="0" indent="-69850">
              <a:buClr>
                <a:schemeClr val="dk1"/>
              </a:buClr>
              <a:buSzPts val="1100"/>
              <a:buNone/>
            </a:pPr>
            <a:endParaRPr lang="fr-FR" altLang="zh-TW" sz="2000" dirty="0"/>
          </a:p>
          <a:p>
            <a:pPr lvl="0" indent="-69850">
              <a:buClr>
                <a:schemeClr val="dk1"/>
              </a:buClr>
              <a:buSzPts val="1100"/>
              <a:buNone/>
            </a:pPr>
            <a:r>
              <a:rPr lang="fr-FR" altLang="zh-TW" sz="2000" dirty="0"/>
              <a:t>EX: Images, Sentences, Data</a:t>
            </a:r>
          </a:p>
          <a:p>
            <a:pPr lvl="0"/>
            <a:endParaRPr lang="fr-FR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86000" y="4156035"/>
            <a:ext cx="38786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800" b="1" dirty="0">
                <a:solidFill>
                  <a:srgbClr val="00B050"/>
                </a:solidFill>
              </a:rPr>
              <a:t>Prediction</a:t>
            </a:r>
          </a:p>
          <a:p>
            <a:pPr>
              <a:buNone/>
            </a:pPr>
            <a:r>
              <a:rPr lang="en-US" altLang="zh-TW" sz="2000" dirty="0"/>
              <a:t>A result generated by a model</a:t>
            </a:r>
            <a:endParaRPr lang="fr-FR" altLang="zh-TW" sz="2000" dirty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69254" y="1750946"/>
            <a:ext cx="362745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4800" b="1" dirty="0">
                <a:solidFill>
                  <a:srgbClr val="FF6600"/>
                </a:solidFill>
              </a:rPr>
              <a:t>Labels</a:t>
            </a:r>
            <a:endParaRPr lang="en" altLang="zh-TW" sz="4800" b="1" dirty="0">
              <a:solidFill>
                <a:srgbClr val="FF6600"/>
              </a:solidFill>
            </a:endParaRPr>
          </a:p>
          <a:p>
            <a:pPr lvl="0">
              <a:buNone/>
            </a:pPr>
            <a:r>
              <a:rPr lang="en-US" altLang="zh-TW" sz="2000" dirty="0"/>
              <a:t>An expected </a:t>
            </a:r>
            <a:r>
              <a:rPr lang="en-US" altLang="zh-CN" sz="2000" dirty="0"/>
              <a:t>result of feature.</a:t>
            </a:r>
          </a:p>
          <a:p>
            <a:pPr lvl="0">
              <a:buNone/>
            </a:pPr>
            <a:endParaRPr lang="en-US" altLang="zh-TW" sz="2000" dirty="0"/>
          </a:p>
          <a:p>
            <a:pPr lvl="0">
              <a:buNone/>
            </a:pPr>
            <a:r>
              <a:rPr lang="en-US" altLang="zh-TW" sz="2000" dirty="0"/>
              <a:t>EX: Score, True or  False, </a:t>
            </a:r>
            <a:r>
              <a:rPr lang="en-US" altLang="zh-CN" sz="2000" dirty="0"/>
              <a:t>D</a:t>
            </a:r>
            <a:r>
              <a:rPr lang="en-US" altLang="zh-TW" sz="2000" dirty="0"/>
              <a:t>escription</a:t>
            </a:r>
            <a:endParaRPr lang="en" altLang="zh-TW" sz="2000" dirty="0"/>
          </a:p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69254" y="4002146"/>
            <a:ext cx="34164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800" b="1" dirty="0">
                <a:solidFill>
                  <a:srgbClr val="00B0F0"/>
                </a:solidFill>
              </a:rPr>
              <a:t>Loss</a:t>
            </a:r>
          </a:p>
          <a:p>
            <a:pPr>
              <a:buNone/>
            </a:pPr>
            <a:r>
              <a:rPr lang="en-US" altLang="zh-TW" sz="2000" dirty="0"/>
              <a:t>A value to evaluate the prediction whether it is correct</a:t>
            </a:r>
            <a:endParaRPr lang="fr-FR" altLang="zh-TW" sz="2000" dirty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+mj-lt"/>
                <a:ea typeface="+mj-ea"/>
                <a:cs typeface="+mj-cs"/>
              </a:rPr>
              <a:t>Key Components of Machine Learning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125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2034283" y="1750869"/>
            <a:ext cx="80959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常見的機器學習演算法分類類別：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監督式學習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Supervised Learning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非監督式學習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Unsupervised Learning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半監督式學習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Semi-supervised learning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40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1479035" y="2674520"/>
            <a:ext cx="10578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監督式學習（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Supervised Learning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所有資料都有答案，提供機器學習輸出時判斷使用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提供一些動物照片並且事先標記（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）哪些是狗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哪些是貓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因為已經標記了答案，接下來就是把照片內的特徵（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）取出來，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將來預測時只要比對已知的特徵就可以辨識貓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四隻腳、尖耳朵、長鬍子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D810FC-ACE2-4931-B564-D16B3AB51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17" y="292406"/>
            <a:ext cx="3548380" cy="23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1356189" y="2079642"/>
            <a:ext cx="106298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非監督式學習（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Unsupervised Learning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所有資料都沒有答案，無法提供機器學習輸出時判斷使用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提供一些動物照片但並沒有事先標記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接下來就是把照片內的特徵取出來，由於並沒有標記的資訊，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所以將來預測時只會知道是哪一類的動物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是不是同一類的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動物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無法知道這是什麼動物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15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1089061" y="1640017"/>
            <a:ext cx="1058174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半監督式學習（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Semi-supervised learning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少部分資料有答案，大部分資料沒有答案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張圖片，其中只有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張標記哪些是貓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哪些是狗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將有標記的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張圖片的特徵取出來，就能知道貓、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狗對應的特徵（監督式）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利用特徵將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張圖片分成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兩類（非監督式）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比對貓、狗與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類的特徵，用來確認分類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33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1315092" y="1735800"/>
            <a:ext cx="1098890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增強學習（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上述討論的學習方法，對於單次決策的輸出資訊都有明確的答案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，但增強學習卻不是如此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增強學習是連續多次的決策，用來達成一個最終的目標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（某個參數達到特定值）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例如：象棋程式、自動駕駛系統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98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1315092" y="1735800"/>
            <a:ext cx="1003351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增強學習（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假設現在有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兩隻象棋程式，雙方的最終目標當然都是贏得棋局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如果我們設計一個參數來判斷棋局，當有一方達到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分時，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就表示一定會贏得該棋局（即對手確定輸了，沒有辦法再掙扎了）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一開始雙方都是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分，此時若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先走一步，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當然會希望它走的這一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步能最大化它的分數（同時減少對手的分數）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競爭關係的增強學習</a:t>
            </a:r>
            <a:endParaRPr lang="zh-TW" altLang="en-US" sz="1600" dirty="0"/>
          </a:p>
        </p:txBody>
      </p:sp>
      <p:pic>
        <p:nvPicPr>
          <p:cNvPr id="7" name="Picture 2" descr="「象棋」的圖片搜尋結果">
            <a:extLst>
              <a:ext uri="{FF2B5EF4-FFF2-40B4-BE49-F238E27FC236}">
                <a16:creationId xmlns:a16="http://schemas.microsoft.com/office/drawing/2014/main" id="{AA6123D4-09A8-4478-BE58-3682193E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50" y="4554279"/>
            <a:ext cx="3603625" cy="230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5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1315092" y="1735800"/>
            <a:ext cx="1098890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增強學習（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上述討論的學習方法，對於單次決策的輸出資訊都有明確的答案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，但增強學習卻不是如此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增強學習是連續多次的決策，用來達成一個最終的目標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（某個參數達到特定值）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例如：象棋程式、自動駕駛系統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43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04444" y="2065867"/>
            <a:ext cx="32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560E13-0B81-4C7F-80BF-59B29E81286E}"/>
              </a:ext>
            </a:extLst>
          </p:cNvPr>
          <p:cNvSpPr txBox="1"/>
          <p:nvPr/>
        </p:nvSpPr>
        <p:spPr>
          <a:xfrm>
            <a:off x="2188395" y="2114478"/>
            <a:ext cx="402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課堂操作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dirty="0"/>
              <a:t>40%</a:t>
            </a:r>
          </a:p>
          <a:p>
            <a:r>
              <a:rPr lang="zh-TW" altLang="en-US" sz="3600" dirty="0"/>
              <a:t>點名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dirty="0"/>
              <a:t>10%</a:t>
            </a:r>
          </a:p>
          <a:p>
            <a:r>
              <a:rPr lang="zh-TW" altLang="en-US" sz="3600" dirty="0"/>
              <a:t>期中心得報告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dirty="0"/>
              <a:t>20%</a:t>
            </a:r>
          </a:p>
          <a:p>
            <a:r>
              <a:rPr lang="zh-TW" altLang="en-US" sz="3600" dirty="0"/>
              <a:t>期末報告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dirty="0"/>
              <a:t>30%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693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36248" y="562708"/>
            <a:ext cx="10221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lt"/>
                <a:ea typeface="+mj-ea"/>
                <a:cs typeface="+mj-cs"/>
              </a:rPr>
              <a:t>機器學習演算法的分類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5CAA8-62BD-4847-AD38-06478F10FEC9}"/>
              </a:ext>
            </a:extLst>
          </p:cNvPr>
          <p:cNvSpPr txBox="1"/>
          <p:nvPr/>
        </p:nvSpPr>
        <p:spPr>
          <a:xfrm>
            <a:off x="1315092" y="1735800"/>
            <a:ext cx="1098890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增強學習（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上述討論的學習方法，對於單次決策的輸出資訊都有明確的答案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，但增強學習卻不是如此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增強學習是連續多次的決策，用來達成一個最終的目標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（某個參數達到特定值）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例如：象棋程式、自動駕駛系統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55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04444" y="2065867"/>
            <a:ext cx="32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81695" y="2595324"/>
            <a:ext cx="9125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聊天生成預訓練轉換器</a:t>
            </a:r>
            <a:endParaRPr lang="en-US" altLang="zh-TW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66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ChatGPT</a:t>
            </a:r>
            <a:endParaRPr lang="zh-TW" altLang="en-US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 descr="upload.wikimedia.org/wikipedia/commons/thumb/0/...">
            <a:extLst>
              <a:ext uri="{FF2B5EF4-FFF2-40B4-BE49-F238E27FC236}">
                <a16:creationId xmlns:a16="http://schemas.microsoft.com/office/drawing/2014/main" id="{978F790B-02A5-4697-B4C8-8C1EAF11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6" y="10740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35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05469" y="788614"/>
            <a:ext cx="10521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什麼是人工智慧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(Artificial Intelligence)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1F7EA79-97C5-492E-A91D-DE19300DE3D7}"/>
              </a:ext>
            </a:extLst>
          </p:cNvPr>
          <p:cNvSpPr/>
          <p:nvPr/>
        </p:nvSpPr>
        <p:spPr>
          <a:xfrm>
            <a:off x="7676890" y="2048716"/>
            <a:ext cx="4020670" cy="4020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8977A58-FCA7-46AA-BA6F-2782B2449503}"/>
              </a:ext>
            </a:extLst>
          </p:cNvPr>
          <p:cNvSpPr/>
          <p:nvPr/>
        </p:nvSpPr>
        <p:spPr>
          <a:xfrm>
            <a:off x="8140222" y="2287398"/>
            <a:ext cx="3040158" cy="30401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4DFFE2F-02DD-48EA-A07A-3FE8980C7E98}"/>
              </a:ext>
            </a:extLst>
          </p:cNvPr>
          <p:cNvSpPr/>
          <p:nvPr/>
        </p:nvSpPr>
        <p:spPr>
          <a:xfrm>
            <a:off x="8421341" y="2486877"/>
            <a:ext cx="1897453" cy="18974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26A12D-0624-47C8-B3BC-5D540683BA82}"/>
              </a:ext>
            </a:extLst>
          </p:cNvPr>
          <p:cNvSpPr txBox="1"/>
          <p:nvPr/>
        </p:nvSpPr>
        <p:spPr>
          <a:xfrm>
            <a:off x="9118989" y="5384695"/>
            <a:ext cx="198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人工智慧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106EF3-B0EF-4A18-9772-F315826A3E66}"/>
              </a:ext>
            </a:extLst>
          </p:cNvPr>
          <p:cNvSpPr txBox="1"/>
          <p:nvPr/>
        </p:nvSpPr>
        <p:spPr>
          <a:xfrm>
            <a:off x="8528470" y="4307515"/>
            <a:ext cx="32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機器學習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3E3E90-46B7-4E0E-BDA6-F5AC6A4468B8}"/>
              </a:ext>
            </a:extLst>
          </p:cNvPr>
          <p:cNvSpPr txBox="1"/>
          <p:nvPr/>
        </p:nvSpPr>
        <p:spPr>
          <a:xfrm>
            <a:off x="8563360" y="3187451"/>
            <a:ext cx="281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深度學習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A729A2-1D37-47A7-94F7-B8550F8FC303}"/>
              </a:ext>
            </a:extLst>
          </p:cNvPr>
          <p:cNvSpPr txBox="1"/>
          <p:nvPr/>
        </p:nvSpPr>
        <p:spPr>
          <a:xfrm>
            <a:off x="4364309" y="3027999"/>
            <a:ext cx="21146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/>
              <a:t>人工智慧</a:t>
            </a:r>
            <a:endParaRPr lang="en-US" altLang="zh-TW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/>
              <a:t>機器學習</a:t>
            </a:r>
            <a:endParaRPr lang="en-US" altLang="zh-TW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/>
              <a:t>深度學習</a:t>
            </a:r>
            <a:endParaRPr lang="en-US" altLang="zh-TW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/>
              <a:t>專家系統</a:t>
            </a: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2C659C26-0BFE-47E1-B029-0682E12E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AI人工智慧是什麼？科普時代你還不知道AI就太落伍啦- 巨匠電腦">
            <a:extLst>
              <a:ext uri="{FF2B5EF4-FFF2-40B4-BE49-F238E27FC236}">
                <a16:creationId xmlns:a16="http://schemas.microsoft.com/office/drawing/2014/main" id="{F97F5455-7C06-4BB0-B6D2-658BB948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74" y="3282762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0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Shape 156"/>
          <p:cNvSpPr txBox="1">
            <a:spLocks/>
          </p:cNvSpPr>
          <p:nvPr/>
        </p:nvSpPr>
        <p:spPr>
          <a:xfrm>
            <a:off x="1687040" y="620508"/>
            <a:ext cx="8268823" cy="6360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Inborn Ability for Computer</a:t>
            </a:r>
            <a:endParaRPr lang="en" dirty="0"/>
          </a:p>
        </p:txBody>
      </p:sp>
      <p:pic>
        <p:nvPicPr>
          <p:cNvPr id="15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37F969DF-6D7F-4664-9993-BE8FFC4AE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442"/>
          <a:stretch/>
        </p:blipFill>
        <p:spPr bwMode="auto">
          <a:xfrm>
            <a:off x="3132668" y="1346251"/>
            <a:ext cx="2878666" cy="26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204F7D8D-94C5-440A-B1FA-D8A319687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442"/>
          <a:stretch/>
        </p:blipFill>
        <p:spPr bwMode="auto">
          <a:xfrm>
            <a:off x="6011332" y="1346251"/>
            <a:ext cx="2878668" cy="26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3496AE36-ADEC-4622-A54E-CFD8F950B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9" r="50000"/>
          <a:stretch/>
        </p:blipFill>
        <p:spPr bwMode="auto">
          <a:xfrm>
            <a:off x="3132669" y="4001956"/>
            <a:ext cx="2878663" cy="27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4994B8EE-928E-4523-BFB8-6789004D5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9559"/>
          <a:stretch/>
        </p:blipFill>
        <p:spPr bwMode="auto">
          <a:xfrm>
            <a:off x="6011332" y="4001956"/>
            <a:ext cx="2878669" cy="27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0E68C2-5D67-478C-95B9-BFE7C7C5C376}"/>
              </a:ext>
            </a:extLst>
          </p:cNvPr>
          <p:cNvSpPr txBox="1"/>
          <p:nvPr/>
        </p:nvSpPr>
        <p:spPr>
          <a:xfrm>
            <a:off x="8913807" y="6304877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http://www.commitstrip.com/</a:t>
            </a:r>
          </a:p>
          <a:p>
            <a:r>
              <a:rPr lang="en-US" sz="1000" dirty="0" err="1"/>
              <a:t>en</a:t>
            </a:r>
            <a:r>
              <a:rPr lang="en-US" sz="1000" dirty="0"/>
              <a:t>/2017/06/07/</a:t>
            </a:r>
            <a:r>
              <a:rPr lang="en-US" sz="1000" dirty="0" err="1"/>
              <a:t>ai</a:t>
            </a:r>
            <a:r>
              <a:rPr lang="en-US" sz="1000" dirty="0"/>
              <a:t>-inside/</a:t>
            </a:r>
          </a:p>
        </p:txBody>
      </p:sp>
    </p:spTree>
    <p:extLst>
      <p:ext uri="{BB962C8B-B14F-4D97-AF65-F5344CB8AC3E}">
        <p14:creationId xmlns:p14="http://schemas.microsoft.com/office/powerpoint/2010/main" val="5614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Shape 156"/>
          <p:cNvSpPr txBox="1">
            <a:spLocks/>
          </p:cNvSpPr>
          <p:nvPr/>
        </p:nvSpPr>
        <p:spPr>
          <a:xfrm>
            <a:off x="1687040" y="620508"/>
            <a:ext cx="8268823" cy="6360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Rule-based</a:t>
            </a:r>
            <a:endParaRPr lang="en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36" y="1878627"/>
            <a:ext cx="3816563" cy="3803379"/>
          </a:xfrm>
          <a:prstGeom prst="rect">
            <a:avLst/>
          </a:prstGeom>
        </p:spPr>
      </p:pic>
      <p:pic>
        <p:nvPicPr>
          <p:cNvPr id="12" name="猫咪偷学狗叫，被发现又变猫叫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13524" y="2738916"/>
            <a:ext cx="3048000" cy="2286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0E68C2-5D67-478C-95B9-BFE7C7C5C376}"/>
              </a:ext>
            </a:extLst>
          </p:cNvPr>
          <p:cNvSpPr txBox="1"/>
          <p:nvPr/>
        </p:nvSpPr>
        <p:spPr>
          <a:xfrm>
            <a:off x="8714660" y="6238102"/>
            <a:ext cx="1712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https://www.youtube.com/watch?time_continue=21&amp;v=gumUWSLmjV4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0E68C2-5D67-478C-95B9-BFE7C7C5C376}"/>
              </a:ext>
            </a:extLst>
          </p:cNvPr>
          <p:cNvSpPr txBox="1"/>
          <p:nvPr/>
        </p:nvSpPr>
        <p:spPr>
          <a:xfrm>
            <a:off x="3489517" y="6391990"/>
            <a:ext cx="171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https://medium.com/@chih.sheng.huang821</a:t>
            </a:r>
          </a:p>
        </p:txBody>
      </p:sp>
    </p:spTree>
    <p:extLst>
      <p:ext uri="{BB962C8B-B14F-4D97-AF65-F5344CB8AC3E}">
        <p14:creationId xmlns:p14="http://schemas.microsoft.com/office/powerpoint/2010/main" val="9811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Shape 156"/>
          <p:cNvSpPr txBox="1">
            <a:spLocks/>
          </p:cNvSpPr>
          <p:nvPr/>
        </p:nvSpPr>
        <p:spPr>
          <a:xfrm>
            <a:off x="1687040" y="620508"/>
            <a:ext cx="8268823" cy="6360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簡介</a:t>
            </a:r>
            <a:endParaRPr lang="en" dirty="0"/>
          </a:p>
        </p:txBody>
      </p:sp>
      <p:pic>
        <p:nvPicPr>
          <p:cNvPr id="2050" name="Picture 2" descr="AlphaGo Zero demystified | Dylan's Blog">
            <a:extLst>
              <a:ext uri="{FF2B5EF4-FFF2-40B4-BE49-F238E27FC236}">
                <a16:creationId xmlns:a16="http://schemas.microsoft.com/office/drawing/2014/main" id="{C287DD7C-69F1-44BF-9235-CCC45B5B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10" y="29240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CFE51AC-3301-4CD1-ABD3-D3447E0EE6EB}"/>
              </a:ext>
            </a:extLst>
          </p:cNvPr>
          <p:cNvSpPr txBox="1"/>
          <p:nvPr/>
        </p:nvSpPr>
        <p:spPr>
          <a:xfrm>
            <a:off x="1332855" y="2125129"/>
            <a:ext cx="68967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AlphaGo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DeepMind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（圍棋）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CN" altLang="en-US" sz="2800" b="1" dirty="0"/>
          </a:p>
        </p:txBody>
      </p:sp>
      <p:pic>
        <p:nvPicPr>
          <p:cNvPr id="16" name="Picture 2" descr="「alphago」的圖片搜尋結果">
            <a:extLst>
              <a:ext uri="{FF2B5EF4-FFF2-40B4-BE49-F238E27FC236}">
                <a16:creationId xmlns:a16="http://schemas.microsoft.com/office/drawing/2014/main" id="{F326F087-D1DC-4C89-BFB8-62AB6FE6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03" y="2426431"/>
            <a:ext cx="3859863" cy="40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88A1A78-6A38-47DE-AA8C-72A335DDA39B}"/>
              </a:ext>
            </a:extLst>
          </p:cNvPr>
          <p:cNvSpPr txBox="1"/>
          <p:nvPr/>
        </p:nvSpPr>
        <p:spPr>
          <a:xfrm>
            <a:off x="1329879" y="4470766"/>
            <a:ext cx="4351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Artificial Intelligence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138" y="2088969"/>
            <a:ext cx="32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Shape 156"/>
          <p:cNvSpPr txBox="1">
            <a:spLocks/>
          </p:cNvSpPr>
          <p:nvPr/>
        </p:nvSpPr>
        <p:spPr>
          <a:xfrm>
            <a:off x="2150821" y="1151086"/>
            <a:ext cx="9581396" cy="6360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人工智慧：試著用機器來實現人類智慧的一門學問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9450DC-F0E0-4AC7-ADB7-688C7A00550E}"/>
              </a:ext>
            </a:extLst>
          </p:cNvPr>
          <p:cNvSpPr/>
          <p:nvPr/>
        </p:nvSpPr>
        <p:spPr>
          <a:xfrm>
            <a:off x="1455235" y="2015352"/>
            <a:ext cx="9831629" cy="423006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515D635-2208-4528-81B0-3CAFE39D531C}"/>
              </a:ext>
            </a:extLst>
          </p:cNvPr>
          <p:cNvSpPr/>
          <p:nvPr/>
        </p:nvSpPr>
        <p:spPr>
          <a:xfrm>
            <a:off x="4165495" y="4419803"/>
            <a:ext cx="1809687" cy="1659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4DB39EF-AB30-4D01-A83D-D7CAB3444680}"/>
              </a:ext>
            </a:extLst>
          </p:cNvPr>
          <p:cNvSpPr/>
          <p:nvPr/>
        </p:nvSpPr>
        <p:spPr>
          <a:xfrm>
            <a:off x="4120235" y="2531918"/>
            <a:ext cx="1809687" cy="16596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推論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13D9F80-0A7F-474D-A100-A62E27EE30C5}"/>
              </a:ext>
            </a:extLst>
          </p:cNvPr>
          <p:cNvSpPr/>
          <p:nvPr/>
        </p:nvSpPr>
        <p:spPr>
          <a:xfrm>
            <a:off x="1840712" y="4353087"/>
            <a:ext cx="1809687" cy="16596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F189E98-76EA-4D58-8BDA-F3CC1ADE504B}"/>
              </a:ext>
            </a:extLst>
          </p:cNvPr>
          <p:cNvSpPr/>
          <p:nvPr/>
        </p:nvSpPr>
        <p:spPr>
          <a:xfrm>
            <a:off x="1985710" y="2465202"/>
            <a:ext cx="1809687" cy="16596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AE8C70-2FF5-45DE-B777-E28911C6C3EB}"/>
              </a:ext>
            </a:extLst>
          </p:cNvPr>
          <p:cNvSpPr/>
          <p:nvPr/>
        </p:nvSpPr>
        <p:spPr>
          <a:xfrm>
            <a:off x="7178860" y="2274101"/>
            <a:ext cx="3543217" cy="38348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475FFF-5420-470A-AEC8-A6FD14C792B3}"/>
              </a:ext>
            </a:extLst>
          </p:cNvPr>
          <p:cNvSpPr txBox="1"/>
          <p:nvPr/>
        </p:nvSpPr>
        <p:spPr>
          <a:xfrm>
            <a:off x="7133600" y="2465202"/>
            <a:ext cx="163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</p:txBody>
      </p:sp>
      <p:sp>
        <p:nvSpPr>
          <p:cNvPr id="23" name="圓角矩形 16">
            <a:extLst>
              <a:ext uri="{FF2B5EF4-FFF2-40B4-BE49-F238E27FC236}">
                <a16:creationId xmlns:a16="http://schemas.microsoft.com/office/drawing/2014/main" id="{F72A480D-74C7-483D-969F-70106EF761F3}"/>
              </a:ext>
            </a:extLst>
          </p:cNvPr>
          <p:cNvSpPr/>
          <p:nvPr/>
        </p:nvSpPr>
        <p:spPr>
          <a:xfrm>
            <a:off x="7361362" y="3085124"/>
            <a:ext cx="1206458" cy="11064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線性回歸</a:t>
            </a:r>
          </a:p>
        </p:txBody>
      </p:sp>
      <p:sp>
        <p:nvSpPr>
          <p:cNvPr id="24" name="圓角矩形 17">
            <a:extLst>
              <a:ext uri="{FF2B5EF4-FFF2-40B4-BE49-F238E27FC236}">
                <a16:creationId xmlns:a16="http://schemas.microsoft.com/office/drawing/2014/main" id="{71F7630F-955D-4923-95BF-5CBDA08CCFEE}"/>
              </a:ext>
            </a:extLst>
          </p:cNvPr>
          <p:cNvSpPr/>
          <p:nvPr/>
        </p:nvSpPr>
        <p:spPr>
          <a:xfrm>
            <a:off x="9213529" y="3142425"/>
            <a:ext cx="1206458" cy="11064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分群演算法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18">
            <a:extLst>
              <a:ext uri="{FF2B5EF4-FFF2-40B4-BE49-F238E27FC236}">
                <a16:creationId xmlns:a16="http://schemas.microsoft.com/office/drawing/2014/main" id="{308387AD-8F2A-4DF1-ADEA-912544DBF4A1}"/>
              </a:ext>
            </a:extLst>
          </p:cNvPr>
          <p:cNvSpPr/>
          <p:nvPr/>
        </p:nvSpPr>
        <p:spPr>
          <a:xfrm>
            <a:off x="9213529" y="4625699"/>
            <a:ext cx="1206458" cy="110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</a:p>
        </p:txBody>
      </p:sp>
      <p:sp>
        <p:nvSpPr>
          <p:cNvPr id="26" name="圓角矩形 19">
            <a:extLst>
              <a:ext uri="{FF2B5EF4-FFF2-40B4-BE49-F238E27FC236}">
                <a16:creationId xmlns:a16="http://schemas.microsoft.com/office/drawing/2014/main" id="{E2BFB25C-BFFD-408F-A477-1B3D743ED78B}"/>
              </a:ext>
            </a:extLst>
          </p:cNvPr>
          <p:cNvSpPr/>
          <p:nvPr/>
        </p:nvSpPr>
        <p:spPr>
          <a:xfrm>
            <a:off x="7361362" y="4633537"/>
            <a:ext cx="1206458" cy="11064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</a:t>
            </a:r>
          </a:p>
        </p:txBody>
      </p:sp>
    </p:spTree>
    <p:extLst>
      <p:ext uri="{BB962C8B-B14F-4D97-AF65-F5344CB8AC3E}">
        <p14:creationId xmlns:p14="http://schemas.microsoft.com/office/powerpoint/2010/main" val="24220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2" y="0"/>
            <a:ext cx="920824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06"/>
            <a:ext cx="920826" cy="2695222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課前介紹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投影片編號版面配置區 2">
            <a:extLst>
              <a:ext uri="{FF2B5EF4-FFF2-40B4-BE49-F238E27FC236}">
                <a16:creationId xmlns:a16="http://schemas.microsoft.com/office/drawing/2014/main" id="{D0135614-BCF5-4E96-B39A-48631EA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77" y="6325215"/>
            <a:ext cx="707924" cy="379772"/>
          </a:xfrm>
        </p:spPr>
        <p:txBody>
          <a:bodyPr/>
          <a:lstStyle/>
          <a:p>
            <a:fld id="{67935CC8-D4E8-467C-9951-73B4A1AAAF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138" y="2088969"/>
            <a:ext cx="32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Shape 156"/>
          <p:cNvSpPr txBox="1">
            <a:spLocks/>
          </p:cNvSpPr>
          <p:nvPr/>
        </p:nvSpPr>
        <p:spPr>
          <a:xfrm>
            <a:off x="2104326" y="810123"/>
            <a:ext cx="5972100" cy="6360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236B57-78DF-491C-932E-B1234DE3974D}"/>
              </a:ext>
            </a:extLst>
          </p:cNvPr>
          <p:cNvSpPr txBox="1"/>
          <p:nvPr/>
        </p:nvSpPr>
        <p:spPr>
          <a:xfrm>
            <a:off x="1654185" y="1917174"/>
            <a:ext cx="94337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Artificial Intelligence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用來實現人工智慧應用的技術總稱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實現人工智慧的技術之一，利用機器學習特定知識後，再進行應用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機器學習技術的一種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由原始的類神經網路進化而來的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（類神經網路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 深度學習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44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0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lIns="0" tIns="0" rIns="0" bIns="0" anchor="ctr" anchorCtr="0">
        <a:spAutoFit/>
      </a:bodyPr>
      <a:lstStyle>
        <a:defPPr algn="ctr">
          <a:defRPr dirty="0" smtClean="0">
            <a:latin typeface="Segoe UI Light" panose="020B0502040204020203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26474</TotalTime>
  <Words>977</Words>
  <Application>Microsoft Office PowerPoint</Application>
  <PresentationFormat>寬螢幕</PresentationFormat>
  <Paragraphs>190</Paragraphs>
  <Slides>20</Slides>
  <Notes>20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標楷體</vt:lpstr>
      <vt:lpstr>Arial</vt:lpstr>
      <vt:lpstr>Calibri</vt:lpstr>
      <vt:lpstr>Segoe UI</vt:lpstr>
      <vt:lpstr>Segoe UI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  <vt:lpstr>課前介紹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Christopher</dc:creator>
  <cp:lastModifiedBy>林哲維</cp:lastModifiedBy>
  <cp:revision>4397</cp:revision>
  <dcterms:created xsi:type="dcterms:W3CDTF">2019-08-27T10:52:08Z</dcterms:created>
  <dcterms:modified xsi:type="dcterms:W3CDTF">2025-02-18T00:47:48Z</dcterms:modified>
</cp:coreProperties>
</file>