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  <p:sldMasterId id="2147483819" r:id="rId2"/>
  </p:sldMasterIdLst>
  <p:sldIdLst>
    <p:sldId id="256" r:id="rId3"/>
    <p:sldId id="345" r:id="rId4"/>
    <p:sldId id="316" r:id="rId5"/>
    <p:sldId id="317" r:id="rId6"/>
    <p:sldId id="318" r:id="rId7"/>
    <p:sldId id="319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4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5" r:id="rId41"/>
    <p:sldId id="302" r:id="rId42"/>
    <p:sldId id="303" r:id="rId43"/>
    <p:sldId id="304" r:id="rId44"/>
    <p:sldId id="306" r:id="rId45"/>
    <p:sldId id="308" r:id="rId46"/>
    <p:sldId id="307" r:id="rId47"/>
    <p:sldId id="309" r:id="rId48"/>
    <p:sldId id="310" r:id="rId49"/>
    <p:sldId id="315" r:id="rId50"/>
    <p:sldId id="311" r:id="rId51"/>
    <p:sldId id="314" r:id="rId52"/>
    <p:sldId id="259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0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6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51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250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9622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2279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148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78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428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7360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47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7436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7707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0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1636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94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0489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8189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3993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2059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all" spc="0" normalizeH="0" baseline="0" noProof="0" dirty="0">
                <a:ln w="3175" cmpd="sng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j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7269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684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568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240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856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426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37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828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03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987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29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5215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930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A501A-E6BD-46D2-BD25-59A76987027A}" type="datetimeFigureOut">
              <a:rPr lang="zh-TW" altLang="en-US" smtClean="0"/>
              <a:t>2024/2/23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B57E17-8F56-4A3B-902A-CD16B50903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6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872059-2B87-4DC7-8B67-4E1111268401}" type="datetimeFigureOut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2024/2/23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50" b="0" i="0" u="none" strike="noStrike" kern="1200" cap="all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A1BCB-C2DF-4C22-BAA8-F276E632711F}" type="slidenum">
              <a:rPr kumimoji="0" lang="zh-TW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05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661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  <p:sldLayoutId id="214748383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人工智慧概論與實務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88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80976" y="1536700"/>
            <a:ext cx="5705474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Miscellaneous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Power level  Many power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在打字時會有一個類似電玩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COMBO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的特效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04" y="2352674"/>
            <a:ext cx="5460817" cy="41514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550" y="2357450"/>
            <a:ext cx="5449700" cy="4146677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061201" y="88900"/>
            <a:ext cx="5029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接著來進行一些簡單的設定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單純只是個人習慣，不設定也能正常使用</a:t>
            </a:r>
          </a:p>
        </p:txBody>
      </p:sp>
    </p:spTree>
    <p:extLst>
      <p:ext uri="{BB962C8B-B14F-4D97-AF65-F5344CB8AC3E}">
        <p14:creationId xmlns:p14="http://schemas.microsoft.com/office/powerpoint/2010/main" val="414356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180976" y="1536700"/>
            <a:ext cx="570547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Miscellaneous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Corgi mode &amp; Kitty mode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061201" y="88900"/>
            <a:ext cx="5029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接著來進行一些簡單的設定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單純只是個人習慣，不設定也能正常使用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88" y="2352944"/>
            <a:ext cx="5099050" cy="388910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149976" y="1536700"/>
            <a:ext cx="5705474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會出現可愛的狗狗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&amp;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貓貓在畫面上走來走去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450" y="2352944"/>
            <a:ext cx="6145888" cy="31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5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718300" y="88900"/>
            <a:ext cx="537210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要建立一個全新的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 3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專案時，到工具列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File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New Python 3 notebook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，就可以在瀏覽器開一個新的分頁進行專案開發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592262"/>
            <a:ext cx="6019800" cy="23526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370" y="1592262"/>
            <a:ext cx="5723031" cy="277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448300" y="88900"/>
            <a:ext cx="664210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建立專案後，可以選擇本專案是否要使用硬體加速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一般而言，如果是一些簡單的小專案，就可以跳過此步驟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如果是需要用到平行運算來訓練模型的話，開啟此功能在運算效率上會相當有感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" y="2311399"/>
            <a:ext cx="4200525" cy="223837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425" y="2311399"/>
            <a:ext cx="5038725" cy="42195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56443" y="1727200"/>
            <a:ext cx="4554538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一些比較常用的工具列都會位於左上方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675437" y="1727200"/>
            <a:ext cx="43307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Runtime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Change runtime type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42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5448300" y="88900"/>
            <a:ext cx="6642101" cy="132343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建立專案後，可以選擇本專案是否要使用硬體加速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一般而言，如果是一些簡單的小專案，就可以跳過此步驟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如果是需要用到平行運算來訓練模型的話，開啟此功能在運算效率上會相當有感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25932" y="1727200"/>
            <a:ext cx="3815557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Hardware accelerator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GPU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798468" y="1727200"/>
            <a:ext cx="3941763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之後按下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SAVE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就代表已完成修改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4" y="2368550"/>
            <a:ext cx="4524375" cy="32385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50" y="2397125"/>
            <a:ext cx="44958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4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6223000" y="88900"/>
            <a:ext cx="5867401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當滑鼠移到最左上的時候，就能直接對本專案進行重新命名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並會自動地儲存在你的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google drive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中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125930" y="1601133"/>
            <a:ext cx="3815557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系統會在一小段時間後，自動地幫使用者儲存所有的變更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5894387" y="1755021"/>
            <a:ext cx="6067425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會把檔案存在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google drive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Colab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 Notebooks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中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2" y="2393950"/>
            <a:ext cx="4981575" cy="20193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09" y="4583112"/>
            <a:ext cx="4953000" cy="20097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825" y="2393950"/>
            <a:ext cx="5924550" cy="2200275"/>
          </a:xfrm>
          <a:prstGeom prst="rect">
            <a:avLst/>
          </a:prstGeom>
        </p:spPr>
      </p:pic>
      <p:cxnSp>
        <p:nvCxnSpPr>
          <p:cNvPr id="12" name="直線接點 11"/>
          <p:cNvCxnSpPr/>
          <p:nvPr/>
        </p:nvCxnSpPr>
        <p:spPr>
          <a:xfrm flipV="1">
            <a:off x="4229100" y="2908300"/>
            <a:ext cx="125570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/>
          <p:cNvCxnSpPr/>
          <p:nvPr/>
        </p:nvCxnSpPr>
        <p:spPr>
          <a:xfrm flipV="1">
            <a:off x="4229100" y="5105400"/>
            <a:ext cx="125570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85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8201025" y="88900"/>
            <a:ext cx="388937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開始你的第一隻雲端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537"/>
            <a:ext cx="7023100" cy="509174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880101" y="3237051"/>
            <a:ext cx="4508500" cy="40011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每一格可以輸入程式碼的格子稱為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880101" y="3976211"/>
            <a:ext cx="5727700" cy="40011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由上而下，每個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的運行結果是有記憶連貫性的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880101" y="4741317"/>
            <a:ext cx="6210300" cy="707886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所以我們可以在第一個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初始化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y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的值，在第二個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x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和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y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相加，接著在第三個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將答案印出來</a:t>
            </a:r>
          </a:p>
        </p:txBody>
      </p:sp>
    </p:spTree>
    <p:extLst>
      <p:ext uri="{BB962C8B-B14F-4D97-AF65-F5344CB8AC3E}">
        <p14:creationId xmlns:p14="http://schemas.microsoft.com/office/powerpoint/2010/main" val="358000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8201025" y="88900"/>
            <a:ext cx="388937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開始你的第一隻雲端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537"/>
            <a:ext cx="7023100" cy="509174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93" y="1175890"/>
            <a:ext cx="6313714" cy="5499042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6431643" y="3237051"/>
            <a:ext cx="5368471" cy="40011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要執行單個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可以按下快速鍵：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Shift+Enter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31641" y="3925411"/>
            <a:ext cx="5687787" cy="707886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或者是一次要執行所有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就可以按下：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Ctrl+F9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或用工具列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Runtime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Run all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1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8201025" y="88900"/>
            <a:ext cx="3889376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開始你的第一隻雲端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python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程式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9537"/>
            <a:ext cx="7023100" cy="509174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399" y="2778125"/>
            <a:ext cx="5040000" cy="3283200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sp>
        <p:nvSpPr>
          <p:cNvPr id="8" name="文字方塊 7"/>
          <p:cNvSpPr txBox="1"/>
          <p:nvPr/>
        </p:nvSpPr>
        <p:spPr>
          <a:xfrm>
            <a:off x="3200401" y="2342515"/>
            <a:ext cx="5040000" cy="400110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當然，也能把程式碼放在同一個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來執行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8303057" y="3758005"/>
            <a:ext cx="3787343" cy="1323439"/>
          </a:xfrm>
          <a:prstGeom prst="rect">
            <a:avLst/>
          </a:prstGeom>
          <a:solidFill>
            <a:schemeClr val="accent2"/>
          </a:solidFill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只是對於初學者來說，會建議當遇到較大的專案時，能適度地將程式碼分別放到不同的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cell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，會比較容易閱讀與偵錯</a:t>
            </a:r>
          </a:p>
        </p:txBody>
      </p:sp>
    </p:spTree>
    <p:extLst>
      <p:ext uri="{BB962C8B-B14F-4D97-AF65-F5344CB8AC3E}">
        <p14:creationId xmlns:p14="http://schemas.microsoft.com/office/powerpoint/2010/main" val="168853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337799" y="88900"/>
            <a:ext cx="175260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分享你的程式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1" y="2933700"/>
            <a:ext cx="3352800" cy="3048000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72750" y="1819414"/>
            <a:ext cx="45085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右上方有一個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Share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的按鈕，這個功能可以讓你分享這個專案給別人（合作開發或求救）</a:t>
            </a:r>
          </a:p>
        </p:txBody>
      </p:sp>
      <p:cxnSp>
        <p:nvCxnSpPr>
          <p:cNvPr id="10" name="直線接點 9"/>
          <p:cNvCxnSpPr/>
          <p:nvPr/>
        </p:nvCxnSpPr>
        <p:spPr>
          <a:xfrm flipV="1">
            <a:off x="2667000" y="3340100"/>
            <a:ext cx="720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6" y="2933701"/>
            <a:ext cx="4962525" cy="231457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508748" y="1819414"/>
            <a:ext cx="45085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按下去後會跳出一個視窗，跟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google drive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的分享檔案其實是一樣的</a:t>
            </a:r>
          </a:p>
        </p:txBody>
      </p:sp>
    </p:spTree>
    <p:extLst>
      <p:ext uri="{BB962C8B-B14F-4D97-AF65-F5344CB8AC3E}">
        <p14:creationId xmlns:p14="http://schemas.microsoft.com/office/powerpoint/2010/main" val="111613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登入帳號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  <a:p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學校</a:t>
            </a:r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可能要先到學校系統開通</a:t>
            </a:r>
          </a:p>
        </p:txBody>
      </p:sp>
    </p:spTree>
    <p:extLst>
      <p:ext uri="{BB962C8B-B14F-4D97-AF65-F5344CB8AC3E}">
        <p14:creationId xmlns:p14="http://schemas.microsoft.com/office/powerpoint/2010/main" val="136125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337799" y="88900"/>
            <a:ext cx="175260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分享你的程式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2750" y="1819414"/>
            <a:ext cx="45085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在這邊來簡介其中的一種分享方法，可以按下右上方的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Get share link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508748" y="1819414"/>
            <a:ext cx="45085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視窗會變成以下這個樣子，就能進一步地調整成不同的分享模式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0" y="2954337"/>
            <a:ext cx="4991100" cy="22955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5" y="2673350"/>
            <a:ext cx="4962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10337799" y="88900"/>
            <a:ext cx="175260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分享你的程式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2750" y="1819414"/>
            <a:ext cx="45085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接著就能調整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Anyone with the link can edit, comment or view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70600" y="1537037"/>
            <a:ext cx="57658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假設我們希望以只能查看的方式分享專案，就設成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can view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，再按下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Copy link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，就能將連結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/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專案分享給朋友了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50" y="2676525"/>
            <a:ext cx="4991100" cy="40195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35" y="2676525"/>
            <a:ext cx="496252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7289801" y="88900"/>
            <a:ext cx="48006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接著，我們來簡介一下如何重新開啟專案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72749" y="1654314"/>
            <a:ext cx="45085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由於系統會自動地將專案儲存至你的個人雲端硬碟，所以只要到對應的位置打開專案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70600" y="1537037"/>
            <a:ext cx="57658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接著只要指定使用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google 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colab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開啟專案，就能重新還原狀態了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2" y="2762250"/>
            <a:ext cx="5781675" cy="2171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570" y="2762250"/>
            <a:ext cx="287586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0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72749" y="1654314"/>
            <a:ext cx="45085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另外，如果是第一次使用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colab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，可能會還沒有應用程式連結，所以就點擊上方的按鈕，挑選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colab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就可以了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66242" y="1808202"/>
            <a:ext cx="57658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所以剛剛的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hello world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專案就成功還原了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78" y="2870200"/>
            <a:ext cx="4031641" cy="36449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99" y="2870200"/>
            <a:ext cx="5761443" cy="277090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89801" y="88900"/>
            <a:ext cx="48006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接著，我們來簡介一下如何重新開啟專案</a:t>
            </a:r>
          </a:p>
        </p:txBody>
      </p:sp>
    </p:spTree>
    <p:extLst>
      <p:ext uri="{BB962C8B-B14F-4D97-AF65-F5344CB8AC3E}">
        <p14:creationId xmlns:p14="http://schemas.microsoft.com/office/powerpoint/2010/main" val="159824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1999273" y="1387614"/>
            <a:ext cx="834585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拿到超連結後，如果直接執行的話，會產生這個訊息，然後仍然無法執行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289801" y="88900"/>
            <a:ext cx="4800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如果專案是別人分享給你的，然後是預設只能查看的話，那要如何編輯跟執行呢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2075339"/>
            <a:ext cx="10639425" cy="9620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5" y="4414837"/>
            <a:ext cx="5648325" cy="1533525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1543047" y="3915807"/>
            <a:ext cx="9258299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所以在執行前，要先按下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Open in playground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，另開一個分頁，就能正確執行了</a:t>
            </a: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4114800" y="5765006"/>
            <a:ext cx="209788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86" y="2762159"/>
            <a:ext cx="4619625" cy="1914616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00075" y="1808202"/>
            <a:ext cx="49149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執行的時候，會貼心的提醒你小心程式碼來源及內容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039836" y="1517927"/>
            <a:ext cx="57658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這時候有一個小重點，就是這一份副本其實是沒有自動儲存功能的，也沒有儲到你的個人雲端空間</a:t>
            </a:r>
          </a:p>
        </p:txBody>
      </p:sp>
      <p:sp>
        <p:nvSpPr>
          <p:cNvPr id="5" name="矩形 4"/>
          <p:cNvSpPr/>
          <p:nvPr/>
        </p:nvSpPr>
        <p:spPr>
          <a:xfrm>
            <a:off x="2376488" y="3309657"/>
            <a:ext cx="814387" cy="20618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491036" y="3774000"/>
            <a:ext cx="802901" cy="206189"/>
          </a:xfrm>
          <a:prstGeom prst="rec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560" y="2647949"/>
            <a:ext cx="4376352" cy="3057525"/>
          </a:xfrm>
          <a:prstGeom prst="rect">
            <a:avLst/>
          </a:prstGeom>
        </p:spPr>
      </p:pic>
      <p:cxnSp>
        <p:nvCxnSpPr>
          <p:cNvPr id="16" name="直線接點 15"/>
          <p:cNvCxnSpPr/>
          <p:nvPr/>
        </p:nvCxnSpPr>
        <p:spPr>
          <a:xfrm flipV="1">
            <a:off x="9920286" y="3112294"/>
            <a:ext cx="115252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7289801" y="88900"/>
            <a:ext cx="4800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如果專案是別人分享給你的，然後是預設只能查看的話，那要如何編輯跟執行呢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4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42" y="2744688"/>
            <a:ext cx="4954965" cy="3618012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600075" y="1516102"/>
            <a:ext cx="491490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如果想要可以自動儲存至個人的雲端空間，並有像之前一樣的自動儲存功能的話，就先按下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Copy to Drive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984524" y="1592272"/>
            <a:ext cx="57658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這時候就會存一份副本到你的個人空間，所以自動儲存功能也可以正常運作了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26" y="2744688"/>
            <a:ext cx="5178598" cy="3618012"/>
          </a:xfrm>
          <a:prstGeom prst="rect">
            <a:avLst/>
          </a:prstGeom>
        </p:spPr>
      </p:pic>
      <p:cxnSp>
        <p:nvCxnSpPr>
          <p:cNvPr id="17" name="直線接點 16"/>
          <p:cNvCxnSpPr/>
          <p:nvPr/>
        </p:nvCxnSpPr>
        <p:spPr>
          <a:xfrm flipV="1">
            <a:off x="2301080" y="3629819"/>
            <a:ext cx="115252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0110724" y="3292634"/>
            <a:ext cx="115252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89" y="3633748"/>
            <a:ext cx="2682796" cy="2806700"/>
          </a:xfrm>
          <a:prstGeom prst="rect">
            <a:avLst/>
          </a:prstGeom>
          <a:ln w="50800">
            <a:solidFill>
              <a:schemeClr val="accent6"/>
            </a:solidFill>
          </a:ln>
        </p:spPr>
      </p:pic>
      <p:sp>
        <p:nvSpPr>
          <p:cNvPr id="19" name="文字方塊 18"/>
          <p:cNvSpPr txBox="1"/>
          <p:nvPr/>
        </p:nvSpPr>
        <p:spPr>
          <a:xfrm>
            <a:off x="7289801" y="88900"/>
            <a:ext cx="4800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如果專案是別人分享給你的，然後是預設只能查看的話，那要如何編輯跟執行呢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9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72749" y="1808202"/>
            <a:ext cx="45085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這個是剛剛可以正常運作的程式碼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66242" y="1654314"/>
            <a:ext cx="57658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這時候如果我們忘了把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y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做初始化的話，很明顯地就會無法執行專案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569199" y="88900"/>
            <a:ext cx="452120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最後，我們來說明一個方便的除錯方法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99" y="2536825"/>
            <a:ext cx="5040000" cy="3283200"/>
          </a:xfrm>
          <a:prstGeom prst="rect">
            <a:avLst/>
          </a:prstGeom>
          <a:ln w="50800">
            <a:noFill/>
          </a:ln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17" y="2536825"/>
            <a:ext cx="49720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5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72749" y="1654314"/>
            <a:ext cx="45085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當產生錯誤時，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colab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很貼心地會在錯誤程式碼下面產生一個按鈕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566544" y="1654314"/>
            <a:ext cx="4855758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按下去後，它就會自動幫你搜尋相關結果，並顯示在新分頁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569199" y="88900"/>
            <a:ext cx="4521201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最後，我們來說明一個方便的除錯方法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4" y="2617788"/>
            <a:ext cx="4562475" cy="318730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584" y="2617788"/>
            <a:ext cx="4245678" cy="350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8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b="1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zh-TW" altLang="en-US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所提供的免費雲端開發環境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Colaboratory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or "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 for short, allows you to write and execute Python in your browser, with</a:t>
            </a:r>
          </a:p>
          <a:p>
            <a:pPr lvl="2"/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Zero configuration required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（幾乎不需要進行任何的事前環境設置）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Free access to GPUs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（免費的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運算資源，更強大的平行處理能力）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Easy sharing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（可輕鬆地分享或協同合作開發專案）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9617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123578" y="2544072"/>
            <a:ext cx="3288484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Cell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“enter” -&gt; </a:t>
            </a:r>
            <a:r>
              <a:rPr lang="zh-TW" altLang="en-US" dirty="0">
                <a:solidFill>
                  <a:srgbClr val="FF0000"/>
                </a:solidFill>
              </a:rPr>
              <a:t>換行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“shift + enter” -&gt; </a:t>
            </a:r>
            <a:r>
              <a:rPr lang="zh-TW" altLang="en-US" dirty="0">
                <a:solidFill>
                  <a:srgbClr val="FF0000"/>
                </a:solidFill>
              </a:rPr>
              <a:t>執行此</a:t>
            </a:r>
            <a:r>
              <a:rPr lang="en-US" altLang="zh-TW" dirty="0">
                <a:solidFill>
                  <a:srgbClr val="FF0000"/>
                </a:solidFill>
              </a:rPr>
              <a:t>cell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399"/>
            <a:ext cx="5203093" cy="4277895"/>
          </a:xfrm>
        </p:spPr>
      </p:pic>
      <p:sp>
        <p:nvSpPr>
          <p:cNvPr id="10" name="文字方塊 9"/>
          <p:cNvSpPr txBox="1"/>
          <p:nvPr/>
        </p:nvSpPr>
        <p:spPr>
          <a:xfrm>
            <a:off x="6123578" y="5134872"/>
            <a:ext cx="32884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注意字串的用法</a:t>
            </a:r>
          </a:p>
        </p:txBody>
      </p:sp>
    </p:spTree>
    <p:extLst>
      <p:ext uri="{BB962C8B-B14F-4D97-AF65-F5344CB8AC3E}">
        <p14:creationId xmlns:p14="http://schemas.microsoft.com/office/powerpoint/2010/main" val="8109723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5440889" y="2520009"/>
            <a:ext cx="32884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將使用者輸入的資訊轉為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399"/>
            <a:ext cx="4570134" cy="4678947"/>
          </a:xfrm>
        </p:spPr>
      </p:pic>
      <p:sp>
        <p:nvSpPr>
          <p:cNvPr id="8" name="文字方塊 7"/>
          <p:cNvSpPr txBox="1"/>
          <p:nvPr/>
        </p:nvSpPr>
        <p:spPr>
          <a:xfrm>
            <a:off x="5440889" y="4870178"/>
            <a:ext cx="32884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將使用者輸入的資訊轉為</a:t>
            </a:r>
            <a:r>
              <a:rPr lang="en-US" altLang="zh-TW" dirty="0">
                <a:solidFill>
                  <a:srgbClr val="FF0000"/>
                </a:solidFill>
              </a:rPr>
              <a:t>float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981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4841150" cy="2570442"/>
          </a:xfrm>
        </p:spPr>
      </p:pic>
      <p:sp>
        <p:nvSpPr>
          <p:cNvPr id="5" name="文字方塊 4"/>
          <p:cNvSpPr txBox="1"/>
          <p:nvPr/>
        </p:nvSpPr>
        <p:spPr>
          <a:xfrm>
            <a:off x="5752001" y="2528030"/>
            <a:ext cx="32884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使用者輸入的資訊預設格式為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19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399"/>
            <a:ext cx="4905319" cy="4561859"/>
          </a:xfrm>
        </p:spPr>
      </p:pic>
      <p:sp>
        <p:nvSpPr>
          <p:cNvPr id="5" name="文字方塊 4"/>
          <p:cNvSpPr txBox="1"/>
          <p:nvPr/>
        </p:nvSpPr>
        <p:spPr>
          <a:xfrm>
            <a:off x="5752001" y="2528030"/>
            <a:ext cx="32884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Index</a:t>
            </a:r>
            <a:r>
              <a:rPr lang="zh-TW" altLang="en-US" dirty="0">
                <a:solidFill>
                  <a:srgbClr val="FF0000"/>
                </a:solidFill>
              </a:rPr>
              <a:t>一樣是從</a:t>
            </a:r>
            <a:r>
              <a:rPr lang="en-US" altLang="zh-TW" dirty="0">
                <a:solidFill>
                  <a:srgbClr val="FF0000"/>
                </a:solidFill>
              </a:rPr>
              <a:t>0</a:t>
            </a:r>
            <a:r>
              <a:rPr lang="zh-TW" altLang="en-US" dirty="0">
                <a:solidFill>
                  <a:srgbClr val="FF0000"/>
                </a:solidFill>
              </a:rPr>
              <a:t>開始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52001" y="4894241"/>
            <a:ext cx="328848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可用冒號來設定連續範圍</a:t>
            </a:r>
          </a:p>
        </p:txBody>
      </p:sp>
    </p:spTree>
    <p:extLst>
      <p:ext uri="{BB962C8B-B14F-4D97-AF65-F5344CB8AC3E}">
        <p14:creationId xmlns:p14="http://schemas.microsoft.com/office/powerpoint/2010/main" val="819718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9"/>
            <a:ext cx="6401780" cy="4582695"/>
          </a:xfrm>
        </p:spPr>
      </p:pic>
      <p:sp>
        <p:nvSpPr>
          <p:cNvPr id="5" name="文字方塊 4"/>
          <p:cNvSpPr txBox="1"/>
          <p:nvPr/>
        </p:nvSpPr>
        <p:spPr>
          <a:xfrm>
            <a:off x="7227874" y="3530662"/>
            <a:ext cx="37288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可使用大量內建函式快速進行應用</a:t>
            </a:r>
          </a:p>
        </p:txBody>
      </p:sp>
    </p:spTree>
    <p:extLst>
      <p:ext uri="{BB962C8B-B14F-4D97-AF65-F5344CB8AC3E}">
        <p14:creationId xmlns:p14="http://schemas.microsoft.com/office/powerpoint/2010/main" val="787543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5871107" cy="2930358"/>
          </a:xfrm>
        </p:spPr>
      </p:pic>
      <p:sp>
        <p:nvSpPr>
          <p:cNvPr id="5" name="文字方塊 4"/>
          <p:cNvSpPr txBox="1"/>
          <p:nvPr/>
        </p:nvSpPr>
        <p:spPr>
          <a:xfrm>
            <a:off x="6682442" y="2680430"/>
            <a:ext cx="37288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跳脫字元也可以使用</a:t>
            </a:r>
          </a:p>
        </p:txBody>
      </p:sp>
    </p:spTree>
    <p:extLst>
      <p:ext uri="{BB962C8B-B14F-4D97-AF65-F5344CB8AC3E}">
        <p14:creationId xmlns:p14="http://schemas.microsoft.com/office/powerpoint/2010/main" val="14941019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6639539" y="2680430"/>
            <a:ext cx="37288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使用方式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739508" cy="4837070"/>
          </a:xfrm>
        </p:spPr>
      </p:pic>
    </p:spTree>
    <p:extLst>
      <p:ext uri="{BB962C8B-B14F-4D97-AF65-F5344CB8AC3E}">
        <p14:creationId xmlns:p14="http://schemas.microsoft.com/office/powerpoint/2010/main" val="3063730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9"/>
            <a:ext cx="6245726" cy="3122863"/>
          </a:xfrm>
        </p:spPr>
      </p:pic>
      <p:sp>
        <p:nvSpPr>
          <p:cNvPr id="7" name="文字方塊 6"/>
          <p:cNvSpPr txBox="1"/>
          <p:nvPr/>
        </p:nvSpPr>
        <p:spPr>
          <a:xfrm>
            <a:off x="7136844" y="2578829"/>
            <a:ext cx="3728883" cy="9233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tuple</a:t>
            </a:r>
            <a:r>
              <a:rPr lang="zh-TW" altLang="en-US" dirty="0">
                <a:solidFill>
                  <a:srgbClr val="FF0000"/>
                </a:solidFill>
              </a:rPr>
              <a:t>使用方式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與</a:t>
            </a:r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最大不同是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list</a:t>
            </a:r>
            <a:r>
              <a:rPr lang="zh-TW" altLang="en-US" dirty="0">
                <a:solidFill>
                  <a:srgbClr val="FF0000"/>
                </a:solidFill>
              </a:rPr>
              <a:t>也能混用資料類型嗎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680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8500943" cy="3796632"/>
          </a:xfrm>
        </p:spPr>
      </p:pic>
      <p:sp>
        <p:nvSpPr>
          <p:cNvPr id="5" name="文字方塊 4"/>
          <p:cNvSpPr txBox="1"/>
          <p:nvPr/>
        </p:nvSpPr>
        <p:spPr>
          <a:xfrm>
            <a:off x="7409560" y="3066534"/>
            <a:ext cx="37288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dict</a:t>
            </a:r>
            <a:r>
              <a:rPr lang="zh-TW" altLang="en-US" dirty="0">
                <a:solidFill>
                  <a:srgbClr val="FF0000"/>
                </a:solidFill>
              </a:rPr>
              <a:t>使用方式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18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0146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b="1" dirty="0" err="1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endParaRPr lang="en-US" altLang="zh-TW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搜尋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，第一個超連結應該就是我們要的答案了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或者是使用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https://colab.research.google.com/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進行連結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11" y="3804497"/>
            <a:ext cx="6375400" cy="27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79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6778615" cy="3299326"/>
          </a:xfrm>
        </p:spPr>
      </p:pic>
      <p:sp>
        <p:nvSpPr>
          <p:cNvPr id="5" name="文字方塊 4"/>
          <p:cNvSpPr txBox="1"/>
          <p:nvPr/>
        </p:nvSpPr>
        <p:spPr>
          <a:xfrm>
            <a:off x="7409560" y="3066534"/>
            <a:ext cx="3728883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if-else</a:t>
            </a:r>
            <a:r>
              <a:rPr lang="zh-TW" altLang="en-US" dirty="0">
                <a:solidFill>
                  <a:srgbClr val="FF0000"/>
                </a:solidFill>
              </a:rPr>
              <a:t>使用方式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注意縮排方式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089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9"/>
            <a:ext cx="6760758" cy="3411621"/>
          </a:xfrm>
        </p:spPr>
      </p:pic>
      <p:sp>
        <p:nvSpPr>
          <p:cNvPr id="5" name="文字方塊 4"/>
          <p:cNvSpPr txBox="1"/>
          <p:nvPr/>
        </p:nvSpPr>
        <p:spPr>
          <a:xfrm>
            <a:off x="7409560" y="3066534"/>
            <a:ext cx="3728883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也有可能遇到兩種條件無法解決的問題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9544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9"/>
            <a:ext cx="5964098" cy="3428013"/>
          </a:xfrm>
        </p:spPr>
      </p:pic>
      <p:sp>
        <p:nvSpPr>
          <p:cNvPr id="5" name="文字方塊 4"/>
          <p:cNvSpPr txBox="1"/>
          <p:nvPr/>
        </p:nvSpPr>
        <p:spPr>
          <a:xfrm>
            <a:off x="6641432" y="3130702"/>
            <a:ext cx="37288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就可以使用</a:t>
            </a:r>
            <a:r>
              <a:rPr lang="en-US" altLang="zh-TW" dirty="0">
                <a:solidFill>
                  <a:srgbClr val="FF0000"/>
                </a:solidFill>
              </a:rPr>
              <a:t>if-</a:t>
            </a:r>
            <a:r>
              <a:rPr lang="en-US" altLang="zh-TW" dirty="0" err="1">
                <a:solidFill>
                  <a:srgbClr val="FF0000"/>
                </a:solidFill>
              </a:rPr>
              <a:t>elif</a:t>
            </a:r>
            <a:r>
              <a:rPr lang="en-US" altLang="zh-TW" dirty="0">
                <a:solidFill>
                  <a:srgbClr val="FF0000"/>
                </a:solidFill>
              </a:rPr>
              <a:t>-else</a:t>
            </a:r>
            <a:r>
              <a:rPr lang="zh-TW" altLang="en-US" dirty="0">
                <a:solidFill>
                  <a:srgbClr val="FF0000"/>
                </a:solidFill>
              </a:rPr>
              <a:t>架構來實現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05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399"/>
            <a:ext cx="5521327" cy="4646863"/>
          </a:xfrm>
        </p:spPr>
      </p:pic>
      <p:sp>
        <p:nvSpPr>
          <p:cNvPr id="5" name="文字方塊 4"/>
          <p:cNvSpPr txBox="1"/>
          <p:nvPr/>
        </p:nvSpPr>
        <p:spPr>
          <a:xfrm>
            <a:off x="6384759" y="2521102"/>
            <a:ext cx="3728883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while</a:t>
            </a:r>
            <a:r>
              <a:rPr lang="zh-TW" altLang="en-US" dirty="0">
                <a:solidFill>
                  <a:srgbClr val="FF0000"/>
                </a:solidFill>
              </a:rPr>
              <a:t>迴圈的用法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注意縮排方式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08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149918" cy="4101432"/>
          </a:xfrm>
        </p:spPr>
      </p:pic>
      <p:sp>
        <p:nvSpPr>
          <p:cNvPr id="5" name="文字方塊 4"/>
          <p:cNvSpPr txBox="1"/>
          <p:nvPr/>
        </p:nvSpPr>
        <p:spPr>
          <a:xfrm>
            <a:off x="5955589" y="2232343"/>
            <a:ext cx="3728883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zh-TW" altLang="en-US" dirty="0">
                <a:solidFill>
                  <a:srgbClr val="FF0000"/>
                </a:solidFill>
              </a:rPr>
              <a:t>迴圈用法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注意縮排方式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715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399"/>
            <a:ext cx="6488584" cy="3395580"/>
          </a:xfrm>
        </p:spPr>
      </p:pic>
      <p:sp>
        <p:nvSpPr>
          <p:cNvPr id="5" name="文字方塊 4"/>
          <p:cNvSpPr txBox="1"/>
          <p:nvPr/>
        </p:nvSpPr>
        <p:spPr>
          <a:xfrm>
            <a:off x="7409560" y="2360680"/>
            <a:ext cx="3728883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for</a:t>
            </a:r>
            <a:r>
              <a:rPr lang="zh-TW" altLang="en-US" dirty="0">
                <a:solidFill>
                  <a:srgbClr val="FF0000"/>
                </a:solidFill>
              </a:rPr>
              <a:t>迴圈用法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可使用一字串長度做為條件式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404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399"/>
            <a:ext cx="5627214" cy="4559131"/>
          </a:xfrm>
        </p:spPr>
      </p:pic>
      <p:sp>
        <p:nvSpPr>
          <p:cNvPr id="5" name="文字方塊 4"/>
          <p:cNvSpPr txBox="1"/>
          <p:nvPr/>
        </p:nvSpPr>
        <p:spPr>
          <a:xfrm>
            <a:off x="6447033" y="2456933"/>
            <a:ext cx="37288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函式定義及呼叫方法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7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操作說明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930400"/>
            <a:ext cx="8248641" cy="4518526"/>
          </a:xfrm>
        </p:spPr>
      </p:pic>
      <p:sp>
        <p:nvSpPr>
          <p:cNvPr id="5" name="文字方塊 4"/>
          <p:cNvSpPr txBox="1"/>
          <p:nvPr/>
        </p:nvSpPr>
        <p:spPr>
          <a:xfrm>
            <a:off x="6832043" y="1398154"/>
            <a:ext cx="3728883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現有函式庫的使用方法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831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2613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習題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 operation:</a:t>
            </a:r>
          </a:p>
          <a:p>
            <a:pPr lvl="1"/>
            <a:r>
              <a:rPr lang="en-US" altLang="zh-TW" dirty="0"/>
              <a:t>1. Add</a:t>
            </a:r>
          </a:p>
          <a:p>
            <a:pPr lvl="1"/>
            <a:r>
              <a:rPr lang="en-US" altLang="zh-TW" dirty="0"/>
              <a:t>2. Subtract</a:t>
            </a:r>
          </a:p>
          <a:p>
            <a:pPr lvl="1"/>
            <a:r>
              <a:rPr lang="en-US" altLang="zh-TW" dirty="0"/>
              <a:t>3. Multiply</a:t>
            </a:r>
          </a:p>
          <a:p>
            <a:pPr lvl="1"/>
            <a:r>
              <a:rPr lang="en-US" altLang="zh-TW" dirty="0"/>
              <a:t>4. Divide</a:t>
            </a:r>
          </a:p>
          <a:p>
            <a:r>
              <a:rPr lang="en-US" altLang="zh-TW" dirty="0"/>
              <a:t>Enter choice(1/2/3/4): 3</a:t>
            </a:r>
          </a:p>
          <a:p>
            <a:r>
              <a:rPr lang="en-US" altLang="zh-TW" dirty="0"/>
              <a:t>Enter first number: 15</a:t>
            </a:r>
          </a:p>
          <a:p>
            <a:r>
              <a:rPr lang="en-US" altLang="zh-TW" dirty="0"/>
              <a:t>Enter second number: 14</a:t>
            </a:r>
          </a:p>
          <a:p>
            <a:r>
              <a:rPr lang="en-US" altLang="zh-TW" dirty="0"/>
              <a:t>15 * 14 = 210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031943" y="2515754"/>
            <a:ext cx="16769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zh-TW" altLang="en-US" dirty="0">
                <a:solidFill>
                  <a:srgbClr val="FF0000"/>
                </a:solidFill>
              </a:rPr>
              <a:t>函式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543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936276"/>
            <a:ext cx="11518900" cy="575344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12000" y="88900"/>
            <a:ext cx="49784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點擊超連結後，就能看到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colab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的主畫面了</a:t>
            </a:r>
          </a:p>
        </p:txBody>
      </p:sp>
    </p:spTree>
    <p:extLst>
      <p:ext uri="{BB962C8B-B14F-4D97-AF65-F5344CB8AC3E}">
        <p14:creationId xmlns:p14="http://schemas.microsoft.com/office/powerpoint/2010/main" val="178271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習題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強化版</a:t>
            </a:r>
            <a:r>
              <a:rPr lang="en-US" altLang="zh-TW" dirty="0"/>
              <a:t>99</a:t>
            </a:r>
            <a:r>
              <a:rPr lang="zh-TW" altLang="en-US" dirty="0"/>
              <a:t>乘法表</a:t>
            </a:r>
            <a:endParaRPr lang="en-US" altLang="zh-TW" dirty="0"/>
          </a:p>
          <a:p>
            <a:pPr lvl="1"/>
            <a:r>
              <a:rPr lang="zh-TW" altLang="en-US" dirty="0"/>
              <a:t>要求使用者以</a:t>
            </a:r>
            <a:r>
              <a:rPr lang="en-US" altLang="zh-TW" dirty="0"/>
              <a:t>input</a:t>
            </a:r>
            <a:r>
              <a:rPr lang="zh-TW" altLang="en-US" dirty="0"/>
              <a:t>輸入</a:t>
            </a:r>
            <a:r>
              <a:rPr lang="en-US" altLang="zh-TW" dirty="0"/>
              <a:t>x, y = 1~9</a:t>
            </a:r>
          </a:p>
          <a:p>
            <a:pPr lvl="1"/>
            <a:r>
              <a:rPr lang="zh-TW" altLang="en-US" dirty="0"/>
              <a:t>印出</a:t>
            </a:r>
            <a:r>
              <a:rPr lang="en-US" altLang="zh-TW" dirty="0" err="1"/>
              <a:t>xy</a:t>
            </a:r>
            <a:r>
              <a:rPr lang="zh-TW" altLang="en-US" dirty="0"/>
              <a:t>乘法表</a:t>
            </a:r>
            <a:endParaRPr lang="en-US" altLang="zh-TW" dirty="0"/>
          </a:p>
          <a:p>
            <a:pPr lvl="1"/>
            <a:r>
              <a:rPr lang="zh-TW" altLang="en-US" dirty="0"/>
              <a:t>簡單排版就可以了，不限定格式</a:t>
            </a:r>
            <a:endParaRPr lang="en-US" altLang="zh-TW" dirty="0"/>
          </a:p>
          <a:p>
            <a:pPr lvl="1"/>
            <a:r>
              <a:rPr lang="zh-TW" altLang="en-US" dirty="0"/>
              <a:t>若</a:t>
            </a:r>
            <a:r>
              <a:rPr lang="en-US" altLang="zh-TW" dirty="0"/>
              <a:t>x = 2</a:t>
            </a:r>
            <a:r>
              <a:rPr lang="zh-TW" altLang="en-US" dirty="0"/>
              <a:t>且</a:t>
            </a:r>
            <a:r>
              <a:rPr lang="en-US" altLang="zh-TW" dirty="0"/>
              <a:t>y = 2</a:t>
            </a:r>
            <a:r>
              <a:rPr lang="zh-TW" altLang="en-US" dirty="0"/>
              <a:t>的情況下：</a:t>
            </a:r>
            <a:endParaRPr lang="en-US" altLang="zh-TW" dirty="0"/>
          </a:p>
          <a:p>
            <a:pPr lvl="1"/>
            <a:r>
              <a:rPr lang="en-US" altLang="zh-TW" dirty="0"/>
              <a:t>1*1 = 1</a:t>
            </a:r>
            <a:r>
              <a:rPr lang="zh-TW" altLang="en-US" dirty="0"/>
              <a:t>、</a:t>
            </a:r>
            <a:r>
              <a:rPr lang="en-US" altLang="zh-TW" dirty="0"/>
              <a:t>1*2 = 2</a:t>
            </a:r>
          </a:p>
          <a:p>
            <a:pPr lvl="1"/>
            <a:r>
              <a:rPr lang="en-US" altLang="zh-TW" dirty="0"/>
              <a:t>2*1 = 2</a:t>
            </a:r>
            <a:r>
              <a:rPr lang="zh-TW" altLang="en-US" dirty="0"/>
              <a:t>、</a:t>
            </a:r>
            <a:r>
              <a:rPr lang="en-US" altLang="zh-TW" dirty="0"/>
              <a:t>2*2 = 4</a:t>
            </a:r>
          </a:p>
          <a:p>
            <a:pPr lvl="1"/>
            <a:r>
              <a:rPr lang="zh-TW" altLang="en-US" dirty="0"/>
              <a:t>若</a:t>
            </a:r>
            <a:r>
              <a:rPr lang="en-US" altLang="zh-TW" dirty="0"/>
              <a:t>x = 9</a:t>
            </a:r>
            <a:r>
              <a:rPr lang="zh-TW" altLang="en-US" dirty="0"/>
              <a:t>且</a:t>
            </a:r>
            <a:r>
              <a:rPr lang="en-US" altLang="zh-TW" dirty="0"/>
              <a:t>y = 9</a:t>
            </a:r>
            <a:r>
              <a:rPr lang="zh-TW" altLang="en-US" dirty="0"/>
              <a:t>的情況下：則為傳統的</a:t>
            </a:r>
            <a:r>
              <a:rPr lang="en-US" altLang="zh-TW" dirty="0"/>
              <a:t>99</a:t>
            </a:r>
            <a:r>
              <a:rPr lang="zh-TW" altLang="en-US" dirty="0"/>
              <a:t>乘法表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031943" y="2515754"/>
            <a:ext cx="1676957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使用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zh-TW" altLang="en-US" dirty="0">
                <a:solidFill>
                  <a:srgbClr val="FF0000"/>
                </a:solidFill>
              </a:rPr>
              <a:t>函式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18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090" y="1808956"/>
            <a:ext cx="555783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69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400800" y="88900"/>
            <a:ext cx="5689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接下來要進行開新專案的時候，</a:t>
            </a:r>
            <a:r>
              <a:rPr kumimoji="0" lang="en-US" altLang="zh-TW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colab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就會要求你登入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google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帳號，不然就不能再做任何動作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1258887"/>
            <a:ext cx="118110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1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61201" y="88900"/>
            <a:ext cx="50292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畫面右上角顯示帳號資訊，即表示登入成功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808879"/>
            <a:ext cx="11696700" cy="5830016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11546541" y="681318"/>
            <a:ext cx="397809" cy="594472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06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061201" y="88900"/>
            <a:ext cx="5029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接著來進行一些簡單的設定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單純只是個人習慣，不設定也能正常使用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2317810"/>
            <a:ext cx="5962650" cy="287655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23900" y="1689100"/>
            <a:ext cx="5029200" cy="40011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工具列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Tools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Settings…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234" y="2317810"/>
            <a:ext cx="5260916" cy="398621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504017" y="1254522"/>
            <a:ext cx="5467350" cy="101566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Site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Theme  dark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系統佈景顏色就會變成深色系，這樣子在寫程式的時候，就會感覺眼睛比較不會這麼累（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?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113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723900" y="1535212"/>
            <a:ext cx="5029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Editor 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sym typeface="Symbol" panose="05050102010706020507" pitchFamily="18" charset="2"/>
              </a:rPr>
              <a:t> Show line numbers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編輯器畫面就會產生行號，方便閱讀及說明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2362199"/>
            <a:ext cx="5486400" cy="415145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7061201" y="88900"/>
            <a:ext cx="50292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接著來進行一些簡單的設定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單純只是個人習慣，不設定也能正常使用</a:t>
            </a:r>
          </a:p>
        </p:txBody>
      </p:sp>
    </p:spTree>
    <p:extLst>
      <p:ext uri="{BB962C8B-B14F-4D97-AF65-F5344CB8AC3E}">
        <p14:creationId xmlns:p14="http://schemas.microsoft.com/office/powerpoint/2010/main" val="171980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電路">
  <a:themeElements>
    <a:clrScheme name="電路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電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電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1240</TotalTime>
  <Words>1570</Words>
  <Application>Microsoft Office PowerPoint</Application>
  <PresentationFormat>寬螢幕</PresentationFormat>
  <Paragraphs>157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51</vt:i4>
      </vt:variant>
    </vt:vector>
  </HeadingPairs>
  <TitlesOfParts>
    <vt:vector size="58" baseType="lpstr">
      <vt:lpstr>微軟正黑體</vt:lpstr>
      <vt:lpstr>Arial</vt:lpstr>
      <vt:lpstr>Trebuchet MS</vt:lpstr>
      <vt:lpstr>Tw Cen MT</vt:lpstr>
      <vt:lpstr>Wingdings 3</vt:lpstr>
      <vt:lpstr>多面向</vt:lpstr>
      <vt:lpstr>電路</vt:lpstr>
      <vt:lpstr>人工智慧概論與實務</vt:lpstr>
      <vt:lpstr>登入帳號</vt:lpstr>
      <vt:lpstr>Google Colab 操作說明</vt:lpstr>
      <vt:lpstr>Google Colab 操作說明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操作說明</vt:lpstr>
      <vt:lpstr>操作說明</vt:lpstr>
      <vt:lpstr>操作說明</vt:lpstr>
      <vt:lpstr>操作說明</vt:lpstr>
      <vt:lpstr>操作說明</vt:lpstr>
      <vt:lpstr>操作說明</vt:lpstr>
      <vt:lpstr>操作說明</vt:lpstr>
      <vt:lpstr>操作說明</vt:lpstr>
      <vt:lpstr>操作說明</vt:lpstr>
      <vt:lpstr>PowerPoint 簡報</vt:lpstr>
      <vt:lpstr>操作說明</vt:lpstr>
      <vt:lpstr>操作說明</vt:lpstr>
      <vt:lpstr>操作說明</vt:lpstr>
      <vt:lpstr>操作說明</vt:lpstr>
      <vt:lpstr>操作說明</vt:lpstr>
      <vt:lpstr>操作說明</vt:lpstr>
      <vt:lpstr>操作說明</vt:lpstr>
      <vt:lpstr>操作說明</vt:lpstr>
      <vt:lpstr>PowerPoint 簡報</vt:lpstr>
      <vt:lpstr>習題1</vt:lpstr>
      <vt:lpstr>習題2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人工智慧與深度學習</dc:title>
  <dc:creator>Ray</dc:creator>
  <cp:lastModifiedBy>林哲維</cp:lastModifiedBy>
  <cp:revision>54</cp:revision>
  <dcterms:created xsi:type="dcterms:W3CDTF">2018-09-25T15:01:53Z</dcterms:created>
  <dcterms:modified xsi:type="dcterms:W3CDTF">2024-02-23T04:33:36Z</dcterms:modified>
</cp:coreProperties>
</file>