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8" r:id="rId5"/>
    <p:sldId id="259" r:id="rId6"/>
    <p:sldId id="260" r:id="rId7"/>
    <p:sldId id="262" r:id="rId8"/>
    <p:sldId id="268" r:id="rId9"/>
    <p:sldId id="263" r:id="rId10"/>
    <p:sldId id="261"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D8E5A-4E82-48F6-B67B-DB7431E799FE}" v="6878" dt="2023-03-04T15:45:58.248"/>
    <p1510:client id="{8B402086-8BDD-5926-D282-F651A5CE1EFD}" v="1" dt="2023-03-03T19:10:36.159"/>
    <p1510:client id="{B3318453-5A8D-4793-8B64-092528A598B6}" v="2171" vWet="2175" dt="2023-03-03T19:06:30.508"/>
    <p1510:client id="{EBE65B74-31D9-734E-9696-64FAB982AEE1}" v="1647" vWet="1649" dt="2023-03-04T04:01:53.7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84" d="100"/>
          <a:sy n="84" d="100"/>
        </p:scale>
        <p:origin x="64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8F4956-9D55-1848-B272-B79A803E4C1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0991F34-9EDB-FB46-9B26-09E9855F4F9C}" type="pres">
      <dgm:prSet presAssocID="{BF8F4956-9D55-1848-B272-B79A803E4C1E}" presName="Name0" presStyleCnt="0">
        <dgm:presLayoutVars>
          <dgm:dir/>
          <dgm:animLvl val="lvl"/>
          <dgm:resizeHandles val="exact"/>
        </dgm:presLayoutVars>
      </dgm:prSet>
      <dgm:spPr/>
    </dgm:pt>
  </dgm:ptLst>
  <dgm:cxnLst>
    <dgm:cxn modelId="{D63D7375-028B-2449-A15D-992395077263}" type="presOf" srcId="{BF8F4956-9D55-1848-B272-B79A803E4C1E}" destId="{50991F34-9EDB-FB46-9B26-09E9855F4F9C}"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6152A7-ED8F-0D49-893C-725C5F0BB433}" type="doc">
      <dgm:prSet loTypeId="urn:microsoft.com/office/officeart/2008/layout/VerticalAccentList" loCatId="" qsTypeId="urn:microsoft.com/office/officeart/2005/8/quickstyle/simple1" qsCatId="simple" csTypeId="urn:microsoft.com/office/officeart/2005/8/colors/accent1_2" csCatId="accent1" phldr="1"/>
      <dgm:spPr/>
      <dgm:t>
        <a:bodyPr/>
        <a:lstStyle/>
        <a:p>
          <a:endParaRPr lang="en-US"/>
        </a:p>
      </dgm:t>
    </dgm:pt>
    <dgm:pt modelId="{CA56D9CA-EF02-8543-BF3A-5B7D75076257}">
      <dgm:prSet phldrT="[Text]" phldr="1"/>
      <dgm:spPr/>
      <dgm:t>
        <a:bodyPr/>
        <a:lstStyle/>
        <a:p>
          <a:endParaRPr lang="en-US"/>
        </a:p>
      </dgm:t>
    </dgm:pt>
    <dgm:pt modelId="{9DF72737-B557-2A4A-81A6-920561DF5103}" type="parTrans" cxnId="{74C39D6E-0209-A14A-BBE0-9C814C444558}">
      <dgm:prSet/>
      <dgm:spPr/>
      <dgm:t>
        <a:bodyPr/>
        <a:lstStyle/>
        <a:p>
          <a:endParaRPr lang="en-US"/>
        </a:p>
      </dgm:t>
    </dgm:pt>
    <dgm:pt modelId="{9931D125-B56F-6941-9B1F-CCFEA817BAAE}" type="sibTrans" cxnId="{74C39D6E-0209-A14A-BBE0-9C814C444558}">
      <dgm:prSet/>
      <dgm:spPr/>
      <dgm:t>
        <a:bodyPr/>
        <a:lstStyle/>
        <a:p>
          <a:endParaRPr lang="en-US"/>
        </a:p>
      </dgm:t>
    </dgm:pt>
    <dgm:pt modelId="{385DF260-1EAD-074D-9FB0-5970C886AA33}">
      <dgm:prSet phldrT="[Text]"/>
      <dgm:spPr/>
      <dgm:t>
        <a:bodyPr/>
        <a:lstStyle/>
        <a:p>
          <a:pPr algn="ctr">
            <a:buFont typeface="Arial" panose="020B0604020202020204" pitchFamily="34" charset="0"/>
            <a:buChar char="•"/>
          </a:pPr>
          <a:r>
            <a:rPr lang="en-US">
              <a:solidFill>
                <a:schemeClr val="bg1">
                  <a:lumMod val="10000"/>
                </a:schemeClr>
              </a:solidFill>
            </a:rPr>
            <a:t>Footwear is a flourishing, growing asset</a:t>
          </a:r>
        </a:p>
      </dgm:t>
    </dgm:pt>
    <dgm:pt modelId="{8EB21FBF-B853-5C4D-940D-DF66C5D8C0CD}" type="parTrans" cxnId="{88341651-FA72-224B-A1EC-385664DF1B39}">
      <dgm:prSet/>
      <dgm:spPr/>
      <dgm:t>
        <a:bodyPr/>
        <a:lstStyle/>
        <a:p>
          <a:endParaRPr lang="en-US"/>
        </a:p>
      </dgm:t>
    </dgm:pt>
    <dgm:pt modelId="{54B5A1E8-2E0E-9541-9E13-33B217683C22}" type="sibTrans" cxnId="{88341651-FA72-224B-A1EC-385664DF1B39}">
      <dgm:prSet/>
      <dgm:spPr/>
      <dgm:t>
        <a:bodyPr/>
        <a:lstStyle/>
        <a:p>
          <a:endParaRPr lang="en-US"/>
        </a:p>
      </dgm:t>
    </dgm:pt>
    <dgm:pt modelId="{9DED0A03-E5BE-5F4E-8BEE-DAD69FEED8C8}">
      <dgm:prSet phldrT="[Text]" phldr="1"/>
      <dgm:spPr/>
      <dgm:t>
        <a:bodyPr/>
        <a:lstStyle/>
        <a:p>
          <a:endParaRPr lang="en-US"/>
        </a:p>
      </dgm:t>
    </dgm:pt>
    <dgm:pt modelId="{CE47C8E3-8E5F-5E4C-B863-1E32424F32AA}" type="parTrans" cxnId="{D7D80979-6D5D-3C46-B5A3-ACA0E34E9CE0}">
      <dgm:prSet/>
      <dgm:spPr/>
      <dgm:t>
        <a:bodyPr/>
        <a:lstStyle/>
        <a:p>
          <a:endParaRPr lang="en-US"/>
        </a:p>
      </dgm:t>
    </dgm:pt>
    <dgm:pt modelId="{CC93DD1C-A144-804C-A590-D79EA637E7CF}" type="sibTrans" cxnId="{D7D80979-6D5D-3C46-B5A3-ACA0E34E9CE0}">
      <dgm:prSet/>
      <dgm:spPr/>
      <dgm:t>
        <a:bodyPr/>
        <a:lstStyle/>
        <a:p>
          <a:endParaRPr lang="en-US"/>
        </a:p>
      </dgm:t>
    </dgm:pt>
    <dgm:pt modelId="{B5FF7AC1-56D9-584F-9ED4-F5F81E0F0215}">
      <dgm:prSet phldrT="[Text]"/>
      <dgm:spPr/>
      <dgm:t>
        <a:bodyPr/>
        <a:lstStyle/>
        <a:p>
          <a:pPr algn="ctr">
            <a:buFont typeface="Arial" panose="020B0604020202020204" pitchFamily="34" charset="0"/>
            <a:buChar char="•"/>
          </a:pPr>
          <a:r>
            <a:rPr lang="en-US">
              <a:solidFill>
                <a:schemeClr val="bg1">
                  <a:lumMod val="10000"/>
                </a:schemeClr>
              </a:solidFill>
            </a:rPr>
            <a:t>New partnership with Nike extends growth</a:t>
          </a:r>
        </a:p>
      </dgm:t>
    </dgm:pt>
    <dgm:pt modelId="{CAF2AAA2-51D4-C14C-A1D2-24B3C3DD3215}" type="parTrans" cxnId="{5BFC9F1B-8A01-9740-8F4E-5E554021ED93}">
      <dgm:prSet/>
      <dgm:spPr/>
      <dgm:t>
        <a:bodyPr/>
        <a:lstStyle/>
        <a:p>
          <a:endParaRPr lang="en-US"/>
        </a:p>
      </dgm:t>
    </dgm:pt>
    <dgm:pt modelId="{2D1AD1D7-9A12-6245-8183-B1AFFD8EF666}" type="sibTrans" cxnId="{5BFC9F1B-8A01-9740-8F4E-5E554021ED93}">
      <dgm:prSet/>
      <dgm:spPr/>
      <dgm:t>
        <a:bodyPr/>
        <a:lstStyle/>
        <a:p>
          <a:endParaRPr lang="en-US"/>
        </a:p>
      </dgm:t>
    </dgm:pt>
    <dgm:pt modelId="{2136D620-1B41-4A40-9D2F-EA54B6417C86}">
      <dgm:prSet phldrT="[Text]" phldr="1"/>
      <dgm:spPr/>
      <dgm:t>
        <a:bodyPr/>
        <a:lstStyle/>
        <a:p>
          <a:endParaRPr lang="en-US"/>
        </a:p>
      </dgm:t>
    </dgm:pt>
    <dgm:pt modelId="{CA6A0FB6-23C0-2843-B143-516336EFEB06}" type="parTrans" cxnId="{B4985C92-8CDE-0646-A69F-BA17CEC8E0DE}">
      <dgm:prSet/>
      <dgm:spPr/>
      <dgm:t>
        <a:bodyPr/>
        <a:lstStyle/>
        <a:p>
          <a:endParaRPr lang="en-US"/>
        </a:p>
      </dgm:t>
    </dgm:pt>
    <dgm:pt modelId="{103902D6-AA7A-8045-9FB8-8BAF5674C04A}" type="sibTrans" cxnId="{B4985C92-8CDE-0646-A69F-BA17CEC8E0DE}">
      <dgm:prSet/>
      <dgm:spPr/>
      <dgm:t>
        <a:bodyPr/>
        <a:lstStyle/>
        <a:p>
          <a:endParaRPr lang="en-US"/>
        </a:p>
      </dgm:t>
    </dgm:pt>
    <dgm:pt modelId="{8EBE96BC-FC5E-C246-B08E-291C56D1C9F8}">
      <dgm:prSet phldrT="[Text]"/>
      <dgm:spPr/>
      <dgm:t>
        <a:bodyPr/>
        <a:lstStyle/>
        <a:p>
          <a:pPr algn="ctr">
            <a:buFont typeface="Arial" panose="020B0604020202020204" pitchFamily="34" charset="0"/>
            <a:buChar char="•"/>
          </a:pPr>
          <a:r>
            <a:rPr lang="en-US">
              <a:solidFill>
                <a:schemeClr val="bg1">
                  <a:lumMod val="10000"/>
                </a:schemeClr>
              </a:solidFill>
            </a:rPr>
            <a:t>Men’s footwear expected to grow by over 20%</a:t>
          </a:r>
        </a:p>
      </dgm:t>
    </dgm:pt>
    <dgm:pt modelId="{0B93737F-50C4-4348-8475-11943B6E8EB0}" type="parTrans" cxnId="{E28EE688-8EB2-4843-85C6-38F0F818AF18}">
      <dgm:prSet/>
      <dgm:spPr/>
      <dgm:t>
        <a:bodyPr/>
        <a:lstStyle/>
        <a:p>
          <a:endParaRPr lang="en-US"/>
        </a:p>
      </dgm:t>
    </dgm:pt>
    <dgm:pt modelId="{B467F0D6-5CFB-8E45-A068-7D7358C9C1E3}" type="sibTrans" cxnId="{E28EE688-8EB2-4843-85C6-38F0F818AF18}">
      <dgm:prSet/>
      <dgm:spPr/>
      <dgm:t>
        <a:bodyPr/>
        <a:lstStyle/>
        <a:p>
          <a:endParaRPr lang="en-US"/>
        </a:p>
      </dgm:t>
    </dgm:pt>
    <dgm:pt modelId="{9627BECB-84C7-6043-8AD0-F71219E49999}" type="pres">
      <dgm:prSet presAssocID="{526152A7-ED8F-0D49-893C-725C5F0BB433}" presName="Name0" presStyleCnt="0">
        <dgm:presLayoutVars>
          <dgm:chMax/>
          <dgm:chPref/>
          <dgm:dir/>
        </dgm:presLayoutVars>
      </dgm:prSet>
      <dgm:spPr/>
    </dgm:pt>
    <dgm:pt modelId="{86DB8733-DC56-354F-BCAC-B356C98399E3}" type="pres">
      <dgm:prSet presAssocID="{CA56D9CA-EF02-8543-BF3A-5B7D75076257}" presName="parenttextcomposite" presStyleCnt="0"/>
      <dgm:spPr/>
    </dgm:pt>
    <dgm:pt modelId="{960E02FD-0F2B-EC42-966C-7A8ACE358FD4}" type="pres">
      <dgm:prSet presAssocID="{CA56D9CA-EF02-8543-BF3A-5B7D75076257}" presName="parenttext" presStyleLbl="revTx" presStyleIdx="0" presStyleCnt="3">
        <dgm:presLayoutVars>
          <dgm:chMax/>
          <dgm:chPref val="2"/>
          <dgm:bulletEnabled val="1"/>
        </dgm:presLayoutVars>
      </dgm:prSet>
      <dgm:spPr/>
    </dgm:pt>
    <dgm:pt modelId="{7C0B6410-4DF4-3E48-849E-A4EB7BE656C3}" type="pres">
      <dgm:prSet presAssocID="{CA56D9CA-EF02-8543-BF3A-5B7D75076257}" presName="composite" presStyleCnt="0"/>
      <dgm:spPr/>
    </dgm:pt>
    <dgm:pt modelId="{97165128-6D82-0B4B-AA96-79DE398D27FC}" type="pres">
      <dgm:prSet presAssocID="{CA56D9CA-EF02-8543-BF3A-5B7D75076257}" presName="chevron1" presStyleLbl="alignNode1" presStyleIdx="0" presStyleCnt="21"/>
      <dgm:spPr>
        <a:solidFill>
          <a:schemeClr val="bg1">
            <a:lumMod val="10000"/>
          </a:schemeClr>
        </a:solidFill>
      </dgm:spPr>
    </dgm:pt>
    <dgm:pt modelId="{7D431D13-DDB5-6446-8C54-DAF6A8043838}" type="pres">
      <dgm:prSet presAssocID="{CA56D9CA-EF02-8543-BF3A-5B7D75076257}" presName="chevron2" presStyleLbl="alignNode1" presStyleIdx="1" presStyleCnt="21"/>
      <dgm:spPr/>
    </dgm:pt>
    <dgm:pt modelId="{FC3B8087-5F8E-E749-84C0-3957E5AE2C9E}" type="pres">
      <dgm:prSet presAssocID="{CA56D9CA-EF02-8543-BF3A-5B7D75076257}" presName="chevron3" presStyleLbl="alignNode1" presStyleIdx="2" presStyleCnt="21"/>
      <dgm:spPr>
        <a:solidFill>
          <a:schemeClr val="bg1">
            <a:lumMod val="10000"/>
          </a:schemeClr>
        </a:solidFill>
      </dgm:spPr>
    </dgm:pt>
    <dgm:pt modelId="{0EFECAAB-56B4-7749-B89C-F8ED4C5575B6}" type="pres">
      <dgm:prSet presAssocID="{CA56D9CA-EF02-8543-BF3A-5B7D75076257}" presName="chevron4" presStyleLbl="alignNode1" presStyleIdx="3" presStyleCnt="21"/>
      <dgm:spPr/>
    </dgm:pt>
    <dgm:pt modelId="{02C572E2-5A30-E74B-9C70-47EA21C592D8}" type="pres">
      <dgm:prSet presAssocID="{CA56D9CA-EF02-8543-BF3A-5B7D75076257}" presName="chevron5" presStyleLbl="alignNode1" presStyleIdx="4" presStyleCnt="21"/>
      <dgm:spPr>
        <a:solidFill>
          <a:schemeClr val="bg1">
            <a:lumMod val="10000"/>
          </a:schemeClr>
        </a:solidFill>
      </dgm:spPr>
    </dgm:pt>
    <dgm:pt modelId="{380B719D-C790-6244-AAEF-5B964C97A9EF}" type="pres">
      <dgm:prSet presAssocID="{CA56D9CA-EF02-8543-BF3A-5B7D75076257}" presName="chevron6" presStyleLbl="alignNode1" presStyleIdx="5" presStyleCnt="21"/>
      <dgm:spPr/>
    </dgm:pt>
    <dgm:pt modelId="{F9EAEA7D-E16F-9540-A2B4-58A0C0B2C65F}" type="pres">
      <dgm:prSet presAssocID="{CA56D9CA-EF02-8543-BF3A-5B7D75076257}" presName="chevron7" presStyleLbl="alignNode1" presStyleIdx="6" presStyleCnt="21"/>
      <dgm:spPr>
        <a:solidFill>
          <a:schemeClr val="bg1">
            <a:lumMod val="10000"/>
          </a:schemeClr>
        </a:solidFill>
      </dgm:spPr>
    </dgm:pt>
    <dgm:pt modelId="{CF72FBF0-A8D8-1B42-84C2-E9EF6E5523B8}" type="pres">
      <dgm:prSet presAssocID="{CA56D9CA-EF02-8543-BF3A-5B7D75076257}" presName="childtext" presStyleLbl="solidFgAcc1" presStyleIdx="0" presStyleCnt="3">
        <dgm:presLayoutVars>
          <dgm:chMax/>
          <dgm:chPref val="0"/>
          <dgm:bulletEnabled val="1"/>
        </dgm:presLayoutVars>
      </dgm:prSet>
      <dgm:spPr/>
    </dgm:pt>
    <dgm:pt modelId="{3B556D77-6274-FA4B-8E9A-30657C8CC668}" type="pres">
      <dgm:prSet presAssocID="{9931D125-B56F-6941-9B1F-CCFEA817BAAE}" presName="sibTrans" presStyleCnt="0"/>
      <dgm:spPr/>
    </dgm:pt>
    <dgm:pt modelId="{96EE0CF5-5CFA-534C-AC26-EF4738F27039}" type="pres">
      <dgm:prSet presAssocID="{9DED0A03-E5BE-5F4E-8BEE-DAD69FEED8C8}" presName="parenttextcomposite" presStyleCnt="0"/>
      <dgm:spPr/>
    </dgm:pt>
    <dgm:pt modelId="{49DD6BC6-3B69-1A48-ABD4-696FA242DE0D}" type="pres">
      <dgm:prSet presAssocID="{9DED0A03-E5BE-5F4E-8BEE-DAD69FEED8C8}" presName="parenttext" presStyleLbl="revTx" presStyleIdx="1" presStyleCnt="3">
        <dgm:presLayoutVars>
          <dgm:chMax/>
          <dgm:chPref val="2"/>
          <dgm:bulletEnabled val="1"/>
        </dgm:presLayoutVars>
      </dgm:prSet>
      <dgm:spPr/>
    </dgm:pt>
    <dgm:pt modelId="{DEEC0E20-8D9C-7F45-9949-E84A5BD144C5}" type="pres">
      <dgm:prSet presAssocID="{9DED0A03-E5BE-5F4E-8BEE-DAD69FEED8C8}" presName="composite" presStyleCnt="0"/>
      <dgm:spPr/>
    </dgm:pt>
    <dgm:pt modelId="{7A47F55E-2FB9-CC4D-9A55-B9198CF2CD7C}" type="pres">
      <dgm:prSet presAssocID="{9DED0A03-E5BE-5F4E-8BEE-DAD69FEED8C8}" presName="chevron1" presStyleLbl="alignNode1" presStyleIdx="7" presStyleCnt="21"/>
      <dgm:spPr/>
    </dgm:pt>
    <dgm:pt modelId="{7FB48C9C-32B1-0F43-A3D5-9915456A3160}" type="pres">
      <dgm:prSet presAssocID="{9DED0A03-E5BE-5F4E-8BEE-DAD69FEED8C8}" presName="chevron2" presStyleLbl="alignNode1" presStyleIdx="8" presStyleCnt="21"/>
      <dgm:spPr>
        <a:solidFill>
          <a:schemeClr val="bg1">
            <a:lumMod val="10000"/>
          </a:schemeClr>
        </a:solidFill>
      </dgm:spPr>
    </dgm:pt>
    <dgm:pt modelId="{23FFC4DA-C300-8B40-B4C2-FC05B2371EBD}" type="pres">
      <dgm:prSet presAssocID="{9DED0A03-E5BE-5F4E-8BEE-DAD69FEED8C8}" presName="chevron3" presStyleLbl="alignNode1" presStyleIdx="9" presStyleCnt="21"/>
      <dgm:spPr/>
    </dgm:pt>
    <dgm:pt modelId="{5AFFA298-B7EC-7548-985A-F46A0092D9E1}" type="pres">
      <dgm:prSet presAssocID="{9DED0A03-E5BE-5F4E-8BEE-DAD69FEED8C8}" presName="chevron4" presStyleLbl="alignNode1" presStyleIdx="10" presStyleCnt="21"/>
      <dgm:spPr>
        <a:solidFill>
          <a:schemeClr val="bg1">
            <a:lumMod val="10000"/>
          </a:schemeClr>
        </a:solidFill>
      </dgm:spPr>
    </dgm:pt>
    <dgm:pt modelId="{621442DC-7339-554F-B75A-7E966EE8B5E3}" type="pres">
      <dgm:prSet presAssocID="{9DED0A03-E5BE-5F4E-8BEE-DAD69FEED8C8}" presName="chevron5" presStyleLbl="alignNode1" presStyleIdx="11" presStyleCnt="21"/>
      <dgm:spPr/>
    </dgm:pt>
    <dgm:pt modelId="{9B5085EF-4D3A-0542-B588-2882505BA91E}" type="pres">
      <dgm:prSet presAssocID="{9DED0A03-E5BE-5F4E-8BEE-DAD69FEED8C8}" presName="chevron6" presStyleLbl="alignNode1" presStyleIdx="12" presStyleCnt="21"/>
      <dgm:spPr>
        <a:solidFill>
          <a:schemeClr val="bg1">
            <a:lumMod val="10000"/>
          </a:schemeClr>
        </a:solidFill>
      </dgm:spPr>
    </dgm:pt>
    <dgm:pt modelId="{EB5581B5-BC02-5D4E-A8A4-249A58995FDD}" type="pres">
      <dgm:prSet presAssocID="{9DED0A03-E5BE-5F4E-8BEE-DAD69FEED8C8}" presName="chevron7" presStyleLbl="alignNode1" presStyleIdx="13" presStyleCnt="21"/>
      <dgm:spPr>
        <a:ln>
          <a:solidFill>
            <a:schemeClr val="bg1">
              <a:lumMod val="10000"/>
            </a:schemeClr>
          </a:solidFill>
        </a:ln>
      </dgm:spPr>
    </dgm:pt>
    <dgm:pt modelId="{2474458D-F0EB-8844-B567-47ED6DD27DBD}" type="pres">
      <dgm:prSet presAssocID="{9DED0A03-E5BE-5F4E-8BEE-DAD69FEED8C8}" presName="childtext" presStyleLbl="solidFgAcc1" presStyleIdx="1" presStyleCnt="3">
        <dgm:presLayoutVars>
          <dgm:chMax/>
          <dgm:chPref val="0"/>
          <dgm:bulletEnabled val="1"/>
        </dgm:presLayoutVars>
      </dgm:prSet>
      <dgm:spPr/>
    </dgm:pt>
    <dgm:pt modelId="{2ECA40E9-7501-1949-9D2D-3B2DAC9F085E}" type="pres">
      <dgm:prSet presAssocID="{CC93DD1C-A144-804C-A590-D79EA637E7CF}" presName="sibTrans" presStyleCnt="0"/>
      <dgm:spPr/>
    </dgm:pt>
    <dgm:pt modelId="{10D28F79-BED4-ED4E-A084-F189F3A34E29}" type="pres">
      <dgm:prSet presAssocID="{2136D620-1B41-4A40-9D2F-EA54B6417C86}" presName="parenttextcomposite" presStyleCnt="0"/>
      <dgm:spPr/>
    </dgm:pt>
    <dgm:pt modelId="{123BC314-2036-6949-960A-9BA18DBA9D12}" type="pres">
      <dgm:prSet presAssocID="{2136D620-1B41-4A40-9D2F-EA54B6417C86}" presName="parenttext" presStyleLbl="revTx" presStyleIdx="2" presStyleCnt="3">
        <dgm:presLayoutVars>
          <dgm:chMax/>
          <dgm:chPref val="2"/>
          <dgm:bulletEnabled val="1"/>
        </dgm:presLayoutVars>
      </dgm:prSet>
      <dgm:spPr/>
    </dgm:pt>
    <dgm:pt modelId="{71BE4CA1-B099-7C46-97A3-A553B17DF68D}" type="pres">
      <dgm:prSet presAssocID="{2136D620-1B41-4A40-9D2F-EA54B6417C86}" presName="composite" presStyleCnt="0"/>
      <dgm:spPr/>
    </dgm:pt>
    <dgm:pt modelId="{9EC8756C-7652-6642-92DF-F6C7EB360C04}" type="pres">
      <dgm:prSet presAssocID="{2136D620-1B41-4A40-9D2F-EA54B6417C86}" presName="chevron1" presStyleLbl="alignNode1" presStyleIdx="14" presStyleCnt="21"/>
      <dgm:spPr>
        <a:solidFill>
          <a:schemeClr val="bg1">
            <a:lumMod val="10000"/>
          </a:schemeClr>
        </a:solidFill>
      </dgm:spPr>
    </dgm:pt>
    <dgm:pt modelId="{1270BE15-1313-5F48-A582-AFCE3EF46A66}" type="pres">
      <dgm:prSet presAssocID="{2136D620-1B41-4A40-9D2F-EA54B6417C86}" presName="chevron2" presStyleLbl="alignNode1" presStyleIdx="15" presStyleCnt="21"/>
      <dgm:spPr>
        <a:ln>
          <a:solidFill>
            <a:schemeClr val="tx1"/>
          </a:solidFill>
        </a:ln>
      </dgm:spPr>
    </dgm:pt>
    <dgm:pt modelId="{AAA18838-68C3-E34B-9409-054F1813E5FE}" type="pres">
      <dgm:prSet presAssocID="{2136D620-1B41-4A40-9D2F-EA54B6417C86}" presName="chevron3" presStyleLbl="alignNode1" presStyleIdx="16" presStyleCnt="21"/>
      <dgm:spPr>
        <a:solidFill>
          <a:schemeClr val="bg1">
            <a:lumMod val="10000"/>
          </a:schemeClr>
        </a:solidFill>
      </dgm:spPr>
    </dgm:pt>
    <dgm:pt modelId="{1F015059-E23F-784C-BBB8-7C6E9C4BD492}" type="pres">
      <dgm:prSet presAssocID="{2136D620-1B41-4A40-9D2F-EA54B6417C86}" presName="chevron4" presStyleLbl="alignNode1" presStyleIdx="17" presStyleCnt="21"/>
      <dgm:spPr/>
    </dgm:pt>
    <dgm:pt modelId="{FCE622E3-D72A-7F41-B925-84E0B6D9822B}" type="pres">
      <dgm:prSet presAssocID="{2136D620-1B41-4A40-9D2F-EA54B6417C86}" presName="chevron5" presStyleLbl="alignNode1" presStyleIdx="18" presStyleCnt="21"/>
      <dgm:spPr>
        <a:solidFill>
          <a:schemeClr val="bg1">
            <a:lumMod val="10000"/>
          </a:schemeClr>
        </a:solidFill>
      </dgm:spPr>
    </dgm:pt>
    <dgm:pt modelId="{8C9D1367-710B-914F-A2E7-F338B0D4534D}" type="pres">
      <dgm:prSet presAssocID="{2136D620-1B41-4A40-9D2F-EA54B6417C86}" presName="chevron6" presStyleLbl="alignNode1" presStyleIdx="19" presStyleCnt="21"/>
      <dgm:spPr/>
    </dgm:pt>
    <dgm:pt modelId="{857F9568-3880-3046-93B7-9B6083615201}" type="pres">
      <dgm:prSet presAssocID="{2136D620-1B41-4A40-9D2F-EA54B6417C86}" presName="chevron7" presStyleLbl="alignNode1" presStyleIdx="20" presStyleCnt="21"/>
      <dgm:spPr>
        <a:solidFill>
          <a:schemeClr val="bg1">
            <a:lumMod val="10000"/>
          </a:schemeClr>
        </a:solidFill>
      </dgm:spPr>
    </dgm:pt>
    <dgm:pt modelId="{D923BB54-C917-FA49-AA89-26EE34D9BF62}" type="pres">
      <dgm:prSet presAssocID="{2136D620-1B41-4A40-9D2F-EA54B6417C86}" presName="childtext" presStyleLbl="solidFgAcc1" presStyleIdx="2" presStyleCnt="3">
        <dgm:presLayoutVars>
          <dgm:chMax/>
          <dgm:chPref val="0"/>
          <dgm:bulletEnabled val="1"/>
        </dgm:presLayoutVars>
      </dgm:prSet>
      <dgm:spPr/>
    </dgm:pt>
  </dgm:ptLst>
  <dgm:cxnLst>
    <dgm:cxn modelId="{1D950E19-904A-2046-86B6-3C87D576180E}" type="presOf" srcId="{385DF260-1EAD-074D-9FB0-5970C886AA33}" destId="{CF72FBF0-A8D8-1B42-84C2-E9EF6E5523B8}" srcOrd="0" destOrd="0" presId="urn:microsoft.com/office/officeart/2008/layout/VerticalAccentList"/>
    <dgm:cxn modelId="{5BFC9F1B-8A01-9740-8F4E-5E554021ED93}" srcId="{9DED0A03-E5BE-5F4E-8BEE-DAD69FEED8C8}" destId="{B5FF7AC1-56D9-584F-9ED4-F5F81E0F0215}" srcOrd="0" destOrd="0" parTransId="{CAF2AAA2-51D4-C14C-A1D2-24B3C3DD3215}" sibTransId="{2D1AD1D7-9A12-6245-8183-B1AFFD8EF666}"/>
    <dgm:cxn modelId="{41017837-46B3-494B-B83E-41257F0875BC}" type="presOf" srcId="{B5FF7AC1-56D9-584F-9ED4-F5F81E0F0215}" destId="{2474458D-F0EB-8844-B567-47ED6DD27DBD}" srcOrd="0" destOrd="0" presId="urn:microsoft.com/office/officeart/2008/layout/VerticalAccentList"/>
    <dgm:cxn modelId="{91FE213D-B1E8-F54B-9999-DC5C78A8352E}" type="presOf" srcId="{526152A7-ED8F-0D49-893C-725C5F0BB433}" destId="{9627BECB-84C7-6043-8AD0-F71219E49999}" srcOrd="0" destOrd="0" presId="urn:microsoft.com/office/officeart/2008/layout/VerticalAccentList"/>
    <dgm:cxn modelId="{74C39D6E-0209-A14A-BBE0-9C814C444558}" srcId="{526152A7-ED8F-0D49-893C-725C5F0BB433}" destId="{CA56D9CA-EF02-8543-BF3A-5B7D75076257}" srcOrd="0" destOrd="0" parTransId="{9DF72737-B557-2A4A-81A6-920561DF5103}" sibTransId="{9931D125-B56F-6941-9B1F-CCFEA817BAAE}"/>
    <dgm:cxn modelId="{7EE46F70-93C3-FD4B-AA67-18125793C2D7}" type="presOf" srcId="{9DED0A03-E5BE-5F4E-8BEE-DAD69FEED8C8}" destId="{49DD6BC6-3B69-1A48-ABD4-696FA242DE0D}" srcOrd="0" destOrd="0" presId="urn:microsoft.com/office/officeart/2008/layout/VerticalAccentList"/>
    <dgm:cxn modelId="{88341651-FA72-224B-A1EC-385664DF1B39}" srcId="{CA56D9CA-EF02-8543-BF3A-5B7D75076257}" destId="{385DF260-1EAD-074D-9FB0-5970C886AA33}" srcOrd="0" destOrd="0" parTransId="{8EB21FBF-B853-5C4D-940D-DF66C5D8C0CD}" sibTransId="{54B5A1E8-2E0E-9541-9E13-33B217683C22}"/>
    <dgm:cxn modelId="{D7D80979-6D5D-3C46-B5A3-ACA0E34E9CE0}" srcId="{526152A7-ED8F-0D49-893C-725C5F0BB433}" destId="{9DED0A03-E5BE-5F4E-8BEE-DAD69FEED8C8}" srcOrd="1" destOrd="0" parTransId="{CE47C8E3-8E5F-5E4C-B863-1E32424F32AA}" sibTransId="{CC93DD1C-A144-804C-A590-D79EA637E7CF}"/>
    <dgm:cxn modelId="{E28EE688-8EB2-4843-85C6-38F0F818AF18}" srcId="{2136D620-1B41-4A40-9D2F-EA54B6417C86}" destId="{8EBE96BC-FC5E-C246-B08E-291C56D1C9F8}" srcOrd="0" destOrd="0" parTransId="{0B93737F-50C4-4348-8475-11943B6E8EB0}" sibTransId="{B467F0D6-5CFB-8E45-A068-7D7358C9C1E3}"/>
    <dgm:cxn modelId="{B4985C92-8CDE-0646-A69F-BA17CEC8E0DE}" srcId="{526152A7-ED8F-0D49-893C-725C5F0BB433}" destId="{2136D620-1B41-4A40-9D2F-EA54B6417C86}" srcOrd="2" destOrd="0" parTransId="{CA6A0FB6-23C0-2843-B143-516336EFEB06}" sibTransId="{103902D6-AA7A-8045-9FB8-8BAF5674C04A}"/>
    <dgm:cxn modelId="{2F3837B4-79F4-094F-8B3F-D496DA046939}" type="presOf" srcId="{CA56D9CA-EF02-8543-BF3A-5B7D75076257}" destId="{960E02FD-0F2B-EC42-966C-7A8ACE358FD4}" srcOrd="0" destOrd="0" presId="urn:microsoft.com/office/officeart/2008/layout/VerticalAccentList"/>
    <dgm:cxn modelId="{837ABDE2-7916-DA40-9A30-B3F773934012}" type="presOf" srcId="{8EBE96BC-FC5E-C246-B08E-291C56D1C9F8}" destId="{D923BB54-C917-FA49-AA89-26EE34D9BF62}" srcOrd="0" destOrd="0" presId="urn:microsoft.com/office/officeart/2008/layout/VerticalAccentList"/>
    <dgm:cxn modelId="{565D19FF-8F95-6F49-ABCF-11AC094C4F43}" type="presOf" srcId="{2136D620-1B41-4A40-9D2F-EA54B6417C86}" destId="{123BC314-2036-6949-960A-9BA18DBA9D12}" srcOrd="0" destOrd="0" presId="urn:microsoft.com/office/officeart/2008/layout/VerticalAccentList"/>
    <dgm:cxn modelId="{79BFDEAA-5E53-F844-821F-2109798B04C9}" type="presParOf" srcId="{9627BECB-84C7-6043-8AD0-F71219E49999}" destId="{86DB8733-DC56-354F-BCAC-B356C98399E3}" srcOrd="0" destOrd="0" presId="urn:microsoft.com/office/officeart/2008/layout/VerticalAccentList"/>
    <dgm:cxn modelId="{BAAB4324-852C-8340-87E2-5DDEB2DF543D}" type="presParOf" srcId="{86DB8733-DC56-354F-BCAC-B356C98399E3}" destId="{960E02FD-0F2B-EC42-966C-7A8ACE358FD4}" srcOrd="0" destOrd="0" presId="urn:microsoft.com/office/officeart/2008/layout/VerticalAccentList"/>
    <dgm:cxn modelId="{22CD5FDB-5930-3B47-B34D-82BAD0B46FF7}" type="presParOf" srcId="{9627BECB-84C7-6043-8AD0-F71219E49999}" destId="{7C0B6410-4DF4-3E48-849E-A4EB7BE656C3}" srcOrd="1" destOrd="0" presId="urn:microsoft.com/office/officeart/2008/layout/VerticalAccentList"/>
    <dgm:cxn modelId="{957BB3FB-A9E3-F241-A97E-D6BC57BD5D21}" type="presParOf" srcId="{7C0B6410-4DF4-3E48-849E-A4EB7BE656C3}" destId="{97165128-6D82-0B4B-AA96-79DE398D27FC}" srcOrd="0" destOrd="0" presId="urn:microsoft.com/office/officeart/2008/layout/VerticalAccentList"/>
    <dgm:cxn modelId="{C7A72DC9-532C-354A-80C6-8B4BFF2AA48C}" type="presParOf" srcId="{7C0B6410-4DF4-3E48-849E-A4EB7BE656C3}" destId="{7D431D13-DDB5-6446-8C54-DAF6A8043838}" srcOrd="1" destOrd="0" presId="urn:microsoft.com/office/officeart/2008/layout/VerticalAccentList"/>
    <dgm:cxn modelId="{369B426D-F3C3-F94F-A1D3-8CD981A2B022}" type="presParOf" srcId="{7C0B6410-4DF4-3E48-849E-A4EB7BE656C3}" destId="{FC3B8087-5F8E-E749-84C0-3957E5AE2C9E}" srcOrd="2" destOrd="0" presId="urn:microsoft.com/office/officeart/2008/layout/VerticalAccentList"/>
    <dgm:cxn modelId="{9569856C-D9F9-0743-9E51-283EF3EB4186}" type="presParOf" srcId="{7C0B6410-4DF4-3E48-849E-A4EB7BE656C3}" destId="{0EFECAAB-56B4-7749-B89C-F8ED4C5575B6}" srcOrd="3" destOrd="0" presId="urn:microsoft.com/office/officeart/2008/layout/VerticalAccentList"/>
    <dgm:cxn modelId="{05E551BE-69E9-4740-A20A-9D7477794ABE}" type="presParOf" srcId="{7C0B6410-4DF4-3E48-849E-A4EB7BE656C3}" destId="{02C572E2-5A30-E74B-9C70-47EA21C592D8}" srcOrd="4" destOrd="0" presId="urn:microsoft.com/office/officeart/2008/layout/VerticalAccentList"/>
    <dgm:cxn modelId="{F050B7F0-B51D-5C4B-9C1A-307E19E6D612}" type="presParOf" srcId="{7C0B6410-4DF4-3E48-849E-A4EB7BE656C3}" destId="{380B719D-C790-6244-AAEF-5B964C97A9EF}" srcOrd="5" destOrd="0" presId="urn:microsoft.com/office/officeart/2008/layout/VerticalAccentList"/>
    <dgm:cxn modelId="{5E3699BF-0323-3645-A17E-2426B80EB4C9}" type="presParOf" srcId="{7C0B6410-4DF4-3E48-849E-A4EB7BE656C3}" destId="{F9EAEA7D-E16F-9540-A2B4-58A0C0B2C65F}" srcOrd="6" destOrd="0" presId="urn:microsoft.com/office/officeart/2008/layout/VerticalAccentList"/>
    <dgm:cxn modelId="{97A34F56-2578-C946-869E-8B95E3F92E75}" type="presParOf" srcId="{7C0B6410-4DF4-3E48-849E-A4EB7BE656C3}" destId="{CF72FBF0-A8D8-1B42-84C2-E9EF6E5523B8}" srcOrd="7" destOrd="0" presId="urn:microsoft.com/office/officeart/2008/layout/VerticalAccentList"/>
    <dgm:cxn modelId="{B1151097-A58F-4040-93D5-2CE2B94FBF24}" type="presParOf" srcId="{9627BECB-84C7-6043-8AD0-F71219E49999}" destId="{3B556D77-6274-FA4B-8E9A-30657C8CC668}" srcOrd="2" destOrd="0" presId="urn:microsoft.com/office/officeart/2008/layout/VerticalAccentList"/>
    <dgm:cxn modelId="{C8BF2857-D7D5-E34A-AB9F-3850C0D282A6}" type="presParOf" srcId="{9627BECB-84C7-6043-8AD0-F71219E49999}" destId="{96EE0CF5-5CFA-534C-AC26-EF4738F27039}" srcOrd="3" destOrd="0" presId="urn:microsoft.com/office/officeart/2008/layout/VerticalAccentList"/>
    <dgm:cxn modelId="{945462CA-979C-B54B-AC6E-4AE494DC2368}" type="presParOf" srcId="{96EE0CF5-5CFA-534C-AC26-EF4738F27039}" destId="{49DD6BC6-3B69-1A48-ABD4-696FA242DE0D}" srcOrd="0" destOrd="0" presId="urn:microsoft.com/office/officeart/2008/layout/VerticalAccentList"/>
    <dgm:cxn modelId="{635080B4-13E5-C449-B2DF-C3715D3EDA04}" type="presParOf" srcId="{9627BECB-84C7-6043-8AD0-F71219E49999}" destId="{DEEC0E20-8D9C-7F45-9949-E84A5BD144C5}" srcOrd="4" destOrd="0" presId="urn:microsoft.com/office/officeart/2008/layout/VerticalAccentList"/>
    <dgm:cxn modelId="{FD7EFA57-33DB-1749-9AD3-C4E28B346AE9}" type="presParOf" srcId="{DEEC0E20-8D9C-7F45-9949-E84A5BD144C5}" destId="{7A47F55E-2FB9-CC4D-9A55-B9198CF2CD7C}" srcOrd="0" destOrd="0" presId="urn:microsoft.com/office/officeart/2008/layout/VerticalAccentList"/>
    <dgm:cxn modelId="{91B5B31F-83EB-8340-8D84-77487BC5E655}" type="presParOf" srcId="{DEEC0E20-8D9C-7F45-9949-E84A5BD144C5}" destId="{7FB48C9C-32B1-0F43-A3D5-9915456A3160}" srcOrd="1" destOrd="0" presId="urn:microsoft.com/office/officeart/2008/layout/VerticalAccentList"/>
    <dgm:cxn modelId="{0379B8F6-5ACC-5346-BFA3-169986CBA83A}" type="presParOf" srcId="{DEEC0E20-8D9C-7F45-9949-E84A5BD144C5}" destId="{23FFC4DA-C300-8B40-B4C2-FC05B2371EBD}" srcOrd="2" destOrd="0" presId="urn:microsoft.com/office/officeart/2008/layout/VerticalAccentList"/>
    <dgm:cxn modelId="{E0FFDF09-4892-4C4B-AAA0-2F9202795E79}" type="presParOf" srcId="{DEEC0E20-8D9C-7F45-9949-E84A5BD144C5}" destId="{5AFFA298-B7EC-7548-985A-F46A0092D9E1}" srcOrd="3" destOrd="0" presId="urn:microsoft.com/office/officeart/2008/layout/VerticalAccentList"/>
    <dgm:cxn modelId="{0C262B86-96C2-4049-9B9A-0EC997B93C83}" type="presParOf" srcId="{DEEC0E20-8D9C-7F45-9949-E84A5BD144C5}" destId="{621442DC-7339-554F-B75A-7E966EE8B5E3}" srcOrd="4" destOrd="0" presId="urn:microsoft.com/office/officeart/2008/layout/VerticalAccentList"/>
    <dgm:cxn modelId="{4AF1F3B8-77F7-DB40-A3F4-89F3E2DDCEDC}" type="presParOf" srcId="{DEEC0E20-8D9C-7F45-9949-E84A5BD144C5}" destId="{9B5085EF-4D3A-0542-B588-2882505BA91E}" srcOrd="5" destOrd="0" presId="urn:microsoft.com/office/officeart/2008/layout/VerticalAccentList"/>
    <dgm:cxn modelId="{9DF995E0-913F-1C45-BA47-717B2FAAE32F}" type="presParOf" srcId="{DEEC0E20-8D9C-7F45-9949-E84A5BD144C5}" destId="{EB5581B5-BC02-5D4E-A8A4-249A58995FDD}" srcOrd="6" destOrd="0" presId="urn:microsoft.com/office/officeart/2008/layout/VerticalAccentList"/>
    <dgm:cxn modelId="{CB4412F3-F568-A144-9D1D-64C0A528B9D6}" type="presParOf" srcId="{DEEC0E20-8D9C-7F45-9949-E84A5BD144C5}" destId="{2474458D-F0EB-8844-B567-47ED6DD27DBD}" srcOrd="7" destOrd="0" presId="urn:microsoft.com/office/officeart/2008/layout/VerticalAccentList"/>
    <dgm:cxn modelId="{E10C3001-0086-B941-9416-8FAD3C1D3895}" type="presParOf" srcId="{9627BECB-84C7-6043-8AD0-F71219E49999}" destId="{2ECA40E9-7501-1949-9D2D-3B2DAC9F085E}" srcOrd="5" destOrd="0" presId="urn:microsoft.com/office/officeart/2008/layout/VerticalAccentList"/>
    <dgm:cxn modelId="{FBE82AD4-79A2-C846-9FDF-3175B95AB726}" type="presParOf" srcId="{9627BECB-84C7-6043-8AD0-F71219E49999}" destId="{10D28F79-BED4-ED4E-A084-F189F3A34E29}" srcOrd="6" destOrd="0" presId="urn:microsoft.com/office/officeart/2008/layout/VerticalAccentList"/>
    <dgm:cxn modelId="{46FDA35E-3447-4E44-B493-8F86920150B6}" type="presParOf" srcId="{10D28F79-BED4-ED4E-A084-F189F3A34E29}" destId="{123BC314-2036-6949-960A-9BA18DBA9D12}" srcOrd="0" destOrd="0" presId="urn:microsoft.com/office/officeart/2008/layout/VerticalAccentList"/>
    <dgm:cxn modelId="{0CEA9620-B4CB-DC49-9162-9B8A5B61636C}" type="presParOf" srcId="{9627BECB-84C7-6043-8AD0-F71219E49999}" destId="{71BE4CA1-B099-7C46-97A3-A553B17DF68D}" srcOrd="7" destOrd="0" presId="urn:microsoft.com/office/officeart/2008/layout/VerticalAccentList"/>
    <dgm:cxn modelId="{1FAFAFD7-671F-4440-AA87-C87F37DF9D20}" type="presParOf" srcId="{71BE4CA1-B099-7C46-97A3-A553B17DF68D}" destId="{9EC8756C-7652-6642-92DF-F6C7EB360C04}" srcOrd="0" destOrd="0" presId="urn:microsoft.com/office/officeart/2008/layout/VerticalAccentList"/>
    <dgm:cxn modelId="{934B724B-9191-7844-88DF-D95FFA832892}" type="presParOf" srcId="{71BE4CA1-B099-7C46-97A3-A553B17DF68D}" destId="{1270BE15-1313-5F48-A582-AFCE3EF46A66}" srcOrd="1" destOrd="0" presId="urn:microsoft.com/office/officeart/2008/layout/VerticalAccentList"/>
    <dgm:cxn modelId="{7BBED418-5045-F24E-A613-FD0416B6032E}" type="presParOf" srcId="{71BE4CA1-B099-7C46-97A3-A553B17DF68D}" destId="{AAA18838-68C3-E34B-9409-054F1813E5FE}" srcOrd="2" destOrd="0" presId="urn:microsoft.com/office/officeart/2008/layout/VerticalAccentList"/>
    <dgm:cxn modelId="{A5D547F3-716F-6A47-B39B-60B11732B2B4}" type="presParOf" srcId="{71BE4CA1-B099-7C46-97A3-A553B17DF68D}" destId="{1F015059-E23F-784C-BBB8-7C6E9C4BD492}" srcOrd="3" destOrd="0" presId="urn:microsoft.com/office/officeart/2008/layout/VerticalAccentList"/>
    <dgm:cxn modelId="{B54BF11C-F682-1E4A-9BFB-097CA8809D5E}" type="presParOf" srcId="{71BE4CA1-B099-7C46-97A3-A553B17DF68D}" destId="{FCE622E3-D72A-7F41-B925-84E0B6D9822B}" srcOrd="4" destOrd="0" presId="urn:microsoft.com/office/officeart/2008/layout/VerticalAccentList"/>
    <dgm:cxn modelId="{EB643308-B0A5-2444-8F12-F40219EFE25E}" type="presParOf" srcId="{71BE4CA1-B099-7C46-97A3-A553B17DF68D}" destId="{8C9D1367-710B-914F-A2E7-F338B0D4534D}" srcOrd="5" destOrd="0" presId="urn:microsoft.com/office/officeart/2008/layout/VerticalAccentList"/>
    <dgm:cxn modelId="{5DEEF241-B369-F94F-80A3-03A958E893A7}" type="presParOf" srcId="{71BE4CA1-B099-7C46-97A3-A553B17DF68D}" destId="{857F9568-3880-3046-93B7-9B6083615201}" srcOrd="6" destOrd="0" presId="urn:microsoft.com/office/officeart/2008/layout/VerticalAccentList"/>
    <dgm:cxn modelId="{52081D4C-DEE4-9B4E-B9DC-0C0A0BC66EE4}" type="presParOf" srcId="{71BE4CA1-B099-7C46-97A3-A553B17DF68D}" destId="{D923BB54-C917-FA49-AA89-26EE34D9BF62}" srcOrd="7" destOrd="0" presId="urn:microsoft.com/office/officeart/2008/layout/Vertical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9A3B3B-7064-844E-A29A-8CC9E4BB05CD}" type="doc">
      <dgm:prSet loTypeId="urn:microsoft.com/office/officeart/2005/8/layout/default" loCatId="" qsTypeId="urn:microsoft.com/office/officeart/2005/8/quickstyle/simple3" qsCatId="simple" csTypeId="urn:microsoft.com/office/officeart/2005/8/colors/accent1_2" csCatId="accent1" phldr="1"/>
      <dgm:spPr/>
      <dgm:t>
        <a:bodyPr/>
        <a:lstStyle/>
        <a:p>
          <a:endParaRPr lang="en-US"/>
        </a:p>
      </dgm:t>
    </dgm:pt>
    <dgm:pt modelId="{A4BF1BD8-3160-5943-AD38-588FAC304BC2}">
      <dgm:prSet phldrT="[Text]"/>
      <dgm:spPr>
        <a:solidFill>
          <a:schemeClr val="bg1"/>
        </a:solidFill>
      </dgm:spPr>
      <dgm:t>
        <a:bodyPr/>
        <a:lstStyle/>
        <a:p>
          <a:r>
            <a:rPr lang="en-US"/>
            <a:t>Accessibility</a:t>
          </a:r>
        </a:p>
      </dgm:t>
    </dgm:pt>
    <dgm:pt modelId="{7677A5DE-F113-DC44-9EC5-64DA60CECB72}" type="parTrans" cxnId="{FD3511B8-6122-4646-8E5D-E300408DBE62}">
      <dgm:prSet/>
      <dgm:spPr/>
      <dgm:t>
        <a:bodyPr/>
        <a:lstStyle/>
        <a:p>
          <a:endParaRPr lang="en-US"/>
        </a:p>
      </dgm:t>
    </dgm:pt>
    <dgm:pt modelId="{62745600-697E-A34E-AFD0-2B7959E5CF5F}" type="sibTrans" cxnId="{FD3511B8-6122-4646-8E5D-E300408DBE62}">
      <dgm:prSet/>
      <dgm:spPr/>
      <dgm:t>
        <a:bodyPr/>
        <a:lstStyle/>
        <a:p>
          <a:endParaRPr lang="en-US"/>
        </a:p>
      </dgm:t>
    </dgm:pt>
    <dgm:pt modelId="{B6255D97-1728-B741-9C04-9AC44A9BA5C1}">
      <dgm:prSet phldrT="[Text]"/>
      <dgm:spPr>
        <a:solidFill>
          <a:schemeClr val="bg1"/>
        </a:solidFill>
      </dgm:spPr>
      <dgm:t>
        <a:bodyPr/>
        <a:lstStyle/>
        <a:p>
          <a:r>
            <a:rPr lang="en-US"/>
            <a:t>Adaptiveness</a:t>
          </a:r>
        </a:p>
      </dgm:t>
    </dgm:pt>
    <dgm:pt modelId="{04005C4F-2CAD-9A4F-B89A-0CEA07C856F8}" type="parTrans" cxnId="{06F3D4B1-5495-F44D-8170-170706E8A7D6}">
      <dgm:prSet/>
      <dgm:spPr/>
      <dgm:t>
        <a:bodyPr/>
        <a:lstStyle/>
        <a:p>
          <a:endParaRPr lang="en-US"/>
        </a:p>
      </dgm:t>
    </dgm:pt>
    <dgm:pt modelId="{7B479A09-E8E7-7044-A7B0-1EE5BA236CC1}" type="sibTrans" cxnId="{06F3D4B1-5495-F44D-8170-170706E8A7D6}">
      <dgm:prSet/>
      <dgm:spPr/>
      <dgm:t>
        <a:bodyPr/>
        <a:lstStyle/>
        <a:p>
          <a:endParaRPr lang="en-US"/>
        </a:p>
      </dgm:t>
    </dgm:pt>
    <dgm:pt modelId="{FC94AA44-E6FB-FA46-B2F0-3002D9BA25C4}">
      <dgm:prSet phldrT="[Text]"/>
      <dgm:spPr>
        <a:solidFill>
          <a:schemeClr val="bg1"/>
        </a:solidFill>
      </dgm:spPr>
      <dgm:t>
        <a:bodyPr/>
        <a:lstStyle/>
        <a:p>
          <a:r>
            <a:rPr lang="en-US"/>
            <a:t>Growth</a:t>
          </a:r>
        </a:p>
      </dgm:t>
    </dgm:pt>
    <dgm:pt modelId="{ABCD5B87-B780-4444-A420-8882DA6853CD}" type="parTrans" cxnId="{3DD2936F-8183-9B4C-97E7-BD330539DE50}">
      <dgm:prSet/>
      <dgm:spPr/>
      <dgm:t>
        <a:bodyPr/>
        <a:lstStyle/>
        <a:p>
          <a:endParaRPr lang="en-US"/>
        </a:p>
      </dgm:t>
    </dgm:pt>
    <dgm:pt modelId="{21D8471E-0B31-CE44-9B3F-74C26DB6A03E}" type="sibTrans" cxnId="{3DD2936F-8183-9B4C-97E7-BD330539DE50}">
      <dgm:prSet/>
      <dgm:spPr/>
      <dgm:t>
        <a:bodyPr/>
        <a:lstStyle/>
        <a:p>
          <a:endParaRPr lang="en-US"/>
        </a:p>
      </dgm:t>
    </dgm:pt>
    <dgm:pt modelId="{B0C0E633-D84B-6043-89C8-65A86E95B2C7}">
      <dgm:prSet phldrT="[Text]"/>
      <dgm:spPr>
        <a:solidFill>
          <a:schemeClr val="bg1"/>
        </a:solidFill>
      </dgm:spPr>
      <dgm:t>
        <a:bodyPr/>
        <a:lstStyle/>
        <a:p>
          <a:r>
            <a:rPr lang="en-US"/>
            <a:t>Availability</a:t>
          </a:r>
        </a:p>
      </dgm:t>
    </dgm:pt>
    <dgm:pt modelId="{E8DC8FB1-6866-2B43-A534-A1FAECEDEB39}" type="parTrans" cxnId="{5DB1BE5E-C417-724C-97A8-51162C2EAA45}">
      <dgm:prSet/>
      <dgm:spPr/>
      <dgm:t>
        <a:bodyPr/>
        <a:lstStyle/>
        <a:p>
          <a:endParaRPr lang="en-US"/>
        </a:p>
      </dgm:t>
    </dgm:pt>
    <dgm:pt modelId="{E776E965-CCA6-4845-B1E3-F9E3F32DFCCB}" type="sibTrans" cxnId="{5DB1BE5E-C417-724C-97A8-51162C2EAA45}">
      <dgm:prSet/>
      <dgm:spPr/>
      <dgm:t>
        <a:bodyPr/>
        <a:lstStyle/>
        <a:p>
          <a:endParaRPr lang="en-US"/>
        </a:p>
      </dgm:t>
    </dgm:pt>
    <dgm:pt modelId="{BF767A13-4A30-6249-BA24-A25476088209}">
      <dgm:prSet phldrT="[Text]"/>
      <dgm:spPr>
        <a:solidFill>
          <a:schemeClr val="bg1"/>
        </a:solidFill>
      </dgm:spPr>
      <dgm:t>
        <a:bodyPr/>
        <a:lstStyle/>
        <a:p>
          <a:r>
            <a:rPr lang="en-US"/>
            <a:t>Social Influence</a:t>
          </a:r>
        </a:p>
      </dgm:t>
    </dgm:pt>
    <dgm:pt modelId="{A30B77B3-379D-8C43-9620-126DEE62F143}" type="parTrans" cxnId="{72D21F82-A670-E244-A809-09C50A068D15}">
      <dgm:prSet/>
      <dgm:spPr/>
      <dgm:t>
        <a:bodyPr/>
        <a:lstStyle/>
        <a:p>
          <a:endParaRPr lang="en-US"/>
        </a:p>
      </dgm:t>
    </dgm:pt>
    <dgm:pt modelId="{FCECE027-B1BD-5C41-A72C-0FBA83B0215A}" type="sibTrans" cxnId="{72D21F82-A670-E244-A809-09C50A068D15}">
      <dgm:prSet/>
      <dgm:spPr/>
      <dgm:t>
        <a:bodyPr/>
        <a:lstStyle/>
        <a:p>
          <a:endParaRPr lang="en-US"/>
        </a:p>
      </dgm:t>
    </dgm:pt>
    <dgm:pt modelId="{10F58214-2A8C-DB4D-9544-AA861048CD30}" type="pres">
      <dgm:prSet presAssocID="{B89A3B3B-7064-844E-A29A-8CC9E4BB05CD}" presName="diagram" presStyleCnt="0">
        <dgm:presLayoutVars>
          <dgm:dir/>
          <dgm:resizeHandles val="exact"/>
        </dgm:presLayoutVars>
      </dgm:prSet>
      <dgm:spPr/>
    </dgm:pt>
    <dgm:pt modelId="{64BA9488-9A0B-C745-B2AE-33E567DB92A0}" type="pres">
      <dgm:prSet presAssocID="{A4BF1BD8-3160-5943-AD38-588FAC304BC2}" presName="node" presStyleLbl="node1" presStyleIdx="0" presStyleCnt="5">
        <dgm:presLayoutVars>
          <dgm:bulletEnabled val="1"/>
        </dgm:presLayoutVars>
      </dgm:prSet>
      <dgm:spPr/>
    </dgm:pt>
    <dgm:pt modelId="{522CFF57-B80B-9A4D-BE6B-7A039AD85EA0}" type="pres">
      <dgm:prSet presAssocID="{62745600-697E-A34E-AFD0-2B7959E5CF5F}" presName="sibTrans" presStyleCnt="0"/>
      <dgm:spPr/>
    </dgm:pt>
    <dgm:pt modelId="{88C4A18F-19FA-D743-B310-E37E34AB48B1}" type="pres">
      <dgm:prSet presAssocID="{B6255D97-1728-B741-9C04-9AC44A9BA5C1}" presName="node" presStyleLbl="node1" presStyleIdx="1" presStyleCnt="5">
        <dgm:presLayoutVars>
          <dgm:bulletEnabled val="1"/>
        </dgm:presLayoutVars>
      </dgm:prSet>
      <dgm:spPr/>
    </dgm:pt>
    <dgm:pt modelId="{202AAAAC-CB66-D54F-B007-4F204923A2BE}" type="pres">
      <dgm:prSet presAssocID="{7B479A09-E8E7-7044-A7B0-1EE5BA236CC1}" presName="sibTrans" presStyleCnt="0"/>
      <dgm:spPr/>
    </dgm:pt>
    <dgm:pt modelId="{028D10F5-8101-2B41-A675-7B71C493A3C7}" type="pres">
      <dgm:prSet presAssocID="{FC94AA44-E6FB-FA46-B2F0-3002D9BA25C4}" presName="node" presStyleLbl="node1" presStyleIdx="2" presStyleCnt="5">
        <dgm:presLayoutVars>
          <dgm:bulletEnabled val="1"/>
        </dgm:presLayoutVars>
      </dgm:prSet>
      <dgm:spPr/>
    </dgm:pt>
    <dgm:pt modelId="{0EFD5B8D-AB31-2C4E-803B-2D865C27DD8B}" type="pres">
      <dgm:prSet presAssocID="{21D8471E-0B31-CE44-9B3F-74C26DB6A03E}" presName="sibTrans" presStyleCnt="0"/>
      <dgm:spPr/>
    </dgm:pt>
    <dgm:pt modelId="{A084996A-032F-F246-AB2D-D9C574FD29ED}" type="pres">
      <dgm:prSet presAssocID="{B0C0E633-D84B-6043-89C8-65A86E95B2C7}" presName="node" presStyleLbl="node1" presStyleIdx="3" presStyleCnt="5">
        <dgm:presLayoutVars>
          <dgm:bulletEnabled val="1"/>
        </dgm:presLayoutVars>
      </dgm:prSet>
      <dgm:spPr/>
    </dgm:pt>
    <dgm:pt modelId="{4B5D592A-8BEB-544A-A550-3DF8B9C3A4FA}" type="pres">
      <dgm:prSet presAssocID="{E776E965-CCA6-4845-B1E3-F9E3F32DFCCB}" presName="sibTrans" presStyleCnt="0"/>
      <dgm:spPr/>
    </dgm:pt>
    <dgm:pt modelId="{DF8F4F4D-0AE0-D049-AC5C-B8986AEC26C6}" type="pres">
      <dgm:prSet presAssocID="{BF767A13-4A30-6249-BA24-A25476088209}" presName="node" presStyleLbl="node1" presStyleIdx="4" presStyleCnt="5">
        <dgm:presLayoutVars>
          <dgm:bulletEnabled val="1"/>
        </dgm:presLayoutVars>
      </dgm:prSet>
      <dgm:spPr/>
    </dgm:pt>
  </dgm:ptLst>
  <dgm:cxnLst>
    <dgm:cxn modelId="{5DB1BE5E-C417-724C-97A8-51162C2EAA45}" srcId="{B89A3B3B-7064-844E-A29A-8CC9E4BB05CD}" destId="{B0C0E633-D84B-6043-89C8-65A86E95B2C7}" srcOrd="3" destOrd="0" parTransId="{E8DC8FB1-6866-2B43-A534-A1FAECEDEB39}" sibTransId="{E776E965-CCA6-4845-B1E3-F9E3F32DFCCB}"/>
    <dgm:cxn modelId="{747EF063-D1F4-BE44-A656-637DC9518543}" type="presOf" srcId="{B89A3B3B-7064-844E-A29A-8CC9E4BB05CD}" destId="{10F58214-2A8C-DB4D-9544-AA861048CD30}" srcOrd="0" destOrd="0" presId="urn:microsoft.com/office/officeart/2005/8/layout/default"/>
    <dgm:cxn modelId="{3DD2936F-8183-9B4C-97E7-BD330539DE50}" srcId="{B89A3B3B-7064-844E-A29A-8CC9E4BB05CD}" destId="{FC94AA44-E6FB-FA46-B2F0-3002D9BA25C4}" srcOrd="2" destOrd="0" parTransId="{ABCD5B87-B780-4444-A420-8882DA6853CD}" sibTransId="{21D8471E-0B31-CE44-9B3F-74C26DB6A03E}"/>
    <dgm:cxn modelId="{753D1155-9CFD-6E44-81BB-786F6C76F698}" type="presOf" srcId="{B6255D97-1728-B741-9C04-9AC44A9BA5C1}" destId="{88C4A18F-19FA-D743-B310-E37E34AB48B1}" srcOrd="0" destOrd="0" presId="urn:microsoft.com/office/officeart/2005/8/layout/default"/>
    <dgm:cxn modelId="{72D21F82-A670-E244-A809-09C50A068D15}" srcId="{B89A3B3B-7064-844E-A29A-8CC9E4BB05CD}" destId="{BF767A13-4A30-6249-BA24-A25476088209}" srcOrd="4" destOrd="0" parTransId="{A30B77B3-379D-8C43-9620-126DEE62F143}" sibTransId="{FCECE027-B1BD-5C41-A72C-0FBA83B0215A}"/>
    <dgm:cxn modelId="{6FF81596-D7AF-E24E-B998-3D1996070CFC}" type="presOf" srcId="{FC94AA44-E6FB-FA46-B2F0-3002D9BA25C4}" destId="{028D10F5-8101-2B41-A675-7B71C493A3C7}" srcOrd="0" destOrd="0" presId="urn:microsoft.com/office/officeart/2005/8/layout/default"/>
    <dgm:cxn modelId="{DF3F7BAD-688E-A04D-BD36-10B1977BBC03}" type="presOf" srcId="{BF767A13-4A30-6249-BA24-A25476088209}" destId="{DF8F4F4D-0AE0-D049-AC5C-B8986AEC26C6}" srcOrd="0" destOrd="0" presId="urn:microsoft.com/office/officeart/2005/8/layout/default"/>
    <dgm:cxn modelId="{3F11DEAE-AA53-5945-AD65-44ED518773AC}" type="presOf" srcId="{A4BF1BD8-3160-5943-AD38-588FAC304BC2}" destId="{64BA9488-9A0B-C745-B2AE-33E567DB92A0}" srcOrd="0" destOrd="0" presId="urn:microsoft.com/office/officeart/2005/8/layout/default"/>
    <dgm:cxn modelId="{06F3D4B1-5495-F44D-8170-170706E8A7D6}" srcId="{B89A3B3B-7064-844E-A29A-8CC9E4BB05CD}" destId="{B6255D97-1728-B741-9C04-9AC44A9BA5C1}" srcOrd="1" destOrd="0" parTransId="{04005C4F-2CAD-9A4F-B89A-0CEA07C856F8}" sibTransId="{7B479A09-E8E7-7044-A7B0-1EE5BA236CC1}"/>
    <dgm:cxn modelId="{FD3511B8-6122-4646-8E5D-E300408DBE62}" srcId="{B89A3B3B-7064-844E-A29A-8CC9E4BB05CD}" destId="{A4BF1BD8-3160-5943-AD38-588FAC304BC2}" srcOrd="0" destOrd="0" parTransId="{7677A5DE-F113-DC44-9EC5-64DA60CECB72}" sibTransId="{62745600-697E-A34E-AFD0-2B7959E5CF5F}"/>
    <dgm:cxn modelId="{6F73BAC4-9FF1-0C4F-A81A-DCF8BBC2E439}" type="presOf" srcId="{B0C0E633-D84B-6043-89C8-65A86E95B2C7}" destId="{A084996A-032F-F246-AB2D-D9C574FD29ED}" srcOrd="0" destOrd="0" presId="urn:microsoft.com/office/officeart/2005/8/layout/default"/>
    <dgm:cxn modelId="{5332389A-0B33-6C4F-BEF8-44047132C8ED}" type="presParOf" srcId="{10F58214-2A8C-DB4D-9544-AA861048CD30}" destId="{64BA9488-9A0B-C745-B2AE-33E567DB92A0}" srcOrd="0" destOrd="0" presId="urn:microsoft.com/office/officeart/2005/8/layout/default"/>
    <dgm:cxn modelId="{C1DF8614-BCD0-C24F-92E3-CCD724A57470}" type="presParOf" srcId="{10F58214-2A8C-DB4D-9544-AA861048CD30}" destId="{522CFF57-B80B-9A4D-BE6B-7A039AD85EA0}" srcOrd="1" destOrd="0" presId="urn:microsoft.com/office/officeart/2005/8/layout/default"/>
    <dgm:cxn modelId="{5DC97699-3781-7549-B4E2-7E8BCB80655E}" type="presParOf" srcId="{10F58214-2A8C-DB4D-9544-AA861048CD30}" destId="{88C4A18F-19FA-D743-B310-E37E34AB48B1}" srcOrd="2" destOrd="0" presId="urn:microsoft.com/office/officeart/2005/8/layout/default"/>
    <dgm:cxn modelId="{B3EB1AD6-71F9-3C45-8E26-D8C9292D2893}" type="presParOf" srcId="{10F58214-2A8C-DB4D-9544-AA861048CD30}" destId="{202AAAAC-CB66-D54F-B007-4F204923A2BE}" srcOrd="3" destOrd="0" presId="urn:microsoft.com/office/officeart/2005/8/layout/default"/>
    <dgm:cxn modelId="{58906254-020C-AB4E-84B0-70EACC4F07C4}" type="presParOf" srcId="{10F58214-2A8C-DB4D-9544-AA861048CD30}" destId="{028D10F5-8101-2B41-A675-7B71C493A3C7}" srcOrd="4" destOrd="0" presId="urn:microsoft.com/office/officeart/2005/8/layout/default"/>
    <dgm:cxn modelId="{8E4B3989-4BE3-A648-8977-9CA3FDE6998B}" type="presParOf" srcId="{10F58214-2A8C-DB4D-9544-AA861048CD30}" destId="{0EFD5B8D-AB31-2C4E-803B-2D865C27DD8B}" srcOrd="5" destOrd="0" presId="urn:microsoft.com/office/officeart/2005/8/layout/default"/>
    <dgm:cxn modelId="{15C293AA-8A7A-3248-992C-27598C6FB9B5}" type="presParOf" srcId="{10F58214-2A8C-DB4D-9544-AA861048CD30}" destId="{A084996A-032F-F246-AB2D-D9C574FD29ED}" srcOrd="6" destOrd="0" presId="urn:microsoft.com/office/officeart/2005/8/layout/default"/>
    <dgm:cxn modelId="{0E83EFFC-15B2-4247-B961-641EAAD217E8}" type="presParOf" srcId="{10F58214-2A8C-DB4D-9544-AA861048CD30}" destId="{4B5D592A-8BEB-544A-A550-3DF8B9C3A4FA}" srcOrd="7" destOrd="0" presId="urn:microsoft.com/office/officeart/2005/8/layout/default"/>
    <dgm:cxn modelId="{61D3DB30-E0A1-F041-B762-09873F050CE5}" type="presParOf" srcId="{10F58214-2A8C-DB4D-9544-AA861048CD30}" destId="{DF8F4F4D-0AE0-D049-AC5C-B8986AEC26C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E02FD-0F2B-EC42-966C-7A8ACE358FD4}">
      <dsp:nvSpPr>
        <dsp:cNvPr id="0" name=""/>
        <dsp:cNvSpPr/>
      </dsp:nvSpPr>
      <dsp:spPr>
        <a:xfrm>
          <a:off x="322830" y="2253"/>
          <a:ext cx="5555322" cy="505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b" anchorCtr="0">
          <a:noAutofit/>
        </a:bodyPr>
        <a:lstStyle/>
        <a:p>
          <a:pPr marL="0" lvl="0" indent="0" algn="l" defTabSz="1022350">
            <a:lnSpc>
              <a:spcPct val="90000"/>
            </a:lnSpc>
            <a:spcBef>
              <a:spcPct val="0"/>
            </a:spcBef>
            <a:spcAft>
              <a:spcPct val="35000"/>
            </a:spcAft>
            <a:buNone/>
          </a:pPr>
          <a:endParaRPr lang="en-US" sz="2300" kern="1200"/>
        </a:p>
      </dsp:txBody>
      <dsp:txXfrm>
        <a:off x="322830" y="2253"/>
        <a:ext cx="5555322" cy="505029"/>
      </dsp:txXfrm>
    </dsp:sp>
    <dsp:sp modelId="{97165128-6D82-0B4B-AA96-79DE398D27FC}">
      <dsp:nvSpPr>
        <dsp:cNvPr id="0" name=""/>
        <dsp:cNvSpPr/>
      </dsp:nvSpPr>
      <dsp:spPr>
        <a:xfrm>
          <a:off x="322830" y="507282"/>
          <a:ext cx="1299945" cy="1028763"/>
        </a:xfrm>
        <a:prstGeom prst="chevron">
          <a:avLst>
            <a:gd name="adj" fmla="val 70610"/>
          </a:avLst>
        </a:prstGeom>
        <a:solidFill>
          <a:schemeClr val="bg1">
            <a:lumMod val="1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431D13-DDB5-6446-8C54-DAF6A8043838}">
      <dsp:nvSpPr>
        <dsp:cNvPr id="0" name=""/>
        <dsp:cNvSpPr/>
      </dsp:nvSpPr>
      <dsp:spPr>
        <a:xfrm>
          <a:off x="1103662" y="507282"/>
          <a:ext cx="1299945" cy="102876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3B8087-5F8E-E749-84C0-3957E5AE2C9E}">
      <dsp:nvSpPr>
        <dsp:cNvPr id="0" name=""/>
        <dsp:cNvSpPr/>
      </dsp:nvSpPr>
      <dsp:spPr>
        <a:xfrm>
          <a:off x="1885111" y="507282"/>
          <a:ext cx="1299945" cy="1028763"/>
        </a:xfrm>
        <a:prstGeom prst="chevron">
          <a:avLst>
            <a:gd name="adj" fmla="val 70610"/>
          </a:avLst>
        </a:prstGeom>
        <a:solidFill>
          <a:schemeClr val="bg1">
            <a:lumMod val="1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FECAAB-56B4-7749-B89C-F8ED4C5575B6}">
      <dsp:nvSpPr>
        <dsp:cNvPr id="0" name=""/>
        <dsp:cNvSpPr/>
      </dsp:nvSpPr>
      <dsp:spPr>
        <a:xfrm>
          <a:off x="2665942" y="507282"/>
          <a:ext cx="1299945" cy="102876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C572E2-5A30-E74B-9C70-47EA21C592D8}">
      <dsp:nvSpPr>
        <dsp:cNvPr id="0" name=""/>
        <dsp:cNvSpPr/>
      </dsp:nvSpPr>
      <dsp:spPr>
        <a:xfrm>
          <a:off x="3447391" y="507282"/>
          <a:ext cx="1299945" cy="1028763"/>
        </a:xfrm>
        <a:prstGeom prst="chevron">
          <a:avLst>
            <a:gd name="adj" fmla="val 70610"/>
          </a:avLst>
        </a:prstGeom>
        <a:solidFill>
          <a:schemeClr val="bg1">
            <a:lumMod val="1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0B719D-C790-6244-AAEF-5B964C97A9EF}">
      <dsp:nvSpPr>
        <dsp:cNvPr id="0" name=""/>
        <dsp:cNvSpPr/>
      </dsp:nvSpPr>
      <dsp:spPr>
        <a:xfrm>
          <a:off x="4228222" y="507282"/>
          <a:ext cx="1299945" cy="102876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EAEA7D-E16F-9540-A2B4-58A0C0B2C65F}">
      <dsp:nvSpPr>
        <dsp:cNvPr id="0" name=""/>
        <dsp:cNvSpPr/>
      </dsp:nvSpPr>
      <dsp:spPr>
        <a:xfrm>
          <a:off x="5009671" y="507282"/>
          <a:ext cx="1299945" cy="1028763"/>
        </a:xfrm>
        <a:prstGeom prst="chevron">
          <a:avLst>
            <a:gd name="adj" fmla="val 70610"/>
          </a:avLst>
        </a:prstGeom>
        <a:solidFill>
          <a:schemeClr val="bg1">
            <a:lumMod val="1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72FBF0-A8D8-1B42-84C2-E9EF6E5523B8}">
      <dsp:nvSpPr>
        <dsp:cNvPr id="0" name=""/>
        <dsp:cNvSpPr/>
      </dsp:nvSpPr>
      <dsp:spPr>
        <a:xfrm>
          <a:off x="322830" y="610158"/>
          <a:ext cx="5627542" cy="823010"/>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Font typeface="Arial" panose="020B0604020202020204" pitchFamily="34" charset="0"/>
            <a:buNone/>
          </a:pPr>
          <a:r>
            <a:rPr lang="en-US" sz="2500" kern="1200">
              <a:solidFill>
                <a:schemeClr val="bg1">
                  <a:lumMod val="10000"/>
                </a:schemeClr>
              </a:solidFill>
            </a:rPr>
            <a:t>Footwear is a flourishing, growing asset</a:t>
          </a:r>
        </a:p>
      </dsp:txBody>
      <dsp:txXfrm>
        <a:off x="322830" y="610158"/>
        <a:ext cx="5627542" cy="823010"/>
      </dsp:txXfrm>
    </dsp:sp>
    <dsp:sp modelId="{49DD6BC6-3B69-1A48-ABD4-696FA242DE0D}">
      <dsp:nvSpPr>
        <dsp:cNvPr id="0" name=""/>
        <dsp:cNvSpPr/>
      </dsp:nvSpPr>
      <dsp:spPr>
        <a:xfrm>
          <a:off x="322830" y="1625091"/>
          <a:ext cx="5555322" cy="505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b" anchorCtr="0">
          <a:noAutofit/>
        </a:bodyPr>
        <a:lstStyle/>
        <a:p>
          <a:pPr marL="0" lvl="0" indent="0" algn="l" defTabSz="1022350">
            <a:lnSpc>
              <a:spcPct val="90000"/>
            </a:lnSpc>
            <a:spcBef>
              <a:spcPct val="0"/>
            </a:spcBef>
            <a:spcAft>
              <a:spcPct val="35000"/>
            </a:spcAft>
            <a:buNone/>
          </a:pPr>
          <a:endParaRPr lang="en-US" sz="2300" kern="1200"/>
        </a:p>
      </dsp:txBody>
      <dsp:txXfrm>
        <a:off x="322830" y="1625091"/>
        <a:ext cx="5555322" cy="505029"/>
      </dsp:txXfrm>
    </dsp:sp>
    <dsp:sp modelId="{7A47F55E-2FB9-CC4D-9A55-B9198CF2CD7C}">
      <dsp:nvSpPr>
        <dsp:cNvPr id="0" name=""/>
        <dsp:cNvSpPr/>
      </dsp:nvSpPr>
      <dsp:spPr>
        <a:xfrm>
          <a:off x="322830" y="2130120"/>
          <a:ext cx="1299945" cy="102876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B48C9C-32B1-0F43-A3D5-9915456A3160}">
      <dsp:nvSpPr>
        <dsp:cNvPr id="0" name=""/>
        <dsp:cNvSpPr/>
      </dsp:nvSpPr>
      <dsp:spPr>
        <a:xfrm>
          <a:off x="1103662" y="2130120"/>
          <a:ext cx="1299945" cy="1028763"/>
        </a:xfrm>
        <a:prstGeom prst="chevron">
          <a:avLst>
            <a:gd name="adj" fmla="val 70610"/>
          </a:avLst>
        </a:prstGeom>
        <a:solidFill>
          <a:schemeClr val="bg1">
            <a:lumMod val="1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FFC4DA-C300-8B40-B4C2-FC05B2371EBD}">
      <dsp:nvSpPr>
        <dsp:cNvPr id="0" name=""/>
        <dsp:cNvSpPr/>
      </dsp:nvSpPr>
      <dsp:spPr>
        <a:xfrm>
          <a:off x="1885111" y="2130120"/>
          <a:ext cx="1299945" cy="102876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FFA298-B7EC-7548-985A-F46A0092D9E1}">
      <dsp:nvSpPr>
        <dsp:cNvPr id="0" name=""/>
        <dsp:cNvSpPr/>
      </dsp:nvSpPr>
      <dsp:spPr>
        <a:xfrm>
          <a:off x="2665942" y="2130120"/>
          <a:ext cx="1299945" cy="1028763"/>
        </a:xfrm>
        <a:prstGeom prst="chevron">
          <a:avLst>
            <a:gd name="adj" fmla="val 70610"/>
          </a:avLst>
        </a:prstGeom>
        <a:solidFill>
          <a:schemeClr val="bg1">
            <a:lumMod val="1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1442DC-7339-554F-B75A-7E966EE8B5E3}">
      <dsp:nvSpPr>
        <dsp:cNvPr id="0" name=""/>
        <dsp:cNvSpPr/>
      </dsp:nvSpPr>
      <dsp:spPr>
        <a:xfrm>
          <a:off x="3447391" y="2130120"/>
          <a:ext cx="1299945" cy="102876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5085EF-4D3A-0542-B588-2882505BA91E}">
      <dsp:nvSpPr>
        <dsp:cNvPr id="0" name=""/>
        <dsp:cNvSpPr/>
      </dsp:nvSpPr>
      <dsp:spPr>
        <a:xfrm>
          <a:off x="4228222" y="2130120"/>
          <a:ext cx="1299945" cy="1028763"/>
        </a:xfrm>
        <a:prstGeom prst="chevron">
          <a:avLst>
            <a:gd name="adj" fmla="val 70610"/>
          </a:avLst>
        </a:prstGeom>
        <a:solidFill>
          <a:schemeClr val="bg1">
            <a:lumMod val="1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5581B5-BC02-5D4E-A8A4-249A58995FDD}">
      <dsp:nvSpPr>
        <dsp:cNvPr id="0" name=""/>
        <dsp:cNvSpPr/>
      </dsp:nvSpPr>
      <dsp:spPr>
        <a:xfrm>
          <a:off x="5009671" y="2130120"/>
          <a:ext cx="1299945" cy="1028763"/>
        </a:xfrm>
        <a:prstGeom prst="chevron">
          <a:avLst>
            <a:gd name="adj" fmla="val 70610"/>
          </a:avLst>
        </a:prstGeom>
        <a:solidFill>
          <a:schemeClr val="accent1">
            <a:hueOff val="0"/>
            <a:satOff val="0"/>
            <a:lumOff val="0"/>
            <a:alphaOff val="0"/>
          </a:schemeClr>
        </a:solidFill>
        <a:ln w="12700" cap="flat" cmpd="sng" algn="ctr">
          <a:solidFill>
            <a:schemeClr val="bg1">
              <a:lumMod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74458D-F0EB-8844-B567-47ED6DD27DBD}">
      <dsp:nvSpPr>
        <dsp:cNvPr id="0" name=""/>
        <dsp:cNvSpPr/>
      </dsp:nvSpPr>
      <dsp:spPr>
        <a:xfrm>
          <a:off x="322830" y="2232997"/>
          <a:ext cx="5627542" cy="823010"/>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Font typeface="Arial" panose="020B0604020202020204" pitchFamily="34" charset="0"/>
            <a:buNone/>
          </a:pPr>
          <a:r>
            <a:rPr lang="en-US" sz="2500" kern="1200">
              <a:solidFill>
                <a:schemeClr val="bg1">
                  <a:lumMod val="10000"/>
                </a:schemeClr>
              </a:solidFill>
            </a:rPr>
            <a:t>New partnership with Nike extends growth</a:t>
          </a:r>
        </a:p>
      </dsp:txBody>
      <dsp:txXfrm>
        <a:off x="322830" y="2232997"/>
        <a:ext cx="5627542" cy="823010"/>
      </dsp:txXfrm>
    </dsp:sp>
    <dsp:sp modelId="{123BC314-2036-6949-960A-9BA18DBA9D12}">
      <dsp:nvSpPr>
        <dsp:cNvPr id="0" name=""/>
        <dsp:cNvSpPr/>
      </dsp:nvSpPr>
      <dsp:spPr>
        <a:xfrm>
          <a:off x="322830" y="3247929"/>
          <a:ext cx="5555322" cy="505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b" anchorCtr="0">
          <a:noAutofit/>
        </a:bodyPr>
        <a:lstStyle/>
        <a:p>
          <a:pPr marL="0" lvl="0" indent="0" algn="l" defTabSz="1022350">
            <a:lnSpc>
              <a:spcPct val="90000"/>
            </a:lnSpc>
            <a:spcBef>
              <a:spcPct val="0"/>
            </a:spcBef>
            <a:spcAft>
              <a:spcPct val="35000"/>
            </a:spcAft>
            <a:buNone/>
          </a:pPr>
          <a:endParaRPr lang="en-US" sz="2300" kern="1200"/>
        </a:p>
      </dsp:txBody>
      <dsp:txXfrm>
        <a:off x="322830" y="3247929"/>
        <a:ext cx="5555322" cy="505029"/>
      </dsp:txXfrm>
    </dsp:sp>
    <dsp:sp modelId="{9EC8756C-7652-6642-92DF-F6C7EB360C04}">
      <dsp:nvSpPr>
        <dsp:cNvPr id="0" name=""/>
        <dsp:cNvSpPr/>
      </dsp:nvSpPr>
      <dsp:spPr>
        <a:xfrm>
          <a:off x="322830" y="3752959"/>
          <a:ext cx="1299945" cy="1028763"/>
        </a:xfrm>
        <a:prstGeom prst="chevron">
          <a:avLst>
            <a:gd name="adj" fmla="val 70610"/>
          </a:avLst>
        </a:prstGeom>
        <a:solidFill>
          <a:schemeClr val="bg1">
            <a:lumMod val="1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0BE15-1313-5F48-A582-AFCE3EF46A66}">
      <dsp:nvSpPr>
        <dsp:cNvPr id="0" name=""/>
        <dsp:cNvSpPr/>
      </dsp:nvSpPr>
      <dsp:spPr>
        <a:xfrm>
          <a:off x="1103662" y="3752959"/>
          <a:ext cx="1299945" cy="1028763"/>
        </a:xfrm>
        <a:prstGeom prst="chevron">
          <a:avLst>
            <a:gd name="adj" fmla="val 70610"/>
          </a:avLst>
        </a:prstGeom>
        <a:solidFill>
          <a:schemeClr val="accen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A18838-68C3-E34B-9409-054F1813E5FE}">
      <dsp:nvSpPr>
        <dsp:cNvPr id="0" name=""/>
        <dsp:cNvSpPr/>
      </dsp:nvSpPr>
      <dsp:spPr>
        <a:xfrm>
          <a:off x="1885111" y="3752959"/>
          <a:ext cx="1299945" cy="1028763"/>
        </a:xfrm>
        <a:prstGeom prst="chevron">
          <a:avLst>
            <a:gd name="adj" fmla="val 70610"/>
          </a:avLst>
        </a:prstGeom>
        <a:solidFill>
          <a:schemeClr val="bg1">
            <a:lumMod val="1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015059-E23F-784C-BBB8-7C6E9C4BD492}">
      <dsp:nvSpPr>
        <dsp:cNvPr id="0" name=""/>
        <dsp:cNvSpPr/>
      </dsp:nvSpPr>
      <dsp:spPr>
        <a:xfrm>
          <a:off x="2665942" y="3752959"/>
          <a:ext cx="1299945" cy="102876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622E3-D72A-7F41-B925-84E0B6D9822B}">
      <dsp:nvSpPr>
        <dsp:cNvPr id="0" name=""/>
        <dsp:cNvSpPr/>
      </dsp:nvSpPr>
      <dsp:spPr>
        <a:xfrm>
          <a:off x="3447391" y="3752959"/>
          <a:ext cx="1299945" cy="1028763"/>
        </a:xfrm>
        <a:prstGeom prst="chevron">
          <a:avLst>
            <a:gd name="adj" fmla="val 70610"/>
          </a:avLst>
        </a:prstGeom>
        <a:solidFill>
          <a:schemeClr val="bg1">
            <a:lumMod val="1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9D1367-710B-914F-A2E7-F338B0D4534D}">
      <dsp:nvSpPr>
        <dsp:cNvPr id="0" name=""/>
        <dsp:cNvSpPr/>
      </dsp:nvSpPr>
      <dsp:spPr>
        <a:xfrm>
          <a:off x="4228222" y="3752959"/>
          <a:ext cx="1299945" cy="102876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7F9568-3880-3046-93B7-9B6083615201}">
      <dsp:nvSpPr>
        <dsp:cNvPr id="0" name=""/>
        <dsp:cNvSpPr/>
      </dsp:nvSpPr>
      <dsp:spPr>
        <a:xfrm>
          <a:off x="5009671" y="3752959"/>
          <a:ext cx="1299945" cy="1028763"/>
        </a:xfrm>
        <a:prstGeom prst="chevron">
          <a:avLst>
            <a:gd name="adj" fmla="val 70610"/>
          </a:avLst>
        </a:prstGeom>
        <a:solidFill>
          <a:schemeClr val="bg1">
            <a:lumMod val="1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23BB54-C917-FA49-AA89-26EE34D9BF62}">
      <dsp:nvSpPr>
        <dsp:cNvPr id="0" name=""/>
        <dsp:cNvSpPr/>
      </dsp:nvSpPr>
      <dsp:spPr>
        <a:xfrm>
          <a:off x="322830" y="3855835"/>
          <a:ext cx="5627542" cy="823010"/>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Font typeface="Arial" panose="020B0604020202020204" pitchFamily="34" charset="0"/>
            <a:buNone/>
          </a:pPr>
          <a:r>
            <a:rPr lang="en-US" sz="2500" kern="1200">
              <a:solidFill>
                <a:schemeClr val="bg1">
                  <a:lumMod val="10000"/>
                </a:schemeClr>
              </a:solidFill>
            </a:rPr>
            <a:t>Men’s footwear expected to grow by over 20%</a:t>
          </a:r>
        </a:p>
      </dsp:txBody>
      <dsp:txXfrm>
        <a:off x="322830" y="3855835"/>
        <a:ext cx="5627542" cy="8230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A9488-9A0B-C745-B2AE-33E567DB92A0}">
      <dsp:nvSpPr>
        <dsp:cNvPr id="0" name=""/>
        <dsp:cNvSpPr/>
      </dsp:nvSpPr>
      <dsp:spPr>
        <a:xfrm>
          <a:off x="0" y="889688"/>
          <a:ext cx="2841296" cy="1704777"/>
        </a:xfrm>
        <a:prstGeom prst="rect">
          <a:avLst/>
        </a:prstGeom>
        <a:solidFill>
          <a:schemeClr val="bg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Accessibility</a:t>
          </a:r>
        </a:p>
      </dsp:txBody>
      <dsp:txXfrm>
        <a:off x="0" y="889688"/>
        <a:ext cx="2841296" cy="1704777"/>
      </dsp:txXfrm>
    </dsp:sp>
    <dsp:sp modelId="{88C4A18F-19FA-D743-B310-E37E34AB48B1}">
      <dsp:nvSpPr>
        <dsp:cNvPr id="0" name=""/>
        <dsp:cNvSpPr/>
      </dsp:nvSpPr>
      <dsp:spPr>
        <a:xfrm>
          <a:off x="3125426" y="889688"/>
          <a:ext cx="2841296" cy="1704777"/>
        </a:xfrm>
        <a:prstGeom prst="rect">
          <a:avLst/>
        </a:prstGeom>
        <a:solidFill>
          <a:schemeClr val="bg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Adaptiveness</a:t>
          </a:r>
        </a:p>
      </dsp:txBody>
      <dsp:txXfrm>
        <a:off x="3125426" y="889688"/>
        <a:ext cx="2841296" cy="1704777"/>
      </dsp:txXfrm>
    </dsp:sp>
    <dsp:sp modelId="{028D10F5-8101-2B41-A675-7B71C493A3C7}">
      <dsp:nvSpPr>
        <dsp:cNvPr id="0" name=""/>
        <dsp:cNvSpPr/>
      </dsp:nvSpPr>
      <dsp:spPr>
        <a:xfrm>
          <a:off x="6250852" y="889688"/>
          <a:ext cx="2841296" cy="1704777"/>
        </a:xfrm>
        <a:prstGeom prst="rect">
          <a:avLst/>
        </a:prstGeom>
        <a:solidFill>
          <a:schemeClr val="bg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Growth</a:t>
          </a:r>
        </a:p>
      </dsp:txBody>
      <dsp:txXfrm>
        <a:off x="6250852" y="889688"/>
        <a:ext cx="2841296" cy="1704777"/>
      </dsp:txXfrm>
    </dsp:sp>
    <dsp:sp modelId="{A084996A-032F-F246-AB2D-D9C574FD29ED}">
      <dsp:nvSpPr>
        <dsp:cNvPr id="0" name=""/>
        <dsp:cNvSpPr/>
      </dsp:nvSpPr>
      <dsp:spPr>
        <a:xfrm>
          <a:off x="1562713" y="2878595"/>
          <a:ext cx="2841296" cy="1704777"/>
        </a:xfrm>
        <a:prstGeom prst="rect">
          <a:avLst/>
        </a:prstGeom>
        <a:solidFill>
          <a:schemeClr val="bg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Availability</a:t>
          </a:r>
        </a:p>
      </dsp:txBody>
      <dsp:txXfrm>
        <a:off x="1562713" y="2878595"/>
        <a:ext cx="2841296" cy="1704777"/>
      </dsp:txXfrm>
    </dsp:sp>
    <dsp:sp modelId="{DF8F4F4D-0AE0-D049-AC5C-B8986AEC26C6}">
      <dsp:nvSpPr>
        <dsp:cNvPr id="0" name=""/>
        <dsp:cNvSpPr/>
      </dsp:nvSpPr>
      <dsp:spPr>
        <a:xfrm>
          <a:off x="4688139" y="2878595"/>
          <a:ext cx="2841296" cy="1704777"/>
        </a:xfrm>
        <a:prstGeom prst="rect">
          <a:avLst/>
        </a:prstGeom>
        <a:solidFill>
          <a:schemeClr val="bg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Social Influence</a:t>
          </a:r>
        </a:p>
      </dsp:txBody>
      <dsp:txXfrm>
        <a:off x="4688139" y="2878595"/>
        <a:ext cx="2841296" cy="170477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1B1C88-85F2-4A1B-AE4F-032D68BF23B2}" type="datetimeFigureOut">
              <a:rPr lang="en-US" smtClean="0"/>
              <a:t>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0A9B2-434C-46CA-AA37-57CE31B8A65D}" type="slidenum">
              <a:rPr lang="en-US" smtClean="0"/>
              <a:t>‹#›</a:t>
            </a:fld>
            <a:endParaRPr lang="en-US"/>
          </a:p>
        </p:txBody>
      </p:sp>
    </p:spTree>
    <p:extLst>
      <p:ext uri="{BB962C8B-B14F-4D97-AF65-F5344CB8AC3E}">
        <p14:creationId xmlns:p14="http://schemas.microsoft.com/office/powerpoint/2010/main" val="2033679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Use better transitions: First..., next..., that will lead into..., additionally..., furthermore..., finally...</a:t>
            </a:r>
            <a:endParaRPr lang="en-US" dirty="0"/>
          </a:p>
        </p:txBody>
      </p:sp>
      <p:sp>
        <p:nvSpPr>
          <p:cNvPr id="4" name="Slide Number Placeholder 3"/>
          <p:cNvSpPr>
            <a:spLocks noGrp="1"/>
          </p:cNvSpPr>
          <p:nvPr>
            <p:ph type="sldNum" sz="quarter" idx="5"/>
          </p:nvPr>
        </p:nvSpPr>
        <p:spPr/>
        <p:txBody>
          <a:bodyPr/>
          <a:lstStyle/>
          <a:p>
            <a:fld id="{4280A9B2-434C-46CA-AA37-57CE31B8A65D}" type="slidenum">
              <a:rPr lang="en-US" smtClean="0"/>
              <a:t>2</a:t>
            </a:fld>
            <a:endParaRPr lang="en-US"/>
          </a:p>
        </p:txBody>
      </p:sp>
    </p:spTree>
    <p:extLst>
      <p:ext uri="{BB962C8B-B14F-4D97-AF65-F5344CB8AC3E}">
        <p14:creationId xmlns:p14="http://schemas.microsoft.com/office/powerpoint/2010/main" val="561887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Obviously, it has turned into one of if not the biggest sports wear store today.</a:t>
            </a:r>
          </a:p>
          <a:p>
            <a:r>
              <a:rPr lang="en-US" dirty="0">
                <a:cs typeface="Calibri"/>
              </a:rPr>
              <a:t>For Dicks background, it's built on beliefs...</a:t>
            </a:r>
          </a:p>
          <a:p>
            <a:r>
              <a:rPr lang="en-US" dirty="0">
                <a:cs typeface="Calibri"/>
              </a:rPr>
              <a:t>As you can see to the right, Dicks mission statement creates an environment of diversity and passion. Dicks does a great job of giving back to the community with the creation of the Dicks Sporting Goods Foundation</a:t>
            </a:r>
          </a:p>
          <a:p>
            <a:r>
              <a:rPr lang="en-US" dirty="0">
                <a:cs typeface="Calibri"/>
              </a:rPr>
              <a:t>One of the leading brands that Dicks has helped revolutionized is the footwear department which Zac will go into more detail about</a:t>
            </a:r>
          </a:p>
        </p:txBody>
      </p:sp>
      <p:sp>
        <p:nvSpPr>
          <p:cNvPr id="4" name="Slide Number Placeholder 3"/>
          <p:cNvSpPr>
            <a:spLocks noGrp="1"/>
          </p:cNvSpPr>
          <p:nvPr>
            <p:ph type="sldNum" sz="quarter" idx="5"/>
          </p:nvPr>
        </p:nvSpPr>
        <p:spPr/>
        <p:txBody>
          <a:bodyPr/>
          <a:lstStyle/>
          <a:p>
            <a:fld id="{4280A9B2-434C-46CA-AA37-57CE31B8A65D}" type="slidenum">
              <a:rPr lang="en-US" smtClean="0"/>
              <a:t>3</a:t>
            </a:fld>
            <a:endParaRPr lang="en-US"/>
          </a:p>
        </p:txBody>
      </p:sp>
    </p:spTree>
    <p:extLst>
      <p:ext uri="{BB962C8B-B14F-4D97-AF65-F5344CB8AC3E}">
        <p14:creationId xmlns:p14="http://schemas.microsoft.com/office/powerpoint/2010/main" val="2762962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Looking at how we learned that the overall sales would see growth was first found through finding the predicted 2023 sales</a:t>
            </a:r>
          </a:p>
          <a:p>
            <a:r>
              <a:rPr lang="en-US"/>
              <a:t> - saw that  the 2022 sales for each category was found through multiplying the total by the % of business</a:t>
            </a:r>
          </a:p>
          <a:p>
            <a:r>
              <a:rPr lang="en-US"/>
              <a:t> - found growth by dividing the 2023 predicted sales by 2022 sales and subtracting 100%</a:t>
            </a:r>
          </a:p>
          <a:p>
            <a:r>
              <a:rPr lang="en-US"/>
              <a:t>Why is there a predicted growth?</a:t>
            </a:r>
          </a:p>
          <a:p>
            <a:r>
              <a:rPr lang="en-US"/>
              <a:t>First, consumers want comfort and convenience in their shoes. </a:t>
            </a:r>
          </a:p>
          <a:p>
            <a:endParaRPr lang="en-US"/>
          </a:p>
          <a:p>
            <a:r>
              <a:rPr lang="en-US"/>
              <a:t>Consumers are being regularly influenced by social media, athletes, and other elements of pop culture (T.V., movies, music, etc.)</a:t>
            </a:r>
          </a:p>
          <a:p>
            <a:r>
              <a:rPr lang="en-US"/>
              <a:t>Increasing demand for convenient and comfortable footwear among all generations (athleisure)</a:t>
            </a:r>
          </a:p>
          <a:p>
            <a:r>
              <a:rPr lang="en-US"/>
              <a:t>It has become more acceptable to wear sneakers in professional or formal settings</a:t>
            </a:r>
          </a:p>
          <a:p>
            <a:r>
              <a:rPr lang="en-US"/>
              <a:t>Increase in per capita disposable income</a:t>
            </a:r>
          </a:p>
          <a:p>
            <a:endParaRPr lang="en-US"/>
          </a:p>
          <a:p>
            <a:r>
              <a:rPr lang="en-US"/>
              <a:t>Get down to 1:15-1:30, focus on Excel more</a:t>
            </a:r>
          </a:p>
          <a:p>
            <a:endParaRPr lang="en-US"/>
          </a:p>
        </p:txBody>
      </p:sp>
      <p:sp>
        <p:nvSpPr>
          <p:cNvPr id="4" name="Slide Number Placeholder 3"/>
          <p:cNvSpPr>
            <a:spLocks noGrp="1"/>
          </p:cNvSpPr>
          <p:nvPr>
            <p:ph type="sldNum" sz="quarter" idx="5"/>
          </p:nvPr>
        </p:nvSpPr>
        <p:spPr/>
        <p:txBody>
          <a:bodyPr/>
          <a:lstStyle/>
          <a:p>
            <a:fld id="{4280A9B2-434C-46CA-AA37-57CE31B8A65D}" type="slidenum">
              <a:rPr lang="en-US" smtClean="0"/>
              <a:t>4</a:t>
            </a:fld>
            <a:endParaRPr lang="en-US"/>
          </a:p>
        </p:txBody>
      </p:sp>
    </p:spTree>
    <p:extLst>
      <p:ext uri="{BB962C8B-B14F-4D97-AF65-F5344CB8AC3E}">
        <p14:creationId xmlns:p14="http://schemas.microsoft.com/office/powerpoint/2010/main" val="3201165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sz="1200" dirty="0">
                <a:solidFill>
                  <a:schemeClr val="bg1"/>
                </a:solidFill>
              </a:rPr>
              <a:t>What acceptance of footwear used to be is more formal and traditionally dressed footwear</a:t>
            </a:r>
          </a:p>
          <a:p>
            <a:pPr marL="285750" indent="-285750">
              <a:buFont typeface="Arial"/>
              <a:buChar char="•"/>
            </a:pPr>
            <a:r>
              <a:rPr lang="en-US" sz="1200" dirty="0">
                <a:solidFill>
                  <a:schemeClr val="bg1"/>
                </a:solidFill>
              </a:rPr>
              <a:t>Now, there has been a shift where people are starting to wear more athletic and casual footwear in the workplace</a:t>
            </a:r>
          </a:p>
          <a:p>
            <a:pPr marL="285750" indent="-285750">
              <a:buFont typeface="Arial"/>
              <a:buChar char="•"/>
            </a:pPr>
            <a:r>
              <a:rPr lang="en-US" sz="1200" dirty="0">
                <a:solidFill>
                  <a:schemeClr val="bg1"/>
                </a:solidFill>
              </a:rPr>
              <a:t>Dicks Sporting Goods is known for its athletic and casual footwear and with this trend of accepting casual footwear in the workplace, footwear sales at Dicks have increased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76% of the population believes that sneakers are acceptable in various settings (i.e. at work, formal occasions)</a:t>
            </a:r>
          </a:p>
          <a:p>
            <a:endParaRPr lang="en-US" dirty="0"/>
          </a:p>
        </p:txBody>
      </p:sp>
      <p:sp>
        <p:nvSpPr>
          <p:cNvPr id="4" name="Slide Number Placeholder 3"/>
          <p:cNvSpPr>
            <a:spLocks noGrp="1"/>
          </p:cNvSpPr>
          <p:nvPr>
            <p:ph type="sldNum" sz="quarter" idx="5"/>
          </p:nvPr>
        </p:nvSpPr>
        <p:spPr/>
        <p:txBody>
          <a:bodyPr/>
          <a:lstStyle/>
          <a:p>
            <a:fld id="{4280A9B2-434C-46CA-AA37-57CE31B8A65D}" type="slidenum">
              <a:rPr lang="en-US" smtClean="0"/>
              <a:t>5</a:t>
            </a:fld>
            <a:endParaRPr lang="en-US"/>
          </a:p>
        </p:txBody>
      </p:sp>
    </p:spTree>
    <p:extLst>
      <p:ext uri="{BB962C8B-B14F-4D97-AF65-F5344CB8AC3E}">
        <p14:creationId xmlns:p14="http://schemas.microsoft.com/office/powerpoint/2010/main" val="724873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solidFill>
                  <a:schemeClr val="bg1"/>
                </a:solidFill>
              </a:rPr>
              <a:t>Improve functionality and performance of eCommerce sites and mobile app</a:t>
            </a:r>
          </a:p>
          <a:p>
            <a:pPr marL="742950" lvl="1" indent="-285750">
              <a:buFont typeface="Arial" panose="020B0604020202020204" pitchFamily="34" charset="0"/>
              <a:buChar char="•"/>
            </a:pPr>
            <a:r>
              <a:rPr lang="en-US" dirty="0">
                <a:solidFill>
                  <a:schemeClr val="bg1"/>
                </a:solidFill>
              </a:rPr>
              <a:t>Build faster/more convenient checkout process with new payment options, greater visibility, and accuracy of delivery dates, improved page responsiveness, enhancing integration of Scorecard loyalty program, net content development, and localized website experiences.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Before COVID: Buy online pick up in store already growing as it grew twice the rate of the online business in 2019</a:t>
            </a:r>
          </a:p>
          <a:p>
            <a:r>
              <a:rPr lang="en-US" dirty="0"/>
              <a:t>DSG has invested lots into its in-house eCommerce systems including its website, app, and distribution leading it to being one of the leaders in the retail industry.</a:t>
            </a:r>
          </a:p>
        </p:txBody>
      </p:sp>
      <p:sp>
        <p:nvSpPr>
          <p:cNvPr id="4" name="Slide Number Placeholder 3"/>
          <p:cNvSpPr>
            <a:spLocks noGrp="1"/>
          </p:cNvSpPr>
          <p:nvPr>
            <p:ph type="sldNum" sz="quarter" idx="5"/>
          </p:nvPr>
        </p:nvSpPr>
        <p:spPr/>
        <p:txBody>
          <a:bodyPr/>
          <a:lstStyle/>
          <a:p>
            <a:fld id="{4280A9B2-434C-46CA-AA37-57CE31B8A65D}" type="slidenum">
              <a:rPr lang="en-US" smtClean="0"/>
              <a:t>6</a:t>
            </a:fld>
            <a:endParaRPr lang="en-US"/>
          </a:p>
        </p:txBody>
      </p:sp>
    </p:spTree>
    <p:extLst>
      <p:ext uri="{BB962C8B-B14F-4D97-AF65-F5344CB8AC3E}">
        <p14:creationId xmlns:p14="http://schemas.microsoft.com/office/powerpoint/2010/main" val="477679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280A9B2-434C-46CA-AA37-57CE31B8A65D}" type="slidenum">
              <a:rPr lang="en-US" smtClean="0"/>
              <a:t>7</a:t>
            </a:fld>
            <a:endParaRPr lang="en-US"/>
          </a:p>
        </p:txBody>
      </p:sp>
    </p:spTree>
    <p:extLst>
      <p:ext uri="{BB962C8B-B14F-4D97-AF65-F5344CB8AC3E}">
        <p14:creationId xmlns:p14="http://schemas.microsoft.com/office/powerpoint/2010/main" val="2438864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Users are now connected to the internet and the digital age more than ever before making eCommerce the easiest and most accessible way for customers to find the products they are looking for. </a:t>
            </a:r>
          </a:p>
          <a:p>
            <a:pPr marL="228600" indent="-228600">
              <a:buAutoNum type="arabicParenR"/>
            </a:pPr>
            <a:r>
              <a:rPr lang="en-US" dirty="0"/>
              <a:t>The social change from COVID led consumers to become more comfortable with eCommerce as a whole and especially within the Footwear world. COVID forced people to learn about the benefits and ease that come with eCommerce as they are now on their phone more than ever with easy access from apps and websites to any retailer they need. Additionally, COVID made people get into active exercise and running, thus creating a higher generated overall purchasing of footwear. This combination of more shoes purchased and the purchase type being through eCommerce made people comfortable to know what brand and size they want. This ties back to the user accessibility as customers can now simply shop online with the knowledge of all they need to look at for the future is look rather than fit.</a:t>
            </a:r>
          </a:p>
          <a:p>
            <a:pPr marL="228600" indent="-228600">
              <a:buAutoNum type="arabicParenR"/>
            </a:pPr>
            <a:r>
              <a:rPr lang="en-US" dirty="0"/>
              <a:t>Product availability refers to that stores don’t have to worry about being short on inventory. Now offering a plethora of different methods via eCommerce, customers can be ensured that their Dicks Sporting Goods experience offers them the product and fit that they desire no matter what.</a:t>
            </a:r>
          </a:p>
          <a:p>
            <a:pPr marL="228600" indent="-228600">
              <a:buAutoNum type="arabicParenR"/>
            </a:pPr>
            <a:r>
              <a:rPr lang="en-US" dirty="0"/>
              <a:t>With the increased use of technology and purchasing online, customers are now more frequently shown to advertisements, thus increasing the engagement and conversion rates. Thanks to digital marketing, companies know how to better target their consumers based on past buying decisions. Companies have the opportunity to make analytical data gathering through such eCommerce methods that are used for the advertisement and overall online ordering experience.</a:t>
            </a:r>
          </a:p>
          <a:p>
            <a:pPr marL="228600" indent="-228600">
              <a:buAutoNum type="arabicParenR"/>
            </a:pPr>
            <a:r>
              <a:rPr lang="en-US" dirty="0"/>
              <a:t>The ability to sell uniquely online lets athletes engage at new levels. Whether it’s through content creation, user-focused advertisement, or making athlete-exclusive footwear brands, eCommerce lets athletes engage and grow popularity to new heights with DSG alike.</a:t>
            </a:r>
          </a:p>
        </p:txBody>
      </p:sp>
      <p:sp>
        <p:nvSpPr>
          <p:cNvPr id="4" name="Slide Number Placeholder 3"/>
          <p:cNvSpPr>
            <a:spLocks noGrp="1"/>
          </p:cNvSpPr>
          <p:nvPr>
            <p:ph type="sldNum" sz="quarter" idx="5"/>
          </p:nvPr>
        </p:nvSpPr>
        <p:spPr/>
        <p:txBody>
          <a:bodyPr/>
          <a:lstStyle/>
          <a:p>
            <a:fld id="{4280A9B2-434C-46CA-AA37-57CE31B8A65D}" type="slidenum">
              <a:rPr lang="en-US" smtClean="0"/>
              <a:t>8</a:t>
            </a:fld>
            <a:endParaRPr lang="en-US"/>
          </a:p>
        </p:txBody>
      </p:sp>
    </p:spTree>
    <p:extLst>
      <p:ext uri="{BB962C8B-B14F-4D97-AF65-F5344CB8AC3E}">
        <p14:creationId xmlns:p14="http://schemas.microsoft.com/office/powerpoint/2010/main" val="3240338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bg1"/>
                </a:solidFill>
              </a:rPr>
              <a:t>Net sales were $12.29 billion in fiscal 2021, a 28.3% increase from net sales of $9.58 billion in fiscal 2020. The remaining $261.6 million increase in net sales was primarily attributable to new and relocated stores. The increase in consolidated same store sales was driven by balanced growth across hardlines, apparel and footwear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bg1"/>
                </a:solidFill>
              </a:rPr>
              <a:t>https://</a:t>
            </a:r>
            <a:r>
              <a:rPr lang="en-US" err="1">
                <a:solidFill>
                  <a:schemeClr val="bg1"/>
                </a:solidFill>
              </a:rPr>
              <a:t>www.retaildive.com</a:t>
            </a:r>
            <a:r>
              <a:rPr lang="en-US">
                <a:solidFill>
                  <a:schemeClr val="bg1"/>
                </a:solidFill>
              </a:rPr>
              <a:t>/news/dicks-touts-incredibly-strategic-relationship-with-nike-as-it-posts-anot/620021/</a:t>
            </a:r>
          </a:p>
          <a:p>
            <a:endParaRPr lang="en-US"/>
          </a:p>
        </p:txBody>
      </p:sp>
      <p:sp>
        <p:nvSpPr>
          <p:cNvPr id="4" name="Slide Number Placeholder 3"/>
          <p:cNvSpPr>
            <a:spLocks noGrp="1"/>
          </p:cNvSpPr>
          <p:nvPr>
            <p:ph type="sldNum" sz="quarter" idx="5"/>
          </p:nvPr>
        </p:nvSpPr>
        <p:spPr/>
        <p:txBody>
          <a:bodyPr/>
          <a:lstStyle/>
          <a:p>
            <a:fld id="{4280A9B2-434C-46CA-AA37-57CE31B8A65D}" type="slidenum">
              <a:rPr lang="en-US" smtClean="0"/>
              <a:t>9</a:t>
            </a:fld>
            <a:endParaRPr lang="en-US"/>
          </a:p>
        </p:txBody>
      </p:sp>
    </p:spTree>
    <p:extLst>
      <p:ext uri="{BB962C8B-B14F-4D97-AF65-F5344CB8AC3E}">
        <p14:creationId xmlns:p14="http://schemas.microsoft.com/office/powerpoint/2010/main" val="771526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80068F9-40BA-7643-A1DE-51DCC699ACB3}"/>
              </a:ext>
            </a:extLst>
          </p:cNvPr>
          <p:cNvSpPr>
            <a:spLocks noGrp="1"/>
          </p:cNvSpPr>
          <p:nvPr>
            <p:ph type="title"/>
          </p:nvPr>
        </p:nvSpPr>
        <p:spPr>
          <a:xfrm>
            <a:off x="1045029" y="681038"/>
            <a:ext cx="10067728" cy="5104767"/>
          </a:xfrm>
        </p:spPr>
        <p:txBody>
          <a:bodyPr>
            <a:normAutofit/>
          </a:bodyPr>
          <a:lstStyle>
            <a:lvl1pPr>
              <a:lnSpc>
                <a:spcPts val="7000"/>
              </a:lnSpc>
              <a:defRPr sz="7000">
                <a:latin typeface="+mj-lt"/>
              </a:defRPr>
            </a:lvl1pPr>
          </a:lstStyle>
          <a:p>
            <a:r>
              <a:rPr lang="en-US"/>
              <a:t>Click to edit Master title style</a:t>
            </a:r>
          </a:p>
        </p:txBody>
      </p:sp>
      <p:sp>
        <p:nvSpPr>
          <p:cNvPr id="11" name="Date Placeholder 10">
            <a:extLst>
              <a:ext uri="{FF2B5EF4-FFF2-40B4-BE49-F238E27FC236}">
                <a16:creationId xmlns:a16="http://schemas.microsoft.com/office/drawing/2014/main" id="{F78EC6B5-8F05-084E-8974-BA791269C5E2}"/>
              </a:ext>
            </a:extLst>
          </p:cNvPr>
          <p:cNvSpPr>
            <a:spLocks noGrp="1"/>
          </p:cNvSpPr>
          <p:nvPr>
            <p:ph type="dt" sz="half" idx="10"/>
          </p:nvPr>
        </p:nvSpPr>
        <p:spPr/>
        <p:txBody>
          <a:bodyPr/>
          <a:lstStyle/>
          <a:p>
            <a:r>
              <a:rPr lang="en-US"/>
              <a:t>Month 31, 2021</a:t>
            </a:r>
          </a:p>
        </p:txBody>
      </p:sp>
      <p:sp>
        <p:nvSpPr>
          <p:cNvPr id="12" name="Footer Placeholder 11">
            <a:extLst>
              <a:ext uri="{FF2B5EF4-FFF2-40B4-BE49-F238E27FC236}">
                <a16:creationId xmlns:a16="http://schemas.microsoft.com/office/drawing/2014/main" id="{05FD9E1B-2D19-BB4E-8578-0D0F8DA78A6C}"/>
              </a:ext>
            </a:extLst>
          </p:cNvPr>
          <p:cNvSpPr>
            <a:spLocks noGrp="1"/>
          </p:cNvSpPr>
          <p:nvPr>
            <p:ph type="ftr" sz="quarter" idx="11"/>
          </p:nvPr>
        </p:nvSpPr>
        <p:spPr/>
        <p:txBody>
          <a:bodyPr/>
          <a:lstStyle/>
          <a:p>
            <a:r>
              <a:rPr lang="en-US"/>
              <a:t>COLLEGE OR DEPARTMENT NAME </a:t>
            </a:r>
          </a:p>
        </p:txBody>
      </p:sp>
    </p:spTree>
    <p:extLst>
      <p:ext uri="{BB962C8B-B14F-4D97-AF65-F5344CB8AC3E}">
        <p14:creationId xmlns:p14="http://schemas.microsoft.com/office/powerpoint/2010/main" val="288666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with subtitl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B2A6862-9E43-3F45-BC14-57A9FE05A10F}"/>
              </a:ext>
            </a:extLst>
          </p:cNvPr>
          <p:cNvSpPr>
            <a:spLocks noGrp="1"/>
          </p:cNvSpPr>
          <p:nvPr>
            <p:ph type="subTitle" idx="1"/>
          </p:nvPr>
        </p:nvSpPr>
        <p:spPr>
          <a:xfrm>
            <a:off x="1066799" y="4790038"/>
            <a:ext cx="9896669" cy="937727"/>
          </a:xfrm>
        </p:spPr>
        <p:txBody>
          <a:bodyPr/>
          <a:lstStyle>
            <a:lvl1pPr marL="0" indent="0" algn="l">
              <a:buNone/>
              <a:defRPr sz="2400">
                <a:solidFill>
                  <a:srgbClr val="FAF7E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itle 9">
            <a:extLst>
              <a:ext uri="{FF2B5EF4-FFF2-40B4-BE49-F238E27FC236}">
                <a16:creationId xmlns:a16="http://schemas.microsoft.com/office/drawing/2014/main" id="{780068F9-40BA-7643-A1DE-51DCC699ACB3}"/>
              </a:ext>
            </a:extLst>
          </p:cNvPr>
          <p:cNvSpPr>
            <a:spLocks noGrp="1"/>
          </p:cNvSpPr>
          <p:nvPr>
            <p:ph type="title"/>
          </p:nvPr>
        </p:nvSpPr>
        <p:spPr>
          <a:xfrm>
            <a:off x="1045029" y="681038"/>
            <a:ext cx="10067728" cy="4108999"/>
          </a:xfrm>
        </p:spPr>
        <p:txBody>
          <a:bodyPr>
            <a:normAutofit/>
          </a:bodyPr>
          <a:lstStyle>
            <a:lvl1pPr>
              <a:lnSpc>
                <a:spcPts val="7000"/>
              </a:lnSpc>
              <a:defRPr sz="7000"/>
            </a:lvl1pPr>
          </a:lstStyle>
          <a:p>
            <a:r>
              <a:rPr lang="en-US"/>
              <a:t>Click to edit Master title style</a:t>
            </a:r>
          </a:p>
        </p:txBody>
      </p:sp>
      <p:sp>
        <p:nvSpPr>
          <p:cNvPr id="11" name="Date Placeholder 10">
            <a:extLst>
              <a:ext uri="{FF2B5EF4-FFF2-40B4-BE49-F238E27FC236}">
                <a16:creationId xmlns:a16="http://schemas.microsoft.com/office/drawing/2014/main" id="{F78EC6B5-8F05-084E-8974-BA791269C5E2}"/>
              </a:ext>
            </a:extLst>
          </p:cNvPr>
          <p:cNvSpPr>
            <a:spLocks noGrp="1"/>
          </p:cNvSpPr>
          <p:nvPr>
            <p:ph type="dt" sz="half" idx="10"/>
          </p:nvPr>
        </p:nvSpPr>
        <p:spPr/>
        <p:txBody>
          <a:bodyPr/>
          <a:lstStyle/>
          <a:p>
            <a:r>
              <a:rPr lang="en-US"/>
              <a:t>Month 31, 2021</a:t>
            </a:r>
          </a:p>
        </p:txBody>
      </p:sp>
      <p:sp>
        <p:nvSpPr>
          <p:cNvPr id="12" name="Footer Placeholder 11">
            <a:extLst>
              <a:ext uri="{FF2B5EF4-FFF2-40B4-BE49-F238E27FC236}">
                <a16:creationId xmlns:a16="http://schemas.microsoft.com/office/drawing/2014/main" id="{05FD9E1B-2D19-BB4E-8578-0D0F8DA78A6C}"/>
              </a:ext>
            </a:extLst>
          </p:cNvPr>
          <p:cNvSpPr>
            <a:spLocks noGrp="1"/>
          </p:cNvSpPr>
          <p:nvPr>
            <p:ph type="ftr" sz="quarter" idx="11"/>
          </p:nvPr>
        </p:nvSpPr>
        <p:spPr/>
        <p:txBody>
          <a:bodyPr/>
          <a:lstStyle/>
          <a:p>
            <a:r>
              <a:rPr lang="en-US"/>
              <a:t>COLLEGE OR DEPARTMENT NAME </a:t>
            </a:r>
          </a:p>
        </p:txBody>
      </p:sp>
    </p:spTree>
    <p:extLst>
      <p:ext uri="{BB962C8B-B14F-4D97-AF65-F5344CB8AC3E}">
        <p14:creationId xmlns:p14="http://schemas.microsoft.com/office/powerpoint/2010/main" val="295759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17556C-D915-EC47-A507-F3F432006B5A}"/>
              </a:ext>
            </a:extLst>
          </p:cNvPr>
          <p:cNvSpPr>
            <a:spLocks noGrp="1"/>
          </p:cNvSpPr>
          <p:nvPr>
            <p:ph idx="1"/>
          </p:nvPr>
        </p:nvSpPr>
        <p:spPr>
          <a:xfrm>
            <a:off x="1054358" y="2118049"/>
            <a:ext cx="10077062" cy="3868683"/>
          </a:xfrm>
        </p:spPr>
        <p:txBody>
          <a:bodyPr/>
          <a:lstStyle>
            <a:lvl1pPr>
              <a:defRPr sz="2200" b="0" i="0">
                <a:latin typeface="+mn-lt"/>
              </a:defRPr>
            </a:lvl1pPr>
            <a:lvl2pPr>
              <a:defRPr sz="2000" b="0" i="0">
                <a:solidFill>
                  <a:srgbClr val="FAF7EE"/>
                </a:solidFill>
                <a:latin typeface="+mn-lt"/>
              </a:defRPr>
            </a:lvl2pPr>
            <a:lvl3pPr>
              <a:defRPr b="0" i="0">
                <a:solidFill>
                  <a:srgbClr val="FAF7EE"/>
                </a:solidFill>
                <a:latin typeface="+mn-lt"/>
              </a:defRPr>
            </a:lvl3pPr>
            <a:lvl4pPr>
              <a:defRPr b="0" i="0">
                <a:solidFill>
                  <a:srgbClr val="FAF7EE"/>
                </a:solidFill>
                <a:latin typeface="+mn-lt"/>
              </a:defRPr>
            </a:lvl4pPr>
            <a:lvl5pPr>
              <a:defRPr b="0" i="0">
                <a:solidFill>
                  <a:srgbClr val="FAF7EE"/>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a:extLst>
              <a:ext uri="{FF2B5EF4-FFF2-40B4-BE49-F238E27FC236}">
                <a16:creationId xmlns:a16="http://schemas.microsoft.com/office/drawing/2014/main" id="{E2E4E12D-3B5D-DA40-BA34-6330CDD60929}"/>
              </a:ext>
            </a:extLst>
          </p:cNvPr>
          <p:cNvSpPr>
            <a:spLocks noGrp="1"/>
          </p:cNvSpPr>
          <p:nvPr>
            <p:ph type="title"/>
          </p:nvPr>
        </p:nvSpPr>
        <p:spPr/>
        <p:txBody>
          <a:bodyPr/>
          <a:lstStyle/>
          <a:p>
            <a:r>
              <a:rPr lang="en-US"/>
              <a:t>Click to edit Master title style</a:t>
            </a:r>
          </a:p>
        </p:txBody>
      </p:sp>
      <p:sp>
        <p:nvSpPr>
          <p:cNvPr id="10" name="Date Placeholder 9">
            <a:extLst>
              <a:ext uri="{FF2B5EF4-FFF2-40B4-BE49-F238E27FC236}">
                <a16:creationId xmlns:a16="http://schemas.microsoft.com/office/drawing/2014/main" id="{75677A01-B108-DC48-A573-724476E25FA9}"/>
              </a:ext>
            </a:extLst>
          </p:cNvPr>
          <p:cNvSpPr>
            <a:spLocks noGrp="1"/>
          </p:cNvSpPr>
          <p:nvPr>
            <p:ph type="dt" sz="half" idx="10"/>
          </p:nvPr>
        </p:nvSpPr>
        <p:spPr/>
        <p:txBody>
          <a:bodyPr/>
          <a:lstStyle/>
          <a:p>
            <a:r>
              <a:rPr lang="en-US"/>
              <a:t>Month 31, 2021</a:t>
            </a:r>
          </a:p>
        </p:txBody>
      </p:sp>
      <p:sp>
        <p:nvSpPr>
          <p:cNvPr id="11" name="Footer Placeholder 10">
            <a:extLst>
              <a:ext uri="{FF2B5EF4-FFF2-40B4-BE49-F238E27FC236}">
                <a16:creationId xmlns:a16="http://schemas.microsoft.com/office/drawing/2014/main" id="{92FF1E83-7CE6-A543-ADA0-7D22452B8716}"/>
              </a:ext>
            </a:extLst>
          </p:cNvPr>
          <p:cNvSpPr>
            <a:spLocks noGrp="1"/>
          </p:cNvSpPr>
          <p:nvPr>
            <p:ph type="ftr" sz="quarter" idx="11"/>
          </p:nvPr>
        </p:nvSpPr>
        <p:spPr/>
        <p:txBody>
          <a:bodyPr/>
          <a:lstStyle/>
          <a:p>
            <a:r>
              <a:rPr lang="en-US"/>
              <a:t>COLLEGE OR DEPARTMENT NAME </a:t>
            </a:r>
          </a:p>
        </p:txBody>
      </p:sp>
    </p:spTree>
    <p:extLst>
      <p:ext uri="{BB962C8B-B14F-4D97-AF65-F5344CB8AC3E}">
        <p14:creationId xmlns:p14="http://schemas.microsoft.com/office/powerpoint/2010/main" val="2119374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 Section Heade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17556C-D915-EC47-A507-F3F432006B5A}"/>
              </a:ext>
            </a:extLst>
          </p:cNvPr>
          <p:cNvSpPr>
            <a:spLocks noGrp="1"/>
          </p:cNvSpPr>
          <p:nvPr>
            <p:ph idx="1"/>
          </p:nvPr>
        </p:nvSpPr>
        <p:spPr>
          <a:xfrm>
            <a:off x="1054358" y="2118049"/>
            <a:ext cx="10077062" cy="3868683"/>
          </a:xfrm>
        </p:spPr>
        <p:txBody>
          <a:bodyPr/>
          <a:lstStyle>
            <a:lvl1pPr>
              <a:defRPr sz="2200" b="0" i="0">
                <a:latin typeface="+mn-lt"/>
              </a:defRPr>
            </a:lvl1pPr>
            <a:lvl2pPr>
              <a:defRPr sz="2000" b="0" i="0">
                <a:solidFill>
                  <a:srgbClr val="FAF7EE"/>
                </a:solidFill>
                <a:latin typeface="+mn-lt"/>
              </a:defRPr>
            </a:lvl2pPr>
            <a:lvl3pPr>
              <a:defRPr b="0" i="0">
                <a:solidFill>
                  <a:srgbClr val="FAF7EE"/>
                </a:solidFill>
                <a:latin typeface="+mn-lt"/>
              </a:defRPr>
            </a:lvl3pPr>
            <a:lvl4pPr>
              <a:defRPr b="0" i="0">
                <a:solidFill>
                  <a:srgbClr val="FAF7EE"/>
                </a:solidFill>
                <a:latin typeface="+mn-lt"/>
              </a:defRPr>
            </a:lvl4pPr>
            <a:lvl5pPr>
              <a:defRPr b="0" i="0">
                <a:solidFill>
                  <a:srgbClr val="FAF7EE"/>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a:extLst>
              <a:ext uri="{FF2B5EF4-FFF2-40B4-BE49-F238E27FC236}">
                <a16:creationId xmlns:a16="http://schemas.microsoft.com/office/drawing/2014/main" id="{E2E4E12D-3B5D-DA40-BA34-6330CDD60929}"/>
              </a:ext>
            </a:extLst>
          </p:cNvPr>
          <p:cNvSpPr>
            <a:spLocks noGrp="1"/>
          </p:cNvSpPr>
          <p:nvPr>
            <p:ph type="title"/>
          </p:nvPr>
        </p:nvSpPr>
        <p:spPr/>
        <p:txBody>
          <a:bodyPr/>
          <a:lstStyle/>
          <a:p>
            <a:r>
              <a:rPr lang="en-US"/>
              <a:t>Click to edit Master title style</a:t>
            </a:r>
          </a:p>
        </p:txBody>
      </p:sp>
      <p:sp>
        <p:nvSpPr>
          <p:cNvPr id="10" name="Date Placeholder 9">
            <a:extLst>
              <a:ext uri="{FF2B5EF4-FFF2-40B4-BE49-F238E27FC236}">
                <a16:creationId xmlns:a16="http://schemas.microsoft.com/office/drawing/2014/main" id="{75677A01-B108-DC48-A573-724476E25FA9}"/>
              </a:ext>
            </a:extLst>
          </p:cNvPr>
          <p:cNvSpPr>
            <a:spLocks noGrp="1"/>
          </p:cNvSpPr>
          <p:nvPr>
            <p:ph type="dt" sz="half" idx="10"/>
          </p:nvPr>
        </p:nvSpPr>
        <p:spPr/>
        <p:txBody>
          <a:bodyPr/>
          <a:lstStyle/>
          <a:p>
            <a:r>
              <a:rPr lang="en-US"/>
              <a:t>Month 31, 2021</a:t>
            </a:r>
          </a:p>
        </p:txBody>
      </p:sp>
      <p:sp>
        <p:nvSpPr>
          <p:cNvPr id="11" name="Footer Placeholder 10">
            <a:extLst>
              <a:ext uri="{FF2B5EF4-FFF2-40B4-BE49-F238E27FC236}">
                <a16:creationId xmlns:a16="http://schemas.microsoft.com/office/drawing/2014/main" id="{92FF1E83-7CE6-A543-ADA0-7D22452B8716}"/>
              </a:ext>
            </a:extLst>
          </p:cNvPr>
          <p:cNvSpPr>
            <a:spLocks noGrp="1"/>
          </p:cNvSpPr>
          <p:nvPr>
            <p:ph type="ftr" sz="quarter" idx="11"/>
          </p:nvPr>
        </p:nvSpPr>
        <p:spPr/>
        <p:txBody>
          <a:bodyPr/>
          <a:lstStyle/>
          <a:p>
            <a:r>
              <a:rPr lang="en-US"/>
              <a:t>COLLEGE OR DEPARTMENT NAME </a:t>
            </a:r>
          </a:p>
        </p:txBody>
      </p:sp>
      <p:sp>
        <p:nvSpPr>
          <p:cNvPr id="2" name="TextBox 1">
            <a:extLst>
              <a:ext uri="{FF2B5EF4-FFF2-40B4-BE49-F238E27FC236}">
                <a16:creationId xmlns:a16="http://schemas.microsoft.com/office/drawing/2014/main" id="{703052BA-08B3-794C-9992-5F2F2E34A8BC}"/>
              </a:ext>
            </a:extLst>
          </p:cNvPr>
          <p:cNvSpPr txBox="1"/>
          <p:nvPr userDrawn="1"/>
        </p:nvSpPr>
        <p:spPr>
          <a:xfrm>
            <a:off x="1275127" y="185787"/>
            <a:ext cx="10678416" cy="369332"/>
          </a:xfrm>
          <a:prstGeom prst="rect">
            <a:avLst/>
          </a:prstGeom>
          <a:noFill/>
        </p:spPr>
        <p:txBody>
          <a:bodyPr wrap="square" rtlCol="0">
            <a:spAutoFit/>
          </a:bodyPr>
          <a:lstStyle/>
          <a:p>
            <a:pPr algn="r"/>
            <a:r>
              <a:rPr lang="en-US" b="0">
                <a:solidFill>
                  <a:schemeClr val="bg2"/>
                </a:solidFill>
                <a:latin typeface="+mj-lt"/>
              </a:rPr>
              <a:t>Continued headline for slides that share the same section title</a:t>
            </a:r>
          </a:p>
        </p:txBody>
      </p:sp>
    </p:spTree>
    <p:extLst>
      <p:ext uri="{BB962C8B-B14F-4D97-AF65-F5344CB8AC3E}">
        <p14:creationId xmlns:p14="http://schemas.microsoft.com/office/powerpoint/2010/main" val="1119612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39C26-B195-A14C-9C06-92539D0A31C4}"/>
              </a:ext>
            </a:extLst>
          </p:cNvPr>
          <p:cNvSpPr>
            <a:spLocks noGrp="1"/>
          </p:cNvSpPr>
          <p:nvPr>
            <p:ph sz="half" idx="1"/>
          </p:nvPr>
        </p:nvSpPr>
        <p:spPr>
          <a:xfrm>
            <a:off x="1045028" y="2103929"/>
            <a:ext cx="4974771" cy="3874177"/>
          </a:xfrm>
        </p:spPr>
        <p:txBody>
          <a:bodyPr/>
          <a:lstStyle>
            <a:lvl1pPr>
              <a:defRPr sz="2200"/>
            </a:lvl1pPr>
            <a:lvl2pPr>
              <a:defRPr>
                <a:solidFill>
                  <a:srgbClr val="FAF7EE"/>
                </a:solidFill>
              </a:defRPr>
            </a:lvl2pPr>
            <a:lvl3pPr>
              <a:defRPr>
                <a:solidFill>
                  <a:srgbClr val="FAF7EE"/>
                </a:solidFill>
              </a:defRPr>
            </a:lvl3pPr>
            <a:lvl4pPr>
              <a:defRPr>
                <a:solidFill>
                  <a:srgbClr val="FAF7EE"/>
                </a:solidFill>
              </a:defRPr>
            </a:lvl4pPr>
            <a:lvl5pPr>
              <a:defRPr>
                <a:solidFill>
                  <a:srgbClr val="FAF7EE"/>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4EB298-6BB5-2042-8E99-5FF29C615E2C}"/>
              </a:ext>
            </a:extLst>
          </p:cNvPr>
          <p:cNvSpPr>
            <a:spLocks noGrp="1"/>
          </p:cNvSpPr>
          <p:nvPr>
            <p:ph sz="half" idx="2"/>
          </p:nvPr>
        </p:nvSpPr>
        <p:spPr>
          <a:xfrm>
            <a:off x="6172200" y="2103929"/>
            <a:ext cx="4974771" cy="3874177"/>
          </a:xfrm>
        </p:spPr>
        <p:txBody>
          <a:bodyPr/>
          <a:lstStyle>
            <a:lvl1pPr>
              <a:defRPr sz="2200"/>
            </a:lvl1pPr>
            <a:lvl2pPr>
              <a:defRPr>
                <a:solidFill>
                  <a:srgbClr val="FAF7EE"/>
                </a:solidFill>
              </a:defRPr>
            </a:lvl2pPr>
            <a:lvl3pPr>
              <a:defRPr>
                <a:solidFill>
                  <a:srgbClr val="FAF7EE"/>
                </a:solidFill>
              </a:defRPr>
            </a:lvl3pPr>
            <a:lvl4pPr>
              <a:defRPr>
                <a:solidFill>
                  <a:srgbClr val="FAF7EE"/>
                </a:solidFill>
              </a:defRPr>
            </a:lvl4pPr>
            <a:lvl5pPr>
              <a:defRPr>
                <a:solidFill>
                  <a:srgbClr val="FAF7EE"/>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D3C2FD9-A378-A140-9800-64379F9DFCF1}"/>
              </a:ext>
            </a:extLst>
          </p:cNvPr>
          <p:cNvSpPr>
            <a:spLocks noGrp="1"/>
          </p:cNvSpPr>
          <p:nvPr>
            <p:ph type="dt" sz="half" idx="10"/>
          </p:nvPr>
        </p:nvSpPr>
        <p:spPr/>
        <p:txBody>
          <a:bodyPr/>
          <a:lstStyle/>
          <a:p>
            <a:r>
              <a:rPr lang="en-US"/>
              <a:t>Month 31, 2021</a:t>
            </a:r>
          </a:p>
        </p:txBody>
      </p:sp>
      <p:sp>
        <p:nvSpPr>
          <p:cNvPr id="9" name="Footer Placeholder 8">
            <a:extLst>
              <a:ext uri="{FF2B5EF4-FFF2-40B4-BE49-F238E27FC236}">
                <a16:creationId xmlns:a16="http://schemas.microsoft.com/office/drawing/2014/main" id="{FC37D004-ABCE-DB42-9BFC-9C6FB070BE62}"/>
              </a:ext>
            </a:extLst>
          </p:cNvPr>
          <p:cNvSpPr>
            <a:spLocks noGrp="1"/>
          </p:cNvSpPr>
          <p:nvPr>
            <p:ph type="ftr" sz="quarter" idx="11"/>
          </p:nvPr>
        </p:nvSpPr>
        <p:spPr/>
        <p:txBody>
          <a:bodyPr/>
          <a:lstStyle/>
          <a:p>
            <a:r>
              <a:rPr lang="en-US"/>
              <a:t>COLLEGE OR DEPARTMENT NAME </a:t>
            </a:r>
          </a:p>
        </p:txBody>
      </p:sp>
      <p:sp>
        <p:nvSpPr>
          <p:cNvPr id="10" name="Title 9">
            <a:extLst>
              <a:ext uri="{FF2B5EF4-FFF2-40B4-BE49-F238E27FC236}">
                <a16:creationId xmlns:a16="http://schemas.microsoft.com/office/drawing/2014/main" id="{446534E7-CD58-4F4D-A5FE-125B00096B8D}"/>
              </a:ext>
            </a:extLst>
          </p:cNvPr>
          <p:cNvSpPr>
            <a:spLocks noGrp="1"/>
          </p:cNvSpPr>
          <p:nvPr>
            <p:ph type="title"/>
          </p:nvPr>
        </p:nvSpPr>
        <p:spPr/>
        <p:txBody>
          <a:bodyPr/>
          <a:lstStyle>
            <a:lvl1pPr>
              <a:defRPr>
                <a:latin typeface="+mj-lt"/>
              </a:defRPr>
            </a:lvl1pPr>
          </a:lstStyle>
          <a:p>
            <a:r>
              <a:rPr lang="en-US"/>
              <a:t>Click to edit Master title style</a:t>
            </a:r>
          </a:p>
        </p:txBody>
      </p:sp>
    </p:spTree>
    <p:extLst>
      <p:ext uri="{BB962C8B-B14F-4D97-AF65-F5344CB8AC3E}">
        <p14:creationId xmlns:p14="http://schemas.microsoft.com/office/powerpoint/2010/main" val="3353161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C7C5E-6F4D-BF45-AE18-604209EE2D8E}"/>
              </a:ext>
            </a:extLst>
          </p:cNvPr>
          <p:cNvSpPr>
            <a:spLocks noGrp="1"/>
          </p:cNvSpPr>
          <p:nvPr>
            <p:ph idx="1"/>
          </p:nvPr>
        </p:nvSpPr>
        <p:spPr>
          <a:xfrm>
            <a:off x="5183188" y="681039"/>
            <a:ext cx="6720196" cy="51800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8BFF73-EC43-3A4A-851B-7C797987BBE5}"/>
              </a:ext>
            </a:extLst>
          </p:cNvPr>
          <p:cNvSpPr>
            <a:spLocks noGrp="1"/>
          </p:cNvSpPr>
          <p:nvPr>
            <p:ph type="body" sz="half" idx="2"/>
          </p:nvPr>
        </p:nvSpPr>
        <p:spPr>
          <a:xfrm>
            <a:off x="1045029" y="2057400"/>
            <a:ext cx="372699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06FA34B7-003E-8F4E-9365-0F545260D769}"/>
              </a:ext>
            </a:extLst>
          </p:cNvPr>
          <p:cNvSpPr>
            <a:spLocks noGrp="1"/>
          </p:cNvSpPr>
          <p:nvPr>
            <p:ph type="dt" sz="half" idx="10"/>
          </p:nvPr>
        </p:nvSpPr>
        <p:spPr/>
        <p:txBody>
          <a:bodyPr/>
          <a:lstStyle/>
          <a:p>
            <a:r>
              <a:rPr lang="en-US"/>
              <a:t>Month 31, 2021</a:t>
            </a:r>
          </a:p>
        </p:txBody>
      </p:sp>
      <p:sp>
        <p:nvSpPr>
          <p:cNvPr id="9" name="Footer Placeholder 8">
            <a:extLst>
              <a:ext uri="{FF2B5EF4-FFF2-40B4-BE49-F238E27FC236}">
                <a16:creationId xmlns:a16="http://schemas.microsoft.com/office/drawing/2014/main" id="{17014C1D-B276-E24A-9C05-3109AD185245}"/>
              </a:ext>
            </a:extLst>
          </p:cNvPr>
          <p:cNvSpPr>
            <a:spLocks noGrp="1"/>
          </p:cNvSpPr>
          <p:nvPr>
            <p:ph type="ftr" sz="quarter" idx="11"/>
          </p:nvPr>
        </p:nvSpPr>
        <p:spPr/>
        <p:txBody>
          <a:bodyPr/>
          <a:lstStyle/>
          <a:p>
            <a:r>
              <a:rPr lang="en-US"/>
              <a:t>COLLEGE OR DEPARTMENT NAME </a:t>
            </a:r>
          </a:p>
        </p:txBody>
      </p:sp>
      <p:sp>
        <p:nvSpPr>
          <p:cNvPr id="10" name="Title 9">
            <a:extLst>
              <a:ext uri="{FF2B5EF4-FFF2-40B4-BE49-F238E27FC236}">
                <a16:creationId xmlns:a16="http://schemas.microsoft.com/office/drawing/2014/main" id="{CD3F150D-ABB7-864E-8755-60BB9203CF8B}"/>
              </a:ext>
            </a:extLst>
          </p:cNvPr>
          <p:cNvSpPr>
            <a:spLocks noGrp="1"/>
          </p:cNvSpPr>
          <p:nvPr>
            <p:ph type="title"/>
          </p:nvPr>
        </p:nvSpPr>
        <p:spPr>
          <a:xfrm>
            <a:off x="1045029" y="681039"/>
            <a:ext cx="3726996" cy="1269060"/>
          </a:xfrm>
        </p:spPr>
        <p:txBody>
          <a:bodyPr>
            <a:normAutofit/>
          </a:bodyPr>
          <a:lstStyle>
            <a:lvl1pPr>
              <a:lnSpc>
                <a:spcPts val="3000"/>
              </a:lnSpc>
              <a:defRPr sz="3200">
                <a:latin typeface="+mj-lt"/>
              </a:defRPr>
            </a:lvl1pPr>
          </a:lstStyle>
          <a:p>
            <a:r>
              <a:rPr lang="en-US"/>
              <a:t>Click to edit Master title style</a:t>
            </a:r>
          </a:p>
        </p:txBody>
      </p:sp>
    </p:spTree>
    <p:extLst>
      <p:ext uri="{BB962C8B-B14F-4D97-AF65-F5344CB8AC3E}">
        <p14:creationId xmlns:p14="http://schemas.microsoft.com/office/powerpoint/2010/main" val="2482852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6104AC7-8DA5-6B4D-BB5F-C75BB72EA530}"/>
              </a:ext>
            </a:extLst>
          </p:cNvPr>
          <p:cNvSpPr>
            <a:spLocks noGrp="1"/>
          </p:cNvSpPr>
          <p:nvPr>
            <p:ph type="pic" idx="1"/>
          </p:nvPr>
        </p:nvSpPr>
        <p:spPr>
          <a:xfrm>
            <a:off x="6235022" y="783766"/>
            <a:ext cx="5665665" cy="51131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Date Placeholder 7">
            <a:extLst>
              <a:ext uri="{FF2B5EF4-FFF2-40B4-BE49-F238E27FC236}">
                <a16:creationId xmlns:a16="http://schemas.microsoft.com/office/drawing/2014/main" id="{2C46823A-5ACE-D44C-9DE7-515BCDEE4A70}"/>
              </a:ext>
            </a:extLst>
          </p:cNvPr>
          <p:cNvSpPr>
            <a:spLocks noGrp="1"/>
          </p:cNvSpPr>
          <p:nvPr>
            <p:ph type="dt" sz="half" idx="10"/>
          </p:nvPr>
        </p:nvSpPr>
        <p:spPr/>
        <p:txBody>
          <a:bodyPr/>
          <a:lstStyle/>
          <a:p>
            <a:r>
              <a:rPr lang="en-US"/>
              <a:t>Month 31, 2021</a:t>
            </a:r>
          </a:p>
        </p:txBody>
      </p:sp>
      <p:sp>
        <p:nvSpPr>
          <p:cNvPr id="9" name="Footer Placeholder 8">
            <a:extLst>
              <a:ext uri="{FF2B5EF4-FFF2-40B4-BE49-F238E27FC236}">
                <a16:creationId xmlns:a16="http://schemas.microsoft.com/office/drawing/2014/main" id="{98F419EC-B994-0B45-A542-CFD472AD177D}"/>
              </a:ext>
            </a:extLst>
          </p:cNvPr>
          <p:cNvSpPr>
            <a:spLocks noGrp="1"/>
          </p:cNvSpPr>
          <p:nvPr>
            <p:ph type="ftr" sz="quarter" idx="11"/>
          </p:nvPr>
        </p:nvSpPr>
        <p:spPr/>
        <p:txBody>
          <a:bodyPr/>
          <a:lstStyle/>
          <a:p>
            <a:r>
              <a:rPr lang="en-US"/>
              <a:t>COLLEGE OR DEPARTMENT NAME </a:t>
            </a:r>
          </a:p>
        </p:txBody>
      </p:sp>
      <p:sp>
        <p:nvSpPr>
          <p:cNvPr id="7" name="Picture Placeholder 2">
            <a:extLst>
              <a:ext uri="{FF2B5EF4-FFF2-40B4-BE49-F238E27FC236}">
                <a16:creationId xmlns:a16="http://schemas.microsoft.com/office/drawing/2014/main" id="{A736AB55-4F93-C44B-BF9D-1D4B66FA259E}"/>
              </a:ext>
            </a:extLst>
          </p:cNvPr>
          <p:cNvSpPr>
            <a:spLocks noGrp="1"/>
          </p:cNvSpPr>
          <p:nvPr>
            <p:ph type="pic" idx="12"/>
          </p:nvPr>
        </p:nvSpPr>
        <p:spPr>
          <a:xfrm>
            <a:off x="281981" y="783766"/>
            <a:ext cx="5665665" cy="51131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1470943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Photo">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2C46823A-5ACE-D44C-9DE7-515BCDEE4A70}"/>
              </a:ext>
            </a:extLst>
          </p:cNvPr>
          <p:cNvSpPr>
            <a:spLocks noGrp="1"/>
          </p:cNvSpPr>
          <p:nvPr>
            <p:ph type="dt" sz="half" idx="10"/>
          </p:nvPr>
        </p:nvSpPr>
        <p:spPr/>
        <p:txBody>
          <a:bodyPr/>
          <a:lstStyle/>
          <a:p>
            <a:r>
              <a:rPr lang="en-US"/>
              <a:t>Month 31, 2021</a:t>
            </a:r>
          </a:p>
        </p:txBody>
      </p:sp>
      <p:sp>
        <p:nvSpPr>
          <p:cNvPr id="9" name="Footer Placeholder 8">
            <a:extLst>
              <a:ext uri="{FF2B5EF4-FFF2-40B4-BE49-F238E27FC236}">
                <a16:creationId xmlns:a16="http://schemas.microsoft.com/office/drawing/2014/main" id="{98F419EC-B994-0B45-A542-CFD472AD177D}"/>
              </a:ext>
            </a:extLst>
          </p:cNvPr>
          <p:cNvSpPr>
            <a:spLocks noGrp="1"/>
          </p:cNvSpPr>
          <p:nvPr>
            <p:ph type="ftr" sz="quarter" idx="11"/>
          </p:nvPr>
        </p:nvSpPr>
        <p:spPr/>
        <p:txBody>
          <a:bodyPr/>
          <a:lstStyle/>
          <a:p>
            <a:r>
              <a:rPr lang="en-US"/>
              <a:t>COLLEGE OR DEPARTMENT NAME </a:t>
            </a:r>
          </a:p>
        </p:txBody>
      </p:sp>
      <p:sp>
        <p:nvSpPr>
          <p:cNvPr id="7" name="Picture Placeholder 2">
            <a:extLst>
              <a:ext uri="{FF2B5EF4-FFF2-40B4-BE49-F238E27FC236}">
                <a16:creationId xmlns:a16="http://schemas.microsoft.com/office/drawing/2014/main" id="{A736AB55-4F93-C44B-BF9D-1D4B66FA259E}"/>
              </a:ext>
            </a:extLst>
          </p:cNvPr>
          <p:cNvSpPr>
            <a:spLocks noGrp="1"/>
          </p:cNvSpPr>
          <p:nvPr>
            <p:ph type="pic" idx="12"/>
          </p:nvPr>
        </p:nvSpPr>
        <p:spPr>
          <a:xfrm>
            <a:off x="275129" y="783774"/>
            <a:ext cx="11628255" cy="5113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3326217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35FF0EC-EF4C-A042-8378-EECB37081040}"/>
              </a:ext>
            </a:extLst>
          </p:cNvPr>
          <p:cNvSpPr>
            <a:spLocks noGrp="1"/>
          </p:cNvSpPr>
          <p:nvPr>
            <p:ph type="dt" sz="half" idx="10"/>
          </p:nvPr>
        </p:nvSpPr>
        <p:spPr/>
        <p:txBody>
          <a:bodyPr/>
          <a:lstStyle/>
          <a:p>
            <a:r>
              <a:rPr lang="en-US"/>
              <a:t>Month 31, 2021</a:t>
            </a:r>
          </a:p>
        </p:txBody>
      </p:sp>
      <p:sp>
        <p:nvSpPr>
          <p:cNvPr id="6" name="Footer Placeholder 5">
            <a:extLst>
              <a:ext uri="{FF2B5EF4-FFF2-40B4-BE49-F238E27FC236}">
                <a16:creationId xmlns:a16="http://schemas.microsoft.com/office/drawing/2014/main" id="{805B65A5-5C48-174F-A6F9-63BEEF448FD4}"/>
              </a:ext>
            </a:extLst>
          </p:cNvPr>
          <p:cNvSpPr>
            <a:spLocks noGrp="1"/>
          </p:cNvSpPr>
          <p:nvPr>
            <p:ph type="ftr" sz="quarter" idx="11"/>
          </p:nvPr>
        </p:nvSpPr>
        <p:spPr/>
        <p:txBody>
          <a:bodyPr/>
          <a:lstStyle/>
          <a:p>
            <a:r>
              <a:rPr lang="en-US"/>
              <a:t>COLLEGE OR DEPARTMENT NAME </a:t>
            </a:r>
          </a:p>
        </p:txBody>
      </p:sp>
    </p:spTree>
    <p:extLst>
      <p:ext uri="{BB962C8B-B14F-4D97-AF65-F5344CB8AC3E}">
        <p14:creationId xmlns:p14="http://schemas.microsoft.com/office/powerpoint/2010/main" val="2843257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D518D3-0EB2-B54D-A090-F2CE58EF0F08}"/>
              </a:ext>
            </a:extLst>
          </p:cNvPr>
          <p:cNvSpPr>
            <a:spLocks noGrp="1"/>
          </p:cNvSpPr>
          <p:nvPr>
            <p:ph type="title"/>
          </p:nvPr>
        </p:nvSpPr>
        <p:spPr>
          <a:xfrm>
            <a:off x="1045029" y="681039"/>
            <a:ext cx="10067728" cy="1269060"/>
          </a:xfrm>
          <a:prstGeom prst="rect">
            <a:avLst/>
          </a:prstGeom>
        </p:spPr>
        <p:txBody>
          <a:bodyPr vert="horz" lIns="91440" tIns="45720" rIns="91440" bIns="45720" rtlCol="0" anchor="b">
            <a:normAutofit/>
          </a:bodyPr>
          <a:lstStyle/>
          <a:p>
            <a:r>
              <a:rPr lang="en-US"/>
              <a:t>Click to edit Master title</a:t>
            </a:r>
          </a:p>
        </p:txBody>
      </p:sp>
      <p:sp>
        <p:nvSpPr>
          <p:cNvPr id="3" name="Text Placeholder 2">
            <a:extLst>
              <a:ext uri="{FF2B5EF4-FFF2-40B4-BE49-F238E27FC236}">
                <a16:creationId xmlns:a16="http://schemas.microsoft.com/office/drawing/2014/main" id="{86F7C963-C9D4-0D49-A999-206A246695FA}"/>
              </a:ext>
            </a:extLst>
          </p:cNvPr>
          <p:cNvSpPr>
            <a:spLocks noGrp="1"/>
          </p:cNvSpPr>
          <p:nvPr>
            <p:ph type="body" idx="1"/>
          </p:nvPr>
        </p:nvSpPr>
        <p:spPr>
          <a:xfrm>
            <a:off x="1045028" y="2118049"/>
            <a:ext cx="10067729" cy="38169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C0C15E0-FC37-6044-8B98-5F49A1E550F9}"/>
              </a:ext>
            </a:extLst>
          </p:cNvPr>
          <p:cNvSpPr>
            <a:spLocks noGrp="1"/>
          </p:cNvSpPr>
          <p:nvPr>
            <p:ph type="dt" sz="half" idx="2"/>
          </p:nvPr>
        </p:nvSpPr>
        <p:spPr>
          <a:xfrm>
            <a:off x="8220267" y="6356350"/>
            <a:ext cx="2892491" cy="365125"/>
          </a:xfrm>
          <a:prstGeom prst="rect">
            <a:avLst/>
          </a:prstGeom>
        </p:spPr>
        <p:txBody>
          <a:bodyPr anchor="ctr"/>
          <a:lstStyle>
            <a:lvl1pPr algn="r">
              <a:defRPr sz="1200" b="0" i="0" spc="100" baseline="0">
                <a:solidFill>
                  <a:srgbClr val="FAF7EE"/>
                </a:solidFill>
                <a:latin typeface="P22 Mackinac Pro Medium" panose="02000000000000000000" pitchFamily="2" charset="77"/>
                <a:ea typeface="P22 Mackinac Pro Medium" panose="02000000000000000000" pitchFamily="2" charset="77"/>
              </a:defRPr>
            </a:lvl1pPr>
          </a:lstStyle>
          <a:p>
            <a:r>
              <a:rPr lang="en-US"/>
              <a:t>Month 31, 2021</a:t>
            </a:r>
          </a:p>
        </p:txBody>
      </p:sp>
      <p:sp>
        <p:nvSpPr>
          <p:cNvPr id="8" name="Footer Placeholder 4">
            <a:extLst>
              <a:ext uri="{FF2B5EF4-FFF2-40B4-BE49-F238E27FC236}">
                <a16:creationId xmlns:a16="http://schemas.microsoft.com/office/drawing/2014/main" id="{2D27BDD3-0222-E346-83FF-DD84E9303F72}"/>
              </a:ext>
            </a:extLst>
          </p:cNvPr>
          <p:cNvSpPr>
            <a:spLocks noGrp="1"/>
          </p:cNvSpPr>
          <p:nvPr>
            <p:ph type="ftr" sz="quarter" idx="3"/>
          </p:nvPr>
        </p:nvSpPr>
        <p:spPr>
          <a:xfrm>
            <a:off x="167951" y="6356350"/>
            <a:ext cx="7985449" cy="365125"/>
          </a:xfrm>
          <a:prstGeom prst="rect">
            <a:avLst/>
          </a:prstGeom>
        </p:spPr>
        <p:txBody>
          <a:bodyPr anchor="ctr"/>
          <a:lstStyle>
            <a:lvl1pPr algn="l">
              <a:defRPr sz="1200" b="0" i="0" spc="100" baseline="0">
                <a:solidFill>
                  <a:schemeClr val="bg1"/>
                </a:solidFill>
                <a:latin typeface="P22 Mackinac Pro Medium" panose="02000000000000000000" pitchFamily="2" charset="77"/>
                <a:ea typeface="P22 Mackinac Pro Medium" panose="02000000000000000000" pitchFamily="2" charset="77"/>
              </a:defRPr>
            </a:lvl1pPr>
          </a:lstStyle>
          <a:p>
            <a:r>
              <a:rPr lang="en-US"/>
              <a:t>COLLEGE OR DEPARTMENT NAME </a:t>
            </a:r>
          </a:p>
        </p:txBody>
      </p:sp>
    </p:spTree>
    <p:extLst>
      <p:ext uri="{BB962C8B-B14F-4D97-AF65-F5344CB8AC3E}">
        <p14:creationId xmlns:p14="http://schemas.microsoft.com/office/powerpoint/2010/main" val="360405435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70" r:id="rId4"/>
    <p:sldLayoutId id="2147483652" r:id="rId5"/>
    <p:sldLayoutId id="2147483656" r:id="rId6"/>
    <p:sldLayoutId id="2147483658" r:id="rId7"/>
    <p:sldLayoutId id="2147483659" r:id="rId8"/>
    <p:sldLayoutId id="2147483655" r:id="rId9"/>
  </p:sldLayoutIdLst>
  <p:hf sldNum="0" hdr="0"/>
  <p:txStyles>
    <p:titleStyle>
      <a:lvl1pPr algn="l" defTabSz="914400" rtl="0" eaLnBrk="1" latinLnBrk="0" hangingPunct="1">
        <a:lnSpc>
          <a:spcPts val="4000"/>
        </a:lnSpc>
        <a:spcBef>
          <a:spcPct val="0"/>
        </a:spcBef>
        <a:buNone/>
        <a:defRPr sz="4000" b="0" i="0" kern="1200">
          <a:solidFill>
            <a:srgbClr val="FAF7EE"/>
          </a:solidFill>
          <a:latin typeface="+mj-lt"/>
          <a:ea typeface="P22 Mackinac Pro Book" panose="02000000000000000000"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5.jpe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6E7D83E5-38E2-BC46-9165-635F485C9ED2}"/>
              </a:ext>
            </a:extLst>
          </p:cNvPr>
          <p:cNvSpPr>
            <a:spLocks noGrp="1"/>
          </p:cNvSpPr>
          <p:nvPr>
            <p:ph type="subTitle" idx="1"/>
          </p:nvPr>
        </p:nvSpPr>
        <p:spPr/>
        <p:txBody>
          <a:bodyPr/>
          <a:lstStyle/>
          <a:p>
            <a:pPr algn="ctr"/>
            <a:r>
              <a:rPr lang="en-US" dirty="0"/>
              <a:t>Crafted by: Will Drewes, Zac Harris, Ian Lindstrom, Logan Thompson</a:t>
            </a:r>
          </a:p>
        </p:txBody>
      </p:sp>
      <p:sp>
        <p:nvSpPr>
          <p:cNvPr id="12" name="Title 11">
            <a:extLst>
              <a:ext uri="{FF2B5EF4-FFF2-40B4-BE49-F238E27FC236}">
                <a16:creationId xmlns:a16="http://schemas.microsoft.com/office/drawing/2014/main" id="{8A49B078-616A-4948-A0E2-47AA03ED190A}"/>
              </a:ext>
            </a:extLst>
          </p:cNvPr>
          <p:cNvSpPr>
            <a:spLocks noGrp="1"/>
          </p:cNvSpPr>
          <p:nvPr>
            <p:ph type="title"/>
          </p:nvPr>
        </p:nvSpPr>
        <p:spPr>
          <a:xfrm>
            <a:off x="641634" y="531338"/>
            <a:ext cx="10746998" cy="4108999"/>
          </a:xfrm>
        </p:spPr>
        <p:txBody>
          <a:bodyPr>
            <a:normAutofit/>
          </a:bodyPr>
          <a:lstStyle/>
          <a:p>
            <a:pPr algn="ctr"/>
            <a:r>
              <a:rPr lang="en-US" sz="7200" dirty="0"/>
              <a:t>2023 Pitt Business Analytics Case Competition</a:t>
            </a:r>
          </a:p>
        </p:txBody>
      </p:sp>
      <p:sp>
        <p:nvSpPr>
          <p:cNvPr id="2" name="Date Placeholder 1">
            <a:extLst>
              <a:ext uri="{FF2B5EF4-FFF2-40B4-BE49-F238E27FC236}">
                <a16:creationId xmlns:a16="http://schemas.microsoft.com/office/drawing/2014/main" id="{69A06260-4270-EC45-B116-F264AD2535BC}"/>
              </a:ext>
            </a:extLst>
          </p:cNvPr>
          <p:cNvSpPr>
            <a:spLocks noGrp="1"/>
          </p:cNvSpPr>
          <p:nvPr>
            <p:ph type="dt" sz="half" idx="10"/>
          </p:nvPr>
        </p:nvSpPr>
        <p:spPr/>
        <p:txBody>
          <a:bodyPr anchor="ctr">
            <a:normAutofit/>
          </a:bodyPr>
          <a:lstStyle/>
          <a:p>
            <a:pPr>
              <a:spcAft>
                <a:spcPts val="600"/>
              </a:spcAft>
            </a:pPr>
            <a:r>
              <a:rPr lang="en-US"/>
              <a:t>February 28, 2023</a:t>
            </a:r>
          </a:p>
        </p:txBody>
      </p:sp>
      <p:sp>
        <p:nvSpPr>
          <p:cNvPr id="3" name="Footer Placeholder 2">
            <a:extLst>
              <a:ext uri="{FF2B5EF4-FFF2-40B4-BE49-F238E27FC236}">
                <a16:creationId xmlns:a16="http://schemas.microsoft.com/office/drawing/2014/main" id="{BC6EDDBA-CA73-D944-950A-61D62AE84C22}"/>
              </a:ext>
            </a:extLst>
          </p:cNvPr>
          <p:cNvSpPr>
            <a:spLocks noGrp="1"/>
          </p:cNvSpPr>
          <p:nvPr>
            <p:ph type="ftr" sz="quarter" idx="11"/>
          </p:nvPr>
        </p:nvSpPr>
        <p:spPr/>
        <p:txBody>
          <a:bodyPr lIns="91440" tIns="45720" rIns="91440" bIns="45720" anchor="ctr">
            <a:normAutofit/>
          </a:bodyPr>
          <a:lstStyle/>
          <a:p>
            <a:pPr>
              <a:spcAft>
                <a:spcPts val="600"/>
              </a:spcAft>
            </a:pPr>
            <a:r>
              <a:rPr lang="en-US">
                <a:latin typeface="P22 Mackinac Pro Medium"/>
              </a:rPr>
              <a:t>COLLEGE OF BUSINESS</a:t>
            </a:r>
            <a:endParaRPr lang="en-US"/>
          </a:p>
        </p:txBody>
      </p:sp>
      <p:pic>
        <p:nvPicPr>
          <p:cNvPr id="5" name="Picture 4" descr="Text, logo&#10;&#10;Description automatically generated">
            <a:extLst>
              <a:ext uri="{FF2B5EF4-FFF2-40B4-BE49-F238E27FC236}">
                <a16:creationId xmlns:a16="http://schemas.microsoft.com/office/drawing/2014/main" id="{7B869566-9F27-5B5B-40AB-26BFABF12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9739" y="310274"/>
            <a:ext cx="2386773" cy="2386773"/>
          </a:xfrm>
          <a:prstGeom prst="rect">
            <a:avLst/>
          </a:prstGeom>
        </p:spPr>
      </p:pic>
      <p:pic>
        <p:nvPicPr>
          <p:cNvPr id="6" name="Picture 5">
            <a:extLst>
              <a:ext uri="{FF2B5EF4-FFF2-40B4-BE49-F238E27FC236}">
                <a16:creationId xmlns:a16="http://schemas.microsoft.com/office/drawing/2014/main" id="{1A468BBE-63DF-C488-CFFF-8E8F3AC2870E}"/>
              </a:ext>
            </a:extLst>
          </p:cNvPr>
          <p:cNvPicPr>
            <a:picLocks noChangeAspect="1"/>
          </p:cNvPicPr>
          <p:nvPr/>
        </p:nvPicPr>
        <p:blipFill>
          <a:blip r:embed="rId3"/>
          <a:stretch>
            <a:fillRect/>
          </a:stretch>
        </p:blipFill>
        <p:spPr>
          <a:xfrm>
            <a:off x="3033489" y="640080"/>
            <a:ext cx="3296216" cy="1524057"/>
          </a:xfrm>
          <a:prstGeom prst="rect">
            <a:avLst/>
          </a:prstGeom>
        </p:spPr>
      </p:pic>
    </p:spTree>
    <p:extLst>
      <p:ext uri="{BB962C8B-B14F-4D97-AF65-F5344CB8AC3E}">
        <p14:creationId xmlns:p14="http://schemas.microsoft.com/office/powerpoint/2010/main" val="2658072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A49B078-616A-4948-A0E2-47AA03ED190A}"/>
              </a:ext>
            </a:extLst>
          </p:cNvPr>
          <p:cNvSpPr>
            <a:spLocks noGrp="1"/>
          </p:cNvSpPr>
          <p:nvPr>
            <p:ph type="title"/>
          </p:nvPr>
        </p:nvSpPr>
        <p:spPr>
          <a:xfrm>
            <a:off x="288751" y="319088"/>
            <a:ext cx="11614496" cy="1323608"/>
          </a:xfrm>
        </p:spPr>
        <p:txBody>
          <a:bodyPr>
            <a:normAutofit fontScale="90000"/>
          </a:bodyPr>
          <a:lstStyle/>
          <a:p>
            <a:pPr algn="ctr"/>
            <a:r>
              <a:rPr lang="en-US" sz="9600" dirty="0">
                <a:solidFill>
                  <a:schemeClr val="bg1"/>
                </a:solidFill>
              </a:rPr>
              <a:t>DSG’s Success Takeaways</a:t>
            </a:r>
          </a:p>
        </p:txBody>
      </p:sp>
      <p:sp>
        <p:nvSpPr>
          <p:cNvPr id="2" name="Date Placeholder 1">
            <a:extLst>
              <a:ext uri="{FF2B5EF4-FFF2-40B4-BE49-F238E27FC236}">
                <a16:creationId xmlns:a16="http://schemas.microsoft.com/office/drawing/2014/main" id="{69A06260-4270-EC45-B116-F264AD2535BC}"/>
              </a:ext>
            </a:extLst>
          </p:cNvPr>
          <p:cNvSpPr>
            <a:spLocks noGrp="1"/>
          </p:cNvSpPr>
          <p:nvPr>
            <p:ph type="dt" sz="half" idx="10"/>
          </p:nvPr>
        </p:nvSpPr>
        <p:spPr/>
        <p:txBody>
          <a:bodyPr anchor="ctr">
            <a:normAutofit/>
          </a:bodyPr>
          <a:lstStyle/>
          <a:p>
            <a:pPr>
              <a:spcAft>
                <a:spcPts val="600"/>
              </a:spcAft>
            </a:pPr>
            <a:r>
              <a:rPr lang="en-US"/>
              <a:t>February 28, 2023</a:t>
            </a:r>
          </a:p>
        </p:txBody>
      </p:sp>
      <p:sp>
        <p:nvSpPr>
          <p:cNvPr id="3" name="Footer Placeholder 2">
            <a:extLst>
              <a:ext uri="{FF2B5EF4-FFF2-40B4-BE49-F238E27FC236}">
                <a16:creationId xmlns:a16="http://schemas.microsoft.com/office/drawing/2014/main" id="{BC6EDDBA-CA73-D944-950A-61D62AE84C22}"/>
              </a:ext>
            </a:extLst>
          </p:cNvPr>
          <p:cNvSpPr>
            <a:spLocks noGrp="1"/>
          </p:cNvSpPr>
          <p:nvPr>
            <p:ph type="ftr" sz="quarter" idx="11"/>
          </p:nvPr>
        </p:nvSpPr>
        <p:spPr/>
        <p:txBody>
          <a:bodyPr anchor="ctr">
            <a:normAutofit/>
          </a:bodyPr>
          <a:lstStyle/>
          <a:p>
            <a:pPr>
              <a:spcAft>
                <a:spcPts val="600"/>
              </a:spcAft>
            </a:pPr>
            <a:r>
              <a:rPr lang="en-US"/>
              <a:t>COLLEGE OF BUSINESS</a:t>
            </a:r>
          </a:p>
        </p:txBody>
      </p:sp>
      <p:graphicFrame>
        <p:nvGraphicFramePr>
          <p:cNvPr id="4" name="Diagram 3">
            <a:extLst>
              <a:ext uri="{FF2B5EF4-FFF2-40B4-BE49-F238E27FC236}">
                <a16:creationId xmlns:a16="http://schemas.microsoft.com/office/drawing/2014/main" id="{C3F87225-7A4C-9B63-56FA-174BB02642BC}"/>
              </a:ext>
            </a:extLst>
          </p:cNvPr>
          <p:cNvGraphicFramePr/>
          <p:nvPr>
            <p:extLst>
              <p:ext uri="{D42A27DB-BD31-4B8C-83A1-F6EECF244321}">
                <p14:modId xmlns:p14="http://schemas.microsoft.com/office/powerpoint/2010/main" val="1507833972"/>
              </p:ext>
            </p:extLst>
          </p:nvPr>
        </p:nvGraphicFramePr>
        <p:xfrm>
          <a:off x="1549924" y="779457"/>
          <a:ext cx="9092149" cy="5473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ight Triangle 4">
            <a:extLst>
              <a:ext uri="{FF2B5EF4-FFF2-40B4-BE49-F238E27FC236}">
                <a16:creationId xmlns:a16="http://schemas.microsoft.com/office/drawing/2014/main" id="{55F7D9BA-10E7-F523-F4A5-8E465DBF8E8E}"/>
              </a:ext>
            </a:extLst>
          </p:cNvPr>
          <p:cNvSpPr/>
          <p:nvPr/>
        </p:nvSpPr>
        <p:spPr>
          <a:xfrm rot="10800000">
            <a:off x="11049000" y="0"/>
            <a:ext cx="1143000" cy="1144309"/>
          </a:xfrm>
          <a:prstGeom prst="r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utoShape 10" descr="Football - Pitt Panthers #H2P">
            <a:extLst>
              <a:ext uri="{FF2B5EF4-FFF2-40B4-BE49-F238E27FC236}">
                <a16:creationId xmlns:a16="http://schemas.microsoft.com/office/drawing/2014/main" id="{4B861821-3464-2887-A87E-611D532F47C8}"/>
              </a:ext>
            </a:extLst>
          </p:cNvPr>
          <p:cNvSpPr>
            <a:spLocks noChangeAspect="1" noChangeArrowheads="1"/>
          </p:cNvSpPr>
          <p:nvPr/>
        </p:nvSpPr>
        <p:spPr bwMode="auto">
          <a:xfrm>
            <a:off x="5943599" y="3276599"/>
            <a:ext cx="3126259" cy="31262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ight Triangle 7">
            <a:extLst>
              <a:ext uri="{FF2B5EF4-FFF2-40B4-BE49-F238E27FC236}">
                <a16:creationId xmlns:a16="http://schemas.microsoft.com/office/drawing/2014/main" id="{7B3EE4FE-2DB3-4BC3-6DC7-81906D2FB069}"/>
              </a:ext>
            </a:extLst>
          </p:cNvPr>
          <p:cNvSpPr/>
          <p:nvPr/>
        </p:nvSpPr>
        <p:spPr>
          <a:xfrm>
            <a:off x="0" y="5108210"/>
            <a:ext cx="1143000" cy="1144309"/>
          </a:xfrm>
          <a:prstGeom prst="r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6901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98C9E7-E274-68E7-FCB7-65BF666646A5}"/>
              </a:ext>
            </a:extLst>
          </p:cNvPr>
          <p:cNvSpPr/>
          <p:nvPr/>
        </p:nvSpPr>
        <p:spPr>
          <a:xfrm>
            <a:off x="0" y="-76343"/>
            <a:ext cx="12192000" cy="1636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1079C7D9-82F2-354F-85F0-3FEC334889C3}"/>
              </a:ext>
            </a:extLst>
          </p:cNvPr>
          <p:cNvSpPr>
            <a:spLocks noGrp="1"/>
          </p:cNvSpPr>
          <p:nvPr>
            <p:ph type="dt" sz="half" idx="10"/>
          </p:nvPr>
        </p:nvSpPr>
        <p:spPr/>
        <p:txBody>
          <a:bodyPr/>
          <a:lstStyle/>
          <a:p>
            <a:pPr>
              <a:spcAft>
                <a:spcPts val="600"/>
              </a:spcAft>
            </a:pPr>
            <a:r>
              <a:rPr lang="en-US"/>
              <a:t>February 28, 2023</a:t>
            </a:r>
          </a:p>
        </p:txBody>
      </p:sp>
      <p:sp>
        <p:nvSpPr>
          <p:cNvPr id="5" name="Footer Placeholder 4">
            <a:extLst>
              <a:ext uri="{FF2B5EF4-FFF2-40B4-BE49-F238E27FC236}">
                <a16:creationId xmlns:a16="http://schemas.microsoft.com/office/drawing/2014/main" id="{03779549-C5E5-EB4A-B8D2-DE1B439BE687}"/>
              </a:ext>
            </a:extLst>
          </p:cNvPr>
          <p:cNvSpPr>
            <a:spLocks noGrp="1"/>
          </p:cNvSpPr>
          <p:nvPr>
            <p:ph type="ftr" sz="quarter" idx="11"/>
          </p:nvPr>
        </p:nvSpPr>
        <p:spPr/>
        <p:txBody>
          <a:bodyPr/>
          <a:lstStyle/>
          <a:p>
            <a:r>
              <a:rPr lang="en-US"/>
              <a:t>COLLEGE OF BUSINESS</a:t>
            </a:r>
          </a:p>
        </p:txBody>
      </p:sp>
      <p:sp>
        <p:nvSpPr>
          <p:cNvPr id="6" name="Title 5">
            <a:extLst>
              <a:ext uri="{FF2B5EF4-FFF2-40B4-BE49-F238E27FC236}">
                <a16:creationId xmlns:a16="http://schemas.microsoft.com/office/drawing/2014/main" id="{81672CAE-4B80-424D-8166-D697F2C71C9B}"/>
              </a:ext>
            </a:extLst>
          </p:cNvPr>
          <p:cNvSpPr>
            <a:spLocks noGrp="1"/>
          </p:cNvSpPr>
          <p:nvPr>
            <p:ph type="title"/>
          </p:nvPr>
        </p:nvSpPr>
        <p:spPr>
          <a:xfrm>
            <a:off x="0" y="107515"/>
            <a:ext cx="12192000" cy="1269060"/>
          </a:xfrm>
        </p:spPr>
        <p:txBody>
          <a:bodyPr>
            <a:noAutofit/>
          </a:bodyPr>
          <a:lstStyle/>
          <a:p>
            <a:pPr algn="ctr">
              <a:lnSpc>
                <a:spcPct val="100000"/>
              </a:lnSpc>
            </a:pPr>
            <a:r>
              <a:rPr lang="en-US" sz="6000" dirty="0"/>
              <a:t>En Route: Estimated Arrival 7 Minutes</a:t>
            </a:r>
          </a:p>
        </p:txBody>
      </p:sp>
      <p:pic>
        <p:nvPicPr>
          <p:cNvPr id="1032" name="Picture 8">
            <a:extLst>
              <a:ext uri="{FF2B5EF4-FFF2-40B4-BE49-F238E27FC236}">
                <a16:creationId xmlns:a16="http://schemas.microsoft.com/office/drawing/2014/main" id="{C160E907-DC42-1BB3-5566-178420B624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50" y="0"/>
            <a:ext cx="1164431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3AE824D-FED7-BC46-4A3D-A3B95AC0E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43" y="0"/>
            <a:ext cx="1164431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FA2D620-A5CE-975E-3316-1EBB36FAF1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50" y="0"/>
            <a:ext cx="1164431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 descr="Marker with solid fill">
            <a:extLst>
              <a:ext uri="{FF2B5EF4-FFF2-40B4-BE49-F238E27FC236}">
                <a16:creationId xmlns:a16="http://schemas.microsoft.com/office/drawing/2014/main" id="{F15C78E8-84F5-39A1-32D8-F60C94E855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83277" y="2893568"/>
            <a:ext cx="1127760" cy="1127760"/>
          </a:xfrm>
          <a:prstGeom prst="rect">
            <a:avLst/>
          </a:prstGeom>
        </p:spPr>
      </p:pic>
      <p:pic>
        <p:nvPicPr>
          <p:cNvPr id="12" name="Graphic 1" descr="Marker with solid fill">
            <a:extLst>
              <a:ext uri="{FF2B5EF4-FFF2-40B4-BE49-F238E27FC236}">
                <a16:creationId xmlns:a16="http://schemas.microsoft.com/office/drawing/2014/main" id="{9909E480-489D-038F-EE67-36BA056368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2460367" y="3987987"/>
            <a:ext cx="1127760" cy="1127760"/>
          </a:xfrm>
          <a:prstGeom prst="rect">
            <a:avLst/>
          </a:prstGeom>
        </p:spPr>
      </p:pic>
      <p:pic>
        <p:nvPicPr>
          <p:cNvPr id="15" name="Graphic 1" descr="Marker with solid fill">
            <a:extLst>
              <a:ext uri="{FF2B5EF4-FFF2-40B4-BE49-F238E27FC236}">
                <a16:creationId xmlns:a16="http://schemas.microsoft.com/office/drawing/2014/main" id="{FBEAD57E-9CBE-0DE5-D81C-EDC9C46BD0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78590" y="2441970"/>
            <a:ext cx="1127760" cy="1127760"/>
          </a:xfrm>
          <a:prstGeom prst="rect">
            <a:avLst/>
          </a:prstGeom>
        </p:spPr>
      </p:pic>
      <p:pic>
        <p:nvPicPr>
          <p:cNvPr id="17" name="Graphic 1" descr="Marker with solid fill">
            <a:extLst>
              <a:ext uri="{FF2B5EF4-FFF2-40B4-BE49-F238E27FC236}">
                <a16:creationId xmlns:a16="http://schemas.microsoft.com/office/drawing/2014/main" id="{3686CD26-3F67-2717-B4D3-112ED903BF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5531326" y="3783173"/>
            <a:ext cx="1127760" cy="1127760"/>
          </a:xfrm>
          <a:prstGeom prst="rect">
            <a:avLst/>
          </a:prstGeom>
        </p:spPr>
      </p:pic>
      <p:sp>
        <p:nvSpPr>
          <p:cNvPr id="18" name="TextBox 1">
            <a:extLst>
              <a:ext uri="{FF2B5EF4-FFF2-40B4-BE49-F238E27FC236}">
                <a16:creationId xmlns:a16="http://schemas.microsoft.com/office/drawing/2014/main" id="{2260CFF2-7CF8-9D72-DB18-C3C0137318AE}"/>
              </a:ext>
            </a:extLst>
          </p:cNvPr>
          <p:cNvSpPr txBox="1"/>
          <p:nvPr/>
        </p:nvSpPr>
        <p:spPr>
          <a:xfrm>
            <a:off x="792814" y="1776072"/>
            <a:ext cx="2508686"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dirty="0">
                <a:solidFill>
                  <a:schemeClr val="bg1"/>
                </a:solidFill>
              </a:rPr>
              <a:t>Dicks Sporting Goods Background</a:t>
            </a:r>
          </a:p>
        </p:txBody>
      </p:sp>
      <p:sp>
        <p:nvSpPr>
          <p:cNvPr id="19" name="TextBox 1">
            <a:extLst>
              <a:ext uri="{FF2B5EF4-FFF2-40B4-BE49-F238E27FC236}">
                <a16:creationId xmlns:a16="http://schemas.microsoft.com/office/drawing/2014/main" id="{62C21161-573C-DA46-96A6-449A92358B6A}"/>
              </a:ext>
            </a:extLst>
          </p:cNvPr>
          <p:cNvSpPr txBox="1"/>
          <p:nvPr/>
        </p:nvSpPr>
        <p:spPr>
          <a:xfrm>
            <a:off x="3639398" y="1665653"/>
            <a:ext cx="2508686" cy="8309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dirty="0">
                <a:solidFill>
                  <a:schemeClr val="bg1"/>
                </a:solidFill>
              </a:rPr>
              <a:t>Shift in Office Footwear</a:t>
            </a:r>
          </a:p>
        </p:txBody>
      </p:sp>
      <p:sp>
        <p:nvSpPr>
          <p:cNvPr id="20" name="TextBox 1">
            <a:extLst>
              <a:ext uri="{FF2B5EF4-FFF2-40B4-BE49-F238E27FC236}">
                <a16:creationId xmlns:a16="http://schemas.microsoft.com/office/drawing/2014/main" id="{12DCC8A2-974D-A67D-495E-362B7A335455}"/>
              </a:ext>
            </a:extLst>
          </p:cNvPr>
          <p:cNvSpPr txBox="1"/>
          <p:nvPr/>
        </p:nvSpPr>
        <p:spPr>
          <a:xfrm>
            <a:off x="1801810" y="4914872"/>
            <a:ext cx="2508686"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dirty="0">
                <a:solidFill>
                  <a:schemeClr val="bg1"/>
                </a:solidFill>
              </a:rPr>
              <a:t>DSG’s Footwear Department Growth</a:t>
            </a:r>
          </a:p>
        </p:txBody>
      </p:sp>
      <p:sp>
        <p:nvSpPr>
          <p:cNvPr id="22" name="TextBox 1">
            <a:extLst>
              <a:ext uri="{FF2B5EF4-FFF2-40B4-BE49-F238E27FC236}">
                <a16:creationId xmlns:a16="http://schemas.microsoft.com/office/drawing/2014/main" id="{C10017EC-4732-365D-BB78-85601229DDB2}"/>
              </a:ext>
            </a:extLst>
          </p:cNvPr>
          <p:cNvSpPr txBox="1"/>
          <p:nvPr/>
        </p:nvSpPr>
        <p:spPr>
          <a:xfrm>
            <a:off x="4840862" y="4820776"/>
            <a:ext cx="2508686" cy="8309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dirty="0">
                <a:solidFill>
                  <a:schemeClr val="bg1"/>
                </a:solidFill>
              </a:rPr>
              <a:t>eCommerce in DSG</a:t>
            </a:r>
          </a:p>
        </p:txBody>
      </p:sp>
      <p:sp>
        <p:nvSpPr>
          <p:cNvPr id="23" name="TextBox 1">
            <a:extLst>
              <a:ext uri="{FF2B5EF4-FFF2-40B4-BE49-F238E27FC236}">
                <a16:creationId xmlns:a16="http://schemas.microsoft.com/office/drawing/2014/main" id="{2F65B2A9-64C6-6DBD-C36B-7C3B6BD8FFBA}"/>
              </a:ext>
            </a:extLst>
          </p:cNvPr>
          <p:cNvSpPr txBox="1"/>
          <p:nvPr/>
        </p:nvSpPr>
        <p:spPr>
          <a:xfrm>
            <a:off x="6485983" y="2098325"/>
            <a:ext cx="2508686" cy="8309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dirty="0">
                <a:solidFill>
                  <a:schemeClr val="bg1"/>
                </a:solidFill>
              </a:rPr>
              <a:t>Future of Footwear Sales</a:t>
            </a:r>
          </a:p>
        </p:txBody>
      </p:sp>
      <p:pic>
        <p:nvPicPr>
          <p:cNvPr id="24" name="Graphic 1" descr="Marker with solid fill">
            <a:extLst>
              <a:ext uri="{FF2B5EF4-FFF2-40B4-BE49-F238E27FC236}">
                <a16:creationId xmlns:a16="http://schemas.microsoft.com/office/drawing/2014/main" id="{F729B0DA-458F-77A3-70E0-DE1927FBA6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76446" y="2913880"/>
            <a:ext cx="1127760" cy="1127760"/>
          </a:xfrm>
          <a:prstGeom prst="rect">
            <a:avLst/>
          </a:prstGeom>
        </p:spPr>
      </p:pic>
      <p:pic>
        <p:nvPicPr>
          <p:cNvPr id="25" name="Graphic 1" descr="Marker with solid fill">
            <a:extLst>
              <a:ext uri="{FF2B5EF4-FFF2-40B4-BE49-F238E27FC236}">
                <a16:creationId xmlns:a16="http://schemas.microsoft.com/office/drawing/2014/main" id="{DEEE2588-0A46-7129-7CF9-D8C9E573A6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8821566" y="3506462"/>
            <a:ext cx="1127760" cy="1127760"/>
          </a:xfrm>
          <a:prstGeom prst="rect">
            <a:avLst/>
          </a:prstGeom>
        </p:spPr>
      </p:pic>
      <p:sp>
        <p:nvSpPr>
          <p:cNvPr id="29" name="TextBox 1">
            <a:extLst>
              <a:ext uri="{FF2B5EF4-FFF2-40B4-BE49-F238E27FC236}">
                <a16:creationId xmlns:a16="http://schemas.microsoft.com/office/drawing/2014/main" id="{12C77911-E368-C1C2-DA0B-ADECF9336E7D}"/>
              </a:ext>
            </a:extLst>
          </p:cNvPr>
          <p:cNvSpPr txBox="1"/>
          <p:nvPr/>
        </p:nvSpPr>
        <p:spPr>
          <a:xfrm>
            <a:off x="8131103" y="4538180"/>
            <a:ext cx="2508686" cy="8309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dirty="0">
                <a:solidFill>
                  <a:schemeClr val="bg1"/>
                </a:solidFill>
              </a:rPr>
              <a:t>DSG’s Success Takeaways</a:t>
            </a:r>
          </a:p>
        </p:txBody>
      </p:sp>
      <p:pic>
        <p:nvPicPr>
          <p:cNvPr id="1036" name="Picture 12" descr="Clients : Moon International Inc.">
            <a:extLst>
              <a:ext uri="{FF2B5EF4-FFF2-40B4-BE49-F238E27FC236}">
                <a16:creationId xmlns:a16="http://schemas.microsoft.com/office/drawing/2014/main" id="{BCBFC2AA-94F0-D980-C49D-56E023F556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44153" y="2794645"/>
            <a:ext cx="2047847" cy="184085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D48F3564-079A-BE82-B4D8-B51C9E813056}"/>
              </a:ext>
            </a:extLst>
          </p:cNvPr>
          <p:cNvPicPr>
            <a:picLocks noChangeAspect="1"/>
          </p:cNvPicPr>
          <p:nvPr/>
        </p:nvPicPr>
        <p:blipFill rotWithShape="1">
          <a:blip r:embed="rId7">
            <a:extLst>
              <a:ext uri="{28A0092B-C50C-407E-A947-70E740481C1C}">
                <a14:useLocalDpi xmlns:a14="http://schemas.microsoft.com/office/drawing/2010/main" val="0"/>
              </a:ext>
            </a:extLst>
          </a:blip>
          <a:srcRect l="36825" t="48624" r="29229" b="26621"/>
          <a:stretch/>
        </p:blipFill>
        <p:spPr>
          <a:xfrm rot="20802164">
            <a:off x="-35678" y="3006550"/>
            <a:ext cx="1397095" cy="763745"/>
          </a:xfrm>
          <a:prstGeom prst="rect">
            <a:avLst/>
          </a:prstGeom>
        </p:spPr>
      </p:pic>
    </p:spTree>
    <p:extLst>
      <p:ext uri="{BB962C8B-B14F-4D97-AF65-F5344CB8AC3E}">
        <p14:creationId xmlns:p14="http://schemas.microsoft.com/office/powerpoint/2010/main" val="3198471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A06260-4270-EC45-B116-F264AD2535BC}"/>
              </a:ext>
            </a:extLst>
          </p:cNvPr>
          <p:cNvSpPr>
            <a:spLocks noGrp="1"/>
          </p:cNvSpPr>
          <p:nvPr>
            <p:ph type="dt" sz="half" idx="10"/>
          </p:nvPr>
        </p:nvSpPr>
        <p:spPr>
          <a:xfrm>
            <a:off x="8220267" y="6356350"/>
            <a:ext cx="2892491" cy="365125"/>
          </a:xfrm>
        </p:spPr>
        <p:txBody>
          <a:bodyPr anchor="ctr">
            <a:normAutofit/>
          </a:bodyPr>
          <a:lstStyle/>
          <a:p>
            <a:pPr>
              <a:spcAft>
                <a:spcPts val="600"/>
              </a:spcAft>
            </a:pPr>
            <a:r>
              <a:rPr lang="en-US"/>
              <a:t>February 28, 2023</a:t>
            </a:r>
          </a:p>
        </p:txBody>
      </p:sp>
      <p:sp>
        <p:nvSpPr>
          <p:cNvPr id="3" name="Footer Placeholder 2">
            <a:extLst>
              <a:ext uri="{FF2B5EF4-FFF2-40B4-BE49-F238E27FC236}">
                <a16:creationId xmlns:a16="http://schemas.microsoft.com/office/drawing/2014/main" id="{BC6EDDBA-CA73-D944-950A-61D62AE84C22}"/>
              </a:ext>
            </a:extLst>
          </p:cNvPr>
          <p:cNvSpPr>
            <a:spLocks noGrp="1"/>
          </p:cNvSpPr>
          <p:nvPr>
            <p:ph type="ftr" sz="quarter" idx="11"/>
          </p:nvPr>
        </p:nvSpPr>
        <p:spPr>
          <a:xfrm>
            <a:off x="167951" y="6356350"/>
            <a:ext cx="7985449" cy="365125"/>
          </a:xfrm>
        </p:spPr>
        <p:txBody>
          <a:bodyPr lIns="91440" tIns="45720" rIns="91440" bIns="45720" anchor="ctr">
            <a:normAutofit/>
          </a:bodyPr>
          <a:lstStyle/>
          <a:p>
            <a:pPr>
              <a:spcAft>
                <a:spcPts val="600"/>
              </a:spcAft>
            </a:pPr>
            <a:r>
              <a:rPr lang="en-US"/>
              <a:t>COLLEGE OF BUSINESS</a:t>
            </a:r>
          </a:p>
        </p:txBody>
      </p:sp>
      <p:sp>
        <p:nvSpPr>
          <p:cNvPr id="12" name="Title 11">
            <a:extLst>
              <a:ext uri="{FF2B5EF4-FFF2-40B4-BE49-F238E27FC236}">
                <a16:creationId xmlns:a16="http://schemas.microsoft.com/office/drawing/2014/main" id="{8A49B078-616A-4948-A0E2-47AA03ED190A}"/>
              </a:ext>
            </a:extLst>
          </p:cNvPr>
          <p:cNvSpPr>
            <a:spLocks noGrp="1"/>
          </p:cNvSpPr>
          <p:nvPr>
            <p:ph type="title"/>
          </p:nvPr>
        </p:nvSpPr>
        <p:spPr>
          <a:xfrm>
            <a:off x="472440" y="148965"/>
            <a:ext cx="11247120" cy="1269060"/>
          </a:xfrm>
        </p:spPr>
        <p:txBody>
          <a:bodyPr vert="horz" lIns="91440" tIns="45720" rIns="91440" bIns="45720" rtlCol="0" anchor="b">
            <a:normAutofit/>
          </a:bodyPr>
          <a:lstStyle/>
          <a:p>
            <a:pPr algn="ctr"/>
            <a:r>
              <a:rPr lang="en-US" sz="5400" dirty="0"/>
              <a:t>Background of Dick’s Sporting Goods</a:t>
            </a:r>
          </a:p>
        </p:txBody>
      </p:sp>
      <p:sp>
        <p:nvSpPr>
          <p:cNvPr id="10" name="Content Placeholder 1">
            <a:extLst>
              <a:ext uri="{FF2B5EF4-FFF2-40B4-BE49-F238E27FC236}">
                <a16:creationId xmlns:a16="http://schemas.microsoft.com/office/drawing/2014/main" id="{19BC266E-1C43-958C-C17F-28AD62F9BC69}"/>
              </a:ext>
            </a:extLst>
          </p:cNvPr>
          <p:cNvSpPr txBox="1">
            <a:spLocks/>
          </p:cNvSpPr>
          <p:nvPr/>
        </p:nvSpPr>
        <p:spPr>
          <a:xfrm>
            <a:off x="654958" y="1950099"/>
            <a:ext cx="10886802" cy="3874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rgbClr val="FAF7E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FAF7E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FAF7E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FAF7E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sp>
        <p:nvSpPr>
          <p:cNvPr id="4" name="Content Placeholder 1">
            <a:extLst>
              <a:ext uri="{FF2B5EF4-FFF2-40B4-BE49-F238E27FC236}">
                <a16:creationId xmlns:a16="http://schemas.microsoft.com/office/drawing/2014/main" id="{05533183-BF13-AC6A-0477-8887A9EB8CE2}"/>
              </a:ext>
            </a:extLst>
          </p:cNvPr>
          <p:cNvSpPr txBox="1">
            <a:spLocks/>
          </p:cNvSpPr>
          <p:nvPr/>
        </p:nvSpPr>
        <p:spPr>
          <a:xfrm>
            <a:off x="652599" y="1950099"/>
            <a:ext cx="10886802" cy="3874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rgbClr val="FAF7E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FAF7E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FAF7E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FAF7E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pic>
        <p:nvPicPr>
          <p:cNvPr id="19" name="Picture 18">
            <a:extLst>
              <a:ext uri="{FF2B5EF4-FFF2-40B4-BE49-F238E27FC236}">
                <a16:creationId xmlns:a16="http://schemas.microsoft.com/office/drawing/2014/main" id="{3D4D39D8-0341-604E-140C-2EFA7E47ABD2}"/>
              </a:ext>
            </a:extLst>
          </p:cNvPr>
          <p:cNvPicPr>
            <a:picLocks noChangeAspect="1"/>
          </p:cNvPicPr>
          <p:nvPr/>
        </p:nvPicPr>
        <p:blipFill>
          <a:blip r:embed="rId3"/>
          <a:stretch>
            <a:fillRect/>
          </a:stretch>
        </p:blipFill>
        <p:spPr>
          <a:xfrm>
            <a:off x="5238747" y="1730470"/>
            <a:ext cx="6588508" cy="4000685"/>
          </a:xfrm>
          <a:prstGeom prst="rect">
            <a:avLst/>
          </a:prstGeom>
        </p:spPr>
      </p:pic>
      <p:sp>
        <p:nvSpPr>
          <p:cNvPr id="5" name="Rectangle: Rounded Corners 4">
            <a:extLst>
              <a:ext uri="{FF2B5EF4-FFF2-40B4-BE49-F238E27FC236}">
                <a16:creationId xmlns:a16="http://schemas.microsoft.com/office/drawing/2014/main" id="{3865DF35-0BD9-06D5-93FD-48E5AF035D46}"/>
              </a:ext>
            </a:extLst>
          </p:cNvPr>
          <p:cNvSpPr/>
          <p:nvPr/>
        </p:nvSpPr>
        <p:spPr>
          <a:xfrm>
            <a:off x="652220" y="4584916"/>
            <a:ext cx="3977897" cy="1291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ea typeface="+mn-lt"/>
                <a:cs typeface="+mn-lt"/>
              </a:rPr>
              <a:t>Built on beliefs that sports make people better and by doing what is right is what makes Dicks successful</a:t>
            </a:r>
            <a:endParaRPr lang="en-US">
              <a:solidFill>
                <a:schemeClr val="bg1"/>
              </a:solidFill>
            </a:endParaRPr>
          </a:p>
        </p:txBody>
      </p:sp>
      <p:sp>
        <p:nvSpPr>
          <p:cNvPr id="6" name="Rectangle: Rounded Corners 5">
            <a:extLst>
              <a:ext uri="{FF2B5EF4-FFF2-40B4-BE49-F238E27FC236}">
                <a16:creationId xmlns:a16="http://schemas.microsoft.com/office/drawing/2014/main" id="{B6309714-D5DC-3D7E-5BCF-FF8690880740}"/>
              </a:ext>
            </a:extLst>
          </p:cNvPr>
          <p:cNvSpPr/>
          <p:nvPr/>
        </p:nvSpPr>
        <p:spPr>
          <a:xfrm>
            <a:off x="652219" y="3241728"/>
            <a:ext cx="3977897" cy="10848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bg1"/>
                </a:solidFill>
                <a:ea typeface="+mn-lt"/>
                <a:cs typeface="+mn-lt"/>
              </a:rPr>
              <a:t>The Dick’s family includes Golf Galaxy, Field &amp; Stream, Public Lands, and Going </a:t>
            </a:r>
            <a:r>
              <a:rPr lang="en-US" err="1">
                <a:solidFill>
                  <a:schemeClr val="bg1"/>
                </a:solidFill>
                <a:ea typeface="+mn-lt"/>
                <a:cs typeface="+mn-lt"/>
              </a:rPr>
              <a:t>Going</a:t>
            </a:r>
            <a:r>
              <a:rPr lang="en-US">
                <a:solidFill>
                  <a:schemeClr val="bg1"/>
                </a:solidFill>
                <a:ea typeface="+mn-lt"/>
                <a:cs typeface="+mn-lt"/>
              </a:rPr>
              <a:t> Gone!</a:t>
            </a:r>
          </a:p>
        </p:txBody>
      </p:sp>
      <p:sp>
        <p:nvSpPr>
          <p:cNvPr id="9" name="Rectangle: Rounded Corners 8">
            <a:extLst>
              <a:ext uri="{FF2B5EF4-FFF2-40B4-BE49-F238E27FC236}">
                <a16:creationId xmlns:a16="http://schemas.microsoft.com/office/drawing/2014/main" id="{FE2F0225-1EB0-CB32-FA25-4D6AD3EBCD3C}"/>
              </a:ext>
            </a:extLst>
          </p:cNvPr>
          <p:cNvSpPr/>
          <p:nvPr/>
        </p:nvSpPr>
        <p:spPr>
          <a:xfrm>
            <a:off x="652220" y="1678983"/>
            <a:ext cx="3977897" cy="1304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ea typeface="+mn-lt"/>
                <a:cs typeface="+mn-lt"/>
              </a:rPr>
              <a:t>Founded in 1948 by Dick Stack and headquartered in Pittsburgh</a:t>
            </a:r>
            <a:endParaRPr lang="en-US">
              <a:solidFill>
                <a:schemeClr val="bg1"/>
              </a:solidFill>
            </a:endParaRPr>
          </a:p>
        </p:txBody>
      </p:sp>
    </p:spTree>
    <p:extLst>
      <p:ext uri="{BB962C8B-B14F-4D97-AF65-F5344CB8AC3E}">
        <p14:creationId xmlns:p14="http://schemas.microsoft.com/office/powerpoint/2010/main" val="994771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4418E52-B802-1E76-5B7C-87B048A8D9D1}"/>
              </a:ext>
            </a:extLst>
          </p:cNvPr>
          <p:cNvSpPr/>
          <p:nvPr/>
        </p:nvSpPr>
        <p:spPr>
          <a:xfrm>
            <a:off x="0" y="-12523"/>
            <a:ext cx="12192000" cy="1636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
            <a:extLst>
              <a:ext uri="{FF2B5EF4-FFF2-40B4-BE49-F238E27FC236}">
                <a16:creationId xmlns:a16="http://schemas.microsoft.com/office/drawing/2014/main" id="{F4D0DDA6-E93E-B741-96C7-90E61798C523}"/>
              </a:ext>
            </a:extLst>
          </p:cNvPr>
          <p:cNvSpPr>
            <a:spLocks noGrp="1"/>
          </p:cNvSpPr>
          <p:nvPr>
            <p:ph sz="half" idx="1"/>
          </p:nvPr>
        </p:nvSpPr>
        <p:spPr>
          <a:xfrm>
            <a:off x="249500" y="2129898"/>
            <a:ext cx="5703244" cy="3874177"/>
          </a:xfrm>
        </p:spPr>
        <p:txBody>
          <a:bodyPr vert="horz" lIns="91440" tIns="45720" rIns="91440" bIns="45720" rtlCol="0" anchor="ctr">
            <a:normAutofit/>
          </a:bodyPr>
          <a:lstStyle/>
          <a:p>
            <a:pPr>
              <a:lnSpc>
                <a:spcPct val="110000"/>
              </a:lnSpc>
            </a:pPr>
            <a:r>
              <a:rPr lang="en-US" sz="4000" dirty="0"/>
              <a:t>Comfortability and convenience</a:t>
            </a:r>
          </a:p>
          <a:p>
            <a:pPr>
              <a:lnSpc>
                <a:spcPct val="110000"/>
              </a:lnSpc>
            </a:pPr>
            <a:r>
              <a:rPr lang="en-US" sz="4000" dirty="0"/>
              <a:t>Pop culture influences</a:t>
            </a:r>
          </a:p>
          <a:p>
            <a:pPr>
              <a:lnSpc>
                <a:spcPct val="110000"/>
              </a:lnSpc>
            </a:pPr>
            <a:r>
              <a:rPr lang="en-US" sz="4000" dirty="0"/>
              <a:t>Per capita income</a:t>
            </a:r>
          </a:p>
          <a:p>
            <a:pPr>
              <a:lnSpc>
                <a:spcPct val="110000"/>
              </a:lnSpc>
            </a:pPr>
            <a:r>
              <a:rPr lang="en-US" sz="4000" dirty="0"/>
              <a:t>Workplace acceptance</a:t>
            </a:r>
          </a:p>
          <a:p>
            <a:pPr>
              <a:lnSpc>
                <a:spcPct val="110000"/>
              </a:lnSpc>
            </a:pPr>
            <a:endParaRPr lang="en-US" sz="2400" dirty="0"/>
          </a:p>
        </p:txBody>
      </p:sp>
      <p:pic>
        <p:nvPicPr>
          <p:cNvPr id="5" name="Picture 5" descr="Table&#10;&#10;Description automatically generated">
            <a:extLst>
              <a:ext uri="{FF2B5EF4-FFF2-40B4-BE49-F238E27FC236}">
                <a16:creationId xmlns:a16="http://schemas.microsoft.com/office/drawing/2014/main" id="{5C2C8BA5-1875-F5F6-A13A-16A0A86BD99F}"/>
              </a:ext>
            </a:extLst>
          </p:cNvPr>
          <p:cNvPicPr>
            <a:picLocks noGrp="1" noChangeAspect="1"/>
          </p:cNvPicPr>
          <p:nvPr>
            <p:ph sz="half" idx="2"/>
          </p:nvPr>
        </p:nvPicPr>
        <p:blipFill>
          <a:blip r:embed="rId3"/>
          <a:stretch>
            <a:fillRect/>
          </a:stretch>
        </p:blipFill>
        <p:spPr>
          <a:xfrm>
            <a:off x="6096000" y="2103928"/>
            <a:ext cx="5493224" cy="3547872"/>
          </a:xfrm>
          <a:noFill/>
        </p:spPr>
      </p:pic>
      <p:sp>
        <p:nvSpPr>
          <p:cNvPr id="2" name="Date Placeholder 1">
            <a:extLst>
              <a:ext uri="{FF2B5EF4-FFF2-40B4-BE49-F238E27FC236}">
                <a16:creationId xmlns:a16="http://schemas.microsoft.com/office/drawing/2014/main" id="{69A06260-4270-EC45-B116-F264AD2535BC}"/>
              </a:ext>
            </a:extLst>
          </p:cNvPr>
          <p:cNvSpPr>
            <a:spLocks noGrp="1"/>
          </p:cNvSpPr>
          <p:nvPr>
            <p:ph type="dt" sz="half" idx="10"/>
          </p:nvPr>
        </p:nvSpPr>
        <p:spPr>
          <a:xfrm>
            <a:off x="8220267" y="6356350"/>
            <a:ext cx="2892491" cy="365125"/>
          </a:xfrm>
        </p:spPr>
        <p:txBody>
          <a:bodyPr anchor="ctr">
            <a:normAutofit/>
          </a:bodyPr>
          <a:lstStyle/>
          <a:p>
            <a:pPr>
              <a:spcAft>
                <a:spcPts val="600"/>
              </a:spcAft>
            </a:pPr>
            <a:r>
              <a:rPr lang="en-US"/>
              <a:t>February 28, 2023</a:t>
            </a:r>
          </a:p>
        </p:txBody>
      </p:sp>
      <p:sp>
        <p:nvSpPr>
          <p:cNvPr id="3" name="Footer Placeholder 2">
            <a:extLst>
              <a:ext uri="{FF2B5EF4-FFF2-40B4-BE49-F238E27FC236}">
                <a16:creationId xmlns:a16="http://schemas.microsoft.com/office/drawing/2014/main" id="{BC6EDDBA-CA73-D944-950A-61D62AE84C22}"/>
              </a:ext>
            </a:extLst>
          </p:cNvPr>
          <p:cNvSpPr>
            <a:spLocks noGrp="1"/>
          </p:cNvSpPr>
          <p:nvPr>
            <p:ph type="ftr" sz="quarter" idx="11"/>
          </p:nvPr>
        </p:nvSpPr>
        <p:spPr>
          <a:xfrm>
            <a:off x="167951" y="6356350"/>
            <a:ext cx="7985449" cy="365125"/>
          </a:xfrm>
        </p:spPr>
        <p:txBody>
          <a:bodyPr anchor="ctr">
            <a:normAutofit/>
          </a:bodyPr>
          <a:lstStyle/>
          <a:p>
            <a:pPr>
              <a:spcAft>
                <a:spcPts val="600"/>
              </a:spcAft>
            </a:pPr>
            <a:r>
              <a:rPr lang="en-US"/>
              <a:t>COLLEGE OF BUSINESS</a:t>
            </a:r>
          </a:p>
        </p:txBody>
      </p:sp>
      <p:sp>
        <p:nvSpPr>
          <p:cNvPr id="12" name="Title 11">
            <a:extLst>
              <a:ext uri="{FF2B5EF4-FFF2-40B4-BE49-F238E27FC236}">
                <a16:creationId xmlns:a16="http://schemas.microsoft.com/office/drawing/2014/main" id="{8A49B078-616A-4948-A0E2-47AA03ED190A}"/>
              </a:ext>
            </a:extLst>
          </p:cNvPr>
          <p:cNvSpPr>
            <a:spLocks noGrp="1"/>
          </p:cNvSpPr>
          <p:nvPr>
            <p:ph type="title"/>
          </p:nvPr>
        </p:nvSpPr>
        <p:spPr>
          <a:xfrm>
            <a:off x="0" y="234454"/>
            <a:ext cx="12192000" cy="1389799"/>
          </a:xfrm>
        </p:spPr>
        <p:txBody>
          <a:bodyPr anchor="b">
            <a:normAutofit fontScale="90000"/>
          </a:bodyPr>
          <a:lstStyle/>
          <a:p>
            <a:pPr algn="ctr">
              <a:lnSpc>
                <a:spcPct val="100000"/>
              </a:lnSpc>
            </a:pPr>
            <a:r>
              <a:rPr lang="en-US" sz="6000" dirty="0"/>
              <a:t>High-End Footwear Assortments are Expected to Showcase Continued Growth</a:t>
            </a:r>
          </a:p>
        </p:txBody>
      </p:sp>
    </p:spTree>
    <p:extLst>
      <p:ext uri="{BB962C8B-B14F-4D97-AF65-F5344CB8AC3E}">
        <p14:creationId xmlns:p14="http://schemas.microsoft.com/office/powerpoint/2010/main" val="1282317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84F60095-B63F-0160-A0D5-5EBEA67F2A1B}"/>
              </a:ext>
            </a:extLst>
          </p:cNvPr>
          <p:cNvSpPr/>
          <p:nvPr/>
        </p:nvSpPr>
        <p:spPr>
          <a:xfrm>
            <a:off x="6783687" y="2231584"/>
            <a:ext cx="3214255" cy="23083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B63CDB30-44D4-CE7A-E6D7-93AF67E0CFA8}"/>
              </a:ext>
            </a:extLst>
          </p:cNvPr>
          <p:cNvSpPr/>
          <p:nvPr/>
        </p:nvSpPr>
        <p:spPr>
          <a:xfrm>
            <a:off x="2964870" y="3023311"/>
            <a:ext cx="3214255" cy="252709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8A49B078-616A-4948-A0E2-47AA03ED190A}"/>
              </a:ext>
            </a:extLst>
          </p:cNvPr>
          <p:cNvSpPr>
            <a:spLocks noGrp="1"/>
          </p:cNvSpPr>
          <p:nvPr>
            <p:ph type="title"/>
          </p:nvPr>
        </p:nvSpPr>
        <p:spPr>
          <a:xfrm>
            <a:off x="1062136" y="87208"/>
            <a:ext cx="10067728" cy="1901523"/>
          </a:xfrm>
        </p:spPr>
        <p:txBody>
          <a:bodyPr>
            <a:normAutofit/>
          </a:bodyPr>
          <a:lstStyle/>
          <a:p>
            <a:pPr algn="ctr"/>
            <a:r>
              <a:rPr lang="en-US" dirty="0">
                <a:solidFill>
                  <a:schemeClr val="bg1"/>
                </a:solidFill>
              </a:rPr>
              <a:t>Adaptation of Footwear in the Office</a:t>
            </a:r>
          </a:p>
        </p:txBody>
      </p:sp>
      <p:sp>
        <p:nvSpPr>
          <p:cNvPr id="2" name="Date Placeholder 1">
            <a:extLst>
              <a:ext uri="{FF2B5EF4-FFF2-40B4-BE49-F238E27FC236}">
                <a16:creationId xmlns:a16="http://schemas.microsoft.com/office/drawing/2014/main" id="{69A06260-4270-EC45-B116-F264AD2535BC}"/>
              </a:ext>
            </a:extLst>
          </p:cNvPr>
          <p:cNvSpPr>
            <a:spLocks noGrp="1"/>
          </p:cNvSpPr>
          <p:nvPr>
            <p:ph type="dt" sz="half" idx="10"/>
          </p:nvPr>
        </p:nvSpPr>
        <p:spPr/>
        <p:txBody>
          <a:bodyPr anchor="ctr">
            <a:normAutofit/>
          </a:bodyPr>
          <a:lstStyle/>
          <a:p>
            <a:pPr>
              <a:spcAft>
                <a:spcPts val="600"/>
              </a:spcAft>
            </a:pPr>
            <a:r>
              <a:rPr lang="en-US"/>
              <a:t>February 28, 2023</a:t>
            </a:r>
          </a:p>
        </p:txBody>
      </p:sp>
      <p:sp>
        <p:nvSpPr>
          <p:cNvPr id="3" name="Footer Placeholder 2">
            <a:extLst>
              <a:ext uri="{FF2B5EF4-FFF2-40B4-BE49-F238E27FC236}">
                <a16:creationId xmlns:a16="http://schemas.microsoft.com/office/drawing/2014/main" id="{BC6EDDBA-CA73-D944-950A-61D62AE84C22}"/>
              </a:ext>
            </a:extLst>
          </p:cNvPr>
          <p:cNvSpPr>
            <a:spLocks noGrp="1"/>
          </p:cNvSpPr>
          <p:nvPr>
            <p:ph type="ftr" sz="quarter" idx="11"/>
          </p:nvPr>
        </p:nvSpPr>
        <p:spPr/>
        <p:txBody>
          <a:bodyPr anchor="ctr">
            <a:normAutofit/>
          </a:bodyPr>
          <a:lstStyle/>
          <a:p>
            <a:pPr>
              <a:spcAft>
                <a:spcPts val="600"/>
              </a:spcAft>
            </a:pPr>
            <a:r>
              <a:rPr lang="en-US"/>
              <a:t>COLLEGE OF BUSINESS</a:t>
            </a:r>
          </a:p>
        </p:txBody>
      </p:sp>
      <p:sp>
        <p:nvSpPr>
          <p:cNvPr id="11" name="TextBox 10">
            <a:extLst>
              <a:ext uri="{FF2B5EF4-FFF2-40B4-BE49-F238E27FC236}">
                <a16:creationId xmlns:a16="http://schemas.microsoft.com/office/drawing/2014/main" id="{896BE805-78C1-0B76-F306-ED5AADFC3535}"/>
              </a:ext>
            </a:extLst>
          </p:cNvPr>
          <p:cNvSpPr txBox="1"/>
          <p:nvPr/>
        </p:nvSpPr>
        <p:spPr>
          <a:xfrm>
            <a:off x="6783687" y="2231583"/>
            <a:ext cx="2951019" cy="2308324"/>
          </a:xfrm>
          <a:prstGeom prst="rect">
            <a:avLst/>
          </a:prstGeom>
          <a:noFill/>
        </p:spPr>
        <p:txBody>
          <a:bodyPr wrap="square" rtlCol="0">
            <a:spAutoFit/>
          </a:bodyPr>
          <a:lstStyle/>
          <a:p>
            <a:pPr algn="ctr"/>
            <a:r>
              <a:rPr lang="en-US" sz="2400" u="sng" dirty="0">
                <a:solidFill>
                  <a:schemeClr val="bg1">
                    <a:lumMod val="10000"/>
                  </a:schemeClr>
                </a:solidFill>
              </a:rPr>
              <a:t>Kevin Hart</a:t>
            </a:r>
          </a:p>
          <a:p>
            <a:pPr algn="ctr"/>
            <a:r>
              <a:rPr lang="en-US" sz="2400" dirty="0">
                <a:solidFill>
                  <a:schemeClr val="bg1">
                    <a:lumMod val="10000"/>
                  </a:schemeClr>
                </a:solidFill>
              </a:rPr>
              <a:t>The employee who has now evolved into the “new era” of casual footwear in the office</a:t>
            </a:r>
          </a:p>
        </p:txBody>
      </p:sp>
      <p:sp>
        <p:nvSpPr>
          <p:cNvPr id="10" name="TextBox 9">
            <a:extLst>
              <a:ext uri="{FF2B5EF4-FFF2-40B4-BE49-F238E27FC236}">
                <a16:creationId xmlns:a16="http://schemas.microsoft.com/office/drawing/2014/main" id="{0B217BE7-A773-2B9F-DE05-4C4A7A4DDB81}"/>
              </a:ext>
            </a:extLst>
          </p:cNvPr>
          <p:cNvSpPr txBox="1"/>
          <p:nvPr/>
        </p:nvSpPr>
        <p:spPr>
          <a:xfrm>
            <a:off x="3096487" y="3150545"/>
            <a:ext cx="2951019" cy="2308324"/>
          </a:xfrm>
          <a:prstGeom prst="rect">
            <a:avLst/>
          </a:prstGeom>
          <a:noFill/>
        </p:spPr>
        <p:txBody>
          <a:bodyPr wrap="square" rtlCol="0">
            <a:spAutoFit/>
          </a:bodyPr>
          <a:lstStyle/>
          <a:p>
            <a:pPr algn="ctr"/>
            <a:r>
              <a:rPr lang="en-US" sz="2400" u="sng" dirty="0">
                <a:solidFill>
                  <a:schemeClr val="bg1">
                    <a:lumMod val="10000"/>
                  </a:schemeClr>
                </a:solidFill>
              </a:rPr>
              <a:t>Leonardo DiCaprio</a:t>
            </a:r>
          </a:p>
          <a:p>
            <a:pPr algn="ctr"/>
            <a:r>
              <a:rPr lang="en-US" sz="2400" dirty="0">
                <a:solidFill>
                  <a:schemeClr val="bg1">
                    <a:lumMod val="10000"/>
                  </a:schemeClr>
                </a:solidFill>
              </a:rPr>
              <a:t>The ”traditionally” dressed employee until the shift of footwear trends in the office </a:t>
            </a:r>
          </a:p>
        </p:txBody>
      </p:sp>
      <p:pic>
        <p:nvPicPr>
          <p:cNvPr id="5" name="Picture 4" descr="A person in a suit&#10;&#10;Description automatically generated with medium confidence">
            <a:extLst>
              <a:ext uri="{FF2B5EF4-FFF2-40B4-BE49-F238E27FC236}">
                <a16:creationId xmlns:a16="http://schemas.microsoft.com/office/drawing/2014/main" id="{52AA73BF-F6C9-DE5D-C977-6D676731F1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574" y="869446"/>
            <a:ext cx="3687200" cy="5486904"/>
          </a:xfrm>
          <a:prstGeom prst="rect">
            <a:avLst/>
          </a:prstGeom>
        </p:spPr>
      </p:pic>
      <p:pic>
        <p:nvPicPr>
          <p:cNvPr id="7" name="Picture 6" descr="A person wearing a black jacket&#10;&#10;Description automatically generated with low confidence">
            <a:extLst>
              <a:ext uri="{FF2B5EF4-FFF2-40B4-BE49-F238E27FC236}">
                <a16:creationId xmlns:a16="http://schemas.microsoft.com/office/drawing/2014/main" id="{11F38FDF-462B-EB2F-47CF-F2BDD22B66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2735" y="1427773"/>
            <a:ext cx="3165442" cy="4742407"/>
          </a:xfrm>
          <a:prstGeom prst="rect">
            <a:avLst/>
          </a:prstGeom>
        </p:spPr>
      </p:pic>
      <p:sp>
        <p:nvSpPr>
          <p:cNvPr id="4" name="Right Triangle 3">
            <a:extLst>
              <a:ext uri="{FF2B5EF4-FFF2-40B4-BE49-F238E27FC236}">
                <a16:creationId xmlns:a16="http://schemas.microsoft.com/office/drawing/2014/main" id="{F0BA3A0E-F073-4DAB-579D-81AA8DEFB29E}"/>
              </a:ext>
            </a:extLst>
          </p:cNvPr>
          <p:cNvSpPr/>
          <p:nvPr/>
        </p:nvSpPr>
        <p:spPr>
          <a:xfrm rot="10800000">
            <a:off x="11049000" y="0"/>
            <a:ext cx="1143000" cy="1144309"/>
          </a:xfrm>
          <a:prstGeom prst="r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43A1D7BC-5A5A-04DF-18EA-E1FDFA21F142}"/>
              </a:ext>
            </a:extLst>
          </p:cNvPr>
          <p:cNvSpPr/>
          <p:nvPr/>
        </p:nvSpPr>
        <p:spPr>
          <a:xfrm>
            <a:off x="431260" y="4535424"/>
            <a:ext cx="1445858" cy="92344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Old Style Footwear</a:t>
            </a:r>
          </a:p>
        </p:txBody>
      </p:sp>
      <p:sp>
        <p:nvSpPr>
          <p:cNvPr id="15" name="Rectangle: Rounded Corners 5">
            <a:extLst>
              <a:ext uri="{FF2B5EF4-FFF2-40B4-BE49-F238E27FC236}">
                <a16:creationId xmlns:a16="http://schemas.microsoft.com/office/drawing/2014/main" id="{DE56CAE9-2460-5A71-4970-41295066EEF1}"/>
              </a:ext>
            </a:extLst>
          </p:cNvPr>
          <p:cNvSpPr/>
          <p:nvPr/>
        </p:nvSpPr>
        <p:spPr>
          <a:xfrm>
            <a:off x="8537902" y="4725978"/>
            <a:ext cx="1460040" cy="918808"/>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Modern Day Footwear</a:t>
            </a:r>
          </a:p>
        </p:txBody>
      </p:sp>
    </p:spTree>
    <p:extLst>
      <p:ext uri="{BB962C8B-B14F-4D97-AF65-F5344CB8AC3E}">
        <p14:creationId xmlns:p14="http://schemas.microsoft.com/office/powerpoint/2010/main" val="253624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rrow: Right 18">
            <a:extLst>
              <a:ext uri="{FF2B5EF4-FFF2-40B4-BE49-F238E27FC236}">
                <a16:creationId xmlns:a16="http://schemas.microsoft.com/office/drawing/2014/main" id="{517FE880-F8E9-3B45-9AE5-53A4C6717C69}"/>
              </a:ext>
            </a:extLst>
          </p:cNvPr>
          <p:cNvSpPr/>
          <p:nvPr/>
        </p:nvSpPr>
        <p:spPr>
          <a:xfrm>
            <a:off x="5307736" y="2415407"/>
            <a:ext cx="1486621" cy="804672"/>
          </a:xfrm>
          <a:prstGeom prst="right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DADA4C04-785B-B0EE-B5E8-D3FBE161B094}"/>
              </a:ext>
            </a:extLst>
          </p:cNvPr>
          <p:cNvSpPr/>
          <p:nvPr/>
        </p:nvSpPr>
        <p:spPr>
          <a:xfrm>
            <a:off x="5324988" y="2494576"/>
            <a:ext cx="1432126" cy="646331"/>
          </a:xfrm>
          <a:prstGeom prst="rightArrow">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69A06260-4270-EC45-B116-F264AD2535BC}"/>
              </a:ext>
            </a:extLst>
          </p:cNvPr>
          <p:cNvSpPr>
            <a:spLocks noGrp="1"/>
          </p:cNvSpPr>
          <p:nvPr>
            <p:ph type="dt" sz="half" idx="10"/>
          </p:nvPr>
        </p:nvSpPr>
        <p:spPr/>
        <p:txBody>
          <a:bodyPr anchor="ctr">
            <a:normAutofit/>
          </a:bodyPr>
          <a:lstStyle/>
          <a:p>
            <a:pPr>
              <a:spcAft>
                <a:spcPts val="600"/>
              </a:spcAft>
            </a:pPr>
            <a:r>
              <a:rPr lang="en-US"/>
              <a:t>February 28, 2023</a:t>
            </a:r>
          </a:p>
        </p:txBody>
      </p:sp>
      <p:sp>
        <p:nvSpPr>
          <p:cNvPr id="3" name="Footer Placeholder 2">
            <a:extLst>
              <a:ext uri="{FF2B5EF4-FFF2-40B4-BE49-F238E27FC236}">
                <a16:creationId xmlns:a16="http://schemas.microsoft.com/office/drawing/2014/main" id="{BC6EDDBA-CA73-D944-950A-61D62AE84C22}"/>
              </a:ext>
            </a:extLst>
          </p:cNvPr>
          <p:cNvSpPr>
            <a:spLocks noGrp="1"/>
          </p:cNvSpPr>
          <p:nvPr>
            <p:ph type="ftr" sz="quarter" idx="11"/>
          </p:nvPr>
        </p:nvSpPr>
        <p:spPr/>
        <p:txBody>
          <a:bodyPr anchor="ctr">
            <a:normAutofit/>
          </a:bodyPr>
          <a:lstStyle/>
          <a:p>
            <a:pPr>
              <a:spcAft>
                <a:spcPts val="600"/>
              </a:spcAft>
            </a:pPr>
            <a:r>
              <a:rPr lang="en-US"/>
              <a:t>COLLEGE OF BUSINESS</a:t>
            </a:r>
          </a:p>
        </p:txBody>
      </p:sp>
      <p:sp>
        <p:nvSpPr>
          <p:cNvPr id="4" name="TextBox 3">
            <a:extLst>
              <a:ext uri="{FF2B5EF4-FFF2-40B4-BE49-F238E27FC236}">
                <a16:creationId xmlns:a16="http://schemas.microsoft.com/office/drawing/2014/main" id="{8B06C672-1360-197A-8DC2-88BABF2F3E20}"/>
              </a:ext>
            </a:extLst>
          </p:cNvPr>
          <p:cNvSpPr txBox="1"/>
          <p:nvPr/>
        </p:nvSpPr>
        <p:spPr>
          <a:xfrm>
            <a:off x="742188" y="0"/>
            <a:ext cx="10707624" cy="2246769"/>
          </a:xfrm>
          <a:prstGeom prst="rect">
            <a:avLst/>
          </a:prstGeom>
          <a:noFill/>
        </p:spPr>
        <p:txBody>
          <a:bodyPr wrap="square" rtlCol="0">
            <a:spAutoFit/>
          </a:bodyPr>
          <a:lstStyle/>
          <a:p>
            <a:pPr algn="ctr"/>
            <a:r>
              <a:rPr lang="en-US" sz="7000">
                <a:solidFill>
                  <a:schemeClr val="bg1"/>
                </a:solidFill>
                <a:latin typeface="+mj-lt"/>
              </a:rPr>
              <a:t>DSG’s Rise Toward Today’s eCommerce Success</a:t>
            </a:r>
          </a:p>
        </p:txBody>
      </p:sp>
      <p:sp>
        <p:nvSpPr>
          <p:cNvPr id="10" name="Rectangle 9">
            <a:extLst>
              <a:ext uri="{FF2B5EF4-FFF2-40B4-BE49-F238E27FC236}">
                <a16:creationId xmlns:a16="http://schemas.microsoft.com/office/drawing/2014/main" id="{935B6498-1BAA-0EBC-2B4A-525F4F588A67}"/>
              </a:ext>
            </a:extLst>
          </p:cNvPr>
          <p:cNvSpPr/>
          <p:nvPr/>
        </p:nvSpPr>
        <p:spPr>
          <a:xfrm>
            <a:off x="1310640" y="2415406"/>
            <a:ext cx="3493008" cy="8046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2019 (Pre-COVID)</a:t>
            </a:r>
          </a:p>
        </p:txBody>
      </p:sp>
      <p:sp>
        <p:nvSpPr>
          <p:cNvPr id="11" name="Rectangle 10">
            <a:extLst>
              <a:ext uri="{FF2B5EF4-FFF2-40B4-BE49-F238E27FC236}">
                <a16:creationId xmlns:a16="http://schemas.microsoft.com/office/drawing/2014/main" id="{8B433D78-6249-2974-4A86-E99AA6F2A013}"/>
              </a:ext>
            </a:extLst>
          </p:cNvPr>
          <p:cNvSpPr/>
          <p:nvPr/>
        </p:nvSpPr>
        <p:spPr>
          <a:xfrm>
            <a:off x="7298446" y="2415406"/>
            <a:ext cx="3692642" cy="8046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2021 (Post-COVID)</a:t>
            </a:r>
          </a:p>
        </p:txBody>
      </p:sp>
      <p:sp>
        <p:nvSpPr>
          <p:cNvPr id="13" name="TextBox 12">
            <a:extLst>
              <a:ext uri="{FF2B5EF4-FFF2-40B4-BE49-F238E27FC236}">
                <a16:creationId xmlns:a16="http://schemas.microsoft.com/office/drawing/2014/main" id="{8BA89D3B-9FF5-34E4-624D-3A4760019B05}"/>
              </a:ext>
            </a:extLst>
          </p:cNvPr>
          <p:cNvSpPr txBox="1"/>
          <p:nvPr/>
        </p:nvSpPr>
        <p:spPr>
          <a:xfrm>
            <a:off x="868057" y="3426648"/>
            <a:ext cx="4828674" cy="646331"/>
          </a:xfrm>
          <a:prstGeom prst="rect">
            <a:avLst/>
          </a:prstGeom>
          <a:noFill/>
        </p:spPr>
        <p:txBody>
          <a:bodyPr wrap="square" rtlCol="0">
            <a:spAutoFit/>
          </a:bodyPr>
          <a:lstStyle/>
          <a:p>
            <a:r>
              <a:rPr lang="en-US">
                <a:solidFill>
                  <a:schemeClr val="bg1"/>
                </a:solidFill>
              </a:rPr>
              <a:t>80% of eCommerce sales are generated within brick-and-mortar stores.</a:t>
            </a:r>
          </a:p>
        </p:txBody>
      </p:sp>
      <p:sp>
        <p:nvSpPr>
          <p:cNvPr id="14" name="TextBox 13">
            <a:extLst>
              <a:ext uri="{FF2B5EF4-FFF2-40B4-BE49-F238E27FC236}">
                <a16:creationId xmlns:a16="http://schemas.microsoft.com/office/drawing/2014/main" id="{024F888D-18BB-2A10-BB0C-849CE9C29059}"/>
              </a:ext>
            </a:extLst>
          </p:cNvPr>
          <p:cNvSpPr txBox="1"/>
          <p:nvPr/>
        </p:nvSpPr>
        <p:spPr>
          <a:xfrm>
            <a:off x="6730430" y="3474422"/>
            <a:ext cx="4828674" cy="369332"/>
          </a:xfrm>
          <a:prstGeom prst="rect">
            <a:avLst/>
          </a:prstGeom>
          <a:noFill/>
        </p:spPr>
        <p:txBody>
          <a:bodyPr wrap="square" rtlCol="0">
            <a:spAutoFit/>
          </a:bodyPr>
          <a:lstStyle/>
          <a:p>
            <a:r>
              <a:rPr lang="en-US" dirty="0">
                <a:solidFill>
                  <a:schemeClr val="bg1"/>
                </a:solidFill>
              </a:rPr>
              <a:t>70% of eCommerce sales are filled by stores.</a:t>
            </a:r>
          </a:p>
        </p:txBody>
      </p:sp>
      <p:sp>
        <p:nvSpPr>
          <p:cNvPr id="15" name="TextBox 14">
            <a:extLst>
              <a:ext uri="{FF2B5EF4-FFF2-40B4-BE49-F238E27FC236}">
                <a16:creationId xmlns:a16="http://schemas.microsoft.com/office/drawing/2014/main" id="{ACAAF74F-62F5-5F19-8CEE-D5BF77A49656}"/>
              </a:ext>
            </a:extLst>
          </p:cNvPr>
          <p:cNvSpPr txBox="1"/>
          <p:nvPr/>
        </p:nvSpPr>
        <p:spPr>
          <a:xfrm>
            <a:off x="6730430" y="4202280"/>
            <a:ext cx="4828674" cy="923330"/>
          </a:xfrm>
          <a:prstGeom prst="rect">
            <a:avLst/>
          </a:prstGeom>
          <a:noFill/>
        </p:spPr>
        <p:txBody>
          <a:bodyPr wrap="square" rtlCol="0">
            <a:spAutoFit/>
          </a:bodyPr>
          <a:lstStyle/>
          <a:p>
            <a:r>
              <a:rPr lang="en-US">
                <a:solidFill>
                  <a:schemeClr val="bg1"/>
                </a:solidFill>
              </a:rPr>
              <a:t>eCommerce sales increased 81% from 2019, and eCommerce penetration grew to 21% of total net sales</a:t>
            </a:r>
          </a:p>
        </p:txBody>
      </p:sp>
      <p:sp>
        <p:nvSpPr>
          <p:cNvPr id="16" name="TextBox 15">
            <a:extLst>
              <a:ext uri="{FF2B5EF4-FFF2-40B4-BE49-F238E27FC236}">
                <a16:creationId xmlns:a16="http://schemas.microsoft.com/office/drawing/2014/main" id="{A4DFE9D3-BFAB-2226-B971-C28F885B6D8D}"/>
              </a:ext>
            </a:extLst>
          </p:cNvPr>
          <p:cNvSpPr txBox="1"/>
          <p:nvPr/>
        </p:nvSpPr>
        <p:spPr>
          <a:xfrm>
            <a:off x="6730430" y="5252858"/>
            <a:ext cx="4828674" cy="646331"/>
          </a:xfrm>
          <a:prstGeom prst="rect">
            <a:avLst/>
          </a:prstGeom>
          <a:noFill/>
        </p:spPr>
        <p:txBody>
          <a:bodyPr wrap="square" rtlCol="0">
            <a:spAutoFit/>
          </a:bodyPr>
          <a:lstStyle/>
          <a:p>
            <a:r>
              <a:rPr lang="en-US">
                <a:solidFill>
                  <a:schemeClr val="bg1"/>
                </a:solidFill>
              </a:rPr>
              <a:t>Increase availability, accessibility, increase athlete engagement, and add curbside pickup</a:t>
            </a:r>
          </a:p>
        </p:txBody>
      </p:sp>
      <p:sp>
        <p:nvSpPr>
          <p:cNvPr id="17" name="TextBox 16">
            <a:extLst>
              <a:ext uri="{FF2B5EF4-FFF2-40B4-BE49-F238E27FC236}">
                <a16:creationId xmlns:a16="http://schemas.microsoft.com/office/drawing/2014/main" id="{EA020A50-DE7F-4921-6AF0-D4A874CD374F}"/>
              </a:ext>
            </a:extLst>
          </p:cNvPr>
          <p:cNvSpPr txBox="1"/>
          <p:nvPr/>
        </p:nvSpPr>
        <p:spPr>
          <a:xfrm>
            <a:off x="868057" y="5252857"/>
            <a:ext cx="4828674" cy="646331"/>
          </a:xfrm>
          <a:prstGeom prst="rect">
            <a:avLst/>
          </a:prstGeom>
          <a:noFill/>
        </p:spPr>
        <p:txBody>
          <a:bodyPr wrap="square" rtlCol="0">
            <a:spAutoFit/>
          </a:bodyPr>
          <a:lstStyle/>
          <a:p>
            <a:r>
              <a:rPr lang="en-US">
                <a:solidFill>
                  <a:schemeClr val="bg1"/>
                </a:solidFill>
              </a:rPr>
              <a:t>Insourced eCommerce platform that allows for innovation and enhancements</a:t>
            </a:r>
          </a:p>
        </p:txBody>
      </p:sp>
      <p:sp>
        <p:nvSpPr>
          <p:cNvPr id="18" name="TextBox 17">
            <a:extLst>
              <a:ext uri="{FF2B5EF4-FFF2-40B4-BE49-F238E27FC236}">
                <a16:creationId xmlns:a16="http://schemas.microsoft.com/office/drawing/2014/main" id="{F117D752-A27B-6AAF-7D08-34FB4D47CB58}"/>
              </a:ext>
            </a:extLst>
          </p:cNvPr>
          <p:cNvSpPr txBox="1"/>
          <p:nvPr/>
        </p:nvSpPr>
        <p:spPr>
          <a:xfrm>
            <a:off x="868057" y="4206962"/>
            <a:ext cx="4828674" cy="923330"/>
          </a:xfrm>
          <a:prstGeom prst="rect">
            <a:avLst/>
          </a:prstGeom>
          <a:noFill/>
        </p:spPr>
        <p:txBody>
          <a:bodyPr wrap="square" rtlCol="0">
            <a:spAutoFit/>
          </a:bodyPr>
          <a:lstStyle/>
          <a:p>
            <a:r>
              <a:rPr lang="en-US">
                <a:solidFill>
                  <a:schemeClr val="bg1"/>
                </a:solidFill>
              </a:rPr>
              <a:t>eCommerce sales increased 3.7% from 2018, and eCommerce penetration grew to 16% of total net sales</a:t>
            </a:r>
          </a:p>
        </p:txBody>
      </p:sp>
      <p:sp>
        <p:nvSpPr>
          <p:cNvPr id="5" name="Right Triangle 4">
            <a:extLst>
              <a:ext uri="{FF2B5EF4-FFF2-40B4-BE49-F238E27FC236}">
                <a16:creationId xmlns:a16="http://schemas.microsoft.com/office/drawing/2014/main" id="{18C2C202-24B1-02F2-CA9B-438BBC081938}"/>
              </a:ext>
            </a:extLst>
          </p:cNvPr>
          <p:cNvSpPr/>
          <p:nvPr/>
        </p:nvSpPr>
        <p:spPr>
          <a:xfrm rot="10800000">
            <a:off x="11049000" y="0"/>
            <a:ext cx="1143000" cy="1144309"/>
          </a:xfrm>
          <a:prstGeom prst="r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1888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A49B078-616A-4948-A0E2-47AA03ED190A}"/>
              </a:ext>
            </a:extLst>
          </p:cNvPr>
          <p:cNvSpPr>
            <a:spLocks noGrp="1"/>
          </p:cNvSpPr>
          <p:nvPr>
            <p:ph type="title"/>
          </p:nvPr>
        </p:nvSpPr>
        <p:spPr>
          <a:xfrm>
            <a:off x="1045030" y="136525"/>
            <a:ext cx="10067728" cy="1269060"/>
          </a:xfrm>
        </p:spPr>
        <p:txBody>
          <a:bodyPr anchor="b">
            <a:normAutofit/>
          </a:bodyPr>
          <a:lstStyle/>
          <a:p>
            <a:pPr algn="ctr"/>
            <a:r>
              <a:rPr lang="en-US" sz="8000" dirty="0"/>
              <a:t>eCommerce in 2021</a:t>
            </a:r>
          </a:p>
        </p:txBody>
      </p:sp>
      <p:sp>
        <p:nvSpPr>
          <p:cNvPr id="2" name="Date Placeholder 1">
            <a:extLst>
              <a:ext uri="{FF2B5EF4-FFF2-40B4-BE49-F238E27FC236}">
                <a16:creationId xmlns:a16="http://schemas.microsoft.com/office/drawing/2014/main" id="{69A06260-4270-EC45-B116-F264AD2535BC}"/>
              </a:ext>
            </a:extLst>
          </p:cNvPr>
          <p:cNvSpPr>
            <a:spLocks noGrp="1"/>
          </p:cNvSpPr>
          <p:nvPr>
            <p:ph type="dt" sz="half" idx="10"/>
          </p:nvPr>
        </p:nvSpPr>
        <p:spPr>
          <a:xfrm>
            <a:off x="8220267" y="6356350"/>
            <a:ext cx="2892491" cy="365125"/>
          </a:xfrm>
        </p:spPr>
        <p:txBody>
          <a:bodyPr anchor="ctr">
            <a:normAutofit/>
          </a:bodyPr>
          <a:lstStyle/>
          <a:p>
            <a:pPr>
              <a:spcAft>
                <a:spcPts val="600"/>
              </a:spcAft>
            </a:pPr>
            <a:r>
              <a:rPr lang="en-US"/>
              <a:t>February 28, 2023</a:t>
            </a:r>
          </a:p>
        </p:txBody>
      </p:sp>
      <p:sp>
        <p:nvSpPr>
          <p:cNvPr id="3" name="Footer Placeholder 2">
            <a:extLst>
              <a:ext uri="{FF2B5EF4-FFF2-40B4-BE49-F238E27FC236}">
                <a16:creationId xmlns:a16="http://schemas.microsoft.com/office/drawing/2014/main" id="{BC6EDDBA-CA73-D944-950A-61D62AE84C22}"/>
              </a:ext>
            </a:extLst>
          </p:cNvPr>
          <p:cNvSpPr>
            <a:spLocks noGrp="1"/>
          </p:cNvSpPr>
          <p:nvPr>
            <p:ph type="ftr" sz="quarter" idx="11"/>
          </p:nvPr>
        </p:nvSpPr>
        <p:spPr>
          <a:xfrm>
            <a:off x="167951" y="6356350"/>
            <a:ext cx="7985449" cy="365125"/>
          </a:xfrm>
        </p:spPr>
        <p:txBody>
          <a:bodyPr anchor="ctr">
            <a:normAutofit/>
          </a:bodyPr>
          <a:lstStyle/>
          <a:p>
            <a:pPr>
              <a:spcAft>
                <a:spcPts val="600"/>
              </a:spcAft>
            </a:pPr>
            <a:r>
              <a:rPr lang="en-US"/>
              <a:t>COLLEGE OF BUSINESS</a:t>
            </a:r>
          </a:p>
        </p:txBody>
      </p:sp>
      <p:pic>
        <p:nvPicPr>
          <p:cNvPr id="10" name="Picture 9">
            <a:extLst>
              <a:ext uri="{FF2B5EF4-FFF2-40B4-BE49-F238E27FC236}">
                <a16:creationId xmlns:a16="http://schemas.microsoft.com/office/drawing/2014/main" id="{082461A0-A2B2-6D48-AAEF-2ABCD155A769}"/>
              </a:ext>
            </a:extLst>
          </p:cNvPr>
          <p:cNvPicPr>
            <a:picLocks noChangeAspect="1"/>
          </p:cNvPicPr>
          <p:nvPr/>
        </p:nvPicPr>
        <p:blipFill>
          <a:blip r:embed="rId3"/>
          <a:stretch>
            <a:fillRect/>
          </a:stretch>
        </p:blipFill>
        <p:spPr>
          <a:xfrm>
            <a:off x="5875161" y="1622974"/>
            <a:ext cx="6038896" cy="4128602"/>
          </a:xfrm>
          <a:prstGeom prst="rect">
            <a:avLst/>
          </a:prstGeom>
        </p:spPr>
      </p:pic>
      <p:pic>
        <p:nvPicPr>
          <p:cNvPr id="13" name="Picture 12">
            <a:extLst>
              <a:ext uri="{FF2B5EF4-FFF2-40B4-BE49-F238E27FC236}">
                <a16:creationId xmlns:a16="http://schemas.microsoft.com/office/drawing/2014/main" id="{065558E8-863F-C6E2-E9E9-F35437F2C23A}"/>
              </a:ext>
            </a:extLst>
          </p:cNvPr>
          <p:cNvPicPr>
            <a:picLocks noChangeAspect="1"/>
          </p:cNvPicPr>
          <p:nvPr/>
        </p:nvPicPr>
        <p:blipFill>
          <a:blip r:embed="rId4"/>
          <a:stretch>
            <a:fillRect/>
          </a:stretch>
        </p:blipFill>
        <p:spPr>
          <a:xfrm>
            <a:off x="10085832" y="1622974"/>
            <a:ext cx="1663251" cy="1184174"/>
          </a:xfrm>
          <a:prstGeom prst="rect">
            <a:avLst/>
          </a:prstGeom>
        </p:spPr>
      </p:pic>
      <p:cxnSp>
        <p:nvCxnSpPr>
          <p:cNvPr id="15" name="Straight Connector 14">
            <a:extLst>
              <a:ext uri="{FF2B5EF4-FFF2-40B4-BE49-F238E27FC236}">
                <a16:creationId xmlns:a16="http://schemas.microsoft.com/office/drawing/2014/main" id="{DEB97B82-3F15-84BC-3E31-CF4C5E016E12}"/>
              </a:ext>
            </a:extLst>
          </p:cNvPr>
          <p:cNvCxnSpPr/>
          <p:nvPr/>
        </p:nvCxnSpPr>
        <p:spPr>
          <a:xfrm>
            <a:off x="11649456" y="2807148"/>
            <a:ext cx="182880" cy="1161348"/>
          </a:xfrm>
          <a:prstGeom prst="line">
            <a:avLst/>
          </a:prstGeom>
        </p:spPr>
        <p:style>
          <a:lnRef idx="1">
            <a:schemeClr val="accent1"/>
          </a:lnRef>
          <a:fillRef idx="0">
            <a:schemeClr val="accent1"/>
          </a:fillRef>
          <a:effectRef idx="0">
            <a:schemeClr val="accent1"/>
          </a:effectRef>
          <a:fontRef idx="minor">
            <a:schemeClr val="tx1"/>
          </a:fontRef>
        </p:style>
      </p:cxnSp>
      <p:pic>
        <p:nvPicPr>
          <p:cNvPr id="2052" name="Picture 4" descr="DICK'S Sporting Goods Case Study | Retail, Ecommerce, Omnichannel  Fulfillment | Bastian Solutions">
            <a:extLst>
              <a:ext uri="{FF2B5EF4-FFF2-40B4-BE49-F238E27FC236}">
                <a16:creationId xmlns:a16="http://schemas.microsoft.com/office/drawing/2014/main" id="{7D5CF9BC-A8A1-CE84-54AA-8D34430DA1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943" y="1883987"/>
            <a:ext cx="5413248" cy="3606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221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A06260-4270-EC45-B116-F264AD2535BC}"/>
              </a:ext>
            </a:extLst>
          </p:cNvPr>
          <p:cNvSpPr>
            <a:spLocks noGrp="1"/>
          </p:cNvSpPr>
          <p:nvPr>
            <p:ph type="dt" sz="half" idx="10"/>
          </p:nvPr>
        </p:nvSpPr>
        <p:spPr/>
        <p:txBody>
          <a:bodyPr anchor="ctr">
            <a:normAutofit/>
          </a:bodyPr>
          <a:lstStyle/>
          <a:p>
            <a:pPr>
              <a:spcAft>
                <a:spcPts val="600"/>
              </a:spcAft>
            </a:pPr>
            <a:r>
              <a:rPr lang="en-US"/>
              <a:t>February 28, 2023</a:t>
            </a:r>
          </a:p>
        </p:txBody>
      </p:sp>
      <p:sp>
        <p:nvSpPr>
          <p:cNvPr id="3" name="Footer Placeholder 2">
            <a:extLst>
              <a:ext uri="{FF2B5EF4-FFF2-40B4-BE49-F238E27FC236}">
                <a16:creationId xmlns:a16="http://schemas.microsoft.com/office/drawing/2014/main" id="{BC6EDDBA-CA73-D944-950A-61D62AE84C22}"/>
              </a:ext>
            </a:extLst>
          </p:cNvPr>
          <p:cNvSpPr>
            <a:spLocks noGrp="1"/>
          </p:cNvSpPr>
          <p:nvPr>
            <p:ph type="ftr" sz="quarter" idx="11"/>
          </p:nvPr>
        </p:nvSpPr>
        <p:spPr/>
        <p:txBody>
          <a:bodyPr anchor="ctr">
            <a:normAutofit/>
          </a:bodyPr>
          <a:lstStyle/>
          <a:p>
            <a:pPr>
              <a:spcAft>
                <a:spcPts val="600"/>
              </a:spcAft>
            </a:pPr>
            <a:r>
              <a:rPr lang="en-US"/>
              <a:t>COLLEGE OF BUSINESS</a:t>
            </a:r>
          </a:p>
        </p:txBody>
      </p:sp>
      <p:sp>
        <p:nvSpPr>
          <p:cNvPr id="6" name="TextBox 5">
            <a:extLst>
              <a:ext uri="{FF2B5EF4-FFF2-40B4-BE49-F238E27FC236}">
                <a16:creationId xmlns:a16="http://schemas.microsoft.com/office/drawing/2014/main" id="{B3198C58-FFAE-2BFF-45F2-6C4900AA9604}"/>
              </a:ext>
            </a:extLst>
          </p:cNvPr>
          <p:cNvSpPr txBox="1"/>
          <p:nvPr/>
        </p:nvSpPr>
        <p:spPr>
          <a:xfrm>
            <a:off x="707137" y="2001681"/>
            <a:ext cx="6208776" cy="3785652"/>
          </a:xfrm>
          <a:prstGeom prst="rect">
            <a:avLst/>
          </a:prstGeom>
          <a:noFill/>
        </p:spPr>
        <p:txBody>
          <a:bodyPr wrap="square" rtlCol="0">
            <a:spAutoFit/>
          </a:bodyPr>
          <a:lstStyle/>
          <a:p>
            <a:pPr marL="285750" indent="-285750">
              <a:buFont typeface="Arial" panose="020B0604020202020204" pitchFamily="34" charset="0"/>
              <a:buChar char="•"/>
            </a:pPr>
            <a:r>
              <a:rPr lang="en-US" sz="4800" dirty="0">
                <a:solidFill>
                  <a:schemeClr val="bg1"/>
                </a:solidFill>
              </a:rPr>
              <a:t>User Accessibility</a:t>
            </a:r>
          </a:p>
          <a:p>
            <a:pPr marL="285750" indent="-285750">
              <a:buFont typeface="Arial" panose="020B0604020202020204" pitchFamily="34" charset="0"/>
              <a:buChar char="•"/>
            </a:pPr>
            <a:r>
              <a:rPr lang="en-US" sz="4800" dirty="0">
                <a:solidFill>
                  <a:schemeClr val="bg1"/>
                </a:solidFill>
              </a:rPr>
              <a:t>Comfortability</a:t>
            </a:r>
          </a:p>
          <a:p>
            <a:pPr marL="285750" indent="-285750">
              <a:buFont typeface="Arial" panose="020B0604020202020204" pitchFamily="34" charset="0"/>
              <a:buChar char="•"/>
            </a:pPr>
            <a:r>
              <a:rPr lang="en-US" sz="4800" dirty="0">
                <a:solidFill>
                  <a:schemeClr val="bg1"/>
                </a:solidFill>
              </a:rPr>
              <a:t>Product Availability</a:t>
            </a:r>
          </a:p>
          <a:p>
            <a:pPr marL="285750" indent="-285750">
              <a:buFont typeface="Arial" panose="020B0604020202020204" pitchFamily="34" charset="0"/>
              <a:buChar char="•"/>
            </a:pPr>
            <a:r>
              <a:rPr lang="en-US" sz="4800" dirty="0">
                <a:solidFill>
                  <a:schemeClr val="bg1"/>
                </a:solidFill>
              </a:rPr>
              <a:t>Advertisements</a:t>
            </a:r>
          </a:p>
          <a:p>
            <a:pPr marL="285750" indent="-285750">
              <a:buFont typeface="Arial" panose="020B0604020202020204" pitchFamily="34" charset="0"/>
              <a:buChar char="•"/>
            </a:pPr>
            <a:r>
              <a:rPr lang="en-US" sz="4800" dirty="0">
                <a:solidFill>
                  <a:schemeClr val="bg1"/>
                </a:solidFill>
              </a:rPr>
              <a:t>Athlete Engagement</a:t>
            </a:r>
          </a:p>
        </p:txBody>
      </p:sp>
      <p:sp>
        <p:nvSpPr>
          <p:cNvPr id="7" name="Rectangle 6">
            <a:extLst>
              <a:ext uri="{FF2B5EF4-FFF2-40B4-BE49-F238E27FC236}">
                <a16:creationId xmlns:a16="http://schemas.microsoft.com/office/drawing/2014/main" id="{CEC153D0-9294-C4EA-1C2E-6A163F86BDE7}"/>
              </a:ext>
            </a:extLst>
          </p:cNvPr>
          <p:cNvSpPr/>
          <p:nvPr/>
        </p:nvSpPr>
        <p:spPr>
          <a:xfrm>
            <a:off x="0" y="-12523"/>
            <a:ext cx="12192000" cy="1636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8A49B078-616A-4948-A0E2-47AA03ED190A}"/>
              </a:ext>
            </a:extLst>
          </p:cNvPr>
          <p:cNvSpPr>
            <a:spLocks noGrp="1"/>
          </p:cNvSpPr>
          <p:nvPr>
            <p:ph type="title"/>
          </p:nvPr>
        </p:nvSpPr>
        <p:spPr>
          <a:xfrm>
            <a:off x="0" y="27928"/>
            <a:ext cx="12369950" cy="1636776"/>
          </a:xfrm>
        </p:spPr>
        <p:txBody>
          <a:bodyPr>
            <a:normAutofit fontScale="90000"/>
          </a:bodyPr>
          <a:lstStyle/>
          <a:p>
            <a:pPr algn="ctr"/>
            <a:r>
              <a:rPr lang="en-US" sz="4800" dirty="0"/>
              <a:t>Footwear eCommerce is Expected to Continue Strong Growth through 2023 and Beyond</a:t>
            </a:r>
          </a:p>
        </p:txBody>
      </p:sp>
      <p:pic>
        <p:nvPicPr>
          <p:cNvPr id="9" name="Picture 8">
            <a:extLst>
              <a:ext uri="{FF2B5EF4-FFF2-40B4-BE49-F238E27FC236}">
                <a16:creationId xmlns:a16="http://schemas.microsoft.com/office/drawing/2014/main" id="{40D79B8B-1C39-8760-46AB-66138889F6E6}"/>
              </a:ext>
            </a:extLst>
          </p:cNvPr>
          <p:cNvPicPr>
            <a:picLocks noChangeAspect="1"/>
          </p:cNvPicPr>
          <p:nvPr/>
        </p:nvPicPr>
        <p:blipFill>
          <a:blip r:embed="rId3"/>
          <a:stretch>
            <a:fillRect/>
          </a:stretch>
        </p:blipFill>
        <p:spPr>
          <a:xfrm>
            <a:off x="7609111" y="2038626"/>
            <a:ext cx="4058633" cy="3837253"/>
          </a:xfrm>
          <a:prstGeom prst="rect">
            <a:avLst/>
          </a:prstGeom>
        </p:spPr>
      </p:pic>
    </p:spTree>
    <p:extLst>
      <p:ext uri="{BB962C8B-B14F-4D97-AF65-F5344CB8AC3E}">
        <p14:creationId xmlns:p14="http://schemas.microsoft.com/office/powerpoint/2010/main" val="2698020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565D9BA-F4D6-22DE-AD66-136B85C7BB89}"/>
              </a:ext>
            </a:extLst>
          </p:cNvPr>
          <p:cNvGraphicFramePr/>
          <p:nvPr>
            <p:extLst>
              <p:ext uri="{D42A27DB-BD31-4B8C-83A1-F6EECF244321}">
                <p14:modId xmlns:p14="http://schemas.microsoft.com/office/powerpoint/2010/main" val="659760871"/>
              </p:ext>
            </p:extLst>
          </p:nvPr>
        </p:nvGraphicFramePr>
        <p:xfrm>
          <a:off x="679321" y="589986"/>
          <a:ext cx="10833358" cy="1115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69A06260-4270-EC45-B116-F264AD2535BC}"/>
              </a:ext>
            </a:extLst>
          </p:cNvPr>
          <p:cNvSpPr>
            <a:spLocks noGrp="1"/>
          </p:cNvSpPr>
          <p:nvPr>
            <p:ph type="dt" sz="half" idx="10"/>
          </p:nvPr>
        </p:nvSpPr>
        <p:spPr/>
        <p:txBody>
          <a:bodyPr anchor="ctr">
            <a:normAutofit/>
          </a:bodyPr>
          <a:lstStyle/>
          <a:p>
            <a:pPr>
              <a:spcAft>
                <a:spcPts val="600"/>
              </a:spcAft>
            </a:pPr>
            <a:r>
              <a:rPr lang="en-US"/>
              <a:t>February 28, 2023</a:t>
            </a:r>
          </a:p>
        </p:txBody>
      </p:sp>
      <p:sp>
        <p:nvSpPr>
          <p:cNvPr id="3" name="Footer Placeholder 2">
            <a:extLst>
              <a:ext uri="{FF2B5EF4-FFF2-40B4-BE49-F238E27FC236}">
                <a16:creationId xmlns:a16="http://schemas.microsoft.com/office/drawing/2014/main" id="{BC6EDDBA-CA73-D944-950A-61D62AE84C22}"/>
              </a:ext>
            </a:extLst>
          </p:cNvPr>
          <p:cNvSpPr>
            <a:spLocks noGrp="1"/>
          </p:cNvSpPr>
          <p:nvPr>
            <p:ph type="ftr" sz="quarter" idx="11"/>
          </p:nvPr>
        </p:nvSpPr>
        <p:spPr/>
        <p:txBody>
          <a:bodyPr anchor="ctr">
            <a:normAutofit/>
          </a:bodyPr>
          <a:lstStyle/>
          <a:p>
            <a:pPr>
              <a:spcAft>
                <a:spcPts val="600"/>
              </a:spcAft>
            </a:pPr>
            <a:r>
              <a:rPr lang="en-US"/>
              <a:t>COLLEGE OF BUSINESS</a:t>
            </a:r>
          </a:p>
        </p:txBody>
      </p:sp>
      <p:sp>
        <p:nvSpPr>
          <p:cNvPr id="5" name="TextBox 4">
            <a:extLst>
              <a:ext uri="{FF2B5EF4-FFF2-40B4-BE49-F238E27FC236}">
                <a16:creationId xmlns:a16="http://schemas.microsoft.com/office/drawing/2014/main" id="{A4661E78-23D0-921D-8101-CF54D44539E2}"/>
              </a:ext>
            </a:extLst>
          </p:cNvPr>
          <p:cNvSpPr txBox="1"/>
          <p:nvPr/>
        </p:nvSpPr>
        <p:spPr>
          <a:xfrm>
            <a:off x="731520" y="305260"/>
            <a:ext cx="10728960" cy="769441"/>
          </a:xfrm>
          <a:prstGeom prst="rect">
            <a:avLst/>
          </a:prstGeom>
          <a:noFill/>
        </p:spPr>
        <p:txBody>
          <a:bodyPr wrap="square" rtlCol="0">
            <a:spAutoFit/>
          </a:bodyPr>
          <a:lstStyle/>
          <a:p>
            <a:pPr algn="ctr"/>
            <a:r>
              <a:rPr lang="en-US" sz="4400">
                <a:solidFill>
                  <a:schemeClr val="bg1"/>
                </a:solidFill>
              </a:rPr>
              <a:t>Remaining Footwear Projections</a:t>
            </a:r>
          </a:p>
        </p:txBody>
      </p:sp>
      <p:graphicFrame>
        <p:nvGraphicFramePr>
          <p:cNvPr id="6" name="Diagram 5">
            <a:extLst>
              <a:ext uri="{FF2B5EF4-FFF2-40B4-BE49-F238E27FC236}">
                <a16:creationId xmlns:a16="http://schemas.microsoft.com/office/drawing/2014/main" id="{3FB8FC71-1CCB-6321-5495-CA39AE065AB5}"/>
              </a:ext>
            </a:extLst>
          </p:cNvPr>
          <p:cNvGraphicFramePr/>
          <p:nvPr>
            <p:extLst>
              <p:ext uri="{D42A27DB-BD31-4B8C-83A1-F6EECF244321}">
                <p14:modId xmlns:p14="http://schemas.microsoft.com/office/powerpoint/2010/main" val="1835457157"/>
              </p:ext>
            </p:extLst>
          </p:nvPr>
        </p:nvGraphicFramePr>
        <p:xfrm>
          <a:off x="611760" y="941655"/>
          <a:ext cx="6632448" cy="478397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0" name="Picture 9">
            <a:extLst>
              <a:ext uri="{FF2B5EF4-FFF2-40B4-BE49-F238E27FC236}">
                <a16:creationId xmlns:a16="http://schemas.microsoft.com/office/drawing/2014/main" id="{8AF8567D-F907-CAE2-3E4A-3A49BBD12226}"/>
              </a:ext>
            </a:extLst>
          </p:cNvPr>
          <p:cNvPicPr>
            <a:picLocks noChangeAspect="1"/>
          </p:cNvPicPr>
          <p:nvPr/>
        </p:nvPicPr>
        <p:blipFill>
          <a:blip r:embed="rId13"/>
          <a:stretch>
            <a:fillRect/>
          </a:stretch>
        </p:blipFill>
        <p:spPr>
          <a:xfrm>
            <a:off x="7312218" y="1441747"/>
            <a:ext cx="4268021" cy="4245465"/>
          </a:xfrm>
          <a:prstGeom prst="rect">
            <a:avLst/>
          </a:prstGeom>
        </p:spPr>
      </p:pic>
      <p:pic>
        <p:nvPicPr>
          <p:cNvPr id="13" name="Picture 12">
            <a:extLst>
              <a:ext uri="{FF2B5EF4-FFF2-40B4-BE49-F238E27FC236}">
                <a16:creationId xmlns:a16="http://schemas.microsoft.com/office/drawing/2014/main" id="{9EA2F51D-1B9D-A638-9ED0-08D071E70170}"/>
              </a:ext>
            </a:extLst>
          </p:cNvPr>
          <p:cNvPicPr>
            <a:picLocks noChangeAspect="1"/>
          </p:cNvPicPr>
          <p:nvPr/>
        </p:nvPicPr>
        <p:blipFill>
          <a:blip r:embed="rId14"/>
          <a:stretch>
            <a:fillRect/>
          </a:stretch>
        </p:blipFill>
        <p:spPr>
          <a:xfrm>
            <a:off x="10072060" y="1514748"/>
            <a:ext cx="1388420" cy="1365611"/>
          </a:xfrm>
          <a:prstGeom prst="rect">
            <a:avLst/>
          </a:prstGeom>
        </p:spPr>
      </p:pic>
      <p:cxnSp>
        <p:nvCxnSpPr>
          <p:cNvPr id="15" name="Straight Arrow Connector 14">
            <a:extLst>
              <a:ext uri="{FF2B5EF4-FFF2-40B4-BE49-F238E27FC236}">
                <a16:creationId xmlns:a16="http://schemas.microsoft.com/office/drawing/2014/main" id="{96DD30F5-553C-C17A-CD4D-5B4A19DB5BE8}"/>
              </a:ext>
            </a:extLst>
          </p:cNvPr>
          <p:cNvCxnSpPr/>
          <p:nvPr/>
        </p:nvCxnSpPr>
        <p:spPr>
          <a:xfrm>
            <a:off x="11274552" y="2752344"/>
            <a:ext cx="91440" cy="1225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616659"/>
      </p:ext>
    </p:extLst>
  </p:cSld>
  <p:clrMapOvr>
    <a:masterClrMapping/>
  </p:clrMapOvr>
</p:sld>
</file>

<file path=ppt/theme/theme1.xml><?xml version="1.0" encoding="utf-8"?>
<a:theme xmlns:a="http://schemas.openxmlformats.org/drawingml/2006/main" name="Forever OHIO - Dark">
  <a:themeElements>
    <a:clrScheme name="Forever OHIO Dark">
      <a:dk1>
        <a:srgbClr val="114734"/>
      </a:dk1>
      <a:lt1>
        <a:srgbClr val="F8F6F0"/>
      </a:lt1>
      <a:dk2>
        <a:srgbClr val="006648"/>
      </a:dk2>
      <a:lt2>
        <a:srgbClr val="FFFCF4"/>
      </a:lt2>
      <a:accent1>
        <a:srgbClr val="00694D"/>
      </a:accent1>
      <a:accent2>
        <a:srgbClr val="FA4616"/>
      </a:accent2>
      <a:accent3>
        <a:srgbClr val="766E63"/>
      </a:accent3>
      <a:accent4>
        <a:srgbClr val="A98A00"/>
      </a:accent4>
      <a:accent5>
        <a:srgbClr val="B4E3D7"/>
      </a:accent5>
      <a:accent6>
        <a:srgbClr val="E6ECC2"/>
      </a:accent6>
      <a:hlink>
        <a:srgbClr val="99CE5F"/>
      </a:hlink>
      <a:folHlink>
        <a:srgbClr val="8AB958"/>
      </a:folHlink>
    </a:clrScheme>
    <a:fontScheme name="ForeverOHIO">
      <a:majorFont>
        <a:latin typeface="P22 Mackinac Pro Book"/>
        <a:ea typeface=""/>
        <a:cs typeface=""/>
      </a:majorFont>
      <a:minorFont>
        <a:latin typeface="Proxima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hio_University_Powerpoint_Template" id="{96A2D130-C817-3A48-B073-5F38A56F9775}" vid="{E8E2D9A7-67EA-CE4B-BF5B-C4EC48EA6B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CA37711D438A14EA5EF4733C08053A4" ma:contentTypeVersion="12" ma:contentTypeDescription="Create a new document." ma:contentTypeScope="" ma:versionID="3c82109846e19f395f87c2814446327c">
  <xsd:schema xmlns:xsd="http://www.w3.org/2001/XMLSchema" xmlns:xs="http://www.w3.org/2001/XMLSchema" xmlns:p="http://schemas.microsoft.com/office/2006/metadata/properties" xmlns:ns3="813e14b4-c66c-471d-b794-72120b16f5bd" xmlns:ns4="08207f95-26f2-4792-add6-6b736a1e927d" targetNamespace="http://schemas.microsoft.com/office/2006/metadata/properties" ma:root="true" ma:fieldsID="b9c91c6d9624020b002568f0ec9dbbf6" ns3:_="" ns4:_="">
    <xsd:import namespace="813e14b4-c66c-471d-b794-72120b16f5bd"/>
    <xsd:import namespace="08207f95-26f2-4792-add6-6b736a1e927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3e14b4-c66c-471d-b794-72120b16f5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8207f95-26f2-4792-add6-6b736a1e927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13e14b4-c66c-471d-b794-72120b16f5bd" xsi:nil="true"/>
  </documentManagement>
</p:properties>
</file>

<file path=customXml/itemProps1.xml><?xml version="1.0" encoding="utf-8"?>
<ds:datastoreItem xmlns:ds="http://schemas.openxmlformats.org/officeDocument/2006/customXml" ds:itemID="{0C086906-6609-48CB-B254-C3082446BF5B}">
  <ds:schemaRefs>
    <ds:schemaRef ds:uri="08207f95-26f2-4792-add6-6b736a1e927d"/>
    <ds:schemaRef ds:uri="813e14b4-c66c-471d-b794-72120b16f5b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9820C87-4659-4867-83B5-8E700F66D805}">
  <ds:schemaRefs>
    <ds:schemaRef ds:uri="http://schemas.microsoft.com/sharepoint/v3/contenttype/forms"/>
  </ds:schemaRefs>
</ds:datastoreItem>
</file>

<file path=customXml/itemProps3.xml><?xml version="1.0" encoding="utf-8"?>
<ds:datastoreItem xmlns:ds="http://schemas.openxmlformats.org/officeDocument/2006/customXml" ds:itemID="{31BCF404-ECAF-4B15-9F5E-8C57C33AA9B7}">
  <ds:schemaRefs>
    <ds:schemaRef ds:uri="http://purl.org/dc/elements/1.1/"/>
    <ds:schemaRef ds:uri="http://schemas.microsoft.com/office/2006/metadata/propertie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813e14b4-c66c-471d-b794-72120b16f5bd"/>
    <ds:schemaRef ds:uri="08207f95-26f2-4792-add6-6b736a1e927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1256</Words>
  <Application>Microsoft Office PowerPoint</Application>
  <PresentationFormat>Widescreen</PresentationFormat>
  <Paragraphs>114</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P22 Mackinac Pro Book</vt:lpstr>
      <vt:lpstr>P22 Mackinac Pro Medium</vt:lpstr>
      <vt:lpstr>Proxima Nova</vt:lpstr>
      <vt:lpstr>Forever OHIO - Dark</vt:lpstr>
      <vt:lpstr>2023 Pitt Business Analytics Case Competition</vt:lpstr>
      <vt:lpstr>En Route: Estimated Arrival 7 Minutes</vt:lpstr>
      <vt:lpstr>Background of Dick’s Sporting Goods</vt:lpstr>
      <vt:lpstr>High-End Footwear Assortments are Expected to Showcase Continued Growth</vt:lpstr>
      <vt:lpstr>Adaptation of Footwear in the Office</vt:lpstr>
      <vt:lpstr>PowerPoint Presentation</vt:lpstr>
      <vt:lpstr>eCommerce in 2021</vt:lpstr>
      <vt:lpstr>Footwear eCommerce is Expected to Continue Strong Growth through 2023 and Beyond</vt:lpstr>
      <vt:lpstr>PowerPoint Presentation</vt:lpstr>
      <vt:lpstr>DSG’s Success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Lindstrom, Ian</dc:creator>
  <cp:lastModifiedBy>Lindstrom, Ian</cp:lastModifiedBy>
  <cp:revision>2</cp:revision>
  <dcterms:created xsi:type="dcterms:W3CDTF">2023-02-28T01:11:23Z</dcterms:created>
  <dcterms:modified xsi:type="dcterms:W3CDTF">2023-03-04T15:45:58Z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0x010100FCA37711D438A14EA5EF4733C08053A4</vt:lpwstr>
  </property>
</Properties>
</file>