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5" r:id="rId3"/>
    <p:sldId id="278" r:id="rId4"/>
    <p:sldId id="264" r:id="rId5"/>
    <p:sldId id="263" r:id="rId6"/>
    <p:sldId id="259" r:id="rId7"/>
    <p:sldId id="256" r:id="rId8"/>
    <p:sldId id="279" r:id="rId9"/>
    <p:sldId id="262" r:id="rId10"/>
    <p:sldId id="257" r:id="rId11"/>
    <p:sldId id="258" r:id="rId12"/>
    <p:sldId id="266" r:id="rId13"/>
    <p:sldId id="267" r:id="rId14"/>
    <p:sldId id="270" r:id="rId15"/>
    <p:sldId id="269" r:id="rId16"/>
    <p:sldId id="274" r:id="rId17"/>
    <p:sldId id="276" r:id="rId18"/>
    <p:sldId id="277" r:id="rId19"/>
    <p:sldId id="273"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4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53" t="32738" r="28160" b="30357"/>
          <a:stretch/>
        </p:blipFill>
        <p:spPr bwMode="auto">
          <a:xfrm>
            <a:off x="0" y="1266371"/>
            <a:ext cx="9007264" cy="4220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71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489" r="10311" b="24603"/>
          <a:stretch/>
        </p:blipFill>
        <p:spPr bwMode="auto">
          <a:xfrm>
            <a:off x="685800" y="76200"/>
            <a:ext cx="7958032" cy="672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986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267" r="10312" b="53125"/>
          <a:stretch/>
        </p:blipFill>
        <p:spPr bwMode="auto">
          <a:xfrm>
            <a:off x="410414" y="838200"/>
            <a:ext cx="8428786" cy="440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986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721114"/>
            <a:ext cx="6477000" cy="707886"/>
          </a:xfrm>
          <a:prstGeom prst="rect">
            <a:avLst/>
          </a:prstGeom>
          <a:noFill/>
        </p:spPr>
        <p:txBody>
          <a:bodyPr wrap="square" rtlCol="0">
            <a:spAutoFit/>
          </a:bodyPr>
          <a:lstStyle/>
          <a:p>
            <a:pPr algn="ctr"/>
            <a:r>
              <a:rPr lang="en-GB" sz="4000" b="1" dirty="0" smtClean="0"/>
              <a:t>M&amp;A database</a:t>
            </a:r>
            <a:endParaRPr lang="fr-FR" sz="4000" b="1" dirty="0"/>
          </a:p>
        </p:txBody>
      </p:sp>
    </p:spTree>
    <p:extLst>
      <p:ext uri="{BB962C8B-B14F-4D97-AF65-F5344CB8AC3E}">
        <p14:creationId xmlns:p14="http://schemas.microsoft.com/office/powerpoint/2010/main" val="25844380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18" t="32387" r="27379" b="29365"/>
          <a:stretch/>
        </p:blipFill>
        <p:spPr bwMode="auto">
          <a:xfrm>
            <a:off x="76200" y="1272854"/>
            <a:ext cx="9014991" cy="436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996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909" r="50000" b="16865"/>
          <a:stretch/>
        </p:blipFill>
        <p:spPr bwMode="auto">
          <a:xfrm>
            <a:off x="381000" y="293266"/>
            <a:ext cx="8382000" cy="6336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7150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437" r="60510" b="21230"/>
          <a:stretch/>
        </p:blipFill>
        <p:spPr bwMode="auto">
          <a:xfrm>
            <a:off x="0" y="23246"/>
            <a:ext cx="8229600" cy="6834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9963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28" t="15873" r="16893" b="45238"/>
          <a:stretch/>
        </p:blipFill>
        <p:spPr bwMode="auto">
          <a:xfrm>
            <a:off x="3627" y="1727199"/>
            <a:ext cx="9140373" cy="2844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12058"/>
            <a:ext cx="7162800" cy="938719"/>
          </a:xfrm>
          <a:prstGeom prst="rect">
            <a:avLst/>
          </a:prstGeom>
          <a:noFill/>
        </p:spPr>
        <p:txBody>
          <a:bodyPr wrap="square" rtlCol="0">
            <a:spAutoFit/>
          </a:bodyPr>
          <a:lstStyle/>
          <a:p>
            <a:pPr algn="ctr"/>
            <a:r>
              <a:rPr lang="en-GB" sz="3500" b="1" dirty="0" smtClean="0"/>
              <a:t>Remove Block Purchases</a:t>
            </a:r>
          </a:p>
          <a:p>
            <a:pPr algn="ctr"/>
            <a:r>
              <a:rPr lang="en-GB" sz="2000" b="1" dirty="0" smtClean="0"/>
              <a:t>(Notice 2 extra events: SDC is updated daily)</a:t>
            </a:r>
            <a:endParaRPr lang="fr-FR" sz="2000" b="1" dirty="0"/>
          </a:p>
        </p:txBody>
      </p:sp>
    </p:spTree>
    <p:extLst>
      <p:ext uri="{BB962C8B-B14F-4D97-AF65-F5344CB8AC3E}">
        <p14:creationId xmlns:p14="http://schemas.microsoft.com/office/powerpoint/2010/main" val="12267959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12058"/>
            <a:ext cx="7162800" cy="630942"/>
          </a:xfrm>
          <a:prstGeom prst="rect">
            <a:avLst/>
          </a:prstGeom>
          <a:noFill/>
        </p:spPr>
        <p:txBody>
          <a:bodyPr wrap="square" rtlCol="0">
            <a:spAutoFit/>
          </a:bodyPr>
          <a:lstStyle/>
          <a:p>
            <a:pPr algn="ctr"/>
            <a:r>
              <a:rPr lang="en-GB" sz="3500" b="1" dirty="0" smtClean="0"/>
              <a:t>Add more flags just in case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64" t="14039" r="54041" b="44048"/>
          <a:stretch/>
        </p:blipFill>
        <p:spPr bwMode="auto">
          <a:xfrm>
            <a:off x="113714" y="1609100"/>
            <a:ext cx="8877886" cy="463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2915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12058"/>
            <a:ext cx="7162800" cy="630942"/>
          </a:xfrm>
          <a:prstGeom prst="rect">
            <a:avLst/>
          </a:prstGeom>
          <a:noFill/>
        </p:spPr>
        <p:txBody>
          <a:bodyPr wrap="square" rtlCol="0">
            <a:spAutoFit/>
          </a:bodyPr>
          <a:lstStyle/>
          <a:p>
            <a:pPr algn="ctr"/>
            <a:r>
              <a:rPr lang="en-GB" sz="3500" b="1" dirty="0" smtClean="0"/>
              <a:t>Since 1976</a:t>
            </a: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624" r="54264" b="42461"/>
          <a:stretch/>
        </p:blipFill>
        <p:spPr bwMode="auto">
          <a:xfrm>
            <a:off x="0" y="1371600"/>
            <a:ext cx="916924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6983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0801260"/>
          </a:xfrm>
          <a:prstGeom prst="rect">
            <a:avLst/>
          </a:prstGeom>
          <a:noFill/>
        </p:spPr>
        <p:txBody>
          <a:bodyPr wrap="square" rtlCol="0">
            <a:spAutoFit/>
          </a:bodyPr>
          <a:lstStyle/>
          <a:p>
            <a:r>
              <a:rPr lang="en-US" sz="1500" dirty="0"/>
              <a:t>RANK_MENUACQTECH</a:t>
            </a:r>
          </a:p>
          <a:p>
            <a:endParaRPr lang="en-US" sz="1500" dirty="0"/>
          </a:p>
          <a:p>
            <a:r>
              <a:rPr lang="en-US" sz="1500" dirty="0"/>
              <a:t>Acquisition Techniques: Acquisition technique code number, e.g. 8 (Divestiture):</a:t>
            </a:r>
          </a:p>
          <a:p>
            <a:r>
              <a:rPr lang="en-US" sz="1500" dirty="0"/>
              <a:t>A yes/no flag which indicates significant characteristics about the transaction:</a:t>
            </a:r>
          </a:p>
          <a:p>
            <a:endParaRPr lang="en-US" sz="1500" dirty="0"/>
          </a:p>
          <a:p>
            <a:r>
              <a:rPr lang="en-US" sz="1500" dirty="0"/>
              <a:t>Alliance Flag: When ‘Y’ is flagged it indicates that two companies exchange minority stakes of equal value in each other as a part of the formation of a strategic alliance.</a:t>
            </a:r>
          </a:p>
          <a:p>
            <a:endParaRPr lang="en-US" sz="1500" dirty="0"/>
          </a:p>
          <a:p>
            <a:r>
              <a:rPr lang="en-US" sz="1500" dirty="0" err="1"/>
              <a:t>Acquiror</a:t>
            </a:r>
            <a:r>
              <a:rPr lang="en-US" sz="1500" dirty="0"/>
              <a:t> Includes an ESOP: Yes/No flag set to 'Y' where </a:t>
            </a:r>
            <a:r>
              <a:rPr lang="en-US" sz="1500" dirty="0" err="1"/>
              <a:t>acquiror</a:t>
            </a:r>
            <a:r>
              <a:rPr lang="en-US" sz="1500" dirty="0"/>
              <a:t> includes an Employee Stock Ownership Plan of the target company. See also EMP (Employee Participation Flag), where the </a:t>
            </a:r>
            <a:r>
              <a:rPr lang="en-US" sz="1500" dirty="0" err="1"/>
              <a:t>acquiror</a:t>
            </a:r>
            <a:r>
              <a:rPr lang="en-US" sz="1500" dirty="0"/>
              <a:t> includes employees of the target company.</a:t>
            </a:r>
          </a:p>
          <a:p>
            <a:endParaRPr lang="en-US" sz="1500" dirty="0"/>
          </a:p>
          <a:p>
            <a:r>
              <a:rPr lang="en-US" sz="1500" dirty="0" err="1"/>
              <a:t>Acquiror</a:t>
            </a:r>
            <a:r>
              <a:rPr lang="en-US" sz="1500" dirty="0"/>
              <a:t> Includes Employees: Yes/No flag set to 'Y' where </a:t>
            </a:r>
            <a:r>
              <a:rPr lang="en-US" sz="1500" dirty="0" err="1"/>
              <a:t>acquiror</a:t>
            </a:r>
            <a:r>
              <a:rPr lang="en-US" sz="1500" dirty="0"/>
              <a:t> includes employees of the target company. See also ESOP, where </a:t>
            </a:r>
            <a:r>
              <a:rPr lang="en-US" sz="1500" dirty="0" err="1"/>
              <a:t>acquiror</a:t>
            </a:r>
            <a:r>
              <a:rPr lang="en-US" sz="1500" dirty="0"/>
              <a:t> includes and Employee Stock Ownership Plan of the target company.</a:t>
            </a:r>
          </a:p>
          <a:p>
            <a:endParaRPr lang="en-US" sz="1500" dirty="0"/>
          </a:p>
          <a:p>
            <a:r>
              <a:rPr lang="en-US" sz="1500" dirty="0" err="1"/>
              <a:t>Acquiror</a:t>
            </a:r>
            <a:r>
              <a:rPr lang="en-US" sz="1500" dirty="0"/>
              <a:t> Includes Management: ‘Y’ indicates that the management of the target company is taking an equity interest in the target company as part of the acquisition.</a:t>
            </a:r>
          </a:p>
          <a:p>
            <a:endParaRPr lang="en-US" sz="1500" dirty="0"/>
          </a:p>
          <a:p>
            <a:r>
              <a:rPr lang="en-US" sz="1500" dirty="0" err="1"/>
              <a:t>Acquiror</a:t>
            </a:r>
            <a:r>
              <a:rPr lang="en-US" sz="1500" dirty="0"/>
              <a:t> is an Investor Group: ‘Y’ indicates that the </a:t>
            </a:r>
            <a:r>
              <a:rPr lang="en-US" sz="1500" dirty="0" err="1"/>
              <a:t>acquiror</a:t>
            </a:r>
            <a:r>
              <a:rPr lang="en-US" sz="1500" dirty="0"/>
              <a:t> is an investor group.</a:t>
            </a:r>
          </a:p>
          <a:p>
            <a:endParaRPr lang="en-US" sz="1500" dirty="0"/>
          </a:p>
          <a:p>
            <a:r>
              <a:rPr lang="en-US" sz="1500" dirty="0" err="1"/>
              <a:t>Acquiror</a:t>
            </a:r>
            <a:r>
              <a:rPr lang="en-US" sz="1500" dirty="0"/>
              <a:t> is White Knight Flag: ‘Y’ indicates that an </a:t>
            </a:r>
            <a:r>
              <a:rPr lang="en-US" sz="1500" dirty="0" err="1"/>
              <a:t>acquiror</a:t>
            </a:r>
            <a:r>
              <a:rPr lang="en-US" sz="1500" dirty="0"/>
              <a:t> has made a friendly offer or has reached an agreement to acquire a target that is currently the subject of a hostile or unsolicited offer by another company; </a:t>
            </a:r>
            <a:r>
              <a:rPr lang="en-US" sz="1500" dirty="0" err="1"/>
              <a:t>acquiror</a:t>
            </a:r>
            <a:r>
              <a:rPr lang="en-US" sz="1500" dirty="0"/>
              <a:t> is a White Knight. A ‘Squire’ is very similar to a ‘White Knight’, the only difference being that the ‘Squire’ only acquires a blocking minority stake and does not acquire a majority. The result is the same however; the hostile bid is thwarted.</a:t>
            </a:r>
          </a:p>
          <a:p>
            <a:endParaRPr lang="en-US" sz="1500" dirty="0"/>
          </a:p>
          <a:p>
            <a:r>
              <a:rPr lang="en-US" sz="1500" dirty="0"/>
              <a:t>Asset Swap: ‘Y’ indicates a transaction in which assets are being swapped in exchange for assets.</a:t>
            </a:r>
          </a:p>
          <a:p>
            <a:endParaRPr lang="en-US" sz="1500" dirty="0"/>
          </a:p>
          <a:p>
            <a:r>
              <a:rPr lang="en-US" sz="1500" dirty="0"/>
              <a:t>Auction: When a private sale is going to take place, regardless of whether the ultimate parent is public or the deal is a privatization, and the seller is soliciting multiple offers simultaneously for the asset/business it is attempting to sell.  Auctions are generally sealed bids made on a specific date where the bidders do not know each other’s offer amounts.</a:t>
            </a:r>
          </a:p>
          <a:p>
            <a:endParaRPr lang="en-US" sz="1500" dirty="0"/>
          </a:p>
          <a:p>
            <a:r>
              <a:rPr lang="en-US" sz="1500" dirty="0"/>
              <a:t>Bankruptcy Flag: Yes/No flag set to 'Y' when the target company is bankrupt or goes bankrupt during the transaction.</a:t>
            </a:r>
          </a:p>
          <a:p>
            <a:endParaRPr lang="en-US" sz="1500" dirty="0"/>
          </a:p>
          <a:p>
            <a:r>
              <a:rPr lang="en-US" sz="1500" dirty="0"/>
              <a:t>Bear Hug Flag: Yes/No flag is set to ‘Y’ to indicate that the bidder has submitted a letter to an executive and/or board of a company with an unsolicited or unexpected offer to acquire all or part of its business.  A bear hug letter typically includes an attractive offer (in terms of price and other features) that the directors of the target company must consider or risk a shareholder protest.  Thomson Reuters will classify the transaction as a Bear Hug if a press release or trade article refers to the offer as such or if an unsolicited approach was made with a premium of at least 20% over the target’s closing stock price the day prior to the announcement.</a:t>
            </a:r>
          </a:p>
          <a:p>
            <a:endParaRPr lang="en-US" sz="1500" dirty="0"/>
          </a:p>
          <a:p>
            <a:r>
              <a:rPr lang="en-US" sz="1500" dirty="0" err="1"/>
              <a:t>Buyin</a:t>
            </a:r>
            <a:r>
              <a:rPr lang="en-US" sz="1500" dirty="0"/>
              <a:t>/Management Buyout: Yes/No flag set to ‘Y’ for a highly leveraged transaction where the target’s existing management alongside incoming management, backed by one or more institutional investors, lead or initiate a buyout deal.</a:t>
            </a:r>
          </a:p>
          <a:p>
            <a:endParaRPr lang="en-US" sz="1500" dirty="0"/>
          </a:p>
          <a:p>
            <a:r>
              <a:rPr lang="en-US" sz="1500" dirty="0"/>
              <a:t>Collar Deal Flag: ‘Y’ indicates that the exact consideration offered in a stock swap transaction is based on a set range which is usually determined by the </a:t>
            </a:r>
            <a:r>
              <a:rPr lang="en-US" sz="1500" dirty="0" err="1"/>
              <a:t>acquiror’s</a:t>
            </a:r>
            <a:r>
              <a:rPr lang="en-US" sz="1500" dirty="0"/>
              <a:t> average closing stock price prior to the close of the deal. For example, if the </a:t>
            </a:r>
            <a:r>
              <a:rPr lang="en-US" sz="1500" dirty="0" err="1"/>
              <a:t>acquiror’s</a:t>
            </a:r>
            <a:r>
              <a:rPr lang="en-US" sz="1500" dirty="0"/>
              <a:t> average closing stock price prior to the close fell into the high end of the range, the target shareholders would receive the number of shares defined in the collar.</a:t>
            </a:r>
          </a:p>
          <a:p>
            <a:endParaRPr lang="en-US" sz="1500" dirty="0"/>
          </a:p>
          <a:p>
            <a:r>
              <a:rPr lang="en-US" sz="1500" dirty="0"/>
              <a:t>Concession: ‘Y’ indicates that a grant of property especially by a government for a period of at least 25 years. Concessions can include the usage of railways as well as the administration of an airport.  Usually, all revenues earned by the entity holding the concession are entirely theirs.</a:t>
            </a:r>
          </a:p>
          <a:p>
            <a:endParaRPr lang="en-US" sz="1500" dirty="0"/>
          </a:p>
          <a:p>
            <a:r>
              <a:rPr lang="en-US" sz="1500" dirty="0"/>
              <a:t>Creeping Purchase Flag: Yes/No flag set to 'Y' when the </a:t>
            </a:r>
            <a:r>
              <a:rPr lang="en-US" sz="1500" dirty="0" err="1"/>
              <a:t>acquiror</a:t>
            </a:r>
            <a:r>
              <a:rPr lang="en-US" sz="1500" dirty="0"/>
              <a:t> has made creeping purchases; that is, accumulates a majority interest through a series of stake purchases, either through private or open market transactions.</a:t>
            </a:r>
          </a:p>
          <a:p>
            <a:endParaRPr lang="en-US" sz="1500" dirty="0"/>
          </a:p>
          <a:p>
            <a:r>
              <a:rPr lang="en-US" sz="1500" dirty="0"/>
              <a:t>Deal Started as Unsolicited Flag: Yes/No flag set to "Yes" when acquiring company makes an offer for another company without prior negotiations.</a:t>
            </a:r>
          </a:p>
          <a:p>
            <a:endParaRPr lang="en-US" sz="1500" dirty="0"/>
          </a:p>
          <a:p>
            <a:r>
              <a:rPr lang="en-US" sz="1500" dirty="0"/>
              <a:t>Debt Restructuring Flag: Yes/No flag set to 'Y' when the transaction is part of, or the target is undergoing, a debt restructuring whereby debt securities or debt forgiveness is exchanged for common/ordinary equity or securities exchangeable into common/ordinary equity.</a:t>
            </a:r>
          </a:p>
          <a:p>
            <a:endParaRPr lang="en-US" sz="1500" dirty="0"/>
          </a:p>
          <a:p>
            <a:r>
              <a:rPr lang="en-US" sz="1500" dirty="0"/>
              <a:t>Debt Tender Offer Flag: Yes/No flag set to 'Y' when a tender offer is launched for the target’s non-convertible debt securities (including non-convertible preferred securities). A debt tender offer is a formal offer of determined duration to acquire a public company's debt securities made to debt holders. Debt Tender Offers are not included in TR’s published M&amp;A Rankings.</a:t>
            </a:r>
          </a:p>
          <a:p>
            <a:endParaRPr lang="en-US" sz="1500" dirty="0"/>
          </a:p>
          <a:p>
            <a:r>
              <a:rPr lang="en-US" sz="1500" dirty="0"/>
              <a:t>Divestiture Flag: ‘Y’ indicates that the deal is a divestiture meaning there is a loss of majority control; the parent company is losing a majority interest in the target or the target company is disposing of assets.</a:t>
            </a:r>
          </a:p>
          <a:p>
            <a:endParaRPr lang="en-US" sz="1500" dirty="0"/>
          </a:p>
          <a:p>
            <a:r>
              <a:rPr lang="en-US" sz="1500" dirty="0"/>
              <a:t>Dutch Auction Tender Flag: 'Y' indicates that a company offers to buy back its equity securities or securities convertible into equity through a self-tender offer in which a range of prices is specified. Shareholders indicate the price at which they would sell their shares. The final offer price is determined at the expiration of the offer by purchasing shares at the lowest possible price necessary in order to obtain the desired number of shares.</a:t>
            </a:r>
          </a:p>
          <a:p>
            <a:endParaRPr lang="en-US" sz="1500" dirty="0"/>
          </a:p>
          <a:p>
            <a:r>
              <a:rPr lang="en-US" sz="1500" dirty="0"/>
              <a:t>Equity </a:t>
            </a:r>
            <a:r>
              <a:rPr lang="en-US" sz="1500" dirty="0" err="1"/>
              <a:t>Carveout</a:t>
            </a:r>
            <a:r>
              <a:rPr lang="en-US" sz="1500" dirty="0"/>
              <a:t> Flag: Yes/No flag set to 'Y' when the transaction is an Equity </a:t>
            </a:r>
            <a:r>
              <a:rPr lang="en-US" sz="1500" dirty="0" err="1"/>
              <a:t>Carveout</a:t>
            </a:r>
            <a:r>
              <a:rPr lang="en-US" sz="1500" dirty="0"/>
              <a:t>. In an Equity </a:t>
            </a:r>
            <a:r>
              <a:rPr lang="en-US" sz="1500" dirty="0" err="1"/>
              <a:t>Carveout</a:t>
            </a:r>
            <a:r>
              <a:rPr lang="en-US" sz="1500" dirty="0"/>
              <a:t>, the new company’s shares are distributed or sold to the public via an IPO. Equity </a:t>
            </a:r>
            <a:r>
              <a:rPr lang="en-US" sz="1500" dirty="0" err="1"/>
              <a:t>Carveouts</a:t>
            </a:r>
            <a:r>
              <a:rPr lang="en-US" sz="1500" dirty="0"/>
              <a:t> are tracked only if they represent 100% or more of the unit, subsidiary division or other company. However an Equity </a:t>
            </a:r>
            <a:r>
              <a:rPr lang="en-US" sz="1500" dirty="0" err="1"/>
              <a:t>Carveouts</a:t>
            </a:r>
            <a:r>
              <a:rPr lang="en-US" sz="1500" dirty="0"/>
              <a:t> of any size is tracked if it is a </a:t>
            </a:r>
            <a:r>
              <a:rPr lang="en-US" sz="1500" dirty="0" err="1"/>
              <a:t>Privitization</a:t>
            </a:r>
            <a:r>
              <a:rPr lang="en-US" sz="1500" dirty="0"/>
              <a:t>. Equity </a:t>
            </a:r>
            <a:r>
              <a:rPr lang="en-US" sz="1500" dirty="0" err="1"/>
              <a:t>Carveouts</a:t>
            </a:r>
            <a:r>
              <a:rPr lang="en-US" sz="1500" dirty="0"/>
              <a:t> are not included in TR’s published M&amp;A Rankings.</a:t>
            </a:r>
          </a:p>
          <a:p>
            <a:endParaRPr lang="en-US" sz="1500" dirty="0"/>
          </a:p>
          <a:p>
            <a:r>
              <a:rPr lang="en-US" sz="1500" dirty="0"/>
              <a:t>Exchange Offer Flag: Yes/No flag set to 'Y' where a public company offers to exchange new securities for its equity securities outstanding, securities convertible into equity, or non-convertible debt securities.  Also includes deals in which an existing loan is replaced with a new facility during a debt restructuring.  Exchange Offers are not included in TR’s published M&amp;A Rankings.</a:t>
            </a:r>
          </a:p>
          <a:p>
            <a:endParaRPr lang="en-US" sz="1500" dirty="0"/>
          </a:p>
          <a:p>
            <a:r>
              <a:rPr lang="en-US" sz="1500" dirty="0"/>
              <a:t>Failed Bank Flag: Yes/No flag set to 'Y' where the target company is a failed bank.</a:t>
            </a:r>
          </a:p>
          <a:p>
            <a:endParaRPr lang="en-US" sz="1500" dirty="0"/>
          </a:p>
          <a:p>
            <a:r>
              <a:rPr lang="en-US" sz="1500" dirty="0"/>
              <a:t>Financial </a:t>
            </a:r>
            <a:r>
              <a:rPr lang="en-US" sz="1500" dirty="0" err="1"/>
              <a:t>Acquiror</a:t>
            </a:r>
            <a:r>
              <a:rPr lang="en-US" sz="1500" dirty="0"/>
              <a:t> Flag: ‘Y’ indicates that the </a:t>
            </a:r>
            <a:r>
              <a:rPr lang="en-US" sz="1500" dirty="0" err="1"/>
              <a:t>acquiror</a:t>
            </a:r>
            <a:r>
              <a:rPr lang="en-US" sz="1500" dirty="0"/>
              <a:t> is a financial company (buyout firm, venture capital company, merchant bank, commercial bank, etc.) and the target’s main industry is non-financial and it must be acquired for financial rather than strategic reasons.</a:t>
            </a:r>
          </a:p>
          <a:p>
            <a:r>
              <a:rPr lang="en-US" sz="1500" dirty="0"/>
              <a:t>Formation of a Limited Partnership Flag: Yes/No flag set to 'Y' where a limited partnership was set up as a result of the transaction.</a:t>
            </a:r>
          </a:p>
          <a:p>
            <a:endParaRPr lang="en-US" sz="1500" dirty="0"/>
          </a:p>
          <a:p>
            <a:r>
              <a:rPr lang="en-US" sz="1500" dirty="0"/>
              <a:t>Four Way Merger: ‘Y’ indicates the combination of four separate companies.  In some cases the merger may result in the existence of a newly created fifth entity, whereby the four original companies may either cease to exist or become subsidiaries of the newly formed entity.</a:t>
            </a:r>
          </a:p>
          <a:p>
            <a:endParaRPr lang="en-US" sz="1500" dirty="0"/>
          </a:p>
          <a:p>
            <a:r>
              <a:rPr lang="en-US" sz="1500" dirty="0"/>
              <a:t>Going Private Flag: ‘Y’ indicates that a private </a:t>
            </a:r>
            <a:r>
              <a:rPr lang="en-US" sz="1500" dirty="0" err="1"/>
              <a:t>acquiror</a:t>
            </a:r>
            <a:r>
              <a:rPr lang="en-US" sz="1500" dirty="0"/>
              <a:t> (‘private’ meaning that none of the </a:t>
            </a:r>
            <a:r>
              <a:rPr lang="en-US" sz="1500" dirty="0" err="1"/>
              <a:t>acquiror’s</a:t>
            </a:r>
            <a:r>
              <a:rPr lang="en-US" sz="1500" dirty="0"/>
              <a:t> ultimate parentage is public either) is acquiring a public target and upon completion, it will become a private company.</a:t>
            </a:r>
          </a:p>
          <a:p>
            <a:endParaRPr lang="en-US" sz="1500" dirty="0"/>
          </a:p>
          <a:p>
            <a:r>
              <a:rPr lang="en-US" sz="1500" dirty="0"/>
              <a:t>Institutional Buyout: Yes/No flag set to ‘Y’ for a highly leveraged transaction where one or more institutional investors act together to lead or initiate a buyout deal.  </a:t>
            </a:r>
          </a:p>
          <a:p>
            <a:endParaRPr lang="en-US" sz="1500" dirty="0"/>
          </a:p>
          <a:p>
            <a:r>
              <a:rPr lang="en-US" sz="1500" dirty="0"/>
              <a:t>Joint Venture Flag: Yes/No flag set to 'Y' when the transaction involves the formation of a joint venture where existing assets are contributed by both parties. This is only a small portion of transactions covered in the separate JOINT VENTURES DATABASE.</a:t>
            </a:r>
          </a:p>
          <a:p>
            <a:endParaRPr lang="en-US" sz="1500" dirty="0"/>
          </a:p>
          <a:p>
            <a:r>
              <a:rPr lang="en-US" sz="1500" dirty="0"/>
              <a:t>LBO + Employee Stock Plan: The acquisition of a company by a </a:t>
            </a:r>
            <a:r>
              <a:rPr lang="en-US" sz="1500" dirty="0" err="1"/>
              <a:t>newco</a:t>
            </a:r>
            <a:r>
              <a:rPr lang="en-US" sz="1500" dirty="0"/>
              <a:t> established for the purpose by the company’s employees participating by way of an Employee Share Ownership scheme and backed by one or more institutional investors.</a:t>
            </a:r>
          </a:p>
          <a:p>
            <a:endParaRPr lang="en-US" sz="1500" dirty="0"/>
          </a:p>
          <a:p>
            <a:r>
              <a:rPr lang="en-US" sz="1500" dirty="0"/>
              <a:t>LBO + Management + Employee: Yes/No flag set to ‘Y’ for a highly leveraged transaction where employees in conjunction with existing target management, backed by one or more institutional investors, lead or initiate a buyout deal.</a:t>
            </a:r>
          </a:p>
          <a:p>
            <a:endParaRPr lang="en-US" sz="1500" dirty="0"/>
          </a:p>
          <a:p>
            <a:r>
              <a:rPr lang="en-US" sz="1500" dirty="0"/>
              <a:t>Leveraged Buyout Flag: ‘Y’ indicates that the transaction is a leveraged buyout. An "LBO" occurs when an investor group, investor, or firm offers to acquire a company, taking on an extraordinary amount of debt, with plans to repay it with funds generated from the company or with revenue earned by selling off the newly acquired company's assets. TR considers an LBO if the investor group includes management or the transaction is identified as such in the financial press and a majority interest of the company is acquired.</a:t>
            </a:r>
          </a:p>
          <a:p>
            <a:endParaRPr lang="en-US" sz="1500" dirty="0"/>
          </a:p>
          <a:p>
            <a:r>
              <a:rPr lang="en-US" sz="1500" dirty="0"/>
              <a:t>Liquidation Flag: Yes/No flag set to 'Y' where transaction was part of a liquidation plan.</a:t>
            </a:r>
          </a:p>
          <a:p>
            <a:endParaRPr lang="en-US" sz="1500" dirty="0"/>
          </a:p>
          <a:p>
            <a:r>
              <a:rPr lang="en-US" sz="1500" dirty="0"/>
              <a:t>Litigation Flag: Yes/No flag set to 'Y' where the players launched litigation as a result of the transaction.</a:t>
            </a:r>
          </a:p>
          <a:p>
            <a:endParaRPr lang="en-US" sz="1500" dirty="0"/>
          </a:p>
          <a:p>
            <a:r>
              <a:rPr lang="en-US" sz="1500" dirty="0"/>
              <a:t>Litigation Delay Flag: Yes/No flag set to 'Y' where the litigation launched by the players caused a delay in the normal progress of the transaction.</a:t>
            </a:r>
          </a:p>
          <a:p>
            <a:endParaRPr lang="en-US" sz="1500" dirty="0"/>
          </a:p>
          <a:p>
            <a:r>
              <a:rPr lang="en-US" sz="1500" dirty="0"/>
              <a:t>Loan Modification Flag: Yes/No flag set to ‘Y’ when an existing facility required and received a 100% vote amendment and either an extension of maturity or reduction in debt as a result of a restructuring.  Loan Modifications are not included in TR’s published M&amp;A Rankings.</a:t>
            </a:r>
          </a:p>
          <a:p>
            <a:endParaRPr lang="en-US" sz="1500" dirty="0"/>
          </a:p>
          <a:p>
            <a:r>
              <a:rPr lang="en-US" sz="1500" dirty="0"/>
              <a:t>Management </a:t>
            </a:r>
            <a:r>
              <a:rPr lang="en-US" sz="1500" dirty="0" err="1"/>
              <a:t>Buyin</a:t>
            </a:r>
            <a:r>
              <a:rPr lang="en-US" sz="1500" dirty="0"/>
              <a:t>: Yes/No flag set to ‘Y’ for a highly leveraged transaction where incoming management, backed by one or more institutional investors, lead or initiate a buyout deal.</a:t>
            </a:r>
          </a:p>
          <a:p>
            <a:endParaRPr lang="en-US" sz="1500" dirty="0"/>
          </a:p>
          <a:p>
            <a:r>
              <a:rPr lang="en-US" sz="1500" dirty="0"/>
              <a:t>Management Buyout: Yes/No flag set to ‘Y’ for a highly leveraged transaction where existing target management, backed by one or more institutional investors, lead or initiate a buyout deal.</a:t>
            </a:r>
          </a:p>
          <a:p>
            <a:endParaRPr lang="en-US" sz="1500" dirty="0"/>
          </a:p>
          <a:p>
            <a:r>
              <a:rPr lang="en-US" sz="1500" dirty="0"/>
              <a:t>Mandatory Offering Flag: ‘Y’ indicates that an </a:t>
            </a:r>
            <a:r>
              <a:rPr lang="en-US" sz="1500" dirty="0" err="1"/>
              <a:t>acquiror</a:t>
            </a:r>
            <a:r>
              <a:rPr lang="en-US" sz="1500" dirty="0"/>
              <a:t> reach a certain ownership level in the target and by law is required to make an offer to acquire the remaining interest in the target. This item applies to international deals only and is subject to each country’s takeover laws.</a:t>
            </a:r>
          </a:p>
          <a:p>
            <a:endParaRPr lang="en-US" sz="1500" dirty="0"/>
          </a:p>
          <a:p>
            <a:r>
              <a:rPr lang="en-US" sz="1500" dirty="0"/>
              <a:t>Merger of Equals Indicator: ‘Y’ indicates that the target and </a:t>
            </a:r>
            <a:r>
              <a:rPr lang="en-US" sz="1500" dirty="0" err="1"/>
              <a:t>acquiror</a:t>
            </a:r>
            <a:r>
              <a:rPr lang="en-US" sz="1500" dirty="0"/>
              <a:t> in a stock swap transaction have approximately the same market capitalization, and the ownership of the new entity will be owned roughly 50/50 by the target and </a:t>
            </a:r>
            <a:r>
              <a:rPr lang="en-US" sz="1500" dirty="0" err="1"/>
              <a:t>acquiror</a:t>
            </a:r>
            <a:r>
              <a:rPr lang="en-US" sz="1500" dirty="0"/>
              <a:t> shareholders. Both companies should also have close to equal representation on the board of the new company.</a:t>
            </a:r>
          </a:p>
          <a:p>
            <a:endParaRPr lang="en-US" sz="1500" dirty="0"/>
          </a:p>
          <a:p>
            <a:r>
              <a:rPr lang="en-US" sz="1500" dirty="0"/>
              <a:t>Open Market Purchase Flag: 'Y' indicates that stock was purchased in the open market rather than from a third party through a privately negotiated transaction or public securities offering. The transaction must be a Stake Purchase or a Repurchase (see Deal Type).</a:t>
            </a:r>
          </a:p>
          <a:p>
            <a:endParaRPr lang="en-US" sz="1500" dirty="0"/>
          </a:p>
          <a:p>
            <a:r>
              <a:rPr lang="en-US" sz="1500" dirty="0"/>
              <a:t>Pooling of Interests Flag: ‘Y’ indicates that the </a:t>
            </a:r>
            <a:r>
              <a:rPr lang="en-US" sz="1500" dirty="0" err="1"/>
              <a:t>acquiror</a:t>
            </a:r>
            <a:r>
              <a:rPr lang="en-US" sz="1500" dirty="0"/>
              <a:t> is using the "pooling of interests" accounting method in a stock swap transaction. It is a tax-free exchange of stock whereby the balance sheets of both companies are added together.</a:t>
            </a:r>
          </a:p>
          <a:p>
            <a:endParaRPr lang="en-US" sz="1500" dirty="0"/>
          </a:p>
          <a:p>
            <a:r>
              <a:rPr lang="en-US" sz="1500" dirty="0"/>
              <a:t>Private Tender Offer Flag: ‘Y’ indicates a formal offer of determined duration to acquire a private company's shares made to equity holders.  Private tenders are only valued by TR if the number of the private companies outstanding shares is known.</a:t>
            </a:r>
          </a:p>
          <a:p>
            <a:endParaRPr lang="en-US" sz="1500" dirty="0"/>
          </a:p>
          <a:p>
            <a:r>
              <a:rPr lang="en-US" sz="1500" dirty="0"/>
              <a:t>Privately Negotiated Purchase Flag: ‘Y’ indicates that a company is repurchasing shares or acquiring a stake in a public company from a third party through private negotiations.</a:t>
            </a:r>
          </a:p>
          <a:p>
            <a:endParaRPr lang="en-US" sz="1500" dirty="0"/>
          </a:p>
          <a:p>
            <a:r>
              <a:rPr lang="en-US" sz="1500" dirty="0"/>
              <a:t>Privatization Flag: ‘Y’ indicates a government or government controlled entity sells shares or assets to a non-government entity. Privatizations include both direct and indirect sales of up to a 100% stake to an identifiable buyer and </a:t>
            </a:r>
            <a:r>
              <a:rPr lang="en-US" sz="1500" dirty="0" err="1"/>
              <a:t>floatations</a:t>
            </a:r>
            <a:r>
              <a:rPr lang="en-US" sz="1500" dirty="0"/>
              <a:t> of stock on a stock exchange. The former is considered an M&amp;A transaction and will be included in the quarterly rankings; the latter will not.</a:t>
            </a:r>
          </a:p>
          <a:p>
            <a:endParaRPr lang="en-US" sz="1500" dirty="0"/>
          </a:p>
          <a:p>
            <a:r>
              <a:rPr lang="en-US" sz="1500" dirty="0"/>
              <a:t>Property Acquisition: Indicates that the transaction involves the acquisition of a completed building or a portfolio of completed buildings.</a:t>
            </a:r>
          </a:p>
          <a:p>
            <a:endParaRPr lang="en-US" sz="1500" dirty="0"/>
          </a:p>
          <a:p>
            <a:r>
              <a:rPr lang="en-US" sz="1500" dirty="0"/>
              <a:t>Proxy Fight Flag: Yes/No flag set to 'Y' where the hostile bidder launched a proxy fight for control of the target company's board.</a:t>
            </a:r>
          </a:p>
          <a:p>
            <a:endParaRPr lang="en-US" sz="1500" dirty="0"/>
          </a:p>
          <a:p>
            <a:r>
              <a:rPr lang="en-US" sz="1500" dirty="0"/>
              <a:t>Recapitalization Flag: Yes/No Flag set to 'Y' where deal is a recapitalization, or deal is part of a recapitalization plan, in which the company issues a special one-time dividend in the form of cash, debt securities, preferred stock, or assets, while allowing shareholders to retain an equity interest in the company.</a:t>
            </a:r>
          </a:p>
          <a:p>
            <a:endParaRPr lang="en-US" sz="1500" dirty="0"/>
          </a:p>
          <a:p>
            <a:r>
              <a:rPr lang="en-US" sz="1500" dirty="0"/>
              <a:t>Repurchase Indicator: Yes/No flag set to "yes" when a company buys back its shares in the open market or in privately negotiated transactions or a company's board authorizes the repurchase of a portion of its shares.</a:t>
            </a:r>
          </a:p>
          <a:p>
            <a:endParaRPr lang="en-US" sz="1500" dirty="0"/>
          </a:p>
          <a:p>
            <a:r>
              <a:rPr lang="en-US" sz="1500" dirty="0"/>
              <a:t>Restructuring Flag: Yes/No flag set to 'Y' when the transaction is part of, or the target is undergoing, a restructuring whereby the debt on the balance sheet is reduced through a bankruptcy/distressed sale, a tender offer or exchange offer for existing debt securities, or a loan modification. A transaction is defined as a restructuring only if one or more of the following conditions have been met:  (</a:t>
            </a:r>
            <a:r>
              <a:rPr lang="en-US" sz="1500" dirty="0" err="1"/>
              <a:t>i</a:t>
            </a:r>
            <a:r>
              <a:rPr lang="en-US" sz="1500" dirty="0"/>
              <a:t>) the company has publicly confirmed that it has retained a restructuring advisor, has filed for bankruptcy/receivership protection, has publicly confirmed plans to restructure its debt, or has gone into default or has missed a coupon payment, (ii) an S&amp;P/Moody issuer, issue, or probability of default rating of CCC+/Caa1 or below either before or in reaction to the announcement of the restructuring plan, (iii) a debt-for-debt exchange offers where debt holders will exchange their bonds at a discount, or (iv) a credit facility or debt security carries a yield of at least 1,000 bps over US Treasuries.  </a:t>
            </a:r>
          </a:p>
          <a:p>
            <a:endParaRPr lang="en-US" sz="1500" dirty="0"/>
          </a:p>
          <a:p>
            <a:r>
              <a:rPr lang="en-US" sz="1500" dirty="0"/>
              <a:t>Reverse LBO Flag: Yes/No flag set to 'Y' where a company that was acquired in an leveraged buyout subsequently made an initial public offering.</a:t>
            </a:r>
          </a:p>
          <a:p>
            <a:endParaRPr lang="en-US" sz="1500" dirty="0"/>
          </a:p>
          <a:p>
            <a:r>
              <a:rPr lang="en-US" sz="1500" dirty="0"/>
              <a:t>Reverse Morris Trust: Indicates that the transaction was structured under US legislation which allows for a tax-free transfer of a subsidiary or division to a third party.</a:t>
            </a:r>
          </a:p>
          <a:p>
            <a:endParaRPr lang="en-US" sz="1500" dirty="0"/>
          </a:p>
          <a:p>
            <a:r>
              <a:rPr lang="en-US" sz="1500" dirty="0"/>
              <a:t>Reverse Takeover Flag: ‘Y’ indicates a merger in which the acquiring company offers more than 50% of its equity as consideration offered to the target company resulting in the target company becoming the majority owner of the new company.</a:t>
            </a:r>
          </a:p>
          <a:p>
            <a:endParaRPr lang="en-US" sz="1500" dirty="0"/>
          </a:p>
          <a:p>
            <a:r>
              <a:rPr lang="en-US" sz="1500" dirty="0"/>
              <a:t>Rule 9 Waiver: This is also known as a Mandatory offer waiver.  This is the opposite of the Mandatory Offer flag.  Under certain circumstances the requirement to make a mandatory offer is waived and the </a:t>
            </a:r>
            <a:r>
              <a:rPr lang="en-US" sz="1500" dirty="0" err="1"/>
              <a:t>acquiror</a:t>
            </a:r>
            <a:r>
              <a:rPr lang="en-US" sz="1500" dirty="0"/>
              <a:t> is not required to launch an offer for the remaining outstanding shares in the target.  Reverse takeovers will often involve a Rule 9 waiver.</a:t>
            </a:r>
          </a:p>
          <a:p>
            <a:endParaRPr lang="en-US" sz="1500" dirty="0"/>
          </a:p>
          <a:p>
            <a:r>
              <a:rPr lang="en-US" sz="1500" dirty="0"/>
              <a:t>Rumor Flag: ‘Y’ indicates that the transaction is currently or originally began as a rumor. Even if both parties later confirm the deal, rumor remains ‘Y.’</a:t>
            </a:r>
          </a:p>
          <a:p>
            <a:endParaRPr lang="en-US" sz="1500" dirty="0"/>
          </a:p>
          <a:p>
            <a:r>
              <a:rPr lang="en-US" sz="1500" dirty="0"/>
              <a:t>Sale Leaseback: Indicates that the transaction is a sale and leaseback transaction.</a:t>
            </a:r>
          </a:p>
          <a:p>
            <a:endParaRPr lang="en-US" sz="1500" dirty="0"/>
          </a:p>
          <a:p>
            <a:r>
              <a:rPr lang="en-US" sz="1500" dirty="0"/>
              <a:t>Scheme of Arrangement flag: ‘Y’ indicates a reorganization of a company’s capital structure that will be binding on shareholders.  A scheme is carried out in several steps, which entails that the court order a meeting for shareholders affected; majority shareholder approval must be received; and, the scheme is referred back to the court for confirmation.</a:t>
            </a:r>
          </a:p>
          <a:p>
            <a:endParaRPr lang="en-US" sz="1500" dirty="0"/>
          </a:p>
          <a:p>
            <a:r>
              <a:rPr lang="en-US" sz="1500" dirty="0"/>
              <a:t>Self-Tender Flag: ‘Y’ indicates when a company offers to buy back its equity securities or securities convertible into equity through a tender offer. A company essentially launches a tender offer on itself to buy back shares.</a:t>
            </a:r>
          </a:p>
          <a:p>
            <a:endParaRPr lang="en-US" sz="1500" dirty="0"/>
          </a:p>
          <a:p>
            <a:r>
              <a:rPr lang="en-US" sz="1500" dirty="0"/>
              <a:t>Spinoff Flag: ‘Y’ indicates a "spinoff," which is the tax free distribution of shares by a company of a unit, subsidiary, division, or another company's stock, or any portion thereof, to its shareholders. TR tracks spinoffs of any percentage.</a:t>
            </a:r>
          </a:p>
          <a:p>
            <a:endParaRPr lang="en-US" sz="1500" dirty="0"/>
          </a:p>
          <a:p>
            <a:r>
              <a:rPr lang="en-US" sz="1500" dirty="0" err="1"/>
              <a:t>Splitoff</a:t>
            </a:r>
            <a:r>
              <a:rPr lang="en-US" sz="1500" dirty="0"/>
              <a:t> Flag: Yes/No flag set to 'Y' when the transaction is a </a:t>
            </a:r>
            <a:r>
              <a:rPr lang="en-US" sz="1500" dirty="0" err="1"/>
              <a:t>splitoff</a:t>
            </a:r>
            <a:r>
              <a:rPr lang="en-US" sz="1500" dirty="0"/>
              <a:t>. A </a:t>
            </a:r>
            <a:r>
              <a:rPr lang="en-US" sz="1500" dirty="0" err="1"/>
              <a:t>splitoff</a:t>
            </a:r>
            <a:r>
              <a:rPr lang="en-US" sz="1500" dirty="0"/>
              <a:t> is defined as the redemption of shares in an existing company, in exchange for shares in a newly created one. </a:t>
            </a:r>
            <a:r>
              <a:rPr lang="en-US" sz="1500" dirty="0" err="1"/>
              <a:t>Splitoffs</a:t>
            </a:r>
            <a:r>
              <a:rPr lang="en-US" sz="1500" dirty="0"/>
              <a:t> of any percentage are tracked. </a:t>
            </a:r>
            <a:r>
              <a:rPr lang="en-US" sz="1500" dirty="0" err="1"/>
              <a:t>Splitoffs</a:t>
            </a:r>
            <a:r>
              <a:rPr lang="en-US" sz="1500" dirty="0"/>
              <a:t> are included in TR’s published M&amp;A Rankings.</a:t>
            </a:r>
          </a:p>
          <a:p>
            <a:endParaRPr lang="en-US" sz="1500" dirty="0"/>
          </a:p>
          <a:p>
            <a:r>
              <a:rPr lang="en-US" sz="1500" dirty="0"/>
              <a:t>Stock Swap Flag: ‘Y’ indicates a transaction in which the acquiring company exchanges equity in itself for equity in the target. The </a:t>
            </a:r>
            <a:r>
              <a:rPr lang="en-US" sz="1500" dirty="0" err="1"/>
              <a:t>acquiror</a:t>
            </a:r>
            <a:r>
              <a:rPr lang="en-US" sz="1500" dirty="0"/>
              <a:t> must be acquiring at least 50% of the target’s equity or be acquiring the remaining interest up to 100% of the target’s equity, and at least 50% of the consideration offered must be in the form of equity.</a:t>
            </a:r>
          </a:p>
          <a:p>
            <a:endParaRPr lang="en-US" sz="1500" dirty="0"/>
          </a:p>
          <a:p>
            <a:r>
              <a:rPr lang="en-US" sz="1500" dirty="0"/>
              <a:t>Sweeping Purchase Flag: Yes/No flag set to 'Y' where </a:t>
            </a:r>
            <a:r>
              <a:rPr lang="en-US" sz="1500" dirty="0" err="1"/>
              <a:t>acquiror</a:t>
            </a:r>
            <a:r>
              <a:rPr lang="en-US" sz="1500" dirty="0"/>
              <a:t> makes stake purchase(s) of all available shares with intention of gaining control.</a:t>
            </a:r>
          </a:p>
          <a:p>
            <a:endParaRPr lang="en-US" sz="1500" dirty="0"/>
          </a:p>
          <a:p>
            <a:r>
              <a:rPr lang="en-US" sz="1500" dirty="0"/>
              <a:t>Tender/Merger Flag: Yes/No flag set to 'Y' when a tender offer is launched to acquire control of a company, and the offer is followed by a merger agreement in which the acquiring company agrees to purchase the remaining shares not tendered under the offer.</a:t>
            </a:r>
          </a:p>
          <a:p>
            <a:endParaRPr lang="en-US" sz="1500" dirty="0"/>
          </a:p>
          <a:p>
            <a:r>
              <a:rPr lang="en-US" sz="1500" dirty="0"/>
              <a:t>Tender Offer Flag: Yes/No flag set to 'Y' when a tender offer is launched for the target. A tender offer is a formal offer of determined duration to acquire a public company's shares made to equity holders. The offer is often conditioned upon certain requirements such as a minimum number of shares being tendered.</a:t>
            </a:r>
          </a:p>
          <a:p>
            <a:endParaRPr lang="en-US" sz="1500" dirty="0"/>
          </a:p>
          <a:p>
            <a:r>
              <a:rPr lang="en-US" sz="1500" dirty="0"/>
              <a:t>Three Way Merger Flag: ‘Y’ indicates the combination of three separate companies.  In most cases the merger results in the existence of a newly created fourth entity, whereby the three original companies may either cease to exist or become subsidiaries of the newly formed</a:t>
            </a:r>
          </a:p>
          <a:p>
            <a:endParaRPr lang="en-US" sz="1500" dirty="0"/>
          </a:p>
          <a:p>
            <a:r>
              <a:rPr lang="en-US" sz="1500" dirty="0"/>
              <a:t>Two-Tier Transaction Flag: ‘Y’ indicates that the </a:t>
            </a:r>
            <a:r>
              <a:rPr lang="en-US" sz="1500" dirty="0" err="1"/>
              <a:t>acquiror</a:t>
            </a:r>
            <a:r>
              <a:rPr lang="en-US" sz="1500" dirty="0"/>
              <a:t> is offering a different (often higher) consideration for the shares needed to gain control of the target company. Then the </a:t>
            </a:r>
            <a:r>
              <a:rPr lang="en-US" sz="1500" dirty="0" err="1"/>
              <a:t>acquiror</a:t>
            </a:r>
            <a:r>
              <a:rPr lang="en-US" sz="1500" dirty="0"/>
              <a:t> makes an offer or agreement to acquire the remaining shares for a separate consideration.</a:t>
            </a:r>
          </a:p>
          <a:p>
            <a:endParaRPr lang="en-US" sz="1500" dirty="0"/>
          </a:p>
          <a:p>
            <a:r>
              <a:rPr lang="en-US" sz="1500" dirty="0"/>
              <a:t>Two Step Spinoff:  ‘Y’ indicates a deal where the planned spinoff of a company’s remaining shares is preceded by an initial public offering (IPO) of that company’s shares (please note we don’t track the IPO in the M&amp;A database).  The plans to spin off the remaining shares must be announced at the same time that the IPO is announced by the parent company.  The IPO will generally be for a small stake in the subsidiary, usually 10 to 20%, and the spinoff will therefore be for the remaining interest not distributed via the IPO.  The spinoff must take place within 18 months of the IPO in order to be considered a Two Step Spinoff.  This data item is valid on deals announced beginning in 1995.</a:t>
            </a:r>
          </a:p>
          <a:p>
            <a:endParaRPr lang="en-US" sz="1500" dirty="0"/>
          </a:p>
          <a:p>
            <a:r>
              <a:rPr lang="en-US" sz="1500" dirty="0"/>
              <a:t>White Squire Flag: ‘Y’ indicates when the target company attempts to thwart an unsolicited or hostile bid by selling a block (less than a majority) of shares (usually convertible preferred with special voting rights) to a friendly third party. A ‘Squire’ is very similar to a ‘White Knight’, the only difference being that the ‘Squire’ only acquires a blocking minority stake and does not acquire a majority. The result is the same however; the hostile bid is thwarted.</a:t>
            </a:r>
            <a:endParaRPr lang="fr-FR" sz="1500" dirty="0"/>
          </a:p>
        </p:txBody>
      </p:sp>
    </p:spTree>
    <p:extLst>
      <p:ext uri="{BB962C8B-B14F-4D97-AF65-F5344CB8AC3E}">
        <p14:creationId xmlns:p14="http://schemas.microsoft.com/office/powerpoint/2010/main" val="40960406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1826" r="50000" b="22619"/>
          <a:stretch/>
        </p:blipFill>
        <p:spPr bwMode="auto">
          <a:xfrm>
            <a:off x="-25400" y="457200"/>
            <a:ext cx="9169400" cy="5818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56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08" r="55044" b="50000"/>
          <a:stretch/>
        </p:blipFill>
        <p:spPr bwMode="auto">
          <a:xfrm>
            <a:off x="0" y="1309522"/>
            <a:ext cx="9144000" cy="4024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7150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533400"/>
            <a:ext cx="4495800" cy="630942"/>
          </a:xfrm>
          <a:prstGeom prst="rect">
            <a:avLst/>
          </a:prstGeom>
          <a:noFill/>
        </p:spPr>
        <p:txBody>
          <a:bodyPr wrap="square" rtlCol="0">
            <a:spAutoFit/>
          </a:bodyPr>
          <a:lstStyle/>
          <a:p>
            <a:pPr algn="ctr"/>
            <a:r>
              <a:rPr lang="en-GB" sz="3500" b="1" dirty="0" smtClean="0"/>
              <a:t>Since 1976</a:t>
            </a:r>
            <a:endParaRPr lang="fr-FR" sz="3500"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604" r="55044" b="67857"/>
          <a:stretch/>
        </p:blipFill>
        <p:spPr bwMode="auto">
          <a:xfrm>
            <a:off x="-26707" y="1481090"/>
            <a:ext cx="9158984" cy="235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75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52" t="23295" r="53037" b="50000"/>
          <a:stretch/>
        </p:blipFill>
        <p:spPr bwMode="auto">
          <a:xfrm>
            <a:off x="0" y="1524000"/>
            <a:ext cx="91256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38400" y="533400"/>
            <a:ext cx="4495800" cy="630942"/>
          </a:xfrm>
          <a:prstGeom prst="rect">
            <a:avLst/>
          </a:prstGeom>
          <a:noFill/>
        </p:spPr>
        <p:txBody>
          <a:bodyPr wrap="square" rtlCol="0">
            <a:spAutoFit/>
          </a:bodyPr>
          <a:lstStyle/>
          <a:p>
            <a:pPr algn="ctr"/>
            <a:r>
              <a:rPr lang="en-GB" sz="3500" b="1" dirty="0" smtClean="0"/>
              <a:t>OLD DATA (Only OP) </a:t>
            </a:r>
            <a:endParaRPr lang="fr-FR" sz="3500" b="1" dirty="0"/>
          </a:p>
        </p:txBody>
      </p:sp>
    </p:spTree>
    <p:extLst>
      <p:ext uri="{BB962C8B-B14F-4D97-AF65-F5344CB8AC3E}">
        <p14:creationId xmlns:p14="http://schemas.microsoft.com/office/powerpoint/2010/main" val="3389173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43" t="15674" r="46454" b="26984"/>
          <a:stretch/>
        </p:blipFill>
        <p:spPr bwMode="auto">
          <a:xfrm>
            <a:off x="18143" y="304800"/>
            <a:ext cx="9125857" cy="609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82370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364" r="51363" b="50000"/>
          <a:stretch/>
        </p:blipFill>
        <p:spPr bwMode="auto">
          <a:xfrm>
            <a:off x="0" y="1212272"/>
            <a:ext cx="9058056" cy="404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986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853" t="46056" r="37349" b="44048"/>
          <a:stretch/>
        </p:blipFill>
        <p:spPr bwMode="auto">
          <a:xfrm>
            <a:off x="304800" y="695178"/>
            <a:ext cx="8656320" cy="151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6438" t="47585" r="34519" b="48412"/>
          <a:stretch/>
        </p:blipFill>
        <p:spPr bwMode="auto">
          <a:xfrm>
            <a:off x="76200" y="3657600"/>
            <a:ext cx="8623042" cy="497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187" t="45626" r="34863" b="50912"/>
          <a:stretch/>
        </p:blipFill>
        <p:spPr bwMode="auto">
          <a:xfrm>
            <a:off x="91440" y="4495800"/>
            <a:ext cx="891541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26215" t="60417" r="35634" b="33730"/>
          <a:stretch/>
        </p:blipFill>
        <p:spPr bwMode="auto">
          <a:xfrm>
            <a:off x="76200" y="2667000"/>
            <a:ext cx="883404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28484" t="48317" r="37350" b="48414"/>
          <a:stretch/>
        </p:blipFill>
        <p:spPr bwMode="auto">
          <a:xfrm>
            <a:off x="112031" y="5257800"/>
            <a:ext cx="849856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0907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215" t="33135" r="34965" b="29166"/>
          <a:stretch/>
        </p:blipFill>
        <p:spPr bwMode="auto">
          <a:xfrm>
            <a:off x="0" y="914400"/>
            <a:ext cx="9155369" cy="499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13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028" b="21918"/>
          <a:stretch/>
        </p:blipFill>
        <p:spPr bwMode="auto">
          <a:xfrm>
            <a:off x="838200" y="76200"/>
            <a:ext cx="7391400" cy="6625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1637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487</Words>
  <Application>Microsoft Macintosh PowerPoint</Application>
  <PresentationFormat>On-screen Show (4:3)</PresentationFormat>
  <Paragraphs>144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theodoros</dc:creator>
  <cp:lastModifiedBy>Theodoros Evgeniou</cp:lastModifiedBy>
  <cp:revision>30</cp:revision>
  <dcterms:created xsi:type="dcterms:W3CDTF">2006-08-16T00:00:00Z</dcterms:created>
  <dcterms:modified xsi:type="dcterms:W3CDTF">2015-12-30T14:56:58Z</dcterms:modified>
</cp:coreProperties>
</file>