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60" r:id="rId5"/>
    <p:sldId id="263" r:id="rId6"/>
    <p:sldId id="278" r:id="rId7"/>
    <p:sldId id="264" r:id="rId8"/>
    <p:sldId id="265" r:id="rId9"/>
    <p:sldId id="266" r:id="rId10"/>
    <p:sldId id="267" r:id="rId11"/>
    <p:sldId id="268" r:id="rId12"/>
    <p:sldId id="257" r:id="rId13"/>
    <p:sldId id="269" r:id="rId14"/>
    <p:sldId id="270" r:id="rId15"/>
    <p:sldId id="273" r:id="rId16"/>
    <p:sldId id="271" r:id="rId17"/>
    <p:sldId id="272" r:id="rId18"/>
    <p:sldId id="274" r:id="rId19"/>
    <p:sldId id="258" r:id="rId20"/>
    <p:sldId id="25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063" autoAdjust="0"/>
  </p:normalViewPr>
  <p:slideViewPr>
    <p:cSldViewPr>
      <p:cViewPr varScale="1">
        <p:scale>
          <a:sx n="73" d="100"/>
          <a:sy n="73" d="100"/>
        </p:scale>
        <p:origin x="-127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1-26 at 18.17.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900" y="0"/>
            <a:ext cx="5663193" cy="6858000"/>
          </a:xfrm>
          <a:prstGeom prst="rect">
            <a:avLst/>
          </a:prstGeom>
        </p:spPr>
      </p:pic>
    </p:spTree>
    <p:extLst>
      <p:ext uri="{BB962C8B-B14F-4D97-AF65-F5344CB8AC3E}">
        <p14:creationId xmlns:p14="http://schemas.microsoft.com/office/powerpoint/2010/main" val="3993398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454" r="54264" b="22421"/>
          <a:stretch/>
        </p:blipFill>
        <p:spPr bwMode="auto">
          <a:xfrm>
            <a:off x="228600" y="438613"/>
            <a:ext cx="8610600" cy="6046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585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908" t="14484" r="36080" b="12896"/>
          <a:stretch/>
        </p:blipFill>
        <p:spPr bwMode="auto">
          <a:xfrm>
            <a:off x="32657" y="228600"/>
            <a:ext cx="8958943" cy="6198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585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107" r="49255" b="50000"/>
          <a:stretch/>
        </p:blipFill>
        <p:spPr bwMode="auto">
          <a:xfrm>
            <a:off x="-1" y="1336766"/>
            <a:ext cx="9093501" cy="3616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588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791" t="17709" r="51029" b="51785"/>
          <a:stretch/>
        </p:blipFill>
        <p:spPr bwMode="auto">
          <a:xfrm>
            <a:off x="228600" y="1295400"/>
            <a:ext cx="8636496"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833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73" t="12690" r="45897" b="53770"/>
          <a:stretch/>
        </p:blipFill>
        <p:spPr bwMode="auto">
          <a:xfrm>
            <a:off x="76200" y="1461655"/>
            <a:ext cx="8587187" cy="3262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3420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47" t="13826" r="38088" b="46032"/>
          <a:stretch/>
        </p:blipFill>
        <p:spPr bwMode="auto">
          <a:xfrm>
            <a:off x="76200" y="1290782"/>
            <a:ext cx="8803516" cy="3433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8348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792" t="16098" r="38200" b="50000"/>
          <a:stretch/>
        </p:blipFill>
        <p:spPr bwMode="auto">
          <a:xfrm>
            <a:off x="0" y="1558636"/>
            <a:ext cx="9240744" cy="308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3420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98" t="38636" r="33738" b="11111"/>
          <a:stretch/>
        </p:blipFill>
        <p:spPr bwMode="auto">
          <a:xfrm>
            <a:off x="75573" y="990600"/>
            <a:ext cx="8992227" cy="4140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8348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96400" cy="15050274"/>
          </a:xfrm>
          <a:prstGeom prst="rect">
            <a:avLst/>
          </a:prstGeom>
          <a:noFill/>
        </p:spPr>
        <p:txBody>
          <a:bodyPr wrap="square" rtlCol="0">
            <a:spAutoFit/>
          </a:bodyPr>
          <a:lstStyle/>
          <a:p>
            <a:r>
              <a:rPr lang="en-US" dirty="0"/>
              <a:t>OFFERING_TECH</a:t>
            </a:r>
          </a:p>
          <a:p>
            <a:endParaRPr lang="en-US" dirty="0"/>
          </a:p>
          <a:p>
            <a:r>
              <a:rPr lang="en-US" dirty="0"/>
              <a:t>Indicates what method is being used to sell the securities to investors.</a:t>
            </a:r>
          </a:p>
          <a:p>
            <a:r>
              <a:rPr lang="en-US" dirty="0"/>
              <a:t>ACCELBOOKBUILT - A underwriting structure that combines elements of a bought deal and </a:t>
            </a:r>
            <a:r>
              <a:rPr lang="en-US" dirty="0" err="1"/>
              <a:t>bookbuilding</a:t>
            </a:r>
            <a:r>
              <a:rPr lang="en-US" dirty="0"/>
              <a:t>.  In this structure, the pricing of the transaction takes place within a couple of days of the announcement.  </a:t>
            </a:r>
          </a:p>
          <a:p>
            <a:r>
              <a:rPr lang="en-US" dirty="0"/>
              <a:t>AUCTION - System by which securities are bought and sold through brokers on the securities exchanges, as distinguished from the over the counter market, where trades are negotiated.  Price is established by competitive bidding between brokers acting as agents for buyers and sellers.  </a:t>
            </a:r>
          </a:p>
          <a:p>
            <a:endParaRPr lang="en-US" dirty="0"/>
          </a:p>
          <a:p>
            <a:r>
              <a:rPr lang="en-US" dirty="0"/>
              <a:t>BESTEFFORTS - Arrangement whereby investment bankers, acting as agents, agree to do their best to sell an issue to the public.  A best efforts transaction is not considered firmly underwritten.</a:t>
            </a:r>
          </a:p>
          <a:p>
            <a:r>
              <a:rPr lang="en-US" dirty="0"/>
              <a:t>BLOCKTRADE - An underwriting structure in which the investment bankers purchase the shares from the issuer at a discount to the market price and re-offer the shares to investors.  In this structure, the pricing of the transaction takes place within one business day.</a:t>
            </a:r>
          </a:p>
          <a:p>
            <a:r>
              <a:rPr lang="en-US" dirty="0"/>
              <a:t>CAPITAL - Money from a company's reserves is converted into capital, which is then distributed to shareholders as new shares (in proportion to present ownership holdings).</a:t>
            </a:r>
          </a:p>
          <a:p>
            <a:endParaRPr lang="en-US" dirty="0"/>
          </a:p>
          <a:p>
            <a:r>
              <a:rPr lang="en-US" dirty="0"/>
              <a:t>E*OFFERING - Deal offered online or via the Internet.</a:t>
            </a:r>
          </a:p>
          <a:p>
            <a:r>
              <a:rPr lang="en-US" dirty="0"/>
              <a:t>FIRMCOMMITMENT - Arrangement in which the investment bankers purchase securities from the issuer to be offered to the public.  The investment bankers make their profit on the difference between the purchase price, determined through either competitive bidding or negotiation, and the public offering price.  </a:t>
            </a:r>
          </a:p>
          <a:p>
            <a:r>
              <a:rPr lang="en-US" dirty="0"/>
              <a:t>INTERMEDRS - A placing of securities through financial intermediaries.</a:t>
            </a:r>
          </a:p>
          <a:p>
            <a:r>
              <a:rPr lang="en-US" dirty="0"/>
              <a:t>NEGOTIATEDSALE - Underwriting of new securities issue in which the spread between the purchase price paid to the issuer and the public offering price is negotiated rather than having competitive bidding by multiple potential underwriters.</a:t>
            </a:r>
          </a:p>
          <a:p>
            <a:endParaRPr lang="en-US" dirty="0"/>
          </a:p>
          <a:p>
            <a:r>
              <a:rPr lang="en-US" dirty="0"/>
              <a:t>OFFERSALE - The practice of issuing a security by public subscription. The offer is advertised widely, stipulating the terms of the issue and closing of the offer at a future date.</a:t>
            </a:r>
          </a:p>
          <a:p>
            <a:r>
              <a:rPr lang="en-US" dirty="0"/>
              <a:t>OFFSUBSCRP - An agreement between managers and borrowers.  The managers agree to subscribe or procure subscribers for a primary market issue.  The borrower agrees to issue such securities.</a:t>
            </a:r>
          </a:p>
          <a:p>
            <a:r>
              <a:rPr lang="en-US" dirty="0"/>
              <a:t>OPENOFFER - An invitation to existing holders of securities to purchase or subscribe for securities in proportion to their existing holdings.  This subscription is not made by means of a renounceable letter.</a:t>
            </a:r>
          </a:p>
          <a:p>
            <a:endParaRPr lang="en-US" dirty="0"/>
          </a:p>
          <a:p>
            <a:r>
              <a:rPr lang="en-US" dirty="0"/>
              <a:t>PLACEMENT - Direct sale of securities to institutional investors (private placement transactions).</a:t>
            </a:r>
          </a:p>
          <a:p>
            <a:r>
              <a:rPr lang="en-US" dirty="0"/>
              <a:t>RIGHTS - Offering of common stock to existing shareholders who hold rights that entitle them to buy newly issued shares at a discount from the price at which shares will later be offered to the public.  </a:t>
            </a:r>
          </a:p>
          <a:p>
            <a:r>
              <a:rPr lang="en-US" dirty="0"/>
              <a:t>SELLOFF - Selling securities or commodities under pressure to avoid further declines in prices. Sell off is also called 'dumping'.</a:t>
            </a:r>
          </a:p>
          <a:p>
            <a:r>
              <a:rPr lang="en-US" dirty="0"/>
              <a:t>SPECIALWARRANTS - Special intermediary security that is used to offer shares to the public.  It allows the issuer to receive a portion of the deal's proceeds while the agent qualifies the prospectus and arranges investors.  Final payment of proceeds occurs when the final prospectus is filed and the special warrants are exchanged for the underlying security of the deal (Canadian specific).</a:t>
            </a:r>
          </a:p>
          <a:p>
            <a:endParaRPr lang="en-US" dirty="0"/>
          </a:p>
          <a:p>
            <a:r>
              <a:rPr lang="en-US" dirty="0"/>
              <a:t>TENDER - Offer to buy shares of a corporation, usually at a premium above the market price, for cash, securities, or both. The objective of issuing a tender offer is to take control of the target company.</a:t>
            </a:r>
          </a:p>
          <a:p>
            <a:r>
              <a:rPr lang="en-US" dirty="0"/>
              <a:t>VENDORPLCG - A marketing by or on behalf of vendors of securities.  The securities have been allotted to them as consideration for an acquisition of assets or consideration for future business.</a:t>
            </a:r>
            <a:endParaRPr lang="fr-FR" dirty="0"/>
          </a:p>
        </p:txBody>
      </p:sp>
    </p:spTree>
    <p:extLst>
      <p:ext uri="{BB962C8B-B14F-4D97-AF65-F5344CB8AC3E}">
        <p14:creationId xmlns:p14="http://schemas.microsoft.com/office/powerpoint/2010/main" val="1450471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275" t="9325" r="13993" b="20437"/>
          <a:stretch/>
        </p:blipFill>
        <p:spPr bwMode="auto">
          <a:xfrm>
            <a:off x="18143" y="1110341"/>
            <a:ext cx="9125857" cy="5138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754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11-26 at 18.18.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0900"/>
            <a:ext cx="9144000" cy="5143950"/>
          </a:xfrm>
          <a:prstGeom prst="rect">
            <a:avLst/>
          </a:prstGeom>
        </p:spPr>
      </p:pic>
    </p:spTree>
    <p:extLst>
      <p:ext uri="{BB962C8B-B14F-4D97-AF65-F5344CB8AC3E}">
        <p14:creationId xmlns:p14="http://schemas.microsoft.com/office/powerpoint/2010/main" val="4182334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274" t="1587" r="13882" b="13493"/>
          <a:stretch/>
        </p:blipFill>
        <p:spPr bwMode="auto">
          <a:xfrm>
            <a:off x="0" y="381000"/>
            <a:ext cx="9143999" cy="6212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75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1-26 at 18.19.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5922226"/>
          </a:xfrm>
          <a:prstGeom prst="rect">
            <a:avLst/>
          </a:prstGeom>
        </p:spPr>
      </p:pic>
    </p:spTree>
    <p:extLst>
      <p:ext uri="{BB962C8B-B14F-4D97-AF65-F5344CB8AC3E}">
        <p14:creationId xmlns:p14="http://schemas.microsoft.com/office/powerpoint/2010/main" val="4057155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9283" t="37103" r="26263" b="25794"/>
          <a:stretch/>
        </p:blipFill>
        <p:spPr bwMode="auto">
          <a:xfrm>
            <a:off x="0" y="1142538"/>
            <a:ext cx="9256835" cy="4343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457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5675" r="37865" b="47024"/>
          <a:stretch/>
        </p:blipFill>
        <p:spPr bwMode="auto">
          <a:xfrm>
            <a:off x="72571" y="1756228"/>
            <a:ext cx="9019764" cy="304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766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304800"/>
            <a:ext cx="3962400" cy="707886"/>
          </a:xfrm>
          <a:prstGeom prst="rect">
            <a:avLst/>
          </a:prstGeom>
          <a:noFill/>
        </p:spPr>
        <p:txBody>
          <a:bodyPr wrap="square" rtlCol="0">
            <a:spAutoFit/>
          </a:bodyPr>
          <a:lstStyle/>
          <a:p>
            <a:r>
              <a:rPr lang="en-GB" sz="4000" b="1" dirty="0" smtClean="0"/>
              <a:t>Since 1976</a:t>
            </a:r>
            <a:endParaRPr lang="fr-FR" sz="4000"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3" t="15535" r="40121" b="52206"/>
          <a:stretch/>
        </p:blipFill>
        <p:spPr bwMode="auto">
          <a:xfrm>
            <a:off x="40342" y="1822269"/>
            <a:ext cx="9103658" cy="2825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335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318" r="52032" b="28174"/>
          <a:stretch/>
        </p:blipFill>
        <p:spPr bwMode="auto">
          <a:xfrm>
            <a:off x="152400" y="533400"/>
            <a:ext cx="8991600" cy="5533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585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64" t="19696" r="51921" b="27382"/>
          <a:stretch/>
        </p:blipFill>
        <p:spPr bwMode="auto">
          <a:xfrm>
            <a:off x="290945" y="609600"/>
            <a:ext cx="8624455" cy="5458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585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235" r="37530" b="20833"/>
          <a:stretch/>
        </p:blipFill>
        <p:spPr bwMode="auto">
          <a:xfrm>
            <a:off x="44974" y="533400"/>
            <a:ext cx="9022826"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585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624</Words>
  <Application>Microsoft Office PowerPoint</Application>
  <PresentationFormat>On-screen Show (4:3)</PresentationFormat>
  <Paragraphs>27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theodoros</dc:creator>
  <cp:lastModifiedBy>theodoros</cp:lastModifiedBy>
  <cp:revision>23</cp:revision>
  <dcterms:created xsi:type="dcterms:W3CDTF">2006-08-16T00:00:00Z</dcterms:created>
  <dcterms:modified xsi:type="dcterms:W3CDTF">2015-12-10T20:03:00Z</dcterms:modified>
</cp:coreProperties>
</file>