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0" r:id="rId2"/>
  </p:sldMasterIdLst>
  <p:notesMasterIdLst>
    <p:notesMasterId r:id="rId18"/>
  </p:notesMasterIdLst>
  <p:sldIdLst>
    <p:sldId id="259" r:id="rId3"/>
    <p:sldId id="278" r:id="rId4"/>
    <p:sldId id="270" r:id="rId5"/>
    <p:sldId id="260" r:id="rId6"/>
    <p:sldId id="275" r:id="rId7"/>
    <p:sldId id="276" r:id="rId8"/>
    <p:sldId id="279" r:id="rId9"/>
    <p:sldId id="257" r:id="rId10"/>
    <p:sldId id="280" r:id="rId11"/>
    <p:sldId id="277" r:id="rId12"/>
    <p:sldId id="283" r:id="rId13"/>
    <p:sldId id="267" r:id="rId14"/>
    <p:sldId id="269" r:id="rId15"/>
    <p:sldId id="263" r:id="rId16"/>
    <p:sldId id="282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146" autoAdjust="0"/>
    <p:restoredTop sz="86867" autoAdjust="0"/>
  </p:normalViewPr>
  <p:slideViewPr>
    <p:cSldViewPr snapToGrid="0" snapToObjects="1">
      <p:cViewPr varScale="1">
        <p:scale>
          <a:sx n="81" d="100"/>
          <a:sy n="81" d="100"/>
        </p:scale>
        <p:origin x="-5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D0C6B-0ACD-054F-B504-9CAFA8393A74}" type="doc">
      <dgm:prSet loTypeId="urn:microsoft.com/office/officeart/2005/8/layout/cycle3" loCatId="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F7F42877-28BD-3B4A-A87D-C75F5ED54F2F}">
      <dgm:prSet phldrT="[文本]"/>
      <dgm:spPr/>
      <dgm:t>
        <a:bodyPr/>
        <a:lstStyle/>
        <a:p>
          <a:r>
            <a:rPr lang="en-US" altLang="zh-CN" dirty="0" smtClean="0"/>
            <a:t>Select potential stocks</a:t>
          </a:r>
          <a:endParaRPr lang="zh-CN" altLang="en-US" dirty="0"/>
        </a:p>
      </dgm:t>
    </dgm:pt>
    <dgm:pt modelId="{33B4FA17-2C4F-6B42-AC6D-574E4247FD9A}" type="parTrans" cxnId="{92C66138-181E-FA4E-AB69-E65DFF186466}">
      <dgm:prSet/>
      <dgm:spPr/>
      <dgm:t>
        <a:bodyPr/>
        <a:lstStyle/>
        <a:p>
          <a:endParaRPr lang="zh-CN" altLang="en-US"/>
        </a:p>
      </dgm:t>
    </dgm:pt>
    <dgm:pt modelId="{58128868-3D89-F245-BCFB-EB486D455DF1}" type="sibTrans" cxnId="{92C66138-181E-FA4E-AB69-E65DFF186466}">
      <dgm:prSet/>
      <dgm:spPr/>
      <dgm:t>
        <a:bodyPr/>
        <a:lstStyle/>
        <a:p>
          <a:endParaRPr lang="zh-CN" altLang="en-US"/>
        </a:p>
      </dgm:t>
    </dgm:pt>
    <dgm:pt modelId="{ED147276-CAA9-9C48-9430-A4B2E8CECD98}">
      <dgm:prSet phldrT="[文本]"/>
      <dgm:spPr/>
      <dgm:t>
        <a:bodyPr/>
        <a:lstStyle/>
        <a:p>
          <a:r>
            <a:rPr lang="en-US" altLang="zh-CN" dirty="0" smtClean="0"/>
            <a:t>NLP to improve model</a:t>
          </a:r>
          <a:endParaRPr lang="zh-CN" altLang="en-US" dirty="0"/>
        </a:p>
      </dgm:t>
    </dgm:pt>
    <dgm:pt modelId="{06BD5405-43B6-9344-8224-C29B3125131C}" type="parTrans" cxnId="{F2308494-7876-E14E-BDFA-160D807C94A5}">
      <dgm:prSet/>
      <dgm:spPr/>
      <dgm:t>
        <a:bodyPr/>
        <a:lstStyle/>
        <a:p>
          <a:endParaRPr lang="zh-CN" altLang="en-US"/>
        </a:p>
      </dgm:t>
    </dgm:pt>
    <dgm:pt modelId="{157146F6-5699-5647-9565-061BC0BA0226}" type="sibTrans" cxnId="{F2308494-7876-E14E-BDFA-160D807C94A5}">
      <dgm:prSet/>
      <dgm:spPr/>
      <dgm:t>
        <a:bodyPr/>
        <a:lstStyle/>
        <a:p>
          <a:endParaRPr lang="zh-CN" altLang="en-US"/>
        </a:p>
      </dgm:t>
    </dgm:pt>
    <dgm:pt modelId="{6F74722D-901A-7B4F-A14B-3648213EC86A}">
      <dgm:prSet phldrT="[文本]"/>
      <dgm:spPr/>
      <dgm:t>
        <a:bodyPr/>
        <a:lstStyle/>
        <a:p>
          <a:r>
            <a:rPr lang="en-US" altLang="zh-CN" dirty="0" smtClean="0"/>
            <a:t>Narrow down to certain horizon</a:t>
          </a:r>
          <a:endParaRPr lang="zh-CN" altLang="en-US" dirty="0"/>
        </a:p>
      </dgm:t>
    </dgm:pt>
    <dgm:pt modelId="{D9BB2F67-35B7-0C45-ACB1-58C1514D81F9}" type="parTrans" cxnId="{CA2EA36A-7439-C04C-800E-5A005FDF1B53}">
      <dgm:prSet/>
      <dgm:spPr/>
      <dgm:t>
        <a:bodyPr/>
        <a:lstStyle/>
        <a:p>
          <a:endParaRPr lang="zh-CN" altLang="en-US"/>
        </a:p>
      </dgm:t>
    </dgm:pt>
    <dgm:pt modelId="{8099B535-D44B-3449-9849-EC10B8F572DB}" type="sibTrans" cxnId="{CA2EA36A-7439-C04C-800E-5A005FDF1B53}">
      <dgm:prSet/>
      <dgm:spPr/>
      <dgm:t>
        <a:bodyPr/>
        <a:lstStyle/>
        <a:p>
          <a:endParaRPr lang="zh-CN" altLang="en-US"/>
        </a:p>
      </dgm:t>
    </dgm:pt>
    <dgm:pt modelId="{0642BBA2-0A67-BC4C-A9F3-7D24BF44D833}">
      <dgm:prSet phldrT="[文本]"/>
      <dgm:spPr/>
      <dgm:t>
        <a:bodyPr/>
        <a:lstStyle/>
        <a:p>
          <a:r>
            <a:rPr lang="en-US" altLang="zh-CN" dirty="0" smtClean="0"/>
            <a:t>Classification model to decide strategy</a:t>
          </a:r>
          <a:endParaRPr lang="zh-CN" altLang="en-US" dirty="0"/>
        </a:p>
      </dgm:t>
    </dgm:pt>
    <dgm:pt modelId="{6C094F4D-992F-464E-B17F-AAC47EA6F761}" type="parTrans" cxnId="{D2E25EAB-2C98-C54C-8F5B-309A8AC92BC7}">
      <dgm:prSet/>
      <dgm:spPr/>
      <dgm:t>
        <a:bodyPr/>
        <a:lstStyle/>
        <a:p>
          <a:endParaRPr lang="zh-CN" altLang="en-US"/>
        </a:p>
      </dgm:t>
    </dgm:pt>
    <dgm:pt modelId="{7CE3161A-0C48-1547-B2D0-2799B99E1B4E}" type="sibTrans" cxnId="{D2E25EAB-2C98-C54C-8F5B-309A8AC92BC7}">
      <dgm:prSet/>
      <dgm:spPr/>
      <dgm:t>
        <a:bodyPr/>
        <a:lstStyle/>
        <a:p>
          <a:endParaRPr lang="zh-CN" altLang="en-US"/>
        </a:p>
      </dgm:t>
    </dgm:pt>
    <dgm:pt modelId="{30227082-7CEF-8D4E-B32E-A7BE71C5B510}">
      <dgm:prSet phldrT="[文本]"/>
      <dgm:spPr/>
      <dgm:t>
        <a:bodyPr/>
        <a:lstStyle/>
        <a:p>
          <a:r>
            <a:rPr lang="en-US" altLang="zh-CN" dirty="0" smtClean="0"/>
            <a:t>Summary</a:t>
          </a:r>
          <a:endParaRPr lang="zh-CN" altLang="en-US" dirty="0"/>
        </a:p>
      </dgm:t>
    </dgm:pt>
    <dgm:pt modelId="{E6ABD055-6482-9D44-8E26-2968BB5F2BAD}" type="parTrans" cxnId="{5ED5C603-E9DD-A849-89C4-AB6D44A172BE}">
      <dgm:prSet/>
      <dgm:spPr/>
      <dgm:t>
        <a:bodyPr/>
        <a:lstStyle/>
        <a:p>
          <a:endParaRPr lang="zh-CN" altLang="en-US"/>
        </a:p>
      </dgm:t>
    </dgm:pt>
    <dgm:pt modelId="{4483241B-3A0E-1F4F-997A-B5761D3BD3BD}" type="sibTrans" cxnId="{5ED5C603-E9DD-A849-89C4-AB6D44A172BE}">
      <dgm:prSet/>
      <dgm:spPr/>
      <dgm:t>
        <a:bodyPr/>
        <a:lstStyle/>
        <a:p>
          <a:endParaRPr lang="zh-CN" altLang="en-US"/>
        </a:p>
      </dgm:t>
    </dgm:pt>
    <dgm:pt modelId="{DDDC3095-2447-844E-9DE2-40C72229C014}" type="pres">
      <dgm:prSet presAssocID="{A8CD0C6B-0ACD-054F-B504-9CAFA8393A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FCDD33-77A1-0844-B607-5699DA12053C}" type="pres">
      <dgm:prSet presAssocID="{A8CD0C6B-0ACD-054F-B504-9CAFA8393A74}" presName="cycle" presStyleCnt="0"/>
      <dgm:spPr/>
      <dgm:t>
        <a:bodyPr/>
        <a:lstStyle/>
        <a:p>
          <a:endParaRPr lang="en-US"/>
        </a:p>
      </dgm:t>
    </dgm:pt>
    <dgm:pt modelId="{8AF02C3A-9DDD-5142-AA5E-485431EF69E3}" type="pres">
      <dgm:prSet presAssocID="{6F74722D-901A-7B4F-A14B-3648213EC86A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937A0-A8E6-6E4E-B8A3-671A8988866F}" type="pres">
      <dgm:prSet presAssocID="{8099B535-D44B-3449-9849-EC10B8F572DB}" presName="sibTransFirstNode" presStyleLbl="bgShp" presStyleIdx="0" presStyleCnt="1"/>
      <dgm:spPr/>
      <dgm:t>
        <a:bodyPr/>
        <a:lstStyle/>
        <a:p>
          <a:endParaRPr lang="zh-CN" altLang="en-US"/>
        </a:p>
      </dgm:t>
    </dgm:pt>
    <dgm:pt modelId="{718A44F2-CEC5-5A45-8B98-07600E37A914}" type="pres">
      <dgm:prSet presAssocID="{F7F42877-28BD-3B4A-A87D-C75F5ED54F2F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0E08F0-5172-D843-873B-C6CFFD6DE4D9}" type="pres">
      <dgm:prSet presAssocID="{0642BBA2-0A67-BC4C-A9F3-7D24BF44D833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63BD59-6D93-0A4C-B6EB-3C413D87FB30}" type="pres">
      <dgm:prSet presAssocID="{ED147276-CAA9-9C48-9430-A4B2E8CECD98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C6664-E3A3-854E-B6A9-7637ED879688}" type="pres">
      <dgm:prSet presAssocID="{30227082-7CEF-8D4E-B32E-A7BE71C5B510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C66138-181E-FA4E-AB69-E65DFF186466}" srcId="{A8CD0C6B-0ACD-054F-B504-9CAFA8393A74}" destId="{F7F42877-28BD-3B4A-A87D-C75F5ED54F2F}" srcOrd="1" destOrd="0" parTransId="{33B4FA17-2C4F-6B42-AC6D-574E4247FD9A}" sibTransId="{58128868-3D89-F245-BCFB-EB486D455DF1}"/>
    <dgm:cxn modelId="{700ED33E-D7E2-1A42-A7BB-FA720E0D1866}" type="presOf" srcId="{F7F42877-28BD-3B4A-A87D-C75F5ED54F2F}" destId="{718A44F2-CEC5-5A45-8B98-07600E37A914}" srcOrd="0" destOrd="0" presId="urn:microsoft.com/office/officeart/2005/8/layout/cycle3"/>
    <dgm:cxn modelId="{5ED5C603-E9DD-A849-89C4-AB6D44A172BE}" srcId="{A8CD0C6B-0ACD-054F-B504-9CAFA8393A74}" destId="{30227082-7CEF-8D4E-B32E-A7BE71C5B510}" srcOrd="4" destOrd="0" parTransId="{E6ABD055-6482-9D44-8E26-2968BB5F2BAD}" sibTransId="{4483241B-3A0E-1F4F-997A-B5761D3BD3BD}"/>
    <dgm:cxn modelId="{1CB5B0CF-B876-094D-9446-B98E7448C40E}" type="presOf" srcId="{8099B535-D44B-3449-9849-EC10B8F572DB}" destId="{9C4937A0-A8E6-6E4E-B8A3-671A8988866F}" srcOrd="0" destOrd="0" presId="urn:microsoft.com/office/officeart/2005/8/layout/cycle3"/>
    <dgm:cxn modelId="{0C6544B8-5D22-F54C-ADE3-2A69FD6D35DB}" type="presOf" srcId="{30227082-7CEF-8D4E-B32E-A7BE71C5B510}" destId="{177C6664-E3A3-854E-B6A9-7637ED879688}" srcOrd="0" destOrd="0" presId="urn:microsoft.com/office/officeart/2005/8/layout/cycle3"/>
    <dgm:cxn modelId="{278C181D-7EB5-7F4D-8CB0-96BF34F6C059}" type="presOf" srcId="{A8CD0C6B-0ACD-054F-B504-9CAFA8393A74}" destId="{DDDC3095-2447-844E-9DE2-40C72229C014}" srcOrd="0" destOrd="0" presId="urn:microsoft.com/office/officeart/2005/8/layout/cycle3"/>
    <dgm:cxn modelId="{AC5DC7D9-80C0-EE42-8A0D-EC0016845912}" type="presOf" srcId="{ED147276-CAA9-9C48-9430-A4B2E8CECD98}" destId="{4463BD59-6D93-0A4C-B6EB-3C413D87FB30}" srcOrd="0" destOrd="0" presId="urn:microsoft.com/office/officeart/2005/8/layout/cycle3"/>
    <dgm:cxn modelId="{D2E25EAB-2C98-C54C-8F5B-309A8AC92BC7}" srcId="{A8CD0C6B-0ACD-054F-B504-9CAFA8393A74}" destId="{0642BBA2-0A67-BC4C-A9F3-7D24BF44D833}" srcOrd="2" destOrd="0" parTransId="{6C094F4D-992F-464E-B17F-AAC47EA6F761}" sibTransId="{7CE3161A-0C48-1547-B2D0-2799B99E1B4E}"/>
    <dgm:cxn modelId="{CA2EA36A-7439-C04C-800E-5A005FDF1B53}" srcId="{A8CD0C6B-0ACD-054F-B504-9CAFA8393A74}" destId="{6F74722D-901A-7B4F-A14B-3648213EC86A}" srcOrd="0" destOrd="0" parTransId="{D9BB2F67-35B7-0C45-ACB1-58C1514D81F9}" sibTransId="{8099B535-D44B-3449-9849-EC10B8F572DB}"/>
    <dgm:cxn modelId="{7735C908-02D4-AD41-8B37-9BF4D6416F85}" type="presOf" srcId="{0642BBA2-0A67-BC4C-A9F3-7D24BF44D833}" destId="{E10E08F0-5172-D843-873B-C6CFFD6DE4D9}" srcOrd="0" destOrd="0" presId="urn:microsoft.com/office/officeart/2005/8/layout/cycle3"/>
    <dgm:cxn modelId="{6A9F6C9D-EF8B-554D-A09D-CBF1A7E29FFC}" type="presOf" srcId="{6F74722D-901A-7B4F-A14B-3648213EC86A}" destId="{8AF02C3A-9DDD-5142-AA5E-485431EF69E3}" srcOrd="0" destOrd="0" presId="urn:microsoft.com/office/officeart/2005/8/layout/cycle3"/>
    <dgm:cxn modelId="{F2308494-7876-E14E-BDFA-160D807C94A5}" srcId="{A8CD0C6B-0ACD-054F-B504-9CAFA8393A74}" destId="{ED147276-CAA9-9C48-9430-A4B2E8CECD98}" srcOrd="3" destOrd="0" parTransId="{06BD5405-43B6-9344-8224-C29B3125131C}" sibTransId="{157146F6-5699-5647-9565-061BC0BA0226}"/>
    <dgm:cxn modelId="{0FC691CD-AD67-D746-AB00-1A8497A0FE84}" type="presParOf" srcId="{DDDC3095-2447-844E-9DE2-40C72229C014}" destId="{A2FCDD33-77A1-0844-B607-5699DA12053C}" srcOrd="0" destOrd="0" presId="urn:microsoft.com/office/officeart/2005/8/layout/cycle3"/>
    <dgm:cxn modelId="{252A9B05-93B1-E84A-ABDE-FC83D3F4553B}" type="presParOf" srcId="{A2FCDD33-77A1-0844-B607-5699DA12053C}" destId="{8AF02C3A-9DDD-5142-AA5E-485431EF69E3}" srcOrd="0" destOrd="0" presId="urn:microsoft.com/office/officeart/2005/8/layout/cycle3"/>
    <dgm:cxn modelId="{336DBF80-F8AC-1144-B61B-FD74E9921833}" type="presParOf" srcId="{A2FCDD33-77A1-0844-B607-5699DA12053C}" destId="{9C4937A0-A8E6-6E4E-B8A3-671A8988866F}" srcOrd="1" destOrd="0" presId="urn:microsoft.com/office/officeart/2005/8/layout/cycle3"/>
    <dgm:cxn modelId="{553B013A-49DC-1C40-9A62-14DD70015DA4}" type="presParOf" srcId="{A2FCDD33-77A1-0844-B607-5699DA12053C}" destId="{718A44F2-CEC5-5A45-8B98-07600E37A914}" srcOrd="2" destOrd="0" presId="urn:microsoft.com/office/officeart/2005/8/layout/cycle3"/>
    <dgm:cxn modelId="{767C5758-CEB0-7148-9539-BC53FB95E802}" type="presParOf" srcId="{A2FCDD33-77A1-0844-B607-5699DA12053C}" destId="{E10E08F0-5172-D843-873B-C6CFFD6DE4D9}" srcOrd="3" destOrd="0" presId="urn:microsoft.com/office/officeart/2005/8/layout/cycle3"/>
    <dgm:cxn modelId="{467261C7-625C-0A49-93DE-B6BB085EAF5D}" type="presParOf" srcId="{A2FCDD33-77A1-0844-B607-5699DA12053C}" destId="{4463BD59-6D93-0A4C-B6EB-3C413D87FB30}" srcOrd="4" destOrd="0" presId="urn:microsoft.com/office/officeart/2005/8/layout/cycle3"/>
    <dgm:cxn modelId="{3B9C32BF-D91B-5F41-A611-90069BA152F3}" type="presParOf" srcId="{A2FCDD33-77A1-0844-B607-5699DA12053C}" destId="{177C6664-E3A3-854E-B6A9-7637ED87968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FFB782-F7A9-3948-A127-115CE7051096}" type="doc">
      <dgm:prSet loTypeId="urn:microsoft.com/office/officeart/2009/layout/CircleArrow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4D50A60-977A-C849-AEA2-BC7AB767EB98}">
      <dgm:prSet phldrT="[文本]"/>
      <dgm:spPr/>
      <dgm:t>
        <a:bodyPr/>
        <a:lstStyle/>
        <a:p>
          <a:r>
            <a:rPr lang="en-US" altLang="zh-CN" dirty="0" smtClean="0"/>
            <a:t>Features-&gt; models</a:t>
          </a:r>
          <a:endParaRPr lang="zh-CN" altLang="en-US" dirty="0"/>
        </a:p>
      </dgm:t>
    </dgm:pt>
    <dgm:pt modelId="{B389C731-6D19-AB45-9E56-A0EF2A6D36B5}" type="parTrans" cxnId="{873C3483-E5DF-9F41-A39B-A4B4A1F83866}">
      <dgm:prSet/>
      <dgm:spPr/>
      <dgm:t>
        <a:bodyPr/>
        <a:lstStyle/>
        <a:p>
          <a:endParaRPr lang="zh-CN" altLang="en-US"/>
        </a:p>
      </dgm:t>
    </dgm:pt>
    <dgm:pt modelId="{BC43E2CF-E2F1-CC49-851C-0A22B76D9AD1}" type="sibTrans" cxnId="{873C3483-E5DF-9F41-A39B-A4B4A1F83866}">
      <dgm:prSet/>
      <dgm:spPr/>
      <dgm:t>
        <a:bodyPr/>
        <a:lstStyle/>
        <a:p>
          <a:endParaRPr lang="zh-CN" altLang="en-US"/>
        </a:p>
      </dgm:t>
    </dgm:pt>
    <dgm:pt modelId="{4DF30C3C-010D-1248-A342-9086592901B4}">
      <dgm:prSet phldrT="[文本]"/>
      <dgm:spPr/>
      <dgm:t>
        <a:bodyPr/>
        <a:lstStyle/>
        <a:p>
          <a:r>
            <a:rPr lang="en-US" altLang="zh-CN" dirty="0" smtClean="0"/>
            <a:t>Models comparison</a:t>
          </a:r>
          <a:endParaRPr lang="zh-CN" altLang="en-US" dirty="0"/>
        </a:p>
      </dgm:t>
    </dgm:pt>
    <dgm:pt modelId="{57E6605C-0F64-254F-BFBA-8184884DA266}" type="parTrans" cxnId="{AECBD01F-D2BF-3E40-8520-306BF8948BBE}">
      <dgm:prSet/>
      <dgm:spPr/>
      <dgm:t>
        <a:bodyPr/>
        <a:lstStyle/>
        <a:p>
          <a:endParaRPr lang="zh-CN" altLang="en-US"/>
        </a:p>
      </dgm:t>
    </dgm:pt>
    <dgm:pt modelId="{3365EB2C-16E3-334D-AE61-E03F6445A1E1}" type="sibTrans" cxnId="{AECBD01F-D2BF-3E40-8520-306BF8948BBE}">
      <dgm:prSet/>
      <dgm:spPr/>
      <dgm:t>
        <a:bodyPr/>
        <a:lstStyle/>
        <a:p>
          <a:endParaRPr lang="zh-CN" altLang="en-US"/>
        </a:p>
      </dgm:t>
    </dgm:pt>
    <dgm:pt modelId="{46CB4DB5-AEC4-4541-82E0-1F04DD07AEBB}">
      <dgm:prSet phldrT="[文本]"/>
      <dgm:spPr/>
      <dgm:t>
        <a:bodyPr/>
        <a:lstStyle/>
        <a:p>
          <a:r>
            <a:rPr lang="en-US" altLang="zh-CN" dirty="0" smtClean="0"/>
            <a:t>Result evaluation</a:t>
          </a:r>
          <a:endParaRPr lang="zh-CN" altLang="en-US" dirty="0"/>
        </a:p>
      </dgm:t>
    </dgm:pt>
    <dgm:pt modelId="{EE5AD768-58FA-8440-A71E-0CA6181FA5D2}" type="parTrans" cxnId="{63DE4E5F-2646-8F43-B71F-457D4CD777E3}">
      <dgm:prSet/>
      <dgm:spPr/>
      <dgm:t>
        <a:bodyPr/>
        <a:lstStyle/>
        <a:p>
          <a:endParaRPr lang="zh-CN" altLang="en-US"/>
        </a:p>
      </dgm:t>
    </dgm:pt>
    <dgm:pt modelId="{11456ED0-8F08-134E-92F0-C7265C9EA89A}" type="sibTrans" cxnId="{63DE4E5F-2646-8F43-B71F-457D4CD777E3}">
      <dgm:prSet/>
      <dgm:spPr/>
      <dgm:t>
        <a:bodyPr/>
        <a:lstStyle/>
        <a:p>
          <a:endParaRPr lang="zh-CN" altLang="en-US"/>
        </a:p>
      </dgm:t>
    </dgm:pt>
    <dgm:pt modelId="{E70A2C4E-9AD4-894D-B71F-3F99A45A31FE}" type="pres">
      <dgm:prSet presAssocID="{C1FFB782-F7A9-3948-A127-115CE705109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2F6661C-615B-9C4A-AAC9-4E4A3375D01B}" type="pres">
      <dgm:prSet presAssocID="{94D50A60-977A-C849-AEA2-BC7AB767EB98}" presName="Accent1" presStyleCnt="0"/>
      <dgm:spPr/>
    </dgm:pt>
    <dgm:pt modelId="{BE94BE39-BCE9-8448-9B39-8CFD3068FCB5}" type="pres">
      <dgm:prSet presAssocID="{94D50A60-977A-C849-AEA2-BC7AB767EB98}" presName="Accent" presStyleLbl="node1" presStyleIdx="0" presStyleCnt="3"/>
      <dgm:spPr/>
    </dgm:pt>
    <dgm:pt modelId="{A6ED4F12-7813-E141-B659-F34E4E07FF6A}" type="pres">
      <dgm:prSet presAssocID="{94D50A60-977A-C849-AEA2-BC7AB767EB9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BD4EA-409C-3448-86BC-60231BD648A0}" type="pres">
      <dgm:prSet presAssocID="{4DF30C3C-010D-1248-A342-9086592901B4}" presName="Accent2" presStyleCnt="0"/>
      <dgm:spPr/>
    </dgm:pt>
    <dgm:pt modelId="{C40AD27D-BBF1-164B-990E-22E022D6EB77}" type="pres">
      <dgm:prSet presAssocID="{4DF30C3C-010D-1248-A342-9086592901B4}" presName="Accent" presStyleLbl="node1" presStyleIdx="1" presStyleCnt="3"/>
      <dgm:spPr/>
    </dgm:pt>
    <dgm:pt modelId="{8D154873-F9E1-6C4D-8371-CAA5AE1D4A38}" type="pres">
      <dgm:prSet presAssocID="{4DF30C3C-010D-1248-A342-9086592901B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98ED39-41EB-0347-84E6-4CD0AEB60D6B}" type="pres">
      <dgm:prSet presAssocID="{46CB4DB5-AEC4-4541-82E0-1F04DD07AEBB}" presName="Accent3" presStyleCnt="0"/>
      <dgm:spPr/>
    </dgm:pt>
    <dgm:pt modelId="{5A5DE0E4-1367-AF4F-9068-89E072D8AF4D}" type="pres">
      <dgm:prSet presAssocID="{46CB4DB5-AEC4-4541-82E0-1F04DD07AEBB}" presName="Accent" presStyleLbl="node1" presStyleIdx="2" presStyleCnt="3"/>
      <dgm:spPr/>
    </dgm:pt>
    <dgm:pt modelId="{E2A02854-78DF-B647-A769-6B1128679649}" type="pres">
      <dgm:prSet presAssocID="{46CB4DB5-AEC4-4541-82E0-1F04DD07AEB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AA34BF-0F67-1644-AF13-6B00C262EC4C}" type="presOf" srcId="{94D50A60-977A-C849-AEA2-BC7AB767EB98}" destId="{A6ED4F12-7813-E141-B659-F34E4E07FF6A}" srcOrd="0" destOrd="0" presId="urn:microsoft.com/office/officeart/2009/layout/CircleArrowProcess"/>
    <dgm:cxn modelId="{AECBD01F-D2BF-3E40-8520-306BF8948BBE}" srcId="{C1FFB782-F7A9-3948-A127-115CE7051096}" destId="{4DF30C3C-010D-1248-A342-9086592901B4}" srcOrd="1" destOrd="0" parTransId="{57E6605C-0F64-254F-BFBA-8184884DA266}" sibTransId="{3365EB2C-16E3-334D-AE61-E03F6445A1E1}"/>
    <dgm:cxn modelId="{873C3483-E5DF-9F41-A39B-A4B4A1F83866}" srcId="{C1FFB782-F7A9-3948-A127-115CE7051096}" destId="{94D50A60-977A-C849-AEA2-BC7AB767EB98}" srcOrd="0" destOrd="0" parTransId="{B389C731-6D19-AB45-9E56-A0EF2A6D36B5}" sibTransId="{BC43E2CF-E2F1-CC49-851C-0A22B76D9AD1}"/>
    <dgm:cxn modelId="{6025E90F-0582-C748-9EFA-3500E579A10C}" type="presOf" srcId="{4DF30C3C-010D-1248-A342-9086592901B4}" destId="{8D154873-F9E1-6C4D-8371-CAA5AE1D4A38}" srcOrd="0" destOrd="0" presId="urn:microsoft.com/office/officeart/2009/layout/CircleArrowProcess"/>
    <dgm:cxn modelId="{63DE4E5F-2646-8F43-B71F-457D4CD777E3}" srcId="{C1FFB782-F7A9-3948-A127-115CE7051096}" destId="{46CB4DB5-AEC4-4541-82E0-1F04DD07AEBB}" srcOrd="2" destOrd="0" parTransId="{EE5AD768-58FA-8440-A71E-0CA6181FA5D2}" sibTransId="{11456ED0-8F08-134E-92F0-C7265C9EA89A}"/>
    <dgm:cxn modelId="{414D73EF-E53E-344F-AD86-D0671037BCB6}" type="presOf" srcId="{C1FFB782-F7A9-3948-A127-115CE7051096}" destId="{E70A2C4E-9AD4-894D-B71F-3F99A45A31FE}" srcOrd="0" destOrd="0" presId="urn:microsoft.com/office/officeart/2009/layout/CircleArrowProcess"/>
    <dgm:cxn modelId="{BC29E5D7-063F-9B4A-A764-9584493DB898}" type="presOf" srcId="{46CB4DB5-AEC4-4541-82E0-1F04DD07AEBB}" destId="{E2A02854-78DF-B647-A769-6B1128679649}" srcOrd="0" destOrd="0" presId="urn:microsoft.com/office/officeart/2009/layout/CircleArrowProcess"/>
    <dgm:cxn modelId="{22823E45-9381-A64D-8638-9ADA3132818E}" type="presParOf" srcId="{E70A2C4E-9AD4-894D-B71F-3F99A45A31FE}" destId="{C2F6661C-615B-9C4A-AAC9-4E4A3375D01B}" srcOrd="0" destOrd="0" presId="urn:microsoft.com/office/officeart/2009/layout/CircleArrowProcess"/>
    <dgm:cxn modelId="{08871D65-3C1C-4440-B209-4E6E6C9B0FF8}" type="presParOf" srcId="{C2F6661C-615B-9C4A-AAC9-4E4A3375D01B}" destId="{BE94BE39-BCE9-8448-9B39-8CFD3068FCB5}" srcOrd="0" destOrd="0" presId="urn:microsoft.com/office/officeart/2009/layout/CircleArrowProcess"/>
    <dgm:cxn modelId="{5D5DBE1B-CD21-2B40-8E81-733B2E934E97}" type="presParOf" srcId="{E70A2C4E-9AD4-894D-B71F-3F99A45A31FE}" destId="{A6ED4F12-7813-E141-B659-F34E4E07FF6A}" srcOrd="1" destOrd="0" presId="urn:microsoft.com/office/officeart/2009/layout/CircleArrowProcess"/>
    <dgm:cxn modelId="{801C9B69-30DB-EC42-A576-0AD229978D92}" type="presParOf" srcId="{E70A2C4E-9AD4-894D-B71F-3F99A45A31FE}" destId="{823BD4EA-409C-3448-86BC-60231BD648A0}" srcOrd="2" destOrd="0" presId="urn:microsoft.com/office/officeart/2009/layout/CircleArrowProcess"/>
    <dgm:cxn modelId="{BDAE0CAA-0314-6743-B6E7-B90525E4A91F}" type="presParOf" srcId="{823BD4EA-409C-3448-86BC-60231BD648A0}" destId="{C40AD27D-BBF1-164B-990E-22E022D6EB77}" srcOrd="0" destOrd="0" presId="urn:microsoft.com/office/officeart/2009/layout/CircleArrowProcess"/>
    <dgm:cxn modelId="{8800E79F-8257-3E41-9BD3-866F244C0817}" type="presParOf" srcId="{E70A2C4E-9AD4-894D-B71F-3F99A45A31FE}" destId="{8D154873-F9E1-6C4D-8371-CAA5AE1D4A38}" srcOrd="3" destOrd="0" presId="urn:microsoft.com/office/officeart/2009/layout/CircleArrowProcess"/>
    <dgm:cxn modelId="{6436C55D-F769-1E42-A68E-7FFDDBEDDD07}" type="presParOf" srcId="{E70A2C4E-9AD4-894D-B71F-3F99A45A31FE}" destId="{0998ED39-41EB-0347-84E6-4CD0AEB60D6B}" srcOrd="4" destOrd="0" presId="urn:microsoft.com/office/officeart/2009/layout/CircleArrowProcess"/>
    <dgm:cxn modelId="{012F34C8-F140-9F43-8CEF-858EEB92C74F}" type="presParOf" srcId="{0998ED39-41EB-0347-84E6-4CD0AEB60D6B}" destId="{5A5DE0E4-1367-AF4F-9068-89E072D8AF4D}" srcOrd="0" destOrd="0" presId="urn:microsoft.com/office/officeart/2009/layout/CircleArrowProcess"/>
    <dgm:cxn modelId="{E9ED20AE-29FE-B246-948B-9308A8DA199E}" type="presParOf" srcId="{E70A2C4E-9AD4-894D-B71F-3F99A45A31FE}" destId="{E2A02854-78DF-B647-A769-6B112867964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FFB782-F7A9-3948-A127-115CE7051096}" type="doc">
      <dgm:prSet loTypeId="urn:microsoft.com/office/officeart/2005/8/layout/target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4D50A60-977A-C849-AEA2-BC7AB767EB98}">
      <dgm:prSet phldrT="[文本]"/>
      <dgm:spPr/>
      <dgm:t>
        <a:bodyPr/>
        <a:lstStyle/>
        <a:p>
          <a:r>
            <a:rPr lang="en-US" altLang="zh-CN" dirty="0" smtClean="0"/>
            <a:t>Scraping news /earning</a:t>
          </a:r>
          <a:endParaRPr lang="zh-CN" altLang="en-US" dirty="0"/>
        </a:p>
      </dgm:t>
    </dgm:pt>
    <dgm:pt modelId="{B389C731-6D19-AB45-9E56-A0EF2A6D36B5}" type="parTrans" cxnId="{873C3483-E5DF-9F41-A39B-A4B4A1F83866}">
      <dgm:prSet/>
      <dgm:spPr/>
      <dgm:t>
        <a:bodyPr/>
        <a:lstStyle/>
        <a:p>
          <a:endParaRPr lang="zh-CN" altLang="en-US"/>
        </a:p>
      </dgm:t>
    </dgm:pt>
    <dgm:pt modelId="{BC43E2CF-E2F1-CC49-851C-0A22B76D9AD1}" type="sibTrans" cxnId="{873C3483-E5DF-9F41-A39B-A4B4A1F83866}">
      <dgm:prSet/>
      <dgm:spPr/>
      <dgm:t>
        <a:bodyPr/>
        <a:lstStyle/>
        <a:p>
          <a:endParaRPr lang="zh-CN" altLang="en-US"/>
        </a:p>
      </dgm:t>
    </dgm:pt>
    <dgm:pt modelId="{4DF30C3C-010D-1248-A342-9086592901B4}">
      <dgm:prSet phldrT="[文本]"/>
      <dgm:spPr/>
      <dgm:t>
        <a:bodyPr/>
        <a:lstStyle/>
        <a:p>
          <a:r>
            <a:rPr lang="en-US" altLang="zh-CN" dirty="0" smtClean="0"/>
            <a:t>Models evaluation</a:t>
          </a:r>
          <a:endParaRPr lang="zh-CN" altLang="en-US" dirty="0"/>
        </a:p>
      </dgm:t>
    </dgm:pt>
    <dgm:pt modelId="{57E6605C-0F64-254F-BFBA-8184884DA266}" type="parTrans" cxnId="{AECBD01F-D2BF-3E40-8520-306BF8948BBE}">
      <dgm:prSet/>
      <dgm:spPr/>
      <dgm:t>
        <a:bodyPr/>
        <a:lstStyle/>
        <a:p>
          <a:endParaRPr lang="zh-CN" altLang="en-US"/>
        </a:p>
      </dgm:t>
    </dgm:pt>
    <dgm:pt modelId="{3365EB2C-16E3-334D-AE61-E03F6445A1E1}" type="sibTrans" cxnId="{AECBD01F-D2BF-3E40-8520-306BF8948BBE}">
      <dgm:prSet/>
      <dgm:spPr/>
      <dgm:t>
        <a:bodyPr/>
        <a:lstStyle/>
        <a:p>
          <a:endParaRPr lang="zh-CN" altLang="en-US"/>
        </a:p>
      </dgm:t>
    </dgm:pt>
    <dgm:pt modelId="{EC23209B-6769-4E2A-9DAA-3C0E681F2D94}">
      <dgm:prSet phldrT="[文本]"/>
      <dgm:spPr/>
      <dgm:t>
        <a:bodyPr/>
        <a:lstStyle/>
        <a:p>
          <a:r>
            <a:rPr lang="en-US" altLang="zh-CN" dirty="0" smtClean="0"/>
            <a:t>Extracting features</a:t>
          </a:r>
          <a:endParaRPr lang="zh-CN" altLang="en-US" dirty="0"/>
        </a:p>
      </dgm:t>
    </dgm:pt>
    <dgm:pt modelId="{882EBCC5-56FE-4EE5-A20F-3BB48DB48B59}" type="parTrans" cxnId="{182EFD0F-1396-4D49-A506-9F716F285CC7}">
      <dgm:prSet/>
      <dgm:spPr/>
      <dgm:t>
        <a:bodyPr/>
        <a:lstStyle/>
        <a:p>
          <a:endParaRPr lang="en-US"/>
        </a:p>
      </dgm:t>
    </dgm:pt>
    <dgm:pt modelId="{573A1A55-E9EF-48AA-BABE-517BE833D257}" type="sibTrans" cxnId="{182EFD0F-1396-4D49-A506-9F716F285CC7}">
      <dgm:prSet/>
      <dgm:spPr/>
      <dgm:t>
        <a:bodyPr/>
        <a:lstStyle/>
        <a:p>
          <a:endParaRPr lang="en-US"/>
        </a:p>
      </dgm:t>
    </dgm:pt>
    <dgm:pt modelId="{BE40EB31-5945-4949-8E30-BBD09C8B244D}" type="pres">
      <dgm:prSet presAssocID="{C1FFB782-F7A9-3948-A127-115CE705109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B6D49A-9E51-4B1B-BCED-DB25BC809965}" type="pres">
      <dgm:prSet presAssocID="{94D50A60-977A-C849-AEA2-BC7AB767EB98}" presName="circle1" presStyleLbl="node1" presStyleIdx="0" presStyleCnt="3"/>
      <dgm:spPr/>
    </dgm:pt>
    <dgm:pt modelId="{EBCC5D4C-CDD7-44D2-81D8-D8FD21D090C7}" type="pres">
      <dgm:prSet presAssocID="{94D50A60-977A-C849-AEA2-BC7AB767EB98}" presName="space" presStyleCnt="0"/>
      <dgm:spPr/>
    </dgm:pt>
    <dgm:pt modelId="{1D9CF509-B5F0-44D3-B610-4E7DA79BBD7E}" type="pres">
      <dgm:prSet presAssocID="{94D50A60-977A-C849-AEA2-BC7AB767EB98}" presName="rect1" presStyleLbl="alignAcc1" presStyleIdx="0" presStyleCnt="3"/>
      <dgm:spPr/>
      <dgm:t>
        <a:bodyPr/>
        <a:lstStyle/>
        <a:p>
          <a:endParaRPr lang="en-US"/>
        </a:p>
      </dgm:t>
    </dgm:pt>
    <dgm:pt modelId="{3184E4B8-4B04-4B0F-BD93-3882973C1795}" type="pres">
      <dgm:prSet presAssocID="{EC23209B-6769-4E2A-9DAA-3C0E681F2D94}" presName="vertSpace2" presStyleLbl="node1" presStyleIdx="0" presStyleCnt="3"/>
      <dgm:spPr/>
    </dgm:pt>
    <dgm:pt modelId="{33DCFFAD-1169-4DD5-A303-9315627FDAFB}" type="pres">
      <dgm:prSet presAssocID="{EC23209B-6769-4E2A-9DAA-3C0E681F2D94}" presName="circle2" presStyleLbl="node1" presStyleIdx="1" presStyleCnt="3"/>
      <dgm:spPr/>
    </dgm:pt>
    <dgm:pt modelId="{C48C38D7-D98E-48F5-96AE-2D4C5AB1EC30}" type="pres">
      <dgm:prSet presAssocID="{EC23209B-6769-4E2A-9DAA-3C0E681F2D94}" presName="rect2" presStyleLbl="alignAcc1" presStyleIdx="1" presStyleCnt="3"/>
      <dgm:spPr/>
      <dgm:t>
        <a:bodyPr/>
        <a:lstStyle/>
        <a:p>
          <a:endParaRPr lang="en-US"/>
        </a:p>
      </dgm:t>
    </dgm:pt>
    <dgm:pt modelId="{46D2C16F-A8D7-4E48-B419-9A376EB6E4D7}" type="pres">
      <dgm:prSet presAssocID="{4DF30C3C-010D-1248-A342-9086592901B4}" presName="vertSpace3" presStyleLbl="node1" presStyleIdx="1" presStyleCnt="3"/>
      <dgm:spPr/>
    </dgm:pt>
    <dgm:pt modelId="{EF42E533-7A6B-4D05-AD13-10C202E0CE0C}" type="pres">
      <dgm:prSet presAssocID="{4DF30C3C-010D-1248-A342-9086592901B4}" presName="circle3" presStyleLbl="node1" presStyleIdx="2" presStyleCnt="3"/>
      <dgm:spPr/>
    </dgm:pt>
    <dgm:pt modelId="{C0369335-D02D-4559-8A06-3726F2831D03}" type="pres">
      <dgm:prSet presAssocID="{4DF30C3C-010D-1248-A342-9086592901B4}" presName="rect3" presStyleLbl="alignAcc1" presStyleIdx="2" presStyleCnt="3"/>
      <dgm:spPr/>
      <dgm:t>
        <a:bodyPr/>
        <a:lstStyle/>
        <a:p>
          <a:endParaRPr lang="en-US"/>
        </a:p>
      </dgm:t>
    </dgm:pt>
    <dgm:pt modelId="{8F78CA9F-49B4-4B95-A81E-D29A4F20F686}" type="pres">
      <dgm:prSet presAssocID="{94D50A60-977A-C849-AEA2-BC7AB767EB9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6EC73F-9084-4D3B-8E06-28F78CB04EE0}" type="pres">
      <dgm:prSet presAssocID="{EC23209B-6769-4E2A-9DAA-3C0E681F2D94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F9859-B9D7-40B2-965F-1B924CD5AF5A}" type="pres">
      <dgm:prSet presAssocID="{4DF30C3C-010D-1248-A342-9086592901B4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3C3483-E5DF-9F41-A39B-A4B4A1F83866}" srcId="{C1FFB782-F7A9-3948-A127-115CE7051096}" destId="{94D50A60-977A-C849-AEA2-BC7AB767EB98}" srcOrd="0" destOrd="0" parTransId="{B389C731-6D19-AB45-9E56-A0EF2A6D36B5}" sibTransId="{BC43E2CF-E2F1-CC49-851C-0A22B76D9AD1}"/>
    <dgm:cxn modelId="{4099CF99-D3E3-4229-9FB6-699F4EAE24B6}" type="presOf" srcId="{94D50A60-977A-C849-AEA2-BC7AB767EB98}" destId="{8F78CA9F-49B4-4B95-A81E-D29A4F20F686}" srcOrd="1" destOrd="0" presId="urn:microsoft.com/office/officeart/2005/8/layout/target3"/>
    <dgm:cxn modelId="{D8B54BB1-3E50-4D01-BF69-37DA10430669}" type="presOf" srcId="{4DF30C3C-010D-1248-A342-9086592901B4}" destId="{81EF9859-B9D7-40B2-965F-1B924CD5AF5A}" srcOrd="1" destOrd="0" presId="urn:microsoft.com/office/officeart/2005/8/layout/target3"/>
    <dgm:cxn modelId="{182EFD0F-1396-4D49-A506-9F716F285CC7}" srcId="{C1FFB782-F7A9-3948-A127-115CE7051096}" destId="{EC23209B-6769-4E2A-9DAA-3C0E681F2D94}" srcOrd="1" destOrd="0" parTransId="{882EBCC5-56FE-4EE5-A20F-3BB48DB48B59}" sibTransId="{573A1A55-E9EF-48AA-BABE-517BE833D257}"/>
    <dgm:cxn modelId="{A878680F-2058-47F7-B4A8-FC4425D55DB8}" type="presOf" srcId="{C1FFB782-F7A9-3948-A127-115CE7051096}" destId="{BE40EB31-5945-4949-8E30-BBD09C8B244D}" srcOrd="0" destOrd="0" presId="urn:microsoft.com/office/officeart/2005/8/layout/target3"/>
    <dgm:cxn modelId="{66868433-DA23-47C7-803A-89CE24EF8DD3}" type="presOf" srcId="{94D50A60-977A-C849-AEA2-BC7AB767EB98}" destId="{1D9CF509-B5F0-44D3-B610-4E7DA79BBD7E}" srcOrd="0" destOrd="0" presId="urn:microsoft.com/office/officeart/2005/8/layout/target3"/>
    <dgm:cxn modelId="{AECBD01F-D2BF-3E40-8520-306BF8948BBE}" srcId="{C1FFB782-F7A9-3948-A127-115CE7051096}" destId="{4DF30C3C-010D-1248-A342-9086592901B4}" srcOrd="2" destOrd="0" parTransId="{57E6605C-0F64-254F-BFBA-8184884DA266}" sibTransId="{3365EB2C-16E3-334D-AE61-E03F6445A1E1}"/>
    <dgm:cxn modelId="{CEDF1A68-67AB-4B37-BC11-3513732E8297}" type="presOf" srcId="{EC23209B-6769-4E2A-9DAA-3C0E681F2D94}" destId="{C48C38D7-D98E-48F5-96AE-2D4C5AB1EC30}" srcOrd="0" destOrd="0" presId="urn:microsoft.com/office/officeart/2005/8/layout/target3"/>
    <dgm:cxn modelId="{63B77210-D72B-4039-BF73-454265643D99}" type="presOf" srcId="{EC23209B-6769-4E2A-9DAA-3C0E681F2D94}" destId="{106EC73F-9084-4D3B-8E06-28F78CB04EE0}" srcOrd="1" destOrd="0" presId="urn:microsoft.com/office/officeart/2005/8/layout/target3"/>
    <dgm:cxn modelId="{200BFFF0-6C42-40D1-AB06-788373A2B8C7}" type="presOf" srcId="{4DF30C3C-010D-1248-A342-9086592901B4}" destId="{C0369335-D02D-4559-8A06-3726F2831D03}" srcOrd="0" destOrd="0" presId="urn:microsoft.com/office/officeart/2005/8/layout/target3"/>
    <dgm:cxn modelId="{183C680B-4453-474E-AC68-88473AFC2E0B}" type="presParOf" srcId="{BE40EB31-5945-4949-8E30-BBD09C8B244D}" destId="{53B6D49A-9E51-4B1B-BCED-DB25BC809965}" srcOrd="0" destOrd="0" presId="urn:microsoft.com/office/officeart/2005/8/layout/target3"/>
    <dgm:cxn modelId="{A4B52151-7E76-4AFC-81EB-4EE2CDEEE575}" type="presParOf" srcId="{BE40EB31-5945-4949-8E30-BBD09C8B244D}" destId="{EBCC5D4C-CDD7-44D2-81D8-D8FD21D090C7}" srcOrd="1" destOrd="0" presId="urn:microsoft.com/office/officeart/2005/8/layout/target3"/>
    <dgm:cxn modelId="{5144F747-70D4-434F-A1BC-06F3F9B81E07}" type="presParOf" srcId="{BE40EB31-5945-4949-8E30-BBD09C8B244D}" destId="{1D9CF509-B5F0-44D3-B610-4E7DA79BBD7E}" srcOrd="2" destOrd="0" presId="urn:microsoft.com/office/officeart/2005/8/layout/target3"/>
    <dgm:cxn modelId="{3A87EE84-ED7F-44B7-8532-90B56919E2BD}" type="presParOf" srcId="{BE40EB31-5945-4949-8E30-BBD09C8B244D}" destId="{3184E4B8-4B04-4B0F-BD93-3882973C1795}" srcOrd="3" destOrd="0" presId="urn:microsoft.com/office/officeart/2005/8/layout/target3"/>
    <dgm:cxn modelId="{68BC77E9-28AF-4DA3-8E5D-FD15DFBFD706}" type="presParOf" srcId="{BE40EB31-5945-4949-8E30-BBD09C8B244D}" destId="{33DCFFAD-1169-4DD5-A303-9315627FDAFB}" srcOrd="4" destOrd="0" presId="urn:microsoft.com/office/officeart/2005/8/layout/target3"/>
    <dgm:cxn modelId="{97DF9154-5EEE-4816-B710-2A6F5D573DDB}" type="presParOf" srcId="{BE40EB31-5945-4949-8E30-BBD09C8B244D}" destId="{C48C38D7-D98E-48F5-96AE-2D4C5AB1EC30}" srcOrd="5" destOrd="0" presId="urn:microsoft.com/office/officeart/2005/8/layout/target3"/>
    <dgm:cxn modelId="{68A7976A-7F0C-4C76-AD5F-35EED566D604}" type="presParOf" srcId="{BE40EB31-5945-4949-8E30-BBD09C8B244D}" destId="{46D2C16F-A8D7-4E48-B419-9A376EB6E4D7}" srcOrd="6" destOrd="0" presId="urn:microsoft.com/office/officeart/2005/8/layout/target3"/>
    <dgm:cxn modelId="{51939E64-BBCE-4F66-A5C9-2FE0ADD13296}" type="presParOf" srcId="{BE40EB31-5945-4949-8E30-BBD09C8B244D}" destId="{EF42E533-7A6B-4D05-AD13-10C202E0CE0C}" srcOrd="7" destOrd="0" presId="urn:microsoft.com/office/officeart/2005/8/layout/target3"/>
    <dgm:cxn modelId="{FED9BA33-BE49-4EBF-AEF8-239E828DF341}" type="presParOf" srcId="{BE40EB31-5945-4949-8E30-BBD09C8B244D}" destId="{C0369335-D02D-4559-8A06-3726F2831D03}" srcOrd="8" destOrd="0" presId="urn:microsoft.com/office/officeart/2005/8/layout/target3"/>
    <dgm:cxn modelId="{2AA1FB19-176A-4007-83BA-9FC313D9D980}" type="presParOf" srcId="{BE40EB31-5945-4949-8E30-BBD09C8B244D}" destId="{8F78CA9F-49B4-4B95-A81E-D29A4F20F686}" srcOrd="9" destOrd="0" presId="urn:microsoft.com/office/officeart/2005/8/layout/target3"/>
    <dgm:cxn modelId="{F6D4825B-8C80-48B9-8776-7CF1391C2C73}" type="presParOf" srcId="{BE40EB31-5945-4949-8E30-BBD09C8B244D}" destId="{106EC73F-9084-4D3B-8E06-28F78CB04EE0}" srcOrd="10" destOrd="0" presId="urn:microsoft.com/office/officeart/2005/8/layout/target3"/>
    <dgm:cxn modelId="{2E8B81C2-1187-4634-8D03-8358BAF61DBD}" type="presParOf" srcId="{BE40EB31-5945-4949-8E30-BBD09C8B244D}" destId="{81EF9859-B9D7-40B2-965F-1B924CD5AF5A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937A0-A8E6-6E4E-B8A3-671A8988866F}">
      <dsp:nvSpPr>
        <dsp:cNvPr id="0" name=""/>
        <dsp:cNvSpPr/>
      </dsp:nvSpPr>
      <dsp:spPr>
        <a:xfrm>
          <a:off x="386091" y="1936731"/>
          <a:ext cx="3084524" cy="3084524"/>
        </a:xfrm>
        <a:prstGeom prst="circularArrow">
          <a:avLst>
            <a:gd name="adj1" fmla="val 5544"/>
            <a:gd name="adj2" fmla="val 330680"/>
            <a:gd name="adj3" fmla="val 13919449"/>
            <a:gd name="adj4" fmla="val 17299222"/>
            <a:gd name="adj5" fmla="val 5757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F02C3A-9DDD-5142-AA5E-485431EF69E3}">
      <dsp:nvSpPr>
        <dsp:cNvPr id="0" name=""/>
        <dsp:cNvSpPr/>
      </dsp:nvSpPr>
      <dsp:spPr>
        <a:xfrm>
          <a:off x="1251358" y="1951783"/>
          <a:ext cx="1353990" cy="67699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Narrow down to certain horizon</a:t>
          </a:r>
          <a:endParaRPr lang="zh-CN" altLang="en-US" sz="1200" kern="1200" dirty="0"/>
        </a:p>
      </dsp:txBody>
      <dsp:txXfrm>
        <a:off x="1284406" y="1984831"/>
        <a:ext cx="1287894" cy="610899"/>
      </dsp:txXfrm>
    </dsp:sp>
    <dsp:sp modelId="{718A44F2-CEC5-5A45-8B98-07600E37A914}">
      <dsp:nvSpPr>
        <dsp:cNvPr id="0" name=""/>
        <dsp:cNvSpPr/>
      </dsp:nvSpPr>
      <dsp:spPr>
        <a:xfrm>
          <a:off x="2502342" y="2860676"/>
          <a:ext cx="1353990" cy="67699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33179"/>
                <a:satOff val="-33474"/>
                <a:lumOff val="2219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333179"/>
                <a:satOff val="-33474"/>
                <a:lumOff val="2219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333179"/>
                <a:satOff val="-33474"/>
                <a:lumOff val="2219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Select potential stocks</a:t>
          </a:r>
          <a:endParaRPr lang="zh-CN" altLang="en-US" sz="1200" kern="1200" dirty="0"/>
        </a:p>
      </dsp:txBody>
      <dsp:txXfrm>
        <a:off x="2535390" y="2893724"/>
        <a:ext cx="1287894" cy="610899"/>
      </dsp:txXfrm>
    </dsp:sp>
    <dsp:sp modelId="{E10E08F0-5172-D843-873B-C6CFFD6DE4D9}">
      <dsp:nvSpPr>
        <dsp:cNvPr id="0" name=""/>
        <dsp:cNvSpPr/>
      </dsp:nvSpPr>
      <dsp:spPr>
        <a:xfrm>
          <a:off x="2024508" y="4331296"/>
          <a:ext cx="1353990" cy="67699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666359"/>
                <a:satOff val="-66948"/>
                <a:lumOff val="44386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666359"/>
                <a:satOff val="-66948"/>
                <a:lumOff val="44386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666359"/>
                <a:satOff val="-66948"/>
                <a:lumOff val="443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Classification model to decide strategy</a:t>
          </a:r>
          <a:endParaRPr lang="zh-CN" altLang="en-US" sz="1200" kern="1200" dirty="0"/>
        </a:p>
      </dsp:txBody>
      <dsp:txXfrm>
        <a:off x="2057556" y="4364344"/>
        <a:ext cx="1287894" cy="610899"/>
      </dsp:txXfrm>
    </dsp:sp>
    <dsp:sp modelId="{4463BD59-6D93-0A4C-B6EB-3C413D87FB30}">
      <dsp:nvSpPr>
        <dsp:cNvPr id="0" name=""/>
        <dsp:cNvSpPr/>
      </dsp:nvSpPr>
      <dsp:spPr>
        <a:xfrm>
          <a:off x="478207" y="4331296"/>
          <a:ext cx="1353990" cy="67699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666359"/>
                <a:satOff val="-66948"/>
                <a:lumOff val="44386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666359"/>
                <a:satOff val="-66948"/>
                <a:lumOff val="44386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666359"/>
                <a:satOff val="-66948"/>
                <a:lumOff val="443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NLP to improve model</a:t>
          </a:r>
          <a:endParaRPr lang="zh-CN" altLang="en-US" sz="1200" kern="1200" dirty="0"/>
        </a:p>
      </dsp:txBody>
      <dsp:txXfrm>
        <a:off x="511255" y="4364344"/>
        <a:ext cx="1287894" cy="610899"/>
      </dsp:txXfrm>
    </dsp:sp>
    <dsp:sp modelId="{177C6664-E3A3-854E-B6A9-7637ED879688}">
      <dsp:nvSpPr>
        <dsp:cNvPr id="0" name=""/>
        <dsp:cNvSpPr/>
      </dsp:nvSpPr>
      <dsp:spPr>
        <a:xfrm>
          <a:off x="374" y="2860676"/>
          <a:ext cx="1353990" cy="67699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33179"/>
                <a:satOff val="-33474"/>
                <a:lumOff val="2219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333179"/>
                <a:satOff val="-33474"/>
                <a:lumOff val="2219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333179"/>
                <a:satOff val="-33474"/>
                <a:lumOff val="2219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Summary</a:t>
          </a:r>
          <a:endParaRPr lang="zh-CN" altLang="en-US" sz="1200" kern="1200" dirty="0"/>
        </a:p>
      </dsp:txBody>
      <dsp:txXfrm>
        <a:off x="33422" y="2893724"/>
        <a:ext cx="1287894" cy="610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4BE39-BCE9-8448-9B39-8CFD3068FCB5}">
      <dsp:nvSpPr>
        <dsp:cNvPr id="0" name=""/>
        <dsp:cNvSpPr/>
      </dsp:nvSpPr>
      <dsp:spPr>
        <a:xfrm>
          <a:off x="1156759" y="512972"/>
          <a:ext cx="2001866" cy="200217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D4F12-7813-E141-B659-F34E4E07FF6A}">
      <dsp:nvSpPr>
        <dsp:cNvPr id="0" name=""/>
        <dsp:cNvSpPr/>
      </dsp:nvSpPr>
      <dsp:spPr>
        <a:xfrm>
          <a:off x="1599237" y="1235817"/>
          <a:ext cx="1112398" cy="55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Features-&gt; models</a:t>
          </a:r>
          <a:endParaRPr lang="zh-CN" altLang="en-US" sz="1600" kern="1200" dirty="0"/>
        </a:p>
      </dsp:txBody>
      <dsp:txXfrm>
        <a:off x="1599237" y="1235817"/>
        <a:ext cx="1112398" cy="556066"/>
      </dsp:txXfrm>
    </dsp:sp>
    <dsp:sp modelId="{C40AD27D-BBF1-164B-990E-22E022D6EB77}">
      <dsp:nvSpPr>
        <dsp:cNvPr id="0" name=""/>
        <dsp:cNvSpPr/>
      </dsp:nvSpPr>
      <dsp:spPr>
        <a:xfrm>
          <a:off x="600747" y="1663368"/>
          <a:ext cx="2001866" cy="200217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shade val="80000"/>
            <a:hueOff val="422084"/>
            <a:satOff val="-40962"/>
            <a:lumOff val="20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54873-F9E1-6C4D-8371-CAA5AE1D4A38}">
      <dsp:nvSpPr>
        <dsp:cNvPr id="0" name=""/>
        <dsp:cNvSpPr/>
      </dsp:nvSpPr>
      <dsp:spPr>
        <a:xfrm>
          <a:off x="1045481" y="2392867"/>
          <a:ext cx="1112398" cy="55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Models comparison</a:t>
          </a:r>
          <a:endParaRPr lang="zh-CN" altLang="en-US" sz="1600" kern="1200" dirty="0"/>
        </a:p>
      </dsp:txBody>
      <dsp:txXfrm>
        <a:off x="1045481" y="2392867"/>
        <a:ext cx="1112398" cy="556066"/>
      </dsp:txXfrm>
    </dsp:sp>
    <dsp:sp modelId="{5A5DE0E4-1367-AF4F-9068-89E072D8AF4D}">
      <dsp:nvSpPr>
        <dsp:cNvPr id="0" name=""/>
        <dsp:cNvSpPr/>
      </dsp:nvSpPr>
      <dsp:spPr>
        <a:xfrm>
          <a:off x="1299239" y="2951429"/>
          <a:ext cx="1719913" cy="17206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shade val="80000"/>
            <a:hueOff val="844168"/>
            <a:satOff val="-81924"/>
            <a:lumOff val="41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02854-78DF-B647-A769-6B1128679649}">
      <dsp:nvSpPr>
        <dsp:cNvPr id="0" name=""/>
        <dsp:cNvSpPr/>
      </dsp:nvSpPr>
      <dsp:spPr>
        <a:xfrm>
          <a:off x="1601869" y="3551581"/>
          <a:ext cx="1112398" cy="55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Result evaluation</a:t>
          </a:r>
          <a:endParaRPr lang="zh-CN" altLang="en-US" sz="1600" kern="1200" dirty="0"/>
        </a:p>
      </dsp:txBody>
      <dsp:txXfrm>
        <a:off x="1601869" y="3551581"/>
        <a:ext cx="1112398" cy="556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6D49A-9E51-4B1B-BCED-DB25BC809965}">
      <dsp:nvSpPr>
        <dsp:cNvPr id="0" name=""/>
        <dsp:cNvSpPr/>
      </dsp:nvSpPr>
      <dsp:spPr>
        <a:xfrm>
          <a:off x="0" y="642035"/>
          <a:ext cx="2037304" cy="2037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CF509-B5F0-44D3-B610-4E7DA79BBD7E}">
      <dsp:nvSpPr>
        <dsp:cNvPr id="0" name=""/>
        <dsp:cNvSpPr/>
      </dsp:nvSpPr>
      <dsp:spPr>
        <a:xfrm>
          <a:off x="1018652" y="642035"/>
          <a:ext cx="2376855" cy="20373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Scraping news /earning</a:t>
          </a:r>
          <a:endParaRPr lang="zh-CN" altLang="en-US" sz="1700" kern="1200" dirty="0"/>
        </a:p>
      </dsp:txBody>
      <dsp:txXfrm>
        <a:off x="1018652" y="642035"/>
        <a:ext cx="2376855" cy="611192"/>
      </dsp:txXfrm>
    </dsp:sp>
    <dsp:sp modelId="{33DCFFAD-1169-4DD5-A303-9315627FDAFB}">
      <dsp:nvSpPr>
        <dsp:cNvPr id="0" name=""/>
        <dsp:cNvSpPr/>
      </dsp:nvSpPr>
      <dsp:spPr>
        <a:xfrm>
          <a:off x="356529" y="1253228"/>
          <a:ext cx="1324246" cy="132424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422084"/>
            <a:satOff val="-40962"/>
            <a:lumOff val="20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C38D7-D98E-48F5-96AE-2D4C5AB1EC30}">
      <dsp:nvSpPr>
        <dsp:cNvPr id="0" name=""/>
        <dsp:cNvSpPr/>
      </dsp:nvSpPr>
      <dsp:spPr>
        <a:xfrm>
          <a:off x="1018652" y="1253228"/>
          <a:ext cx="2376855" cy="13242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422084"/>
              <a:satOff val="-40962"/>
              <a:lumOff val="20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Extracting features</a:t>
          </a:r>
          <a:endParaRPr lang="zh-CN" altLang="en-US" sz="1700" kern="1200" dirty="0"/>
        </a:p>
      </dsp:txBody>
      <dsp:txXfrm>
        <a:off x="1018652" y="1253228"/>
        <a:ext cx="2376855" cy="611190"/>
      </dsp:txXfrm>
    </dsp:sp>
    <dsp:sp modelId="{EF42E533-7A6B-4D05-AD13-10C202E0CE0C}">
      <dsp:nvSpPr>
        <dsp:cNvPr id="0" name=""/>
        <dsp:cNvSpPr/>
      </dsp:nvSpPr>
      <dsp:spPr>
        <a:xfrm>
          <a:off x="713056" y="1864419"/>
          <a:ext cx="611190" cy="61119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844168"/>
            <a:satOff val="-81924"/>
            <a:lumOff val="41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69335-D02D-4559-8A06-3726F2831D03}">
      <dsp:nvSpPr>
        <dsp:cNvPr id="0" name=""/>
        <dsp:cNvSpPr/>
      </dsp:nvSpPr>
      <dsp:spPr>
        <a:xfrm>
          <a:off x="1018652" y="1864419"/>
          <a:ext cx="2376855" cy="6111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844168"/>
              <a:satOff val="-81924"/>
              <a:lumOff val="4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Models evaluation</a:t>
          </a:r>
          <a:endParaRPr lang="zh-CN" altLang="en-US" sz="1700" kern="1200" dirty="0"/>
        </a:p>
      </dsp:txBody>
      <dsp:txXfrm>
        <a:off x="1018652" y="1864419"/>
        <a:ext cx="2376855" cy="611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B791E-DEC7-C443-AA77-756E828B56BB}" type="datetimeFigureOut">
              <a:rPr kumimoji="1" lang="zh-CN" altLang="en-US" smtClean="0"/>
              <a:t>4/27/17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E247F-EBB0-E448-9080-073DB31C86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64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准确率不同：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华文楷体" panose="02010600040101010101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吸引人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  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我们选不出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华文楷体" panose="02010600040101010101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兑现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 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都存在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华文楷体" panose="02010600040101010101" pitchFamily="2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华文楷体" panose="0201060004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The predictors used：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PS: price to sale      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PB: price to book      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EV2EBITDA: Enterprise value by EBITDA    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PE: price to earnings  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EBITG: EBIT growth      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M2B: market capitalization to book value   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DV: average dividend yield      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PF: Price to free cash flow     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华文楷体" panose="02010600040101010101" pitchFamily="2" charset="-122"/>
                <a:cs typeface="+mn-cs"/>
              </a:rPr>
              <a:t>Surprise: earning surprise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E247F-EBB0-E448-9080-073DB31C860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16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E247F-EBB0-E448-9080-073DB31C860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5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exact result sometimes change,</a:t>
            </a:r>
            <a:r>
              <a:rPr kumimoji="1" lang="en-US" altLang="zh-CN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E247F-EBB0-E448-9080-073DB31C860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31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E247F-EBB0-E448-9080-073DB31C860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5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www.wordclouds.com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E247F-EBB0-E448-9080-073DB31C860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00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E247F-EBB0-E448-9080-073DB31C860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36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5693" y="3397331"/>
            <a:ext cx="8593974" cy="34549"/>
            <a:chOff x="201" y="2361"/>
            <a:chExt cx="6334" cy="24"/>
          </a:xfrm>
        </p:grpSpPr>
        <p:sp>
          <p:nvSpPr>
            <p:cNvPr id="5" name="Line 59"/>
            <p:cNvSpPr>
              <a:spLocks noChangeShapeType="1"/>
            </p:cNvSpPr>
            <p:nvPr userDrawn="1"/>
          </p:nvSpPr>
          <p:spPr bwMode="auto">
            <a:xfrm flipV="1">
              <a:off x="201" y="2361"/>
              <a:ext cx="6334" cy="0"/>
            </a:xfrm>
            <a:prstGeom prst="line">
              <a:avLst/>
            </a:prstGeom>
            <a:noFill/>
            <a:ln w="38100">
              <a:solidFill>
                <a:srgbClr val="004185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04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6" name="Line 59"/>
            <p:cNvSpPr>
              <a:spLocks noChangeShapeType="1"/>
            </p:cNvSpPr>
            <p:nvPr userDrawn="1"/>
          </p:nvSpPr>
          <p:spPr bwMode="auto">
            <a:xfrm flipV="1">
              <a:off x="201" y="2385"/>
              <a:ext cx="6334" cy="0"/>
            </a:xfrm>
            <a:prstGeom prst="line">
              <a:avLst/>
            </a:prstGeom>
            <a:noFill/>
            <a:ln w="38100">
              <a:solidFill>
                <a:srgbClr val="00ADE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04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7916" y="2558075"/>
            <a:ext cx="8602123" cy="78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886" tIns="41444" rIns="82886" bIns="41444"/>
          <a:lstStyle/>
          <a:p>
            <a:pPr defTabSz="902595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358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272977" y="1524482"/>
            <a:ext cx="8602123" cy="1867091"/>
          </a:xfrm>
        </p:spPr>
        <p:txBody>
          <a:bodyPr bIns="365669"/>
          <a:lstStyle>
            <a:lvl1pPr algn="ctr">
              <a:lnSpc>
                <a:spcPct val="150000"/>
              </a:lnSpc>
              <a:defRPr sz="2358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472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07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5247" y="289349"/>
            <a:ext cx="2149852" cy="5677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976" y="289349"/>
            <a:ext cx="6321895" cy="5677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72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320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117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94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778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299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314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1987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16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071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136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493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074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66C9-2F74-5140-8B5D-085DCC5782DB}" type="datetimeFigureOut">
              <a:rPr kumimoji="1" lang="zh-CN" altLang="en-US" smtClean="0"/>
              <a:t>4/27/17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6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03" y="4406454"/>
            <a:ext cx="7772333" cy="1361811"/>
          </a:xfrm>
        </p:spPr>
        <p:txBody>
          <a:bodyPr anchor="t"/>
          <a:lstStyle>
            <a:lvl1pPr algn="l">
              <a:defRPr sz="3627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503" y="2906445"/>
            <a:ext cx="7772333" cy="150000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589" indent="0">
              <a:buNone/>
              <a:defRPr sz="1632"/>
            </a:lvl2pPr>
            <a:lvl3pPr marL="829178" indent="0">
              <a:buNone/>
              <a:defRPr sz="1451"/>
            </a:lvl3pPr>
            <a:lvl4pPr marL="1243767" indent="0">
              <a:buNone/>
              <a:defRPr sz="1270"/>
            </a:lvl4pPr>
            <a:lvl5pPr marL="1658356" indent="0">
              <a:buNone/>
              <a:defRPr sz="1270"/>
            </a:lvl5pPr>
            <a:lvl6pPr marL="2072945" indent="0">
              <a:buNone/>
              <a:defRPr sz="1270"/>
            </a:lvl6pPr>
            <a:lvl7pPr marL="2487534" indent="0">
              <a:buNone/>
              <a:defRPr sz="1270"/>
            </a:lvl7pPr>
            <a:lvl8pPr marL="2902123" indent="0">
              <a:buNone/>
              <a:defRPr sz="1270"/>
            </a:lvl8pPr>
            <a:lvl9pPr marL="3316712" indent="0">
              <a:buNone/>
              <a:defRPr sz="127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E9CA7-39C6-E446-A44B-618CB3C02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64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976" y="1076781"/>
            <a:ext cx="4235873" cy="4890140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226" y="1076781"/>
            <a:ext cx="4235874" cy="4890140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34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77" y="274954"/>
            <a:ext cx="822864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75" y="1534558"/>
            <a:ext cx="4040309" cy="640599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5" y="2175157"/>
            <a:ext cx="4040309" cy="3951555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58" y="1534558"/>
            <a:ext cx="4041667" cy="640599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58" y="2175157"/>
            <a:ext cx="4041667" cy="3951555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19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37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72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76" y="273515"/>
            <a:ext cx="3008162" cy="1161715"/>
          </a:xfrm>
        </p:spPr>
        <p:txBody>
          <a:bodyPr/>
          <a:lstStyle>
            <a:lvl1pPr algn="l">
              <a:defRPr sz="1814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485" y="273515"/>
            <a:ext cx="5111840" cy="5853196"/>
          </a:xfrm>
        </p:spPr>
        <p:txBody>
          <a:bodyPr/>
          <a:lstStyle>
            <a:lvl1pPr>
              <a:defRPr sz="2902"/>
            </a:lvl1pPr>
            <a:lvl2pPr>
              <a:defRPr sz="2539"/>
            </a:lvl2pPr>
            <a:lvl3pPr>
              <a:defRPr sz="217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76" y="1435228"/>
            <a:ext cx="3008162" cy="4691482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47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75" y="4800890"/>
            <a:ext cx="5486672" cy="565741"/>
          </a:xfrm>
        </p:spPr>
        <p:txBody>
          <a:bodyPr/>
          <a:lstStyle>
            <a:lvl1pPr algn="l">
              <a:defRPr sz="1814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75" y="613247"/>
            <a:ext cx="5486672" cy="4114224"/>
          </a:xfrm>
        </p:spPr>
        <p:txBody>
          <a:bodyPr/>
          <a:lstStyle>
            <a:lvl1pPr marL="0" indent="0">
              <a:buNone/>
              <a:defRPr sz="2902"/>
            </a:lvl1pPr>
            <a:lvl2pPr marL="414589" indent="0">
              <a:buNone/>
              <a:defRPr sz="2539"/>
            </a:lvl2pPr>
            <a:lvl3pPr marL="829178" indent="0">
              <a:buNone/>
              <a:defRPr sz="2176"/>
            </a:lvl3pPr>
            <a:lvl4pPr marL="1243767" indent="0">
              <a:buNone/>
              <a:defRPr sz="1814"/>
            </a:lvl4pPr>
            <a:lvl5pPr marL="1658356" indent="0">
              <a:buNone/>
              <a:defRPr sz="1814"/>
            </a:lvl5pPr>
            <a:lvl6pPr marL="2072945" indent="0">
              <a:buNone/>
              <a:defRPr sz="1814"/>
            </a:lvl6pPr>
            <a:lvl7pPr marL="2487534" indent="0">
              <a:buNone/>
              <a:defRPr sz="1814"/>
            </a:lvl7pPr>
            <a:lvl8pPr marL="2902123" indent="0">
              <a:buNone/>
              <a:defRPr sz="1814"/>
            </a:lvl8pPr>
            <a:lvl9pPr marL="3316712" indent="0">
              <a:buNone/>
              <a:defRPr sz="1814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75" y="5366630"/>
            <a:ext cx="5486672" cy="806146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34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5" Type="http://schemas.openxmlformats.org/officeDocument/2006/relationships/tags" Target="../tags/tag1.xml"/><Relationship Id="rId16" Type="http://schemas.openxmlformats.org/officeDocument/2006/relationships/oleObject" Target="../embeddings/oleObject1.bin"/><Relationship Id="rId1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1358" y="1442"/>
          <a:ext cx="1358" cy="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" y="1442"/>
                        <a:ext cx="1358" cy="1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7218234" y="6679498"/>
            <a:ext cx="1685386" cy="2879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04" b="1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75693" y="941465"/>
            <a:ext cx="8593974" cy="34549"/>
            <a:chOff x="201" y="2361"/>
            <a:chExt cx="6334" cy="24"/>
          </a:xfrm>
        </p:grpSpPr>
        <p:sp>
          <p:nvSpPr>
            <p:cNvPr id="1083" name="Line 59"/>
            <p:cNvSpPr>
              <a:spLocks noChangeShapeType="1"/>
            </p:cNvSpPr>
            <p:nvPr userDrawn="1"/>
          </p:nvSpPr>
          <p:spPr bwMode="auto">
            <a:xfrm flipV="1">
              <a:off x="201" y="2361"/>
              <a:ext cx="6334" cy="0"/>
            </a:xfrm>
            <a:prstGeom prst="line">
              <a:avLst/>
            </a:prstGeom>
            <a:noFill/>
            <a:ln w="38100">
              <a:solidFill>
                <a:srgbClr val="004185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04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" name="Line 59"/>
            <p:cNvSpPr>
              <a:spLocks noChangeShapeType="1"/>
            </p:cNvSpPr>
            <p:nvPr userDrawn="1"/>
          </p:nvSpPr>
          <p:spPr bwMode="auto">
            <a:xfrm flipV="1">
              <a:off x="201" y="2385"/>
              <a:ext cx="6334" cy="0"/>
            </a:xfrm>
            <a:prstGeom prst="line">
              <a:avLst/>
            </a:prstGeom>
            <a:noFill/>
            <a:ln w="38100">
              <a:solidFill>
                <a:srgbClr val="00ADEE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04" b="1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</p:grp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72977" y="289350"/>
            <a:ext cx="8602123" cy="58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TW" smtClean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977" y="1076781"/>
            <a:ext cx="8602123" cy="489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1175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2pPr>
      <a:lvl3pPr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3pPr>
      <a:lvl4pPr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4pPr>
      <a:lvl5pPr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5pPr>
      <a:lvl6pPr marL="414589"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6pPr>
      <a:lvl7pPr marL="829178"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7pPr>
      <a:lvl8pPr marL="1243767"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8pPr>
      <a:lvl9pPr marL="1658356" algn="l" defTabSz="902595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176" b="1">
          <a:solidFill>
            <a:schemeClr val="tx2"/>
          </a:solidFill>
          <a:latin typeface="Book Antiqua" pitchFamily="18" charset="0"/>
          <a:ea typeface="宋体" pitchFamily="2" charset="-122"/>
        </a:defRPr>
      </a:lvl9pPr>
    </p:titleStyle>
    <p:bodyStyle>
      <a:lvl1pPr marL="418908" indent="-418908" algn="l" defTabSz="902595" rtl="0" eaLnBrk="1" fontAlgn="base" hangingPunct="1">
        <a:spcBef>
          <a:spcPct val="40000"/>
        </a:spcBef>
        <a:spcAft>
          <a:spcPct val="0"/>
        </a:spcAft>
        <a:buChar char="•"/>
        <a:defRPr sz="1270">
          <a:solidFill>
            <a:schemeClr val="tx1"/>
          </a:solidFill>
          <a:latin typeface="+mn-lt"/>
          <a:ea typeface="+mn-ea"/>
          <a:cs typeface="+mn-cs"/>
        </a:defRPr>
      </a:lvl1pPr>
      <a:lvl2pPr marL="937144" indent="-414589" algn="l" defTabSz="902595" rtl="0" eaLnBrk="1" fontAlgn="base" hangingPunct="1">
        <a:spcBef>
          <a:spcPct val="20000"/>
        </a:spcBef>
        <a:spcAft>
          <a:spcPct val="0"/>
        </a:spcAft>
        <a:defRPr sz="1270">
          <a:solidFill>
            <a:schemeClr val="tx1"/>
          </a:solidFill>
          <a:latin typeface="+mn-lt"/>
          <a:ea typeface="+mn-ea"/>
        </a:defRPr>
      </a:lvl2pPr>
      <a:lvl3pPr marL="1312865" indent="-224569" algn="l" defTabSz="902595" rtl="0" eaLnBrk="1" fontAlgn="base" hangingPunct="1">
        <a:spcBef>
          <a:spcPct val="20000"/>
        </a:spcBef>
        <a:spcAft>
          <a:spcPct val="0"/>
        </a:spcAft>
        <a:defRPr sz="1270">
          <a:solidFill>
            <a:schemeClr val="tx1"/>
          </a:solidFill>
          <a:latin typeface="+mn-lt"/>
          <a:ea typeface="+mn-ea"/>
        </a:defRPr>
      </a:lvl3pPr>
      <a:lvl4pPr marL="1642521" indent="-224569" algn="l" defTabSz="902595" rtl="0" eaLnBrk="1" fontAlgn="base" hangingPunct="1">
        <a:spcBef>
          <a:spcPct val="20000"/>
        </a:spcBef>
        <a:spcAft>
          <a:spcPct val="0"/>
        </a:spcAft>
        <a:defRPr sz="1270">
          <a:solidFill>
            <a:schemeClr val="tx1"/>
          </a:solidFill>
          <a:latin typeface="+mn-lt"/>
          <a:ea typeface="+mn-ea"/>
        </a:defRPr>
      </a:lvl4pPr>
      <a:lvl5pPr marL="2031198" indent="-227448" algn="l" defTabSz="902595" rtl="0" eaLnBrk="1" fontAlgn="base" hangingPunct="1">
        <a:spcBef>
          <a:spcPct val="20000"/>
        </a:spcBef>
        <a:spcAft>
          <a:spcPct val="0"/>
        </a:spcAft>
        <a:buChar char="»"/>
        <a:defRPr sz="1270">
          <a:solidFill>
            <a:schemeClr val="tx1"/>
          </a:solidFill>
          <a:latin typeface="+mn-lt"/>
          <a:ea typeface="+mn-ea"/>
        </a:defRPr>
      </a:lvl5pPr>
      <a:lvl6pPr marL="2445787" indent="-227448" algn="l" defTabSz="902595" rtl="0" eaLnBrk="1" fontAlgn="base" hangingPunct="1">
        <a:spcBef>
          <a:spcPct val="20000"/>
        </a:spcBef>
        <a:spcAft>
          <a:spcPct val="0"/>
        </a:spcAft>
        <a:buChar char="»"/>
        <a:defRPr sz="1270">
          <a:solidFill>
            <a:schemeClr val="tx1"/>
          </a:solidFill>
          <a:latin typeface="+mn-lt"/>
          <a:ea typeface="+mn-ea"/>
        </a:defRPr>
      </a:lvl6pPr>
      <a:lvl7pPr marL="2860376" indent="-227448" algn="l" defTabSz="902595" rtl="0" eaLnBrk="1" fontAlgn="base" hangingPunct="1">
        <a:spcBef>
          <a:spcPct val="20000"/>
        </a:spcBef>
        <a:spcAft>
          <a:spcPct val="0"/>
        </a:spcAft>
        <a:buChar char="»"/>
        <a:defRPr sz="1270">
          <a:solidFill>
            <a:schemeClr val="tx1"/>
          </a:solidFill>
          <a:latin typeface="+mn-lt"/>
          <a:ea typeface="+mn-ea"/>
        </a:defRPr>
      </a:lvl7pPr>
      <a:lvl8pPr marL="3274965" indent="-227448" algn="l" defTabSz="902595" rtl="0" eaLnBrk="1" fontAlgn="base" hangingPunct="1">
        <a:spcBef>
          <a:spcPct val="20000"/>
        </a:spcBef>
        <a:spcAft>
          <a:spcPct val="0"/>
        </a:spcAft>
        <a:buChar char="»"/>
        <a:defRPr sz="1270">
          <a:solidFill>
            <a:schemeClr val="tx1"/>
          </a:solidFill>
          <a:latin typeface="+mn-lt"/>
          <a:ea typeface="+mn-ea"/>
        </a:defRPr>
      </a:lvl8pPr>
      <a:lvl9pPr marL="3689554" indent="-227448" algn="l" defTabSz="902595" rtl="0" eaLnBrk="1" fontAlgn="base" hangingPunct="1">
        <a:spcBef>
          <a:spcPct val="20000"/>
        </a:spcBef>
        <a:spcAft>
          <a:spcPct val="0"/>
        </a:spcAft>
        <a:buChar char="»"/>
        <a:defRPr sz="12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89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178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767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356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945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534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123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712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66C9-2F74-5140-8B5D-085DCC5782DB}" type="datetimeFigureOut">
              <a:rPr kumimoji="1" lang="zh-CN" altLang="en-US" smtClean="0"/>
              <a:t>4/27/17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5E68-04F4-EC4F-BBFD-FECCE5070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57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72977" y="2286483"/>
            <a:ext cx="8602123" cy="1867091"/>
          </a:xfrm>
        </p:spPr>
        <p:txBody>
          <a:bodyPr/>
          <a:lstStyle/>
          <a:p>
            <a:r>
              <a:rPr kumimoji="1" lang="en-US" altLang="zh-CN" dirty="0" smtClean="0"/>
              <a:t>Applied Data Science Project 5</a:t>
            </a:r>
            <a:br>
              <a:rPr kumimoji="1" lang="en-US" altLang="zh-CN" dirty="0" smtClean="0"/>
            </a:br>
            <a:r>
              <a:rPr kumimoji="1" lang="en-US" altLang="zh-CN" sz="2000" dirty="0" smtClean="0">
                <a:solidFill>
                  <a:schemeClr val="bg2"/>
                </a:solidFill>
              </a:rPr>
              <a:t>Jason LI     </a:t>
            </a:r>
            <a:r>
              <a:rPr kumimoji="1" lang="en-US" altLang="zh-CN" sz="2000" dirty="0" err="1" smtClean="0">
                <a:solidFill>
                  <a:schemeClr val="bg2"/>
                </a:solidFill>
              </a:rPr>
              <a:t>Dejian</a:t>
            </a:r>
            <a:r>
              <a:rPr kumimoji="1" lang="en-US" altLang="zh-CN" sz="2000" dirty="0" smtClean="0">
                <a:solidFill>
                  <a:schemeClr val="bg2"/>
                </a:solidFill>
              </a:rPr>
              <a:t> WANG     </a:t>
            </a:r>
            <a:r>
              <a:rPr kumimoji="1" lang="en-US" altLang="zh-CN" sz="2000" dirty="0" err="1" smtClean="0">
                <a:solidFill>
                  <a:schemeClr val="bg2"/>
                </a:solidFill>
              </a:rPr>
              <a:t>Yuxin</a:t>
            </a:r>
            <a:r>
              <a:rPr kumimoji="1" lang="en-US" altLang="zh-CN" sz="2000" dirty="0" smtClean="0">
                <a:solidFill>
                  <a:schemeClr val="bg2"/>
                </a:solidFill>
              </a:rPr>
              <a:t> ZHU     Ke HAN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6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4: Including news features from NLP</a:t>
            </a:r>
            <a:endParaRPr kumimoji="1" lang="zh-CN" altLang="en-US" dirty="0"/>
          </a:p>
        </p:txBody>
      </p:sp>
      <p:sp>
        <p:nvSpPr>
          <p:cNvPr id="17" name="TextBox 13"/>
          <p:cNvSpPr txBox="1"/>
          <p:nvPr/>
        </p:nvSpPr>
        <p:spPr>
          <a:xfrm>
            <a:off x="272977" y="3615956"/>
            <a:ext cx="4119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+mj-lt"/>
                <a:ea typeface="华文楷体" panose="02010600040101010101" pitchFamily="2" charset="-122"/>
              </a:rPr>
              <a:t>News </a:t>
            </a:r>
            <a:r>
              <a:rPr lang="en-US" altLang="zh-CN" sz="1600" b="1" dirty="0">
                <a:latin typeface="+mj-lt"/>
                <a:ea typeface="华文楷体" panose="02010600040101010101" pitchFamily="2" charset="-122"/>
              </a:rPr>
              <a:t>and analytic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We would like to analyze if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these articles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from mainstream media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could influence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stock market and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investor’s trading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j-lt"/>
                <a:ea typeface="华文楷体" panose="02010600040101010101" pitchFamily="2" charset="-122"/>
              </a:rPr>
              <a:t>EPS vs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How much the actual EPS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bits consensus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expectation is also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 key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factor to be considered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for investment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Those features would expand our info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10</a:t>
            </a:fld>
            <a:endParaRPr kumimoji="1"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377920136"/>
              </p:ext>
            </p:extLst>
          </p:nvPr>
        </p:nvGraphicFramePr>
        <p:xfrm>
          <a:off x="272977" y="693275"/>
          <a:ext cx="3395508" cy="332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矩形 12"/>
          <p:cNvSpPr/>
          <p:nvPr/>
        </p:nvSpPr>
        <p:spPr>
          <a:xfrm>
            <a:off x="4572000" y="1140691"/>
            <a:ext cx="397449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Building up the advanced model from the features, we would have more accrete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Compared the mixed portfolio and specific stock, we see that specific is better, improved by </a:t>
            </a:r>
            <a:r>
              <a:rPr lang="en-US" altLang="zh-CN" sz="1600" b="1" dirty="0" smtClean="0"/>
              <a:t>5-8%??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How to utilized this, the investment horizon changed on this model, we can more flexibility change our portfolio and thus gain better result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/>
          <a:srcRect l="10385" t="11298" r="40634" b="36422"/>
          <a:stretch/>
        </p:blipFill>
        <p:spPr>
          <a:xfrm>
            <a:off x="4233432" y="3746079"/>
            <a:ext cx="4641668" cy="27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5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wordclou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07"/>
          <a:stretch/>
        </p:blipFill>
        <p:spPr>
          <a:xfrm>
            <a:off x="7547484" y="1003514"/>
            <a:ext cx="1612194" cy="58701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</a:t>
            </a:r>
            <a:r>
              <a:rPr kumimoji="1" lang="en-US" altLang="zh-CN" dirty="0" smtClean="0"/>
              <a:t>4(Continue): For mixed portfolio</a:t>
            </a:r>
            <a:endParaRPr kumimoji="1" lang="zh-CN" altLang="en-US" dirty="0"/>
          </a:p>
        </p:txBody>
      </p:sp>
      <p:pic>
        <p:nvPicPr>
          <p:cNvPr id="6" name="图片 5" descr="wordclou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514"/>
            <a:ext cx="7826887" cy="5870166"/>
          </a:xfrm>
          <a:prstGeom prst="rect">
            <a:avLst/>
          </a:prstGeom>
        </p:spPr>
      </p:pic>
      <p:sp>
        <p:nvSpPr>
          <p:cNvPr id="5" name="矩形 12"/>
          <p:cNvSpPr/>
          <p:nvPr/>
        </p:nvSpPr>
        <p:spPr>
          <a:xfrm>
            <a:off x="6714857" y="2987933"/>
            <a:ext cx="213433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Mixed portfolio, commercial words would stand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We </a:t>
            </a:r>
            <a:r>
              <a:rPr lang="en-US" altLang="zh-CN" sz="1600" dirty="0" smtClean="0"/>
              <a:t>see </a:t>
            </a:r>
            <a:r>
              <a:rPr lang="en-US" altLang="zh-CN" sz="1600" dirty="0" smtClean="0"/>
              <a:t>that the model would outperform our basics by </a:t>
            </a:r>
            <a:r>
              <a:rPr lang="en-US" altLang="zh-CN" sz="1600" b="1" dirty="0" smtClean="0"/>
              <a:t>5%??</a:t>
            </a:r>
            <a:r>
              <a:rPr lang="en-US" altLang="zh-CN" sz="1600" dirty="0" smtClean="0"/>
              <a:t> 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97611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5: Strategy and Back test</a:t>
            </a:r>
            <a:endParaRPr kumimoji="1"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TextBox 13"/>
          <p:cNvSpPr txBox="1"/>
          <p:nvPr/>
        </p:nvSpPr>
        <p:spPr>
          <a:xfrm>
            <a:off x="504472" y="969005"/>
            <a:ext cx="81966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ea typeface="华文楷体" panose="02010600040101010101" pitchFamily="2" charset="-122"/>
              </a:rPr>
              <a:t>After building up the portfolio based on our analysis, we have the following lines! 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3970" y="6086701"/>
            <a:ext cx="851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*Full code can be found in the R file attached</a:t>
            </a:r>
          </a:p>
        </p:txBody>
      </p:sp>
    </p:spTree>
    <p:extLst>
      <p:ext uri="{BB962C8B-B14F-4D97-AF65-F5344CB8AC3E}">
        <p14:creationId xmlns:p14="http://schemas.microsoft.com/office/powerpoint/2010/main" val="186654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 and Improvement</a:t>
            </a:r>
            <a:endParaRPr kumimoji="1" lang="zh-CN" altLang="en-US" dirty="0"/>
          </a:p>
        </p:txBody>
      </p:sp>
      <p:sp>
        <p:nvSpPr>
          <p:cNvPr id="9" name="TextBox 15"/>
          <p:cNvSpPr txBox="1"/>
          <p:nvPr/>
        </p:nvSpPr>
        <p:spPr>
          <a:xfrm>
            <a:off x="2492550" y="5430638"/>
            <a:ext cx="638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华文楷体" panose="02010600040101010101" pitchFamily="2" charset="-122"/>
              </a:rPr>
              <a:t>NLP analysis: The sentiment result from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toolkit </a:t>
            </a:r>
            <a:r>
              <a:rPr lang="en-US" sz="1600" dirty="0">
                <a:latin typeface="+mj-lt"/>
                <a:ea typeface="华文楷体" panose="02010600040101010101" pitchFamily="2" charset="-122"/>
              </a:rPr>
              <a:t>is too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general to </a:t>
            </a:r>
            <a:r>
              <a:rPr lang="en-US" sz="1600" dirty="0">
                <a:latin typeface="+mj-lt"/>
                <a:ea typeface="华文楷体" panose="02010600040101010101" pitchFamily="2" charset="-122"/>
              </a:rPr>
              <a:t>apply for financial news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and our word vector list is quite limited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华文楷体" panose="02010600040101010101" pitchFamily="2" charset="-122"/>
              </a:rPr>
              <a:t>M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odel </a:t>
            </a:r>
            <a:r>
              <a:rPr lang="en-US" sz="1600" dirty="0">
                <a:latin typeface="+mj-lt"/>
                <a:ea typeface="华文楷体" panose="02010600040101010101" pitchFamily="2" charset="-122"/>
              </a:rPr>
              <a:t>Improvement: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high dimension can be handled better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11" name="Rectangle 12"/>
          <p:cNvSpPr/>
          <p:nvPr/>
        </p:nvSpPr>
        <p:spPr bwMode="auto">
          <a:xfrm>
            <a:off x="272977" y="1103794"/>
            <a:ext cx="2001860" cy="3293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S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ummary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2492550" y="1103793"/>
            <a:ext cx="63825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华文楷体" panose="02010600040101010101" pitchFamily="2" charset="-122"/>
              </a:rPr>
              <a:t>Stock </a:t>
            </a:r>
            <a:r>
              <a:rPr lang="en-US" sz="1600" dirty="0">
                <a:ea typeface="华文楷体" panose="02010600040101010101" pitchFamily="2" charset="-122"/>
              </a:rPr>
              <a:t>market is known as a chaotic </a:t>
            </a:r>
            <a:r>
              <a:rPr lang="en-US" sz="1600" dirty="0" smtClean="0">
                <a:ea typeface="华文楷体" panose="02010600040101010101" pitchFamily="2" charset="-122"/>
              </a:rPr>
              <a:t>system. We get more information on news by </a:t>
            </a:r>
            <a:r>
              <a:rPr lang="en-US" sz="1600" dirty="0">
                <a:ea typeface="华文楷体" panose="02010600040101010101" pitchFamily="2" charset="-122"/>
              </a:rPr>
              <a:t>limiting our scope to earning release day, and are able to build the prediction model of more than </a:t>
            </a:r>
            <a:r>
              <a:rPr lang="en-US" sz="1600" dirty="0" smtClean="0">
                <a:ea typeface="华文楷体" panose="02010600040101010101" pitchFamily="2" charset="-122"/>
              </a:rPr>
              <a:t>85% accuracy, and better with NLP</a:t>
            </a:r>
            <a:endParaRPr lang="en-US" sz="1600" dirty="0" smtClean="0"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华文楷体" panose="02010600040101010101" pitchFamily="2" charset="-122"/>
              </a:rPr>
              <a:t>Models </a:t>
            </a:r>
            <a:r>
              <a:rPr lang="en-US" sz="1600" dirty="0">
                <a:ea typeface="华文楷体" panose="02010600040101010101" pitchFamily="2" charset="-122"/>
              </a:rPr>
              <a:t>and features: </a:t>
            </a:r>
            <a:r>
              <a:rPr lang="en-US" sz="1600" dirty="0" smtClean="0">
                <a:ea typeface="华文楷体" panose="02010600040101010101" pitchFamily="2" charset="-122"/>
              </a:rPr>
              <a:t>GBM, SVM, NNET, RF, Logistic,</a:t>
            </a:r>
            <a:r>
              <a:rPr lang="en-US" sz="1600" dirty="0" smtClean="0">
                <a:ea typeface="华文楷体" panose="02010600040101010101" pitchFamily="2" charset="-122"/>
              </a:rPr>
              <a:t> Random </a:t>
            </a:r>
            <a:r>
              <a:rPr lang="en-US" sz="1600" dirty="0" smtClean="0">
                <a:ea typeface="华文楷体" panose="02010600040101010101" pitchFamily="2" charset="-122"/>
              </a:rPr>
              <a:t>forest gives us the best among all of </a:t>
            </a:r>
            <a:r>
              <a:rPr lang="en-US" sz="1600" dirty="0" smtClean="0">
                <a:ea typeface="华文楷体" panose="02010600040101010101" pitchFamily="2" charset="-122"/>
              </a:rPr>
              <a:t>them</a:t>
            </a:r>
            <a:endParaRPr lang="en-US" sz="1600" dirty="0" smtClean="0"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华文楷体" panose="02010600040101010101" pitchFamily="2" charset="-122"/>
              </a:rPr>
              <a:t>Further</a:t>
            </a:r>
            <a:r>
              <a:rPr lang="en-US" sz="1600" dirty="0">
                <a:ea typeface="华文楷体" panose="02010600040101010101" pitchFamily="2" charset="-122"/>
              </a:rPr>
              <a:t>, it is observed that data </a:t>
            </a:r>
            <a:r>
              <a:rPr lang="en-US" sz="1600" dirty="0" smtClean="0">
                <a:ea typeface="华文楷体" panose="02010600040101010101" pitchFamily="2" charset="-122"/>
              </a:rPr>
              <a:t>visualization from </a:t>
            </a:r>
            <a:r>
              <a:rPr lang="en-US" sz="1600" dirty="0">
                <a:ea typeface="华文楷体" panose="02010600040101010101" pitchFamily="2" charset="-122"/>
              </a:rPr>
              <a:t>different companies shows that data set from a certain company is </a:t>
            </a:r>
            <a:r>
              <a:rPr lang="en-US" sz="1600" dirty="0" smtClean="0">
                <a:ea typeface="华文楷体" panose="02010600040101010101" pitchFamily="2" charset="-122"/>
              </a:rPr>
              <a:t>much more </a:t>
            </a:r>
            <a:r>
              <a:rPr lang="en-US" sz="1600" dirty="0">
                <a:ea typeface="华文楷体" panose="02010600040101010101" pitchFamily="2" charset="-122"/>
              </a:rPr>
              <a:t>distinguishable than mixing </a:t>
            </a:r>
            <a:r>
              <a:rPr lang="en-US" sz="1600" dirty="0" smtClean="0">
                <a:ea typeface="华文楷体" panose="02010600040101010101" pitchFamily="2" charset="-122"/>
              </a:rPr>
              <a:t>data (portfolio and index</a:t>
            </a:r>
            <a:r>
              <a:rPr lang="en-US" sz="1600" dirty="0" smtClean="0">
                <a:ea typeface="华文楷体" panose="02010600040101010101" pitchFamily="2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华文楷体" panose="02010600040101010101" pitchFamily="2" charset="-122"/>
              </a:rPr>
              <a:t>Compared with our goal, we just made it. </a:t>
            </a:r>
            <a:r>
              <a:rPr lang="en-US" altLang="zh-CN" sz="1600" dirty="0"/>
              <a:t>Check whether the strategy still works with recent 10 years </a:t>
            </a:r>
            <a:r>
              <a:rPr lang="en-US" altLang="zh-CN" sz="1600" dirty="0" smtClean="0"/>
              <a:t>data/ Improve </a:t>
            </a:r>
            <a:r>
              <a:rPr lang="en-US" altLang="zh-CN" sz="1600" dirty="0"/>
              <a:t>the model with statistical technique </a:t>
            </a:r>
            <a:r>
              <a:rPr lang="en-US" altLang="zh-CN" sz="1600" dirty="0" smtClean="0"/>
              <a:t> / Predict </a:t>
            </a:r>
            <a:r>
              <a:rPr lang="en-US" altLang="zh-CN" sz="1600" dirty="0"/>
              <a:t>whether to long or short before &amp; after Earnings </a:t>
            </a:r>
            <a:r>
              <a:rPr lang="en-US" altLang="zh-CN" sz="1600" dirty="0" smtClean="0"/>
              <a:t>Release</a:t>
            </a:r>
            <a:endParaRPr lang="en-US" altLang="zh-CN" sz="1600" dirty="0"/>
          </a:p>
        </p:txBody>
      </p:sp>
      <p:sp>
        <p:nvSpPr>
          <p:cNvPr id="13" name="Rectangle 14"/>
          <p:cNvSpPr/>
          <p:nvPr/>
        </p:nvSpPr>
        <p:spPr bwMode="auto">
          <a:xfrm>
            <a:off x="272977" y="5393887"/>
            <a:ext cx="2001860" cy="84671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Future work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72977" y="4625575"/>
            <a:ext cx="2001860" cy="57576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Discussion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9329" y="4616560"/>
            <a:ext cx="63825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We </a:t>
            </a:r>
            <a:r>
              <a:rPr lang="en-US" sz="1600" dirty="0">
                <a:latin typeface="+mj-lt"/>
                <a:ea typeface="华文楷体" panose="02010600040101010101" pitchFamily="2" charset="-122"/>
              </a:rPr>
              <a:t>use their core value: long before Earnings Release, Short after Earnings Release and use machine learning model to improve </a:t>
            </a:r>
            <a:r>
              <a:rPr lang="en-US" sz="1600" dirty="0" smtClean="0">
                <a:latin typeface="+mj-lt"/>
                <a:ea typeface="华文楷体" panose="02010600040101010101" pitchFamily="2" charset="-122"/>
              </a:rPr>
              <a:t>it</a:t>
            </a:r>
            <a:endParaRPr lang="en-US" sz="1600" dirty="0">
              <a:latin typeface="+mj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44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258210" y="2824087"/>
            <a:ext cx="8602123" cy="263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365669" numCol="1" anchor="b" anchorCtr="0" compatLnSpc="1">
            <a:prstTxWarp prst="textNoShape">
              <a:avLst/>
            </a:prstTxWarp>
          </a:bodyPr>
          <a:lstStyle>
            <a:lvl1pPr algn="ctr" defTabSz="902595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358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2pPr>
            <a:lvl3pPr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3pPr>
            <a:lvl4pPr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4pPr>
            <a:lvl5pPr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5pPr>
            <a:lvl6pPr marL="414589"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6pPr>
            <a:lvl7pPr marL="829178"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7pPr>
            <a:lvl8pPr marL="1243767"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8pPr>
            <a:lvl9pPr marL="1658356" algn="l" defTabSz="902595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176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kumimoji="1" lang="en-US" altLang="zh-CN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j-cs"/>
              </a:rPr>
              <a:t>Thank</a:t>
            </a:r>
            <a:r>
              <a:rPr kumimoji="1" lang="en-US" altLang="zh-CN" sz="21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j-cs"/>
              </a:rPr>
              <a:t> You </a:t>
            </a:r>
            <a:r>
              <a:rPr kumimoji="1" lang="en-US" altLang="zh-CN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j-cs"/>
              </a:rPr>
              <a:t>!</a:t>
            </a:r>
            <a:br>
              <a:rPr kumimoji="1" lang="en-US" altLang="zh-CN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/>
                <a:ea typeface="宋体"/>
                <a:cs typeface="+mj-cs"/>
              </a:rPr>
            </a:b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Book Antiqua"/>
                <a:ea typeface="宋体"/>
                <a:cs typeface="+mj-cs"/>
              </a:rPr>
              <a:t>Contact </a:t>
            </a:r>
            <a:r>
              <a:rPr kumimoji="1"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Information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:</a:t>
            </a:r>
            <a:r>
              <a:rPr kumimoji="1" lang="zh-CN" altLang="en-US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Jason </a:t>
            </a:r>
            <a:r>
              <a:rPr kumimoji="1"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LI </a:t>
            </a:r>
            <a:endParaRPr kumimoji="1" lang="en-US" altLang="zh-CN" sz="18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Book Antiqua"/>
            </a:endParaRPr>
          </a:p>
          <a:p>
            <a:pPr algn="l">
              <a:lnSpc>
                <a:spcPct val="100000"/>
              </a:lnSpc>
              <a:defRPr/>
            </a:pPr>
            <a:r>
              <a:rPr kumimoji="1"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	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	</a:t>
            </a:r>
            <a:r>
              <a:rPr kumimoji="1" lang="zh-CN" alt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</a:t>
            </a:r>
            <a:r>
              <a:rPr kumimoji="1" lang="zh-CN" altLang="en-US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  </a:t>
            </a:r>
            <a:r>
              <a:rPr kumimoji="1" lang="en-US" altLang="zh-CN" sz="18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Dejian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</a:t>
            </a:r>
            <a:r>
              <a:rPr kumimoji="1"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WANG     </a:t>
            </a:r>
            <a:endParaRPr kumimoji="1" lang="en-US" altLang="zh-CN" sz="18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Book Antiqua"/>
            </a:endParaRPr>
          </a:p>
          <a:p>
            <a:pPr algn="l">
              <a:lnSpc>
                <a:spcPct val="100000"/>
              </a:lnSpc>
              <a:defRPr/>
            </a:pPr>
            <a:r>
              <a:rPr kumimoji="1"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	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	</a:t>
            </a:r>
            <a:r>
              <a:rPr kumimoji="1" lang="zh-CN" altLang="en-US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      </a:t>
            </a:r>
            <a:r>
              <a:rPr kumimoji="1" lang="en-US" altLang="zh-CN" sz="1800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Yuxin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</a:t>
            </a:r>
            <a:r>
              <a:rPr kumimoji="1"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ZHU     </a:t>
            </a:r>
            <a:endParaRPr kumimoji="1" lang="en-US" altLang="zh-CN" sz="1800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Book Antiqua"/>
            </a:endParaRPr>
          </a:p>
          <a:p>
            <a:pPr algn="l">
              <a:lnSpc>
                <a:spcPct val="100000"/>
              </a:lnSpc>
              <a:defRPr/>
            </a:pPr>
            <a:r>
              <a:rPr kumimoji="1" lang="zh-CN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		</a:t>
            </a:r>
            <a:r>
              <a:rPr kumimoji="1" lang="zh-CN" altLang="en-US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    </a:t>
            </a:r>
            <a:r>
              <a:rPr kumimoji="1" lang="zh-CN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</a:t>
            </a:r>
            <a:r>
              <a:rPr kumimoji="1" lang="zh-CN" altLang="en-US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 </a:t>
            </a:r>
            <a:r>
              <a:rPr kumimoji="1" lang="en-US" altLang="zh-CN" sz="18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Ke </a:t>
            </a:r>
            <a:r>
              <a:rPr kumimoji="1"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/>
              </a:rPr>
              <a:t>HAN</a:t>
            </a: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Book Antiqua"/>
              <a:ea typeface="宋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018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Attachment: graphics related to training process</a:t>
            </a:r>
            <a:endParaRPr kumimoji="1" lang="zh-CN" altLang="en-US" dirty="0"/>
          </a:p>
        </p:txBody>
      </p:sp>
      <p:pic>
        <p:nvPicPr>
          <p:cNvPr id="4" name="图片 3" descr="Screen Shot 2017-04-27 at 20.01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182"/>
            <a:ext cx="4700023" cy="2572714"/>
          </a:xfrm>
          <a:prstGeom prst="rect">
            <a:avLst/>
          </a:prstGeom>
        </p:spPr>
      </p:pic>
      <p:pic>
        <p:nvPicPr>
          <p:cNvPr id="5" name="图片 4" descr="Screen Shot 2017-04-27 at 20.01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908" y="1645182"/>
            <a:ext cx="4570497" cy="25413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7606" y="1097352"/>
            <a:ext cx="843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smtClean="0"/>
              <a:t>Short After (RF tuning)                                      Long Before (RF tuning)                   </a:t>
            </a:r>
            <a:endParaRPr kumimoji="1"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335161" y="4210668"/>
            <a:ext cx="843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smtClean="0"/>
              <a:t>Word Cloud for the mixed data set </a:t>
            </a:r>
            <a:endParaRPr kumimoji="1" lang="en-US" altLang="zh-CN" b="1" dirty="0"/>
          </a:p>
        </p:txBody>
      </p:sp>
      <p:pic>
        <p:nvPicPr>
          <p:cNvPr id="8" name="图片 7" descr="Screen Shot 2017-04-27 at 21.01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0000"/>
            <a:ext cx="9144000" cy="22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8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Summary</a:t>
            </a:r>
            <a:endParaRPr kumimoji="1" lang="zh-CN" altLang="en-US" dirty="0"/>
          </a:p>
        </p:txBody>
      </p:sp>
      <p:sp>
        <p:nvSpPr>
          <p:cNvPr id="4" name="TextBox 13"/>
          <p:cNvSpPr txBox="1"/>
          <p:nvPr/>
        </p:nvSpPr>
        <p:spPr>
          <a:xfrm>
            <a:off x="272976" y="963000"/>
            <a:ext cx="8602123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We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combined core value of 8 published articles related to Earnings Release and improve it with machine learning strategy.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Finally, we got two models: </a:t>
            </a:r>
          </a:p>
          <a:p>
            <a:pPr lvl="1"/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long-before earning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release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pPr lvl="1"/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short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-after earning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release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 </a:t>
            </a:r>
          </a:p>
          <a:p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The model is based on one assumption:</a:t>
            </a:r>
          </a:p>
          <a:p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Before earning release, stocks with strong momentum will attract people to buy since people believe that the Earnings Report exceed expectations, the price will increase in a short period. And after earning release, some people will cash in and the price will drop in a short period. In summary, long before Earning release, short after it.</a:t>
            </a:r>
          </a:p>
          <a:p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 </a:t>
            </a:r>
          </a:p>
          <a:p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Our model could tell you, if you long the stock before earning announcement, whether you could a positive return.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If you short the stock after earning announcement, whether you could get a positive return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.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 </a:t>
            </a:r>
          </a:p>
          <a:p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1.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Initially, we use 1000 stocks data in 10 years, got 963 K observation and use forward stepwise to select the most important two factors which are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momentum. This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step is to find a pattern of stocks which are sensitive to Earning announcement.</a:t>
            </a:r>
          </a:p>
          <a:p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2.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Based on the pattern we found in step 1, we selected fewer observations and use machine learning model to do classification and got 0.88 accurate rate with Random Forest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.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92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7" name="Rectangle 12"/>
          <p:cNvSpPr/>
          <p:nvPr/>
        </p:nvSpPr>
        <p:spPr bwMode="auto">
          <a:xfrm>
            <a:off x="363970" y="1231938"/>
            <a:ext cx="1485995" cy="181588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Scope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2066181" y="1231938"/>
            <a:ext cx="3076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Using the financial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Focused on Earning release date related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Using the US market most liquidity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Across more than 10 years investment horizon</a:t>
            </a:r>
          </a:p>
        </p:txBody>
      </p:sp>
      <p:sp>
        <p:nvSpPr>
          <p:cNvPr id="9" name="Rectangle 14"/>
          <p:cNvSpPr/>
          <p:nvPr/>
        </p:nvSpPr>
        <p:spPr bwMode="auto">
          <a:xfrm>
            <a:off x="363970" y="3295880"/>
            <a:ext cx="1485995" cy="16276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Data Description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2047231" y="3233160"/>
            <a:ext cx="3283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Using more than 1000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Using more than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39k+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Including financial fundamental information 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This is the reason there are so many NA, and too dirty the data set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1" name="Rectangle 14"/>
          <p:cNvSpPr/>
          <p:nvPr/>
        </p:nvSpPr>
        <p:spPr bwMode="auto">
          <a:xfrm>
            <a:off x="363970" y="5204433"/>
            <a:ext cx="1485995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effectLst/>
                <a:latin typeface="+mj-lt"/>
                <a:ea typeface="华文楷体" panose="02010600040101010101" pitchFamily="2" charset="-122"/>
              </a:rPr>
              <a:t>Data Science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effectLst/>
                <a:latin typeface="+mj-lt"/>
                <a:ea typeface="华文楷体" panose="02010600040101010101" pitchFamily="2" charset="-122"/>
              </a:rPr>
              <a:t> related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2047231" y="5204432"/>
            <a:ext cx="3095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Predictive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NLP to generated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Data visualization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63215841"/>
              </p:ext>
            </p:extLst>
          </p:nvPr>
        </p:nvGraphicFramePr>
        <p:xfrm>
          <a:off x="5142274" y="-217714"/>
          <a:ext cx="3856707" cy="6960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2" descr="C:\Users\ZISHUO LI\AppData\Local\Microsoft\Windows\INetCache\Content.Word\unnamed (1)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94" y="5358733"/>
            <a:ext cx="3856706" cy="716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05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0: Related Papers and Projects</a:t>
            </a:r>
            <a:endParaRPr kumimoji="1" lang="zh-CN" altLang="en-US" dirty="0"/>
          </a:p>
        </p:txBody>
      </p:sp>
      <p:sp>
        <p:nvSpPr>
          <p:cNvPr id="4" name="Rectangle 6"/>
          <p:cNvSpPr/>
          <p:nvPr/>
        </p:nvSpPr>
        <p:spPr bwMode="auto">
          <a:xfrm>
            <a:off x="363970" y="4547175"/>
            <a:ext cx="2001860" cy="1980325"/>
          </a:xfrm>
          <a:prstGeom prst="rect">
            <a:avLst/>
          </a:prstGeom>
          <a:solidFill>
            <a:srgbClr val="80A0C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Earning announcement related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2583543" y="4541166"/>
            <a:ext cx="6291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There are two main indicators: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SUE (Standardized unexpected earnings)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EAR (Earning announcement return)</a:t>
            </a:r>
          </a:p>
          <a:p>
            <a:pPr lvl="1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华文楷体" panose="02010600040101010101" pitchFamily="2" charset="-122"/>
              </a:rPr>
              <a:t>Here, FF stands for the benchmark size &amp;book t- market FF portfolio</a:t>
            </a:r>
            <a:r>
              <a:rPr lang="en-US" altLang="zh-CN" sz="1400" dirty="0" smtClean="0">
                <a:latin typeface="+mj-lt"/>
                <a:ea typeface="华文楷体" panose="02010600040101010101" pitchFamily="2" charset="-122"/>
              </a:rPr>
              <a:t> 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And the related trading strategy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Long the stocks with positive announcement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Short the portfolio with negative announcement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363970" y="1231939"/>
            <a:ext cx="2001860" cy="13113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Adaptive Asset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 Allocation 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2583543" y="1231938"/>
            <a:ext cx="6291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Adaptive asset allocation is a process of constantly rotating into asset with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Adaptive momentum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Volatility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Correlation factors</a:t>
            </a:r>
          </a:p>
        </p:txBody>
      </p:sp>
      <p:sp>
        <p:nvSpPr>
          <p:cNvPr id="10" name="Rectangle 14"/>
          <p:cNvSpPr/>
          <p:nvPr/>
        </p:nvSpPr>
        <p:spPr bwMode="auto">
          <a:xfrm>
            <a:off x="363970" y="2715763"/>
            <a:ext cx="2001860" cy="1608521"/>
          </a:xfrm>
          <a:prstGeom prst="rect">
            <a:avLst/>
          </a:prstGeom>
          <a:solidFill>
            <a:srgbClr val="1D8BFF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Momentum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2583543" y="2543283"/>
            <a:ext cx="62915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Defined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as the an asset with the greatest relative performance over the past 1 month to 1 year is more likely to exhibit stronger performance over the next few days or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weeks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Some reasons for Momentum: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perceptions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of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risk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human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cognitive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biases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the </a:t>
            </a: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operation of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markets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1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7037865" y="4398594"/>
            <a:ext cx="1271270" cy="537210"/>
          </a:xfrm>
          <a:prstGeom prst="rect">
            <a:avLst/>
          </a:prstGeom>
        </p:spPr>
      </p:pic>
      <p:pic>
        <p:nvPicPr>
          <p:cNvPr id="1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37865" y="4885394"/>
            <a:ext cx="2014855" cy="4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145" y="5581827"/>
            <a:ext cx="3517900" cy="749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1: Data collection and Description</a:t>
            </a:r>
            <a:endParaRPr kumimoji="1" lang="zh-CN" altLang="en-US" dirty="0"/>
          </a:p>
        </p:txBody>
      </p:sp>
      <p:sp>
        <p:nvSpPr>
          <p:cNvPr id="4" name="Rectangle 6"/>
          <p:cNvSpPr/>
          <p:nvPr/>
        </p:nvSpPr>
        <p:spPr bwMode="auto">
          <a:xfrm>
            <a:off x="363970" y="3935657"/>
            <a:ext cx="2001860" cy="2074404"/>
          </a:xfrm>
          <a:prstGeom prst="rect">
            <a:avLst/>
          </a:prstGeom>
          <a:solidFill>
            <a:srgbClr val="80A0C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Data processing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2583543" y="3945326"/>
            <a:ext cx="62915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华文楷体" panose="02010600040101010101" pitchFamily="2" charset="-122"/>
              </a:rPr>
              <a:t>Calculated and processed the dividend yield ratio, enterprise value to EBITDA ratio, market to book ratio, Momentum, price to sales ratio, days( based on the data to earning release) </a:t>
            </a:r>
            <a:r>
              <a:rPr lang="en-US" altLang="zh-CN" sz="1600" dirty="0" smtClean="0">
                <a:ea typeface="华文楷体" panose="02010600040101010101" pitchFamily="2" charset="-122"/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ea typeface="华文楷体" panose="02010600040101010101" pitchFamily="2" charset="-122"/>
              </a:rPr>
              <a:t>For example here,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ea typeface="华文楷体" panose="02010600040101010101" pitchFamily="2" charset="-122"/>
              </a:rPr>
              <a:t>Momentum is based on the price                            </a:t>
            </a:r>
          </a:p>
          <a:p>
            <a:pPr lvl="1"/>
            <a:r>
              <a:rPr lang="en-US" altLang="zh-CN" sz="1600" dirty="0"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ea typeface="华文楷体" panose="02010600040101010101" pitchFamily="2" charset="-122"/>
              </a:rPr>
              <a:t>    (</a:t>
            </a:r>
            <a:r>
              <a:rPr lang="en-US" altLang="zh-CN" sz="1600" dirty="0"/>
              <a:t>CLOSE( J ) / CLOSE( J – N ) * 100 </a:t>
            </a:r>
            <a:r>
              <a:rPr lang="en-US" altLang="zh-CN" sz="1600" dirty="0" smtClean="0">
                <a:ea typeface="华文楷体" panose="02010600040101010101" pitchFamily="2" charset="-12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ea typeface="华文楷体" panose="02010600040101010101" pitchFamily="2" charset="-122"/>
              </a:rPr>
              <a:t>Fama</a:t>
            </a:r>
            <a:r>
              <a:rPr lang="en-US" altLang="zh-CN" sz="1600" dirty="0" smtClean="0">
                <a:ea typeface="华文楷体" panose="02010600040101010101" pitchFamily="2" charset="-122"/>
              </a:rPr>
              <a:t> French Book to market 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>
              <a:ea typeface="华文楷体" panose="02010600040101010101" pitchFamily="2" charset="-122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363970" y="1231939"/>
            <a:ext cx="2001860" cy="107721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Load data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2583543" y="1231938"/>
            <a:ext cx="6291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Data source: Using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Bloomberg,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Scraping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techniques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Size: including financial data 39034 entries (based on the volatility, choose the most volatility ones), news related txt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Size: 9 files with a total size of 150 MB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0" name="Rectangle 14"/>
          <p:cNvSpPr/>
          <p:nvPr/>
        </p:nvSpPr>
        <p:spPr bwMode="auto">
          <a:xfrm>
            <a:off x="363970" y="2543284"/>
            <a:ext cx="2001860" cy="1077217"/>
          </a:xfrm>
          <a:prstGeom prst="rect">
            <a:avLst/>
          </a:prstGeom>
          <a:solidFill>
            <a:srgbClr val="1D8BFF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Horizon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2583543" y="2543283"/>
            <a:ext cx="6291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Based on the Earning released projects on the previous page, we focused on the earning released date -6 to 6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In our data set, the earning release is covering 2006 to 2016 earning release (can refer to earning calendar)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8292" y="6086701"/>
            <a:ext cx="851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*Full code can be found in the R markdown</a:t>
            </a:r>
            <a:r>
              <a:rPr kumimoji="1" lang="zh-CN" altLang="en-US" sz="1200" dirty="0" smtClean="0">
                <a:solidFill>
                  <a:srgbClr val="7F7F7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7F7F7F"/>
                </a:solidFill>
              </a:rPr>
              <a:t>file in</a:t>
            </a:r>
            <a:r>
              <a:rPr kumimoji="1" lang="zh-CN" altLang="en-US" sz="1200" dirty="0" smtClean="0">
                <a:solidFill>
                  <a:srgbClr val="7F7F7F"/>
                </a:solidFill>
              </a:rPr>
              <a:t> </a:t>
            </a:r>
            <a:r>
              <a:rPr kumimoji="1" lang="en-US" altLang="zh-CN" sz="1200" dirty="0" err="1" smtClean="0">
                <a:solidFill>
                  <a:srgbClr val="7F7F7F"/>
                </a:solidFill>
              </a:rPr>
              <a:t>github</a:t>
            </a:r>
            <a:endParaRPr kumimoji="1" lang="en-US" altLang="zh-CN" sz="1200" dirty="0" smtClean="0">
              <a:solidFill>
                <a:srgbClr val="7F7F7F"/>
              </a:solidFill>
            </a:endParaRPr>
          </a:p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*http</a:t>
            </a:r>
            <a:r>
              <a:rPr kumimoji="1" lang="en-US" altLang="zh-CN" sz="1200" dirty="0">
                <a:solidFill>
                  <a:srgbClr val="7F7F7F"/>
                </a:solidFill>
              </a:rPr>
              <a:t>://</a:t>
            </a:r>
            <a:r>
              <a:rPr kumimoji="1" lang="en-US" altLang="zh-CN" sz="1200" dirty="0" err="1">
                <a:solidFill>
                  <a:srgbClr val="7F7F7F"/>
                </a:solidFill>
              </a:rPr>
              <a:t>www.nasdaq.com</a:t>
            </a:r>
            <a:r>
              <a:rPr kumimoji="1" lang="en-US" altLang="zh-CN" sz="1200" dirty="0">
                <a:solidFill>
                  <a:srgbClr val="7F7F7F"/>
                </a:solidFill>
              </a:rPr>
              <a:t>/earnings/earnings-</a:t>
            </a:r>
            <a:r>
              <a:rPr kumimoji="1" lang="en-US" altLang="zh-CN" sz="1200" dirty="0" err="1">
                <a:solidFill>
                  <a:srgbClr val="7F7F7F"/>
                </a:solidFill>
              </a:rPr>
              <a:t>calendar.aspx</a:t>
            </a:r>
            <a:endParaRPr kumimoji="1" lang="en-US" altLang="zh-CN" sz="1200" dirty="0" smtClean="0">
              <a:solidFill>
                <a:srgbClr val="7F7F7F"/>
              </a:solidFill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16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2907"/>
          <a:stretch/>
        </p:blipFill>
        <p:spPr>
          <a:xfrm>
            <a:off x="4318714" y="4367632"/>
            <a:ext cx="4825286" cy="20062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2: Select the stocks based on their Momentum</a:t>
            </a:r>
            <a:endParaRPr kumimoji="1" lang="zh-CN" altLang="en-US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4" name="Rectangle 12"/>
          <p:cNvSpPr/>
          <p:nvPr/>
        </p:nvSpPr>
        <p:spPr bwMode="auto">
          <a:xfrm>
            <a:off x="491497" y="1166340"/>
            <a:ext cx="3900556" cy="395574"/>
          </a:xfrm>
          <a:prstGeom prst="rect">
            <a:avLst/>
          </a:prstGeom>
          <a:solidFill>
            <a:srgbClr val="004185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Select</a:t>
            </a:r>
            <a:r>
              <a:rPr kumimoji="0" lang="en-US" altLang="zh-CN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 Stocks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363971" y="1562343"/>
            <a:ext cx="4028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After comparing some subset of the stocks, we decided to pick up a most sensitive, also known as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influential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We run a </a:t>
            </a:r>
            <a:r>
              <a:rPr lang="en-US" altLang="zh-CN" sz="1600" dirty="0" err="1" smtClean="0">
                <a:latin typeface="+mj-lt"/>
                <a:ea typeface="华文楷体" panose="02010600040101010101" pitchFamily="2" charset="-122"/>
              </a:rPr>
              <a:t>stepAIC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 to figure out the importance of the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In the regression, we see that Momentum and Price to sales ratio is the most important one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Choose stocks based on those two criteria, limited our sample size, so we focused on the Momentum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We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choose most momentum stocks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!</a:t>
            </a:r>
          </a:p>
        </p:txBody>
      </p:sp>
      <p:sp>
        <p:nvSpPr>
          <p:cNvPr id="10" name="Rectangle 12"/>
          <p:cNvSpPr/>
          <p:nvPr/>
        </p:nvSpPr>
        <p:spPr bwMode="auto">
          <a:xfrm>
            <a:off x="4879473" y="1166769"/>
            <a:ext cx="3900556" cy="395574"/>
          </a:xfrm>
          <a:prstGeom prst="rect">
            <a:avLst/>
          </a:prstGeom>
          <a:solidFill>
            <a:srgbClr val="004185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Major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华文楷体" panose="02010600040101010101" pitchFamily="2" charset="-122"/>
              </a:rPr>
              <a:t>strategies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4751947" y="1562772"/>
            <a:ext cx="40280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Long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VS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 Short</a:t>
            </a:r>
            <a:endParaRPr lang="en-US" altLang="zh-CN" sz="1600" dirty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Before Earning Release VS  After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Our assumptions: </a:t>
            </a:r>
            <a:r>
              <a:rPr lang="en-US" altLang="zh-CN" sz="1600" dirty="0" smtClean="0">
                <a:ea typeface="华文楷体" panose="02010600040101010101" pitchFamily="2" charset="-122"/>
              </a:rPr>
              <a:t>Before </a:t>
            </a:r>
            <a:r>
              <a:rPr lang="en-US" altLang="zh-CN" sz="1600" dirty="0">
                <a:ea typeface="华文楷体" panose="02010600040101010101" pitchFamily="2" charset="-122"/>
              </a:rPr>
              <a:t>earning release, stocks with strong momentum will attract people to buy since people believe that the Earnings Report exceed expectations, the price will increase in a short period. And after earning release, some people will cash in and the price will drop in a short period. 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Summarized to 2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long-before earning release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short-after earning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61917"/>
              </p:ext>
            </p:extLst>
          </p:nvPr>
        </p:nvGraphicFramePr>
        <p:xfrm>
          <a:off x="708761" y="4677960"/>
          <a:ext cx="3376602" cy="130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34"/>
                <a:gridCol w="1125534"/>
                <a:gridCol w="1125534"/>
              </a:tblGrid>
              <a:tr h="309082"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Before Earning Release</a:t>
                      </a:r>
                      <a:endParaRPr lang="zh-CN" altLang="en-US" sz="13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After Earning</a:t>
                      </a:r>
                      <a:r>
                        <a:rPr lang="en-US" altLang="zh-CN" sz="1300" baseline="0" dirty="0" smtClean="0"/>
                        <a:t> Release</a:t>
                      </a:r>
                      <a:endParaRPr lang="zh-CN" altLang="en-US" sz="13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9082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All stocks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1.58%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1.86%</a:t>
                      </a:r>
                      <a:endParaRPr lang="zh-CN" altLang="en-US" sz="1300" dirty="0"/>
                    </a:p>
                  </a:txBody>
                  <a:tcPr/>
                </a:tc>
              </a:tr>
              <a:tr h="309082"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Momentum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3.09%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3.05%</a:t>
                      </a:r>
                      <a:endParaRPr lang="zh-CN" alt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8292" y="6086701"/>
            <a:ext cx="851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*Full code can be found in the R markdown</a:t>
            </a:r>
            <a:r>
              <a:rPr kumimoji="1" lang="zh-CN" altLang="en-US" sz="1200" dirty="0" smtClean="0">
                <a:solidFill>
                  <a:srgbClr val="7F7F7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7F7F7F"/>
                </a:solidFill>
              </a:rPr>
              <a:t>file (Main) </a:t>
            </a:r>
            <a:r>
              <a:rPr kumimoji="1" lang="en-US" altLang="zh-CN" sz="1200" dirty="0" smtClean="0">
                <a:solidFill>
                  <a:srgbClr val="7F7F7F"/>
                </a:solidFill>
              </a:rPr>
              <a:t>in</a:t>
            </a:r>
            <a:r>
              <a:rPr kumimoji="1" lang="zh-CN" altLang="en-US" sz="1200" dirty="0" smtClean="0">
                <a:solidFill>
                  <a:srgbClr val="7F7F7F"/>
                </a:solidFill>
              </a:rPr>
              <a:t> </a:t>
            </a:r>
            <a:r>
              <a:rPr kumimoji="1" lang="en-US" altLang="zh-CN" sz="1200" dirty="0" err="1" smtClean="0">
                <a:solidFill>
                  <a:srgbClr val="7F7F7F"/>
                </a:solidFill>
              </a:rPr>
              <a:t>github</a:t>
            </a:r>
            <a:endParaRPr kumimoji="1" lang="en-US" altLang="zh-CN" sz="1200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8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</a:t>
            </a:r>
            <a:r>
              <a:rPr kumimoji="1" lang="en-US" altLang="zh-CN" dirty="0" smtClean="0"/>
              <a:t>2(continue): Exploratory analysis </a:t>
            </a:r>
            <a:endParaRPr kumimoji="1" lang="zh-CN" alt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495203"/>
              </p:ext>
            </p:extLst>
          </p:nvPr>
        </p:nvGraphicFramePr>
        <p:xfrm>
          <a:off x="4987690" y="1636621"/>
          <a:ext cx="3657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32948174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8491550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410770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Mean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Median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38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Dividend</a:t>
                      </a:r>
                      <a:r>
                        <a:rPr lang="en-US" sz="1200" baseline="0" dirty="0" smtClean="0"/>
                        <a:t> yield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2.069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613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EBITG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40.35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874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EV/EBITDA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9.19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890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M/B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2.80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440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Momentum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-0.032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-0.104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57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P/E</a:t>
                      </a:r>
                      <a:r>
                        <a:rPr lang="en-US" sz="1200" baseline="0" dirty="0" smtClean="0"/>
                        <a:t> ratio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22.59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13.96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81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P/S ratio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1.64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346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Return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0.0033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0.0020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252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Days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378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Surprise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3.70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571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P/F ratio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28.19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14.35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5101297"/>
                  </a:ext>
                </a:extLst>
              </a:tr>
            </a:tbl>
          </a:graphicData>
        </a:graphic>
      </p:graphicFrame>
      <p:sp>
        <p:nvSpPr>
          <p:cNvPr id="5" name="Rectangle 12"/>
          <p:cNvSpPr/>
          <p:nvPr/>
        </p:nvSpPr>
        <p:spPr bwMode="auto">
          <a:xfrm>
            <a:off x="4900602" y="1161835"/>
            <a:ext cx="3900556" cy="395574"/>
          </a:xfrm>
          <a:prstGeom prst="rect">
            <a:avLst/>
          </a:prstGeom>
          <a:solidFill>
            <a:srgbClr val="004185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953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Statistical </a:t>
            </a:r>
            <a:r>
              <a:rPr lang="en-US" altLang="zh-CN" b="1" dirty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Description of the </a:t>
            </a: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data</a:t>
            </a:r>
            <a:endParaRPr lang="en-US" altLang="zh-CN" b="1" dirty="0">
              <a:solidFill>
                <a:schemeClr val="bg1"/>
              </a:solidFill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6" name="Rectangle 12"/>
          <p:cNvSpPr/>
          <p:nvPr/>
        </p:nvSpPr>
        <p:spPr bwMode="auto">
          <a:xfrm>
            <a:off x="506478" y="1161835"/>
            <a:ext cx="3900556" cy="395574"/>
          </a:xfrm>
          <a:prstGeom prst="rect">
            <a:avLst/>
          </a:prstGeom>
          <a:solidFill>
            <a:srgbClr val="004185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95363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+mj-lt"/>
                <a:ea typeface="华文楷体" panose="02010600040101010101" pitchFamily="2" charset="-122"/>
              </a:rPr>
              <a:t>AIC step result</a:t>
            </a:r>
            <a:endParaRPr lang="en-US" altLang="zh-CN" b="1" dirty="0">
              <a:solidFill>
                <a:schemeClr val="bg1"/>
              </a:solidFill>
              <a:latin typeface="+mj-lt"/>
              <a:ea typeface="华文楷体" panose="02010600040101010101" pitchFamily="2" charset="-122"/>
            </a:endParaRPr>
          </a:p>
        </p:txBody>
      </p:sp>
      <p:pic>
        <p:nvPicPr>
          <p:cNvPr id="7" name="图片 6" descr="Screen Shot 2017-04-27 at 20.2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9" y="1636621"/>
            <a:ext cx="4737831" cy="444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6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3: Classification model</a:t>
            </a:r>
            <a:endParaRPr kumimoji="1" lang="zh-CN" altLang="en-US" dirty="0"/>
          </a:p>
        </p:txBody>
      </p:sp>
      <p:sp>
        <p:nvSpPr>
          <p:cNvPr id="17" name="TextBox 13"/>
          <p:cNvSpPr txBox="1"/>
          <p:nvPr/>
        </p:nvSpPr>
        <p:spPr>
          <a:xfrm>
            <a:off x="3169169" y="1458737"/>
            <a:ext cx="57059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After feature selection and running Gradient Boosting Machine, BP Neural network, Random Forest, Logistic regression,  Supported Vector Machine,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Model comparison: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SVM:</a:t>
            </a:r>
          </a:p>
          <a:p>
            <a:pPr lvl="1"/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   </a:t>
            </a:r>
          </a:p>
          <a:p>
            <a:pPr lvl="1"/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     tuning on bandwidth and using kernel RBF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Random Forest: tuning on </a:t>
            </a:r>
            <a:r>
              <a:rPr lang="en-US" altLang="zh-CN" sz="1600" dirty="0" err="1" smtClean="0">
                <a:latin typeface="+mj-lt"/>
                <a:ea typeface="华文楷体" panose="02010600040101010101" pitchFamily="2" charset="-122"/>
              </a:rPr>
              <a:t>mtry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Logistic regression: </a:t>
            </a:r>
          </a:p>
          <a:p>
            <a:pPr lvl="1"/>
            <a:r>
              <a:rPr lang="en-US" altLang="zh-CN" sz="1600" dirty="0">
                <a:latin typeface="+mj-lt"/>
                <a:ea typeface="华文楷体" panose="02010600040101010101" pitchFamily="2" charset="-122"/>
              </a:rPr>
              <a:t>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     tuning on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bandwidth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GBM: Gradient Boosting Machine </a:t>
            </a:r>
          </a:p>
          <a:p>
            <a:pPr marL="742950" lvl="1" indent="-285750">
              <a:buFont typeface="Arial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NNET: </a:t>
            </a:r>
            <a:r>
              <a:rPr lang="en-US" altLang="zh-CN" sz="1600" dirty="0" smtClean="0"/>
              <a:t>feed</a:t>
            </a:r>
            <a:r>
              <a:rPr lang="en-US" altLang="zh-CN" sz="1600" dirty="0"/>
              <a:t>-forward neural networks with a single hidden layer, and for multinomial log-linear models 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We summarized the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prediction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accuracy on test data set and runtime </a:t>
            </a: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j-lt"/>
                <a:ea typeface="华文楷体" panose="02010600040101010101" pitchFamily="2" charset="-122"/>
              </a:rPr>
              <a:t>The best result we can get is 82%! </a:t>
            </a:r>
            <a:endParaRPr lang="en-US" altLang="zh-CN" sz="1600" dirty="0" smtClean="0">
              <a:latin typeface="+mj-lt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7606" y="1097352"/>
            <a:ext cx="3832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smtClean="0"/>
              <a:t>Final model</a:t>
            </a:r>
            <a:endParaRPr kumimoji="1" lang="en-US" altLang="zh-CN" b="1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645151815"/>
              </p:ext>
            </p:extLst>
          </p:nvPr>
        </p:nvGraphicFramePr>
        <p:xfrm>
          <a:off x="-247577" y="1099081"/>
          <a:ext cx="3759374" cy="5185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392053" y="6331127"/>
            <a:ext cx="359894" cy="4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97">
                <a:solidFill>
                  <a:schemeClr val="tx1"/>
                </a:solidFill>
                <a:latin typeface="Book Antiqua" pitchFamily="18" charset="0"/>
                <a:ea typeface="PMingLiU" pitchFamily="18" charset="-120"/>
              </a:defRPr>
            </a:lvl1pPr>
          </a:lstStyle>
          <a:p>
            <a:fld id="{56BE7AB8-F860-7943-A621-7D3C9EA17DF4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3970" y="6086701"/>
            <a:ext cx="851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7F7F7F"/>
                </a:solidFill>
              </a:rPr>
              <a:t>*Full code can be found in the R file attached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8664" y="2395217"/>
            <a:ext cx="2800958" cy="487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3260" y="3550943"/>
            <a:ext cx="1711710" cy="2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0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</a:t>
            </a:r>
            <a:r>
              <a:rPr kumimoji="1" lang="en-US" altLang="zh-CN" dirty="0" smtClean="0"/>
              <a:t>3(continue): Models Summary</a:t>
            </a:r>
            <a:endParaRPr kumimoji="1" lang="zh-CN" altLang="en-US" dirty="0"/>
          </a:p>
        </p:txBody>
      </p:sp>
      <p:sp>
        <p:nvSpPr>
          <p:cNvPr id="5" name="Oval 5"/>
          <p:cNvSpPr/>
          <p:nvPr/>
        </p:nvSpPr>
        <p:spPr bwMode="auto">
          <a:xfrm>
            <a:off x="4619535" y="5397375"/>
            <a:ext cx="1240972" cy="88174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5363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606" y="1097352"/>
            <a:ext cx="3832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smtClean="0"/>
              <a:t>Short After Model Summary</a:t>
            </a:r>
            <a:endParaRPr kumimoji="1"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568583" y="3807128"/>
            <a:ext cx="3832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 smtClean="0"/>
              <a:t>Long Before Model Summary</a:t>
            </a:r>
            <a:endParaRPr kumimoji="1" lang="en-US" altLang="zh-CN" b="1" dirty="0"/>
          </a:p>
        </p:txBody>
      </p:sp>
      <p:graphicFrame>
        <p:nvGraphicFramePr>
          <p:cNvPr id="8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32396"/>
              </p:ext>
            </p:extLst>
          </p:nvPr>
        </p:nvGraphicFramePr>
        <p:xfrm>
          <a:off x="437605" y="1500799"/>
          <a:ext cx="82164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17">
                  <a:extLst>
                    <a:ext uri="{9D8B030D-6E8A-4147-A177-3AD203B41FA5}">
                      <a16:colId xmlns:a16="http://schemas.microsoft.com/office/drawing/2014/main" xmlns="" val="312583748"/>
                    </a:ext>
                  </a:extLst>
                </a:gridCol>
                <a:gridCol w="1160594">
                  <a:extLst>
                    <a:ext uri="{9D8B030D-6E8A-4147-A177-3AD203B41FA5}">
                      <a16:colId xmlns:a16="http://schemas.microsoft.com/office/drawing/2014/main" xmlns="" val="3220018061"/>
                    </a:ext>
                  </a:extLst>
                </a:gridCol>
                <a:gridCol w="1160594">
                  <a:extLst>
                    <a:ext uri="{9D8B030D-6E8A-4147-A177-3AD203B41FA5}">
                      <a16:colId xmlns:a16="http://schemas.microsoft.com/office/drawing/2014/main" xmlns="" val="1218622454"/>
                    </a:ext>
                  </a:extLst>
                </a:gridCol>
                <a:gridCol w="1160594"/>
                <a:gridCol w="1160594"/>
                <a:gridCol w="1912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844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0.14666295 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891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33.51036286 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118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84.84540105 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00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4.17855310 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474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Logistic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0.01478505 </a:t>
                      </a:r>
                      <a:r>
                        <a:rPr lang="nb-NO" altLang="zh-CN" sz="1632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28430"/>
              </p:ext>
            </p:extLst>
          </p:nvPr>
        </p:nvGraphicFramePr>
        <p:xfrm>
          <a:off x="448586" y="4284855"/>
          <a:ext cx="82164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17">
                  <a:extLst>
                    <a:ext uri="{9D8B030D-6E8A-4147-A177-3AD203B41FA5}">
                      <a16:colId xmlns:a16="http://schemas.microsoft.com/office/drawing/2014/main" xmlns="" val="312583748"/>
                    </a:ext>
                  </a:extLst>
                </a:gridCol>
                <a:gridCol w="1160594">
                  <a:extLst>
                    <a:ext uri="{9D8B030D-6E8A-4147-A177-3AD203B41FA5}">
                      <a16:colId xmlns:a16="http://schemas.microsoft.com/office/drawing/2014/main" xmlns="" val="3220018061"/>
                    </a:ext>
                  </a:extLst>
                </a:gridCol>
                <a:gridCol w="1160594">
                  <a:extLst>
                    <a:ext uri="{9D8B030D-6E8A-4147-A177-3AD203B41FA5}">
                      <a16:colId xmlns:a16="http://schemas.microsoft.com/office/drawing/2014/main" xmlns="" val="1218622454"/>
                    </a:ext>
                  </a:extLst>
                </a:gridCol>
                <a:gridCol w="1160594"/>
                <a:gridCol w="1160594"/>
                <a:gridCol w="1912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Precision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8440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0.3874459 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891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SVM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107.2432630 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118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b-NO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72.2320290 </a:t>
                      </a:r>
                      <a:r>
                        <a:rPr lang="nb-NO" altLang="zh-CN" sz="1632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004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4.8966820 secs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474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Logistic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altLang="zh-CN" sz="1632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0.0203681 secs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1252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蓝色主题">
  <a:themeElements>
    <a:clrScheme name="CCHL v1 Oct 2008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4185"/>
      </a:accent1>
      <a:accent2>
        <a:srgbClr val="80A0C2"/>
      </a:accent2>
      <a:accent3>
        <a:srgbClr val="FFFFFF"/>
      </a:accent3>
      <a:accent4>
        <a:srgbClr val="000000"/>
      </a:accent4>
      <a:accent5>
        <a:srgbClr val="AAB0C2"/>
      </a:accent5>
      <a:accent6>
        <a:srgbClr val="7391B0"/>
      </a:accent6>
      <a:hlink>
        <a:srgbClr val="BFD0E1"/>
      </a:hlink>
      <a:folHlink>
        <a:srgbClr val="00ADEE"/>
      </a:folHlink>
    </a:clrScheme>
    <a:fontScheme name="CCHL v1 Oct 2008">
      <a:majorFont>
        <a:latin typeface="Book Antiqua"/>
        <a:ea typeface="宋体"/>
        <a:cs typeface=""/>
      </a:majorFont>
      <a:minorFont>
        <a:latin typeface="Book Antiqua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95363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1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95363" rtl="0" eaLnBrk="1" fontAlgn="base" latinLnBrk="0" hangingPunct="1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1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CHL v1 Oct 200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HL v1 Oct 200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HL v1 Oct 20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4185"/>
        </a:accent1>
        <a:accent2>
          <a:srgbClr val="80A0C2"/>
        </a:accent2>
        <a:accent3>
          <a:srgbClr val="FFFFFF"/>
        </a:accent3>
        <a:accent4>
          <a:srgbClr val="000000"/>
        </a:accent4>
        <a:accent5>
          <a:srgbClr val="AAB0C2"/>
        </a:accent5>
        <a:accent6>
          <a:srgbClr val="7391B0"/>
        </a:accent6>
        <a:hlink>
          <a:srgbClr val="BFD0E1"/>
        </a:hlink>
        <a:folHlink>
          <a:srgbClr val="00ADE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</TotalTime>
  <Words>1421</Words>
  <Application>Microsoft Macintosh PowerPoint</Application>
  <PresentationFormat>全屏显示(4:3)</PresentationFormat>
  <Paragraphs>294</Paragraphs>
  <Slides>15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蓝色主题</vt:lpstr>
      <vt:lpstr>自定义设计</vt:lpstr>
      <vt:lpstr>think-cell Slide</vt:lpstr>
      <vt:lpstr>Applied Data Science Project 5 Jason LI     Dejian WANG     Yuxin ZHU     Ke HAN</vt:lpstr>
      <vt:lpstr>Summary</vt:lpstr>
      <vt:lpstr>Introduction</vt:lpstr>
      <vt:lpstr>Step 0: Related Papers and Projects</vt:lpstr>
      <vt:lpstr>Step 1: Data collection and Description</vt:lpstr>
      <vt:lpstr>Step 2: Select the stocks based on their Momentum</vt:lpstr>
      <vt:lpstr>Step 2(continue): Exploratory analysis </vt:lpstr>
      <vt:lpstr>Step 3: Classification model</vt:lpstr>
      <vt:lpstr>Step 3(continue): Models Summary</vt:lpstr>
      <vt:lpstr>Step 4: Including news features from NLP</vt:lpstr>
      <vt:lpstr>Step 4(Continue): For mixed portfolio</vt:lpstr>
      <vt:lpstr>Step 5: Strategy and Back test</vt:lpstr>
      <vt:lpstr>Summary and Improvement</vt:lpstr>
      <vt:lpstr>PowerPoint 演示文稿</vt:lpstr>
      <vt:lpstr>Attachment: graphics related to training process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Ke</dc:creator>
  <cp:lastModifiedBy>HAN Ke</cp:lastModifiedBy>
  <cp:revision>129</cp:revision>
  <dcterms:created xsi:type="dcterms:W3CDTF">2016-12-08T01:56:47Z</dcterms:created>
  <dcterms:modified xsi:type="dcterms:W3CDTF">2017-04-28T01:01:28Z</dcterms:modified>
</cp:coreProperties>
</file>