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verage-regular.fntdata"/><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4.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555750" y="990800"/>
            <a:ext cx="8032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000000"/>
                </a:solidFill>
              </a:rPr>
              <a:t>Maximizing Campaign Effectiveness</a:t>
            </a:r>
            <a:endParaRPr>
              <a:solidFill>
                <a:srgbClr val="000000"/>
              </a:solidFill>
            </a:endParaRPr>
          </a:p>
          <a:p>
            <a:pPr indent="0" lvl="0" marL="0">
              <a:spcBef>
                <a:spcPts val="0"/>
              </a:spcBef>
              <a:spcAft>
                <a:spcPts val="0"/>
              </a:spcAft>
              <a:buNone/>
            </a:pPr>
            <a:r>
              <a:rPr lang="en">
                <a:solidFill>
                  <a:srgbClr val="000000"/>
                </a:solidFill>
              </a:rPr>
              <a:t>Through Data Analytics</a:t>
            </a:r>
            <a:endParaRPr>
              <a:solidFill>
                <a:srgbClr val="000000"/>
              </a:solidFill>
            </a:endParaRPr>
          </a:p>
        </p:txBody>
      </p:sp>
      <p:sp>
        <p:nvSpPr>
          <p:cNvPr id="60" name="Shape 60"/>
          <p:cNvSpPr txBox="1"/>
          <p:nvPr>
            <p:ph idx="1" type="subTitle"/>
          </p:nvPr>
        </p:nvSpPr>
        <p:spPr>
          <a:xfrm>
            <a:off x="671250" y="3174874"/>
            <a:ext cx="7801500" cy="135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April 24, 2018</a:t>
            </a:r>
            <a:endParaRPr>
              <a:solidFill>
                <a:srgbClr val="666666"/>
              </a:solidFill>
            </a:endParaRPr>
          </a:p>
          <a:p>
            <a:pPr indent="0" lvl="0" marL="0">
              <a:spcBef>
                <a:spcPts val="0"/>
              </a:spcBef>
              <a:spcAft>
                <a:spcPts val="0"/>
              </a:spcAft>
              <a:buNone/>
            </a:pPr>
            <a:r>
              <a:t/>
            </a:r>
            <a:endParaRPr>
              <a:solidFill>
                <a:srgbClr val="666666"/>
              </a:solidFill>
            </a:endParaRPr>
          </a:p>
          <a:p>
            <a:pPr indent="0" lvl="0" marL="0">
              <a:spcBef>
                <a:spcPts val="0"/>
              </a:spcBef>
              <a:spcAft>
                <a:spcPts val="0"/>
              </a:spcAft>
              <a:buNone/>
            </a:pPr>
            <a:r>
              <a:rPr lang="en">
                <a:solidFill>
                  <a:srgbClr val="666666"/>
                </a:solidFill>
              </a:rPr>
              <a:t>Beenapreet, Somrita, Segolene, Harshad &amp; Nitish</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Judging the financial worth of a marketing campaign - ROI  </a:t>
            </a:r>
            <a:endParaRPr>
              <a:solidFill>
                <a:srgbClr val="000000"/>
              </a:solidFill>
            </a:endParaRPr>
          </a:p>
          <a:p>
            <a:pPr indent="0" lvl="0" marL="0" rtl="0">
              <a:spcBef>
                <a:spcPts val="0"/>
              </a:spcBef>
              <a:spcAft>
                <a:spcPts val="0"/>
              </a:spcAft>
              <a:buNone/>
            </a:pPr>
            <a:r>
              <a:t/>
            </a:r>
            <a:endParaRPr>
              <a:solidFill>
                <a:srgbClr val="000000"/>
              </a:solidFill>
            </a:endParaRPr>
          </a:p>
        </p:txBody>
      </p:sp>
      <p:sp>
        <p:nvSpPr>
          <p:cNvPr id="136" name="Shape 136"/>
          <p:cNvSpPr txBox="1"/>
          <p:nvPr>
            <p:ph idx="1" type="body"/>
          </p:nvPr>
        </p:nvSpPr>
        <p:spPr>
          <a:xfrm>
            <a:off x="474250" y="2062725"/>
            <a:ext cx="4074300" cy="1879200"/>
          </a:xfrm>
          <a:prstGeom prst="rect">
            <a:avLst/>
          </a:prstGeom>
          <a:solidFill>
            <a:srgbClr val="C9DAF8"/>
          </a:solidFill>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000000"/>
                </a:solidFill>
              </a:rPr>
              <a:t>Costs:</a:t>
            </a:r>
            <a:endParaRPr b="1"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Coupon Discounts</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Mailer Ads (Assume a $50 CPM - cost per thousand readers)</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Display Ads (Assume ~ $12 per banner; consider commonly used vinyl banners)</a:t>
            </a:r>
            <a:endParaRPr sz="1600">
              <a:solidFill>
                <a:srgbClr val="000000"/>
              </a:solidFill>
            </a:endParaRPr>
          </a:p>
          <a:p>
            <a:pPr indent="0" lvl="0" marL="0" rtl="0">
              <a:spcBef>
                <a:spcPts val="1600"/>
              </a:spcBef>
              <a:spcAft>
                <a:spcPts val="1600"/>
              </a:spcAft>
              <a:buNone/>
            </a:pPr>
            <a:r>
              <a:t/>
            </a:r>
            <a:endParaRPr sz="1600">
              <a:solidFill>
                <a:srgbClr val="000000"/>
              </a:solidFill>
            </a:endParaRPr>
          </a:p>
        </p:txBody>
      </p:sp>
      <p:sp>
        <p:nvSpPr>
          <p:cNvPr id="137" name="Shape 137"/>
          <p:cNvSpPr txBox="1"/>
          <p:nvPr>
            <p:ph idx="2" type="body"/>
          </p:nvPr>
        </p:nvSpPr>
        <p:spPr>
          <a:xfrm>
            <a:off x="4758000" y="2062725"/>
            <a:ext cx="4074300" cy="1879200"/>
          </a:xfrm>
          <a:prstGeom prst="rect">
            <a:avLst/>
          </a:prstGeom>
          <a:solidFill>
            <a:srgbClr val="C9DAF8"/>
          </a:solidFill>
        </p:spPr>
        <p:txBody>
          <a:bodyPr anchorCtr="0" anchor="ctr" bIns="91425" lIns="91425" spcFirstLastPara="1" rIns="91425" wrap="square" tIns="91425">
            <a:noAutofit/>
          </a:bodyPr>
          <a:lstStyle/>
          <a:p>
            <a:pPr indent="0" lvl="0" marL="0" rtl="0">
              <a:spcBef>
                <a:spcPts val="0"/>
              </a:spcBef>
              <a:spcAft>
                <a:spcPts val="0"/>
              </a:spcAft>
              <a:buNone/>
            </a:pPr>
            <a:r>
              <a:rPr b="1" lang="en" sz="1600">
                <a:solidFill>
                  <a:srgbClr val="000000"/>
                </a:solidFill>
              </a:rPr>
              <a:t>Returns:</a:t>
            </a:r>
            <a:endParaRPr b="1" sz="1600">
              <a:solidFill>
                <a:srgbClr val="000000"/>
              </a:solidFill>
            </a:endParaRPr>
          </a:p>
          <a:p>
            <a:pPr indent="-330200" lvl="0" marL="457200" rtl="0">
              <a:spcBef>
                <a:spcPts val="0"/>
              </a:spcBef>
              <a:spcAft>
                <a:spcPts val="0"/>
              </a:spcAft>
              <a:buClr>
                <a:srgbClr val="000000"/>
              </a:buClr>
              <a:buSzPts val="1600"/>
              <a:buFont typeface="Arial"/>
              <a:buChar char="●"/>
            </a:pPr>
            <a:r>
              <a:rPr lang="en" sz="1600">
                <a:solidFill>
                  <a:srgbClr val="000000"/>
                </a:solidFill>
              </a:rPr>
              <a:t>Consider net margin of 10% on consumer goods (Business Insider)</a:t>
            </a:r>
            <a:endParaRPr sz="1600">
              <a:solidFill>
                <a:srgbClr val="000000"/>
              </a:solidFill>
            </a:endParaRPr>
          </a:p>
          <a:p>
            <a:pPr indent="-330200" lvl="0" marL="457200" rtl="0">
              <a:spcBef>
                <a:spcPts val="0"/>
              </a:spcBef>
              <a:spcAft>
                <a:spcPts val="0"/>
              </a:spcAft>
              <a:buClr>
                <a:srgbClr val="000000"/>
              </a:buClr>
              <a:buSzPts val="1600"/>
              <a:buFont typeface="Arial"/>
              <a:buChar char="●"/>
            </a:pPr>
            <a:r>
              <a:rPr lang="en" sz="1600">
                <a:solidFill>
                  <a:srgbClr val="000000"/>
                </a:solidFill>
              </a:rPr>
              <a:t>Screen out product transactions linked to promotional campaigns</a:t>
            </a:r>
            <a:endParaRPr sz="1600">
              <a:solidFill>
                <a:srgbClr val="000000"/>
              </a:solidFill>
            </a:endParaRPr>
          </a:p>
        </p:txBody>
      </p:sp>
      <p:sp>
        <p:nvSpPr>
          <p:cNvPr id="138" name="Shape 138"/>
          <p:cNvSpPr txBox="1"/>
          <p:nvPr>
            <p:ph idx="2" type="body"/>
          </p:nvPr>
        </p:nvSpPr>
        <p:spPr>
          <a:xfrm>
            <a:off x="474250" y="1057075"/>
            <a:ext cx="8018400" cy="966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000000"/>
                </a:solidFill>
              </a:rPr>
              <a:t>Determining ROI requires an estimation of both the input costs in the marketing campaigns and the associated profits from the purchases correlated to the campaigns. Such calculations necessitate certain assumptions on the margins</a:t>
            </a:r>
            <a:endParaRPr sz="1600">
              <a:solidFill>
                <a:srgbClr val="000000"/>
              </a:solidFill>
            </a:endParaRPr>
          </a:p>
        </p:txBody>
      </p:sp>
      <p:sp>
        <p:nvSpPr>
          <p:cNvPr id="139" name="Shape 139"/>
          <p:cNvSpPr txBox="1"/>
          <p:nvPr/>
        </p:nvSpPr>
        <p:spPr>
          <a:xfrm>
            <a:off x="1295475" y="4191575"/>
            <a:ext cx="7129800" cy="489300"/>
          </a:xfrm>
          <a:prstGeom prst="rect">
            <a:avLst/>
          </a:prstGeom>
          <a:solidFill>
            <a:srgbClr val="F6B26B"/>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latin typeface="Average"/>
                <a:ea typeface="Average"/>
                <a:cs typeface="Average"/>
                <a:sym typeface="Average"/>
              </a:rPr>
              <a:t>Estimated ROI at ~ 2.20% -&gt; Is it worthwhile? 60 bps above US GDP growth rate!</a:t>
            </a:r>
            <a:endParaRPr sz="16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Contents</a:t>
            </a:r>
            <a:endParaRPr>
              <a:solidFill>
                <a:srgbClr val="000000"/>
              </a:solidFill>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Illustration of Business Problem</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Data Sourcing, Assimilation &amp; Aggregation</a:t>
            </a:r>
            <a:endParaRPr i="1">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Analyzing Campaign Effectiveness through Regression Analysis</a:t>
            </a:r>
            <a:endParaRPr i="1">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Customer Segmentation through RFM Valuation Approach</a:t>
            </a:r>
            <a:endParaRPr i="1">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Estimation of ROI on Promotional Campaigns</a:t>
            </a:r>
            <a:endParaRPr i="1">
              <a:solidFill>
                <a:srgbClr val="000000"/>
              </a:solidFill>
            </a:endParaRPr>
          </a:p>
          <a:p>
            <a:pPr indent="0" lvl="0" marL="0">
              <a:lnSpc>
                <a:spcPct val="100000"/>
              </a:lnSpc>
              <a:spcBef>
                <a:spcPts val="0"/>
              </a:spcBef>
              <a:spcAft>
                <a:spcPts val="0"/>
              </a:spcAft>
              <a:buNone/>
            </a:pPr>
            <a:r>
              <a:t/>
            </a:r>
            <a:endParaRPr>
              <a:solidFill>
                <a:srgbClr val="000000"/>
              </a:solidFill>
            </a:endParaRPr>
          </a:p>
          <a:p>
            <a:pPr indent="0" lvl="0" marL="0">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Assessing the worth of a Marketing Campaign</a:t>
            </a:r>
            <a:endParaRPr>
              <a:solidFill>
                <a:srgbClr val="000000"/>
              </a:solidFill>
            </a:endParaRPr>
          </a:p>
        </p:txBody>
      </p:sp>
      <p:sp>
        <p:nvSpPr>
          <p:cNvPr id="72" name="Shape 72"/>
          <p:cNvSpPr txBox="1"/>
          <p:nvPr>
            <p:ph idx="2" type="body"/>
          </p:nvPr>
        </p:nvSpPr>
        <p:spPr>
          <a:xfrm>
            <a:off x="629325" y="11428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000000"/>
                </a:solidFill>
              </a:rPr>
              <a:t>Retailers adopt multiple ways as part of promotional campaigns to entice customers to buy more and as a result boost sales.</a:t>
            </a:r>
            <a:endParaRPr sz="1600">
              <a:solidFill>
                <a:srgbClr val="000000"/>
              </a:solidFill>
            </a:endParaRPr>
          </a:p>
          <a:p>
            <a:pPr indent="0" lvl="0" marL="0">
              <a:spcBef>
                <a:spcPts val="1600"/>
              </a:spcBef>
              <a:spcAft>
                <a:spcPts val="0"/>
              </a:spcAft>
              <a:buNone/>
            </a:pPr>
            <a:r>
              <a:rPr b="1" lang="en" sz="1600">
                <a:solidFill>
                  <a:srgbClr val="000000"/>
                </a:solidFill>
              </a:rPr>
              <a:t>Marketing Strategies</a:t>
            </a:r>
            <a:r>
              <a:rPr b="1" lang="en" sz="1600">
                <a:solidFill>
                  <a:srgbClr val="000000"/>
                </a:solidFill>
              </a:rPr>
              <a:t>:</a:t>
            </a:r>
            <a:endParaRPr b="1" sz="1600">
              <a:solidFill>
                <a:srgbClr val="000000"/>
              </a:solidFill>
            </a:endParaRPr>
          </a:p>
          <a:p>
            <a:pPr indent="-330200" lvl="0" marL="457200">
              <a:spcBef>
                <a:spcPts val="0"/>
              </a:spcBef>
              <a:spcAft>
                <a:spcPts val="0"/>
              </a:spcAft>
              <a:buClr>
                <a:srgbClr val="000000"/>
              </a:buClr>
              <a:buSzPts val="1600"/>
              <a:buChar char="●"/>
            </a:pPr>
            <a:r>
              <a:rPr lang="en" sz="1600">
                <a:solidFill>
                  <a:srgbClr val="000000"/>
                </a:solidFill>
              </a:rPr>
              <a:t>Coupon discounts</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Loyalty discounts</a:t>
            </a:r>
            <a:endParaRPr sz="1600">
              <a:solidFill>
                <a:srgbClr val="000000"/>
              </a:solidFill>
            </a:endParaRPr>
          </a:p>
          <a:p>
            <a:pPr indent="-330200" lvl="0" marL="457200" rtl="0">
              <a:spcBef>
                <a:spcPts val="0"/>
              </a:spcBef>
              <a:spcAft>
                <a:spcPts val="0"/>
              </a:spcAft>
              <a:buClr>
                <a:srgbClr val="000000"/>
              </a:buClr>
              <a:buSzPts val="1600"/>
              <a:buChar char="●"/>
            </a:pPr>
            <a:r>
              <a:rPr lang="en" sz="1600">
                <a:solidFill>
                  <a:srgbClr val="000000"/>
                </a:solidFill>
              </a:rPr>
              <a:t>ATL &amp; BTL Advertising</a:t>
            </a:r>
            <a:endParaRPr sz="1600">
              <a:solidFill>
                <a:srgbClr val="000000"/>
              </a:solidFill>
            </a:endParaRPr>
          </a:p>
          <a:p>
            <a:pPr indent="0" lvl="0" marL="0">
              <a:spcBef>
                <a:spcPts val="1600"/>
              </a:spcBef>
              <a:spcAft>
                <a:spcPts val="1600"/>
              </a:spcAft>
              <a:buNone/>
            </a:pPr>
            <a:r>
              <a:rPr lang="en" sz="1600">
                <a:solidFill>
                  <a:srgbClr val="000000"/>
                </a:solidFill>
              </a:rPr>
              <a:t>How should a retail firm determine whether their strategies are effective? </a:t>
            </a:r>
            <a:endParaRPr sz="1600">
              <a:solidFill>
                <a:srgbClr val="000000"/>
              </a:solidFill>
            </a:endParaRPr>
          </a:p>
        </p:txBody>
      </p:sp>
      <p:pic>
        <p:nvPicPr>
          <p:cNvPr id="73" name="Shape 73"/>
          <p:cNvPicPr preferRelativeResize="0"/>
          <p:nvPr/>
        </p:nvPicPr>
        <p:blipFill>
          <a:blip r:embed="rId3">
            <a:alphaModFix/>
          </a:blip>
          <a:stretch>
            <a:fillRect/>
          </a:stretch>
        </p:blipFill>
        <p:spPr>
          <a:xfrm>
            <a:off x="4555975" y="1370850"/>
            <a:ext cx="4209974" cy="25917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Data Sourcing, Assimilation &amp; Aggregation</a:t>
            </a:r>
            <a:endParaRPr>
              <a:solidFill>
                <a:srgbClr val="000000"/>
              </a:solidFill>
            </a:endParaRPr>
          </a:p>
        </p:txBody>
      </p:sp>
      <p:sp>
        <p:nvSpPr>
          <p:cNvPr id="79" name="Shape 79"/>
          <p:cNvSpPr txBox="1"/>
          <p:nvPr/>
        </p:nvSpPr>
        <p:spPr>
          <a:xfrm>
            <a:off x="476075" y="1223075"/>
            <a:ext cx="7344300" cy="85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80" name="Shape 80"/>
          <p:cNvPicPr preferRelativeResize="0"/>
          <p:nvPr/>
        </p:nvPicPr>
        <p:blipFill>
          <a:blip r:embed="rId3">
            <a:alphaModFix/>
          </a:blip>
          <a:stretch>
            <a:fillRect/>
          </a:stretch>
        </p:blipFill>
        <p:spPr>
          <a:xfrm>
            <a:off x="311700" y="1050383"/>
            <a:ext cx="8593974" cy="38250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Gauging Responsiveness through Regression</a:t>
            </a:r>
            <a:endParaRPr>
              <a:solidFill>
                <a:srgbClr val="000000"/>
              </a:solidFill>
            </a:endParaRPr>
          </a:p>
        </p:txBody>
      </p:sp>
      <p:sp>
        <p:nvSpPr>
          <p:cNvPr id="86" name="Shape 86"/>
          <p:cNvSpPr txBox="1"/>
          <p:nvPr>
            <p:ph idx="1" type="body"/>
          </p:nvPr>
        </p:nvSpPr>
        <p:spPr>
          <a:xfrm>
            <a:off x="311700" y="1152475"/>
            <a:ext cx="8520600" cy="37905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a:solidFill>
                  <a:srgbClr val="000000"/>
                </a:solidFill>
              </a:rPr>
              <a:t>Linear regression : </a:t>
            </a:r>
            <a:r>
              <a:rPr lang="en">
                <a:solidFill>
                  <a:srgbClr val="000000"/>
                </a:solidFill>
              </a:rPr>
              <a:t>Descriptive</a:t>
            </a:r>
            <a:endParaRPr>
              <a:solidFill>
                <a:srgbClr val="000000"/>
              </a:solidFill>
            </a:endParaRPr>
          </a:p>
          <a:p>
            <a:pPr indent="0" lvl="0" marL="0">
              <a:lnSpc>
                <a:spcPct val="100000"/>
              </a:lnSpc>
              <a:spcBef>
                <a:spcPts val="1600"/>
              </a:spcBef>
              <a:spcAft>
                <a:spcPts val="0"/>
              </a:spcAft>
              <a:buNone/>
            </a:pPr>
            <a:r>
              <a:rPr lang="en">
                <a:solidFill>
                  <a:srgbClr val="000000"/>
                </a:solidFill>
              </a:rPr>
              <a:t>Three models were fitted:</a:t>
            </a:r>
            <a:endParaRPr>
              <a:solidFill>
                <a:srgbClr val="000000"/>
              </a:solidFill>
            </a:endParaRPr>
          </a:p>
          <a:p>
            <a:pPr indent="-342900" lvl="0" marL="457200" rtl="0">
              <a:lnSpc>
                <a:spcPct val="100000"/>
              </a:lnSpc>
              <a:spcBef>
                <a:spcPts val="1600"/>
              </a:spcBef>
              <a:spcAft>
                <a:spcPts val="0"/>
              </a:spcAft>
              <a:buClr>
                <a:srgbClr val="000000"/>
              </a:buClr>
              <a:buSzPts val="1800"/>
              <a:buAutoNum type="arabicPeriod"/>
            </a:pPr>
            <a:r>
              <a:rPr lang="en">
                <a:solidFill>
                  <a:srgbClr val="000000"/>
                </a:solidFill>
              </a:rPr>
              <a:t>All customers included:</a:t>
            </a:r>
            <a:endParaRPr>
              <a:solidFill>
                <a:srgbClr val="000000"/>
              </a:solidFill>
            </a:endParaRPr>
          </a:p>
          <a:p>
            <a:pPr indent="-342900" lvl="0" marL="914400" rtl="0">
              <a:lnSpc>
                <a:spcPct val="100000"/>
              </a:lnSpc>
              <a:spcBef>
                <a:spcPts val="0"/>
              </a:spcBef>
              <a:spcAft>
                <a:spcPts val="0"/>
              </a:spcAft>
              <a:buClr>
                <a:srgbClr val="000000"/>
              </a:buClr>
              <a:buSzPts val="1800"/>
              <a:buChar char="●"/>
            </a:pPr>
            <a:r>
              <a:rPr lang="en">
                <a:solidFill>
                  <a:srgbClr val="000000"/>
                </a:solidFill>
              </a:rPr>
              <a:t>Do marketing </a:t>
            </a:r>
            <a:r>
              <a:rPr lang="en">
                <a:solidFill>
                  <a:srgbClr val="000000"/>
                </a:solidFill>
              </a:rPr>
              <a:t>campaigns affect customer purchases?</a:t>
            </a:r>
            <a:endParaRPr>
              <a:solidFill>
                <a:srgbClr val="000000"/>
              </a:solidFill>
            </a:endParaRPr>
          </a:p>
          <a:p>
            <a:pPr indent="0" lvl="0" marL="0" rtl="0">
              <a:lnSpc>
                <a:spcPct val="100000"/>
              </a:lnSpc>
              <a:spcBef>
                <a:spcPts val="1600"/>
              </a:spcBef>
              <a:spcAft>
                <a:spcPts val="0"/>
              </a:spcAft>
              <a:buNone/>
            </a:pPr>
            <a:r>
              <a:rPr b="1" lang="en">
                <a:solidFill>
                  <a:srgbClr val="000000"/>
                </a:solidFill>
              </a:rPr>
              <a:t>Model 1: </a:t>
            </a:r>
            <a:r>
              <a:rPr i="1" lang="en">
                <a:solidFill>
                  <a:srgbClr val="000000"/>
                </a:solidFill>
              </a:rPr>
              <a:t>total_cust_sales_bcox ~ top_coupon_yn + top_coupon_count + top_mailer_count + top_campaign_count + marital_status + income</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a:lnSpc>
                <a:spcPct val="100000"/>
              </a:lnSpc>
              <a:spcBef>
                <a:spcPts val="1600"/>
              </a:spcBef>
              <a:spcAft>
                <a:spcPts val="0"/>
              </a:spcAft>
              <a:buNone/>
            </a:pPr>
            <a:r>
              <a:t/>
            </a:r>
            <a:endParaRPr>
              <a:solidFill>
                <a:srgbClr val="000000"/>
              </a:solidFill>
            </a:endParaRPr>
          </a:p>
          <a:p>
            <a:pPr indent="0" lvl="0" marL="0">
              <a:lnSpc>
                <a:spcPct val="100000"/>
              </a:lnSpc>
              <a:spcBef>
                <a:spcPts val="1600"/>
              </a:spcBef>
              <a:spcAft>
                <a:spcPts val="1600"/>
              </a:spcAft>
              <a:buNone/>
            </a:pPr>
            <a:r>
              <a:t/>
            </a:r>
            <a:endParaRPr>
              <a:solidFill>
                <a:srgbClr val="000000"/>
              </a:solidFill>
            </a:endParaRPr>
          </a:p>
        </p:txBody>
      </p:sp>
      <p:pic>
        <p:nvPicPr>
          <p:cNvPr id="87" name="Shape 87"/>
          <p:cNvPicPr preferRelativeResize="0"/>
          <p:nvPr/>
        </p:nvPicPr>
        <p:blipFill>
          <a:blip r:embed="rId3">
            <a:alphaModFix/>
          </a:blip>
          <a:stretch>
            <a:fillRect/>
          </a:stretch>
        </p:blipFill>
        <p:spPr>
          <a:xfrm>
            <a:off x="2145600" y="3519950"/>
            <a:ext cx="4852800" cy="142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Gauging Responsiveness through Regression</a:t>
            </a:r>
            <a:endParaRPr>
              <a:solidFill>
                <a:srgbClr val="000000"/>
              </a:solidFill>
            </a:endParaRPr>
          </a:p>
        </p:txBody>
      </p:sp>
      <p:sp>
        <p:nvSpPr>
          <p:cNvPr id="93" name="Shape 9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2.	Customers targeted/not targeted by a marketing campaign</a:t>
            </a:r>
            <a:endParaRPr>
              <a:solidFill>
                <a:srgbClr val="000000"/>
              </a:solidFill>
            </a:endParaRPr>
          </a:p>
          <a:p>
            <a:pPr indent="-342900" lvl="0" marL="914400" rtl="0">
              <a:lnSpc>
                <a:spcPct val="100000"/>
              </a:lnSpc>
              <a:spcBef>
                <a:spcPts val="1600"/>
              </a:spcBef>
              <a:spcAft>
                <a:spcPts val="0"/>
              </a:spcAft>
              <a:buClr>
                <a:srgbClr val="000000"/>
              </a:buClr>
              <a:buSzPts val="1800"/>
              <a:buChar char="●"/>
            </a:pPr>
            <a:r>
              <a:rPr lang="en">
                <a:solidFill>
                  <a:srgbClr val="000000"/>
                </a:solidFill>
              </a:rPr>
              <a:t>Factors influencing customers purchases in these two segments </a:t>
            </a:r>
            <a:endParaRPr>
              <a:solidFill>
                <a:srgbClr val="000000"/>
              </a:solidFill>
            </a:endParaRPr>
          </a:p>
          <a:p>
            <a:pPr indent="-342900" lvl="0" marL="914400" rtl="0">
              <a:lnSpc>
                <a:spcPct val="100000"/>
              </a:lnSpc>
              <a:spcBef>
                <a:spcPts val="0"/>
              </a:spcBef>
              <a:spcAft>
                <a:spcPts val="0"/>
              </a:spcAft>
              <a:buClr>
                <a:srgbClr val="000000"/>
              </a:buClr>
              <a:buSzPts val="1800"/>
              <a:buChar char="●"/>
            </a:pPr>
            <a:r>
              <a:rPr lang="en">
                <a:solidFill>
                  <a:srgbClr val="000000"/>
                </a:solidFill>
              </a:rPr>
              <a:t>Similarities and differences in customers purchasing behavior </a:t>
            </a:r>
            <a:endParaRPr>
              <a:solidFill>
                <a:srgbClr val="000000"/>
              </a:solidFill>
            </a:endParaRPr>
          </a:p>
          <a:p>
            <a:pPr indent="457200" lvl="0" marL="0" rtl="0">
              <a:lnSpc>
                <a:spcPct val="100000"/>
              </a:lnSpc>
              <a:spcBef>
                <a:spcPts val="1600"/>
              </a:spcBef>
              <a:spcAft>
                <a:spcPts val="0"/>
              </a:spcAft>
              <a:buNone/>
            </a:pPr>
            <a:r>
              <a:rPr b="1" lang="en">
                <a:solidFill>
                  <a:srgbClr val="000000"/>
                </a:solidFill>
              </a:rPr>
              <a:t>Model 2:</a:t>
            </a:r>
            <a:r>
              <a:rPr lang="en">
                <a:solidFill>
                  <a:srgbClr val="000000"/>
                </a:solidFill>
              </a:rPr>
              <a:t> total_cust_sales_bcox ~ top_campaign_count + top_display_count + income + household_size </a:t>
            </a:r>
            <a:endParaRPr>
              <a:solidFill>
                <a:srgbClr val="000000"/>
              </a:solidFill>
            </a:endParaRPr>
          </a:p>
          <a:p>
            <a:pPr indent="457200" lvl="0" marL="0" rtl="0">
              <a:lnSpc>
                <a:spcPct val="100000"/>
              </a:lnSpc>
              <a:spcBef>
                <a:spcPts val="1600"/>
              </a:spcBef>
              <a:spcAft>
                <a:spcPts val="0"/>
              </a:spcAft>
              <a:buNone/>
            </a:pPr>
            <a:r>
              <a:rPr b="1" lang="en">
                <a:solidFill>
                  <a:srgbClr val="000000"/>
                </a:solidFill>
              </a:rPr>
              <a:t>Model 3:</a:t>
            </a:r>
            <a:r>
              <a:rPr lang="en">
                <a:solidFill>
                  <a:srgbClr val="000000"/>
                </a:solidFill>
              </a:rPr>
              <a:t> total_cust_sales_bcox ~ top_mailer_count + income + household size</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0"/>
              </a:spcAft>
              <a:buNone/>
            </a:pPr>
            <a:r>
              <a:t/>
            </a:r>
            <a:endParaRPr b="1">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0"/>
              </a:spcAft>
              <a:buNone/>
            </a:pPr>
            <a:r>
              <a:t/>
            </a:r>
            <a:endParaRPr>
              <a:solidFill>
                <a:srgbClr val="000000"/>
              </a:solidFill>
            </a:endParaRPr>
          </a:p>
          <a:p>
            <a:pPr indent="0" lvl="0" marL="0" rtl="0">
              <a:lnSpc>
                <a:spcPct val="100000"/>
              </a:lnSpc>
              <a:spcBef>
                <a:spcPts val="1600"/>
              </a:spcBef>
              <a:spcAft>
                <a:spcPts val="1600"/>
              </a:spcAft>
              <a:buNone/>
            </a:pPr>
            <a:r>
              <a:t/>
            </a:r>
            <a:endParaRPr>
              <a:solidFill>
                <a:srgbClr val="000000"/>
              </a:solidFill>
            </a:endParaRPr>
          </a:p>
        </p:txBody>
      </p:sp>
      <p:pic>
        <p:nvPicPr>
          <p:cNvPr id="94" name="Shape 94"/>
          <p:cNvPicPr preferRelativeResize="0"/>
          <p:nvPr/>
        </p:nvPicPr>
        <p:blipFill>
          <a:blip r:embed="rId3">
            <a:alphaModFix/>
          </a:blip>
          <a:stretch>
            <a:fillRect/>
          </a:stretch>
        </p:blipFill>
        <p:spPr>
          <a:xfrm>
            <a:off x="867850" y="3602338"/>
            <a:ext cx="3689246" cy="1465925"/>
          </a:xfrm>
          <a:prstGeom prst="rect">
            <a:avLst/>
          </a:prstGeom>
          <a:noFill/>
          <a:ln>
            <a:noFill/>
          </a:ln>
        </p:spPr>
      </p:pic>
      <p:pic>
        <p:nvPicPr>
          <p:cNvPr id="95" name="Shape 95"/>
          <p:cNvPicPr preferRelativeResize="0"/>
          <p:nvPr/>
        </p:nvPicPr>
        <p:blipFill>
          <a:blip r:embed="rId4">
            <a:alphaModFix/>
          </a:blip>
          <a:stretch>
            <a:fillRect/>
          </a:stretch>
        </p:blipFill>
        <p:spPr>
          <a:xfrm>
            <a:off x="4917025" y="3580837"/>
            <a:ext cx="3224987" cy="150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Predicting effects on discount availed</a:t>
            </a:r>
            <a:endParaRPr>
              <a:solidFill>
                <a:srgbClr val="000000"/>
              </a:solidFill>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Logistic Regression:</a:t>
            </a:r>
            <a:endParaRPr>
              <a:solidFill>
                <a:srgbClr val="000000"/>
              </a:solidFill>
            </a:endParaRPr>
          </a:p>
          <a:p>
            <a:pPr indent="0" lvl="0" marL="0">
              <a:spcBef>
                <a:spcPts val="1600"/>
              </a:spcBef>
              <a:spcAft>
                <a:spcPts val="0"/>
              </a:spcAft>
              <a:buNone/>
            </a:pPr>
            <a:r>
              <a:rPr lang="en">
                <a:solidFill>
                  <a:srgbClr val="000000"/>
                </a:solidFill>
              </a:rPr>
              <a:t>To understand the effects of different variables on discount availed by a customer</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Odds</a:t>
            </a:r>
            <a:r>
              <a:rPr lang="en">
                <a:solidFill>
                  <a:srgbClr val="000000"/>
                </a:solidFill>
              </a:rPr>
              <a:t> Ratio for display_count is slightly larger than mailer_count</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Odds Ratio for loyalty program customers is quite high </a:t>
            </a:r>
            <a:endParaRPr>
              <a:solidFill>
                <a:srgbClr val="000000"/>
              </a:solidFill>
            </a:endParaRPr>
          </a:p>
        </p:txBody>
      </p:sp>
      <p:pic>
        <p:nvPicPr>
          <p:cNvPr id="102" name="Shape 102"/>
          <p:cNvPicPr preferRelativeResize="0"/>
          <p:nvPr/>
        </p:nvPicPr>
        <p:blipFill>
          <a:blip r:embed="rId3">
            <a:alphaModFix/>
          </a:blip>
          <a:stretch>
            <a:fillRect/>
          </a:stretch>
        </p:blipFill>
        <p:spPr>
          <a:xfrm>
            <a:off x="1737200" y="3064025"/>
            <a:ext cx="5441299" cy="18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2795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000000"/>
                </a:solidFill>
              </a:rPr>
              <a:t>Segmenting Households through RFM Scoring</a:t>
            </a:r>
            <a:endParaRPr>
              <a:solidFill>
                <a:srgbClr val="000000"/>
              </a:solidFill>
            </a:endParaRPr>
          </a:p>
        </p:txBody>
      </p:sp>
      <p:sp>
        <p:nvSpPr>
          <p:cNvPr id="108" name="Shape 108"/>
          <p:cNvSpPr txBox="1"/>
          <p:nvPr/>
        </p:nvSpPr>
        <p:spPr>
          <a:xfrm>
            <a:off x="203700" y="4185650"/>
            <a:ext cx="89403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latin typeface="Oswald"/>
                <a:ea typeface="Oswald"/>
                <a:cs typeface="Oswald"/>
                <a:sym typeface="Oswald"/>
              </a:rPr>
              <a:t>-</a:t>
            </a:r>
            <a:r>
              <a:rPr lang="en" sz="1200">
                <a:latin typeface="Oswald"/>
                <a:ea typeface="Oswald"/>
                <a:cs typeface="Oswald"/>
                <a:sym typeface="Oswald"/>
              </a:rPr>
              <a:t>Big Spenders account for 25% of the segment and need to be targeted with expensive marketing strategies</a:t>
            </a:r>
            <a:endParaRPr sz="1200">
              <a:latin typeface="Oswald"/>
              <a:ea typeface="Oswald"/>
              <a:cs typeface="Oswald"/>
              <a:sym typeface="Oswald"/>
            </a:endParaRPr>
          </a:p>
          <a:p>
            <a:pPr indent="0" lvl="0" marL="0">
              <a:spcBef>
                <a:spcPts val="0"/>
              </a:spcBef>
              <a:spcAft>
                <a:spcPts val="0"/>
              </a:spcAft>
              <a:buNone/>
            </a:pPr>
            <a:r>
              <a:rPr lang="en" sz="1200">
                <a:latin typeface="Oswald"/>
                <a:ea typeface="Oswald"/>
                <a:cs typeface="Oswald"/>
                <a:sym typeface="Oswald"/>
              </a:rPr>
              <a:t>-Almost Churned customers need to be targeted with aggressive price incentives, to prevent churn</a:t>
            </a:r>
            <a:endParaRPr sz="1200">
              <a:latin typeface="Oswald"/>
              <a:ea typeface="Oswald"/>
              <a:cs typeface="Oswald"/>
              <a:sym typeface="Oswald"/>
            </a:endParaRPr>
          </a:p>
          <a:p>
            <a:pPr indent="0" lvl="0" marL="0">
              <a:spcBef>
                <a:spcPts val="0"/>
              </a:spcBef>
              <a:spcAft>
                <a:spcPts val="0"/>
              </a:spcAft>
              <a:buNone/>
            </a:pPr>
            <a:r>
              <a:rPr lang="en" sz="1200">
                <a:latin typeface="Oswald"/>
                <a:ea typeface="Oswald"/>
                <a:cs typeface="Oswald"/>
                <a:sym typeface="Oswald"/>
              </a:rPr>
              <a:t>-33% of the Almost Lost customers have responded to coupons - implies that the coupons may have not done a great job in preventing churn</a:t>
            </a:r>
            <a:endParaRPr sz="1200"/>
          </a:p>
        </p:txBody>
      </p:sp>
      <p:pic>
        <p:nvPicPr>
          <p:cNvPr id="109" name="Shape 109"/>
          <p:cNvPicPr preferRelativeResize="0"/>
          <p:nvPr/>
        </p:nvPicPr>
        <p:blipFill>
          <a:blip r:embed="rId3">
            <a:alphaModFix/>
          </a:blip>
          <a:stretch>
            <a:fillRect/>
          </a:stretch>
        </p:blipFill>
        <p:spPr>
          <a:xfrm>
            <a:off x="152400" y="974650"/>
            <a:ext cx="8839199" cy="951914"/>
          </a:xfrm>
          <a:prstGeom prst="rect">
            <a:avLst/>
          </a:prstGeom>
          <a:noFill/>
          <a:ln>
            <a:noFill/>
          </a:ln>
        </p:spPr>
      </p:pic>
      <p:pic>
        <p:nvPicPr>
          <p:cNvPr id="110" name="Shape 110"/>
          <p:cNvPicPr preferRelativeResize="0"/>
          <p:nvPr/>
        </p:nvPicPr>
        <p:blipFill>
          <a:blip r:embed="rId4">
            <a:alphaModFix/>
          </a:blip>
          <a:stretch>
            <a:fillRect/>
          </a:stretch>
        </p:blipFill>
        <p:spPr>
          <a:xfrm>
            <a:off x="4049925" y="2249625"/>
            <a:ext cx="4318286" cy="1836000"/>
          </a:xfrm>
          <a:prstGeom prst="rect">
            <a:avLst/>
          </a:prstGeom>
          <a:noFill/>
          <a:ln cap="flat" cmpd="sng" w="9525">
            <a:solidFill>
              <a:srgbClr val="999999"/>
            </a:solidFill>
            <a:prstDash val="solid"/>
            <a:round/>
            <a:headEnd len="sm" w="sm" type="none"/>
            <a:tailEnd len="sm" w="sm" type="none"/>
          </a:ln>
        </p:spPr>
      </p:pic>
      <p:pic>
        <p:nvPicPr>
          <p:cNvPr id="111" name="Shape 111"/>
          <p:cNvPicPr preferRelativeResize="0"/>
          <p:nvPr/>
        </p:nvPicPr>
        <p:blipFill>
          <a:blip r:embed="rId5">
            <a:alphaModFix/>
          </a:blip>
          <a:stretch>
            <a:fillRect/>
          </a:stretch>
        </p:blipFill>
        <p:spPr>
          <a:xfrm>
            <a:off x="464100" y="2187475"/>
            <a:ext cx="3136401" cy="199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264825" y="1291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Shopping Behavior Across Segments</a:t>
            </a:r>
            <a:endParaRPr>
              <a:solidFill>
                <a:srgbClr val="000000"/>
              </a:solidFill>
            </a:endParaRPr>
          </a:p>
        </p:txBody>
      </p:sp>
      <p:pic>
        <p:nvPicPr>
          <p:cNvPr id="117" name="Shape 117"/>
          <p:cNvPicPr preferRelativeResize="0"/>
          <p:nvPr/>
        </p:nvPicPr>
        <p:blipFill rotWithShape="1">
          <a:blip r:embed="rId3">
            <a:alphaModFix/>
          </a:blip>
          <a:srcRect b="12196" l="0" r="0" t="2391"/>
          <a:stretch/>
        </p:blipFill>
        <p:spPr>
          <a:xfrm>
            <a:off x="1628600" y="1685875"/>
            <a:ext cx="2351500" cy="2717225"/>
          </a:xfrm>
          <a:prstGeom prst="rect">
            <a:avLst/>
          </a:prstGeom>
          <a:noFill/>
          <a:ln>
            <a:noFill/>
          </a:ln>
        </p:spPr>
      </p:pic>
      <p:pic>
        <p:nvPicPr>
          <p:cNvPr id="118" name="Shape 118"/>
          <p:cNvPicPr preferRelativeResize="0"/>
          <p:nvPr/>
        </p:nvPicPr>
        <p:blipFill>
          <a:blip r:embed="rId4">
            <a:alphaModFix/>
          </a:blip>
          <a:stretch>
            <a:fillRect/>
          </a:stretch>
        </p:blipFill>
        <p:spPr>
          <a:xfrm>
            <a:off x="3980100" y="1593525"/>
            <a:ext cx="2407450" cy="2901925"/>
          </a:xfrm>
          <a:prstGeom prst="rect">
            <a:avLst/>
          </a:prstGeom>
          <a:noFill/>
          <a:ln>
            <a:noFill/>
          </a:ln>
        </p:spPr>
      </p:pic>
      <p:sp>
        <p:nvSpPr>
          <p:cNvPr id="119" name="Shape 119"/>
          <p:cNvSpPr txBox="1"/>
          <p:nvPr/>
        </p:nvSpPr>
        <p:spPr>
          <a:xfrm>
            <a:off x="1773750" y="1111638"/>
            <a:ext cx="1565700" cy="40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t>BIG SPENDERS </a:t>
            </a:r>
            <a:endParaRPr b="1" sz="1200"/>
          </a:p>
          <a:p>
            <a:pPr indent="0" lvl="0" marL="0">
              <a:spcBef>
                <a:spcPts val="0"/>
              </a:spcBef>
              <a:spcAft>
                <a:spcPts val="0"/>
              </a:spcAft>
              <a:buNone/>
            </a:pPr>
            <a:r>
              <a:t/>
            </a:r>
            <a:endParaRPr b="1" sz="1200"/>
          </a:p>
        </p:txBody>
      </p:sp>
      <p:sp>
        <p:nvSpPr>
          <p:cNvPr id="120" name="Shape 120"/>
          <p:cNvSpPr txBox="1"/>
          <p:nvPr/>
        </p:nvSpPr>
        <p:spPr>
          <a:xfrm>
            <a:off x="1867486" y="1469525"/>
            <a:ext cx="1644300" cy="40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000"/>
              <a:t>STORE ID</a:t>
            </a:r>
            <a:endParaRPr b="1" sz="1000"/>
          </a:p>
        </p:txBody>
      </p:sp>
      <p:sp>
        <p:nvSpPr>
          <p:cNvPr id="121" name="Shape 121"/>
          <p:cNvSpPr txBox="1"/>
          <p:nvPr/>
        </p:nvSpPr>
        <p:spPr>
          <a:xfrm>
            <a:off x="3904400" y="1469525"/>
            <a:ext cx="13368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000"/>
              <a:t>STORE ID</a:t>
            </a:r>
            <a:endParaRPr b="1" sz="1000"/>
          </a:p>
        </p:txBody>
      </p:sp>
      <p:sp>
        <p:nvSpPr>
          <p:cNvPr id="122" name="Shape 122"/>
          <p:cNvSpPr txBox="1"/>
          <p:nvPr/>
        </p:nvSpPr>
        <p:spPr>
          <a:xfrm>
            <a:off x="4051925" y="1111638"/>
            <a:ext cx="1932000" cy="400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200"/>
              <a:t>ALMOST CHURNED</a:t>
            </a:r>
            <a:endParaRPr b="1" sz="1200"/>
          </a:p>
        </p:txBody>
      </p:sp>
      <p:sp>
        <p:nvSpPr>
          <p:cNvPr id="123" name="Shape 123"/>
          <p:cNvSpPr/>
          <p:nvPr/>
        </p:nvSpPr>
        <p:spPr>
          <a:xfrm>
            <a:off x="1789162" y="1720825"/>
            <a:ext cx="728700" cy="261000"/>
          </a:xfrm>
          <a:prstGeom prst="ellipse">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3986000" y="1720825"/>
            <a:ext cx="674100" cy="261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txBox="1"/>
          <p:nvPr/>
        </p:nvSpPr>
        <p:spPr>
          <a:xfrm>
            <a:off x="203700" y="4384525"/>
            <a:ext cx="89403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-As compared to Big Spenders store 343 features in the top of the most shopped store amongst Almost Churned Customers</a:t>
            </a:r>
            <a:endParaRPr sz="1200"/>
          </a:p>
          <a:p>
            <a:pPr indent="0" lvl="0" marL="0" rtl="0">
              <a:spcBef>
                <a:spcPts val="0"/>
              </a:spcBef>
              <a:spcAft>
                <a:spcPts val="0"/>
              </a:spcAft>
              <a:buNone/>
            </a:pPr>
            <a:r>
              <a:rPr lang="en" sz="1200"/>
              <a:t>-Store 367 seems to be a popular one across the customers</a:t>
            </a:r>
            <a:endParaRPr sz="1200"/>
          </a:p>
          <a:p>
            <a:pPr indent="0" lvl="0" marL="0" rtl="0">
              <a:spcBef>
                <a:spcPts val="0"/>
              </a:spcBef>
              <a:spcAft>
                <a:spcPts val="0"/>
              </a:spcAft>
              <a:buNone/>
            </a:pPr>
            <a:r>
              <a:t/>
            </a:r>
            <a:endParaRPr sz="1200"/>
          </a:p>
        </p:txBody>
      </p:sp>
      <p:pic>
        <p:nvPicPr>
          <p:cNvPr id="126" name="Shape 126"/>
          <p:cNvPicPr preferRelativeResize="0"/>
          <p:nvPr/>
        </p:nvPicPr>
        <p:blipFill rotWithShape="1">
          <a:blip r:embed="rId5">
            <a:alphaModFix/>
          </a:blip>
          <a:srcRect b="24778" l="0" r="49212" t="0"/>
          <a:stretch/>
        </p:blipFill>
        <p:spPr>
          <a:xfrm>
            <a:off x="1441150" y="1574875"/>
            <a:ext cx="332602" cy="400500"/>
          </a:xfrm>
          <a:prstGeom prst="rect">
            <a:avLst/>
          </a:prstGeom>
          <a:noFill/>
          <a:ln>
            <a:noFill/>
          </a:ln>
        </p:spPr>
      </p:pic>
      <p:pic>
        <p:nvPicPr>
          <p:cNvPr id="127" name="Shape 127"/>
          <p:cNvPicPr preferRelativeResize="0"/>
          <p:nvPr/>
        </p:nvPicPr>
        <p:blipFill rotWithShape="1">
          <a:blip r:embed="rId6">
            <a:alphaModFix/>
          </a:blip>
          <a:srcRect b="0" l="48347" r="0" t="0"/>
          <a:stretch/>
        </p:blipFill>
        <p:spPr>
          <a:xfrm>
            <a:off x="4812600" y="1674225"/>
            <a:ext cx="270400" cy="354197"/>
          </a:xfrm>
          <a:prstGeom prst="rect">
            <a:avLst/>
          </a:prstGeom>
          <a:noFill/>
          <a:ln>
            <a:noFill/>
          </a:ln>
        </p:spPr>
      </p:pic>
      <p:sp>
        <p:nvSpPr>
          <p:cNvPr id="128" name="Shape 128"/>
          <p:cNvSpPr txBox="1"/>
          <p:nvPr/>
        </p:nvSpPr>
        <p:spPr>
          <a:xfrm>
            <a:off x="1441150" y="733188"/>
            <a:ext cx="4946400" cy="48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swald"/>
                <a:ea typeface="Oswald"/>
                <a:cs typeface="Oswald"/>
                <a:sym typeface="Oswald"/>
              </a:rPr>
              <a:t>Are different segments shopping across similar stores?</a:t>
            </a:r>
            <a:endParaRPr sz="1800">
              <a:latin typeface="Oswald"/>
              <a:ea typeface="Oswald"/>
              <a:cs typeface="Oswald"/>
              <a:sym typeface="Oswald"/>
            </a:endParaRPr>
          </a:p>
        </p:txBody>
      </p:sp>
      <p:sp>
        <p:nvSpPr>
          <p:cNvPr id="129" name="Shape 129"/>
          <p:cNvSpPr/>
          <p:nvPr/>
        </p:nvSpPr>
        <p:spPr>
          <a:xfrm>
            <a:off x="1789162" y="1922000"/>
            <a:ext cx="728700" cy="261000"/>
          </a:xfrm>
          <a:prstGeom prst="ellipse">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3909800" y="2221775"/>
            <a:ext cx="728700" cy="261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