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0"/>
  </p:notesMasterIdLst>
  <p:sldIdLst>
    <p:sldId id="267" r:id="rId3"/>
    <p:sldId id="311" r:id="rId4"/>
    <p:sldId id="312" r:id="rId5"/>
    <p:sldId id="313" r:id="rId6"/>
    <p:sldId id="315" r:id="rId7"/>
    <p:sldId id="316" r:id="rId8"/>
    <p:sldId id="314" r:id="rId9"/>
    <p:sldId id="258" r:id="rId10"/>
    <p:sldId id="282" r:id="rId11"/>
    <p:sldId id="299" r:id="rId12"/>
    <p:sldId id="292" r:id="rId13"/>
    <p:sldId id="263" r:id="rId14"/>
    <p:sldId id="284" r:id="rId15"/>
    <p:sldId id="295" r:id="rId16"/>
    <p:sldId id="285" r:id="rId17"/>
    <p:sldId id="286" r:id="rId18"/>
    <p:sldId id="287" r:id="rId19"/>
    <p:sldId id="296" r:id="rId20"/>
    <p:sldId id="288" r:id="rId21"/>
    <p:sldId id="290" r:id="rId22"/>
    <p:sldId id="289" r:id="rId23"/>
    <p:sldId id="297" r:id="rId24"/>
    <p:sldId id="323" r:id="rId25"/>
    <p:sldId id="324" r:id="rId26"/>
    <p:sldId id="321" r:id="rId27"/>
    <p:sldId id="322" r:id="rId28"/>
    <p:sldId id="319" r:id="rId29"/>
    <p:sldId id="320" r:id="rId30"/>
    <p:sldId id="317" r:id="rId31"/>
    <p:sldId id="318" r:id="rId32"/>
    <p:sldId id="325" r:id="rId33"/>
    <p:sldId id="326" r:id="rId34"/>
    <p:sldId id="331" r:id="rId35"/>
    <p:sldId id="332" r:id="rId36"/>
    <p:sldId id="330" r:id="rId37"/>
    <p:sldId id="327" r:id="rId38"/>
    <p:sldId id="32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432"/>
    <a:srgbClr val="78A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2" d="100"/>
          <a:sy n="6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69F2-CA65-475A-A57C-3086E8EBE859}" type="datetimeFigureOut">
              <a:rPr lang="en-US" smtClean="0"/>
              <a:t>9/6/2016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39AD-5AFE-407F-A4AC-FDE8ECBB5A0F}" type="slidenum">
              <a:rPr lang="en-US" smtClean="0"/>
              <a:t>‹#›</a:t>
            </a:fld>
            <a:endParaRPr lang="en-US"/>
          </a:p>
        </p:txBody>
      </p:sp>
    </p:spTree>
    <p:extLst>
      <p:ext uri="{BB962C8B-B14F-4D97-AF65-F5344CB8AC3E}">
        <p14:creationId xmlns:p14="http://schemas.microsoft.com/office/powerpoint/2010/main" val="2054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72EAE-EF09-4CFC-9513-4CA89B040E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4115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3336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04768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73980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40290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2798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9/6/2016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0187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9/6/2016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39827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7130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18576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168404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9/6/2016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358694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3D3D7C-BDD5-46A4-92A3-3C28E152440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42306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19658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55713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075884"/>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9188234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01767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673286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100815"/>
            <a:ext cx="11007660" cy="1686801"/>
          </a:xfrm>
        </p:spPr>
        <p:txBody>
          <a:bodyPr/>
          <a:lstStyle>
            <a:lvl1pPr>
              <a:defRPr sz="5882">
                <a:solidFill>
                  <a:schemeClr val="bg1"/>
                </a:solidFill>
              </a:defRPr>
            </a:lvl1pPr>
          </a:lstStyle>
          <a:p>
            <a:r>
              <a:rPr lang="en-US"/>
              <a:t>Headline here</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64020" y="470410"/>
            <a:ext cx="1278487" cy="280186"/>
          </a:xfrm>
          <a:prstGeom prst="rect">
            <a:avLst/>
          </a:prstGeom>
        </p:spPr>
      </p:pic>
    </p:spTree>
    <p:extLst>
      <p:ext uri="{BB962C8B-B14F-4D97-AF65-F5344CB8AC3E}">
        <p14:creationId xmlns:p14="http://schemas.microsoft.com/office/powerpoint/2010/main" val="56859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8" y="279375"/>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
        <p:nvSpPr>
          <p:cNvPr id="2" name="Title 1"/>
          <p:cNvSpPr>
            <a:spLocks noGrp="1"/>
          </p:cNvSpPr>
          <p:nvPr userDrawn="1">
            <p:ph type="ctrTitle" hasCustomPrompt="1"/>
          </p:nvPr>
        </p:nvSpPr>
        <p:spPr>
          <a:xfrm>
            <a:off x="269240" y="2100815"/>
            <a:ext cx="11007660" cy="1686801"/>
          </a:xfrm>
        </p:spPr>
        <p:txBody>
          <a:bodyPr/>
          <a:lstStyle>
            <a:lvl1pPr>
              <a:defRPr sz="5882"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402619358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0"/>
            <a:ext cx="12288490" cy="6858001"/>
          </a:xfrm>
          <a:prstGeom prst="rect">
            <a:avLst/>
          </a:prstGeom>
        </p:spPr>
      </p:pic>
      <p:sp>
        <p:nvSpPr>
          <p:cNvPr id="2" name="Title 1"/>
          <p:cNvSpPr>
            <a:spLocks noGrp="1"/>
          </p:cNvSpPr>
          <p:nvPr>
            <p:ph type="ctrTitle" hasCustomPrompt="1"/>
          </p:nvPr>
        </p:nvSpPr>
        <p:spPr>
          <a:xfrm>
            <a:off x="269240" y="2100815"/>
            <a:ext cx="11007660" cy="1686801"/>
          </a:xfrm>
        </p:spPr>
        <p:txBody>
          <a:bodyPr/>
          <a:lstStyle>
            <a:lvl1pPr>
              <a:defRPr sz="5882"/>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8534711" cy="1034782"/>
          </a:xfrm>
        </p:spPr>
        <p:txBody>
          <a:bodyPr/>
          <a:lstStyle>
            <a:lvl1pPr marL="0" indent="0" algn="l">
              <a:buNone/>
              <a:defRPr sz="2157">
                <a:solidFill>
                  <a:schemeClr val="tx2"/>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70800" y="470411"/>
            <a:ext cx="1274898" cy="271955"/>
          </a:xfrm>
          <a:prstGeom prst="rect">
            <a:avLst/>
          </a:prstGeom>
        </p:spPr>
      </p:pic>
    </p:spTree>
    <p:extLst>
      <p:ext uri="{BB962C8B-B14F-4D97-AF65-F5344CB8AC3E}">
        <p14:creationId xmlns:p14="http://schemas.microsoft.com/office/powerpoint/2010/main" val="24274450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Red Tile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02867" cy="6858001"/>
          </a:xfrm>
          <a:prstGeom prst="rect">
            <a:avLst/>
          </a:prstGeom>
        </p:spPr>
      </p:pic>
      <p:sp>
        <p:nvSpPr>
          <p:cNvPr id="7" name="Rectangle 6"/>
          <p:cNvSpPr/>
          <p:nvPr userDrawn="1"/>
        </p:nvSpPr>
        <p:spPr bwMode="auto">
          <a:xfrm>
            <a:off x="269239" y="291069"/>
            <a:ext cx="5378549" cy="5379312"/>
          </a:xfrm>
          <a:prstGeom prst="rect">
            <a:avLst/>
          </a:prstGeom>
          <a:solidFill>
            <a:schemeClr val="accent4">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269240" y="2100815"/>
            <a:ext cx="5199270" cy="1686801"/>
          </a:xfrm>
          <a:prstGeom prst="rect">
            <a:avLst/>
          </a:prstGeom>
        </p:spPr>
        <p:txBody>
          <a:bodyPr lIns="146304" tIns="91440" rIns="146304" bIns="91440"/>
          <a:lstStyle>
            <a:lvl1pPr algn="l">
              <a:defRPr sz="5882">
                <a:solidFill>
                  <a:schemeClr val="bg1"/>
                </a:solidFill>
              </a:defRPr>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69302" y="3877277"/>
            <a:ext cx="5199207" cy="1034782"/>
          </a:xfrm>
          <a:prstGeom prst="rect">
            <a:avLst/>
          </a:prstGeom>
        </p:spPr>
        <p:txBody>
          <a:bodyPr lIns="182880" tIns="146304" rIns="182880" bIns="146304"/>
          <a:lstStyle>
            <a:lvl1pPr marL="0" indent="0" algn="l">
              <a:lnSpc>
                <a:spcPct val="90000"/>
              </a:lnSpc>
              <a:buNone/>
              <a:defRPr sz="2157">
                <a:solidFill>
                  <a:schemeClr val="bg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0746247" y="440665"/>
            <a:ext cx="1278487" cy="280186"/>
          </a:xfrm>
          <a:prstGeom prst="rect">
            <a:avLst/>
          </a:prstGeom>
        </p:spPr>
      </p:pic>
    </p:spTree>
    <p:extLst>
      <p:ext uri="{BB962C8B-B14F-4D97-AF65-F5344CB8AC3E}">
        <p14:creationId xmlns:p14="http://schemas.microsoft.com/office/powerpoint/2010/main" val="2763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r>
              <a:rPr>
                <a:solidFill>
                  <a:srgbClr val="FFFFFF"/>
                </a:solidFill>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339008" y="3557464"/>
            <a:ext cx="2205205" cy="2205518"/>
          </a:xfrm>
          <a:solidFill>
            <a:schemeClr val="accent3"/>
          </a:solidFill>
        </p:spPr>
        <p:txBody>
          <a:bodyPr/>
          <a:lstStyle>
            <a:lvl1pPr marL="0" indent="0">
              <a:lnSpc>
                <a:spcPts val="3627"/>
              </a:lnSpc>
              <a:spcBef>
                <a:spcPts val="0"/>
              </a:spcBef>
              <a:buNone/>
              <a:defRPr sz="3137">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5914482"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1" name="Text Placeholder 5"/>
          <p:cNvSpPr>
            <a:spLocks noGrp="1"/>
          </p:cNvSpPr>
          <p:nvPr>
            <p:ph type="body" sz="quarter" idx="16" hasCustomPrompt="1"/>
          </p:nvPr>
        </p:nvSpPr>
        <p:spPr>
          <a:xfrm>
            <a:off x="9233488" y="708900"/>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22" name="Text Placeholder 5"/>
          <p:cNvSpPr>
            <a:spLocks noGrp="1"/>
          </p:cNvSpPr>
          <p:nvPr>
            <p:ph type="body" sz="quarter" idx="17" hasCustomPrompt="1"/>
          </p:nvPr>
        </p:nvSpPr>
        <p:spPr>
          <a:xfrm>
            <a:off x="9233488" y="3560944"/>
            <a:ext cx="627497" cy="627586"/>
          </a:xfrm>
          <a:solidFill>
            <a:schemeClr val="accent3"/>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Tree>
    <p:extLst>
      <p:ext uri="{BB962C8B-B14F-4D97-AF65-F5344CB8AC3E}">
        <p14:creationId xmlns:p14="http://schemas.microsoft.com/office/powerpoint/2010/main" val="3497248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3D3D7C-BDD5-46A4-92A3-3C28E152440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22881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3356172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977206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solidFill>
                  <a:schemeClr val="bg1"/>
                </a:solidFill>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069291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76400621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66211090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793104"/>
          </a:xfrm>
        </p:spPr>
        <p:txBody>
          <a:bodyPr lIns="146304" tIns="91440" rIns="146304" bIns="91440"/>
          <a:lstStyle>
            <a:lvl1pPr>
              <a:lnSpc>
                <a:spcPts val="6176"/>
              </a:lnSpc>
              <a:defRPr sz="5686"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69239" y="2801420"/>
            <a:ext cx="7519275" cy="3406581"/>
          </a:xfrm>
        </p:spPr>
        <p:txBody>
          <a:bodyPr/>
          <a:lstStyle>
            <a:lvl1pPr marL="0" indent="0">
              <a:lnSpc>
                <a:spcPts val="2549"/>
              </a:lnSpc>
              <a:spcBef>
                <a:spcPts val="2941"/>
              </a:spcBef>
              <a:buNone/>
              <a:defRPr sz="2353" baseline="0">
                <a:solidFill>
                  <a:schemeClr val="bg1"/>
                </a:solidFill>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52096365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69239" y="2084173"/>
            <a:ext cx="8964248" cy="4003177"/>
          </a:xfrm>
        </p:spPr>
        <p:txBody>
          <a:bodyPr/>
          <a:lstStyle>
            <a:lvl1pPr marL="228766" indent="-228766">
              <a:spcBef>
                <a:spcPts val="1176"/>
              </a:spcBef>
              <a:defRPr sz="2549">
                <a:latin typeface="+mn-lt"/>
              </a:defRPr>
            </a:lvl1pPr>
            <a:lvl2pPr marL="676959" indent="-228766">
              <a:spcBef>
                <a:spcPts val="1176"/>
              </a:spcBef>
              <a:buSzPct val="100000"/>
              <a:buFont typeface="Segoe UI" pitchFamily="34" charset="0"/>
              <a:buChar char="‐"/>
              <a:defRPr/>
            </a:lvl2pPr>
            <a:lvl3pPr marL="1125152" indent="-228766">
              <a:spcBef>
                <a:spcPts val="1176"/>
              </a:spcBef>
              <a:buFont typeface="Wingdings" pitchFamily="2" charset="2"/>
              <a:buChar char="§"/>
              <a:defRPr/>
            </a:lvl3pPr>
            <a:lvl4pPr marL="1568676" indent="-336145">
              <a:spcBef>
                <a:spcPts val="1176"/>
              </a:spcBef>
              <a:buFont typeface="+mj-lt"/>
              <a:buAutoNum type="arabicPeriod"/>
              <a:defRPr/>
            </a:lvl4pPr>
            <a:lvl5pPr marL="1907933" indent="-336145">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49841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847608" cy="6858000"/>
          </a:xfrm>
          <a:prstGeom prst="rect">
            <a:avLst/>
          </a:prstGeom>
        </p:spPr>
      </p:pic>
      <p:sp>
        <p:nvSpPr>
          <p:cNvPr id="9" name="Rectangle 8"/>
          <p:cNvSpPr/>
          <p:nvPr userDrawn="1"/>
        </p:nvSpPr>
        <p:spPr bwMode="auto">
          <a:xfrm>
            <a:off x="4795459" y="0"/>
            <a:ext cx="1972113" cy="6858000"/>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647788" y="1008336"/>
            <a:ext cx="6283624" cy="5199945"/>
          </a:xfrm>
        </p:spPr>
        <p:txBody>
          <a:bodyPr/>
          <a:lstStyle>
            <a:lvl1pPr marL="0" indent="0">
              <a:lnSpc>
                <a:spcPts val="3333"/>
              </a:lnSpc>
              <a:spcBef>
                <a:spcPts val="3529"/>
              </a:spcBef>
              <a:buNone/>
              <a:defRPr sz="2941" baseline="0">
                <a:solidFill>
                  <a:schemeClr val="tx2"/>
                </a:solidFill>
                <a:latin typeface="+mj-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Tree>
    <p:extLst>
      <p:ext uri="{BB962C8B-B14F-4D97-AF65-F5344CB8AC3E}">
        <p14:creationId xmlns:p14="http://schemas.microsoft.com/office/powerpoint/2010/main" val="30100974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686"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3301654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69241" y="348573"/>
            <a:ext cx="6274973" cy="617619"/>
          </a:xfrm>
        </p:spPr>
        <p:txBody>
          <a:bodyPr lIns="146304" tIns="109728" rIns="146304" bIns="109728" anchor="t" anchorCtr="0"/>
          <a:lstStyle>
            <a:lvl1pPr marL="0" indent="0">
              <a:lnSpc>
                <a:spcPts val="3529"/>
              </a:lnSpc>
              <a:buFontTx/>
              <a:buNone/>
              <a:defRPr sz="3529">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69240" y="2084172"/>
            <a:ext cx="3137515" cy="2689656"/>
          </a:xfrm>
        </p:spPr>
        <p:txBody>
          <a:bodyPr/>
          <a:lstStyle>
            <a:lvl1pPr marL="0" indent="0">
              <a:lnSpc>
                <a:spcPct val="100000"/>
              </a:lnSpc>
              <a:spcBef>
                <a:spcPts val="0"/>
              </a:spcBef>
              <a:spcAft>
                <a:spcPts val="2941"/>
              </a:spcAft>
              <a:buNone/>
              <a:defRPr sz="1765">
                <a:latin typeface="+mn-lt"/>
              </a:defRPr>
            </a:lvl1pPr>
            <a:lvl2pPr marL="3112" indent="0">
              <a:lnSpc>
                <a:spcPts val="1421"/>
              </a:lnSpc>
              <a:spcBef>
                <a:spcPts val="0"/>
              </a:spcBef>
              <a:spcAft>
                <a:spcPts val="1176"/>
              </a:spcAft>
              <a:buNone/>
              <a:defRPr sz="1274"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973526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D3D7C-BDD5-46A4-92A3-3C28E152440C}" type="datetimeFigureOut">
              <a:rPr lang="en-US" smtClean="0"/>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772666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marL="0" indent="0">
              <a:buNone/>
              <a:defRPr>
                <a:solidFill>
                  <a:srgbClr val="505050"/>
                </a:solidFill>
              </a:defRPr>
            </a:lvl1pPr>
          </a:lstStyle>
          <a:p>
            <a:r>
              <a:rPr lang="en-US"/>
              <a:t>Click icon to add picture</a:t>
            </a:r>
            <a:endParaRPr lang="en-US" dirty="0"/>
          </a:p>
        </p:txBody>
      </p:sp>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5" name="Slide Number Placeholder 4"/>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69239" y="1218282"/>
            <a:ext cx="4930336" cy="4931036"/>
          </a:xfrm>
        </p:spPr>
        <p:txBody>
          <a:bodyPr lIns="146304" tIns="91440" rIns="146304" bIns="91440"/>
          <a:lstStyle>
            <a:lvl1pPr marL="0" indent="0">
              <a:lnSpc>
                <a:spcPts val="2843"/>
              </a:lnSpc>
              <a:spcBef>
                <a:spcPts val="0"/>
              </a:spcBef>
              <a:spcAft>
                <a:spcPts val="2353"/>
              </a:spcAft>
              <a:buNone/>
              <a:defRPr lang="en-US" sz="2353" kern="1200" spc="0" baseline="0">
                <a:solidFill>
                  <a:schemeClr val="bg1"/>
                </a:solidFill>
                <a:latin typeface="+mj-lt"/>
                <a:ea typeface="+mn-ea"/>
                <a:cs typeface="+mn-cs"/>
              </a:defRPr>
            </a:lvl1pPr>
            <a:lvl2pPr marL="336145" indent="0">
              <a:buNone/>
              <a:defRPr/>
            </a:lvl2pPr>
            <a:lvl3pPr marL="560241" indent="0">
              <a:buNone/>
              <a:defRPr/>
            </a:lvl3pPr>
            <a:lvl4pPr marL="784338" indent="0">
              <a:buNone/>
              <a:defRPr/>
            </a:lvl4pPr>
            <a:lvl5pPr marL="1008435" indent="0">
              <a:buNone/>
              <a:defRPr/>
            </a:lvl5p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7"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385025615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a:solidFill>
                  <a:srgbClr val="505050"/>
                </a:solidFill>
              </a:rPr>
              <a:t>Microsoft Confidential</a:t>
            </a:r>
          </a:p>
        </p:txBody>
      </p:sp>
      <p:sp>
        <p:nvSpPr>
          <p:cNvPr id="3" name="Slide Number Placeholder 2"/>
          <p:cNvSpPr>
            <a:spLocks noGrp="1"/>
          </p:cNvSpPr>
          <p:nvPr>
            <p:ph type="sldNum" sz="quarter" idx="13"/>
          </p:nvPr>
        </p:nvSpPr>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69416"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0244091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4452" y="1470575"/>
            <a:ext cx="8082585" cy="663892"/>
          </a:xfrm>
        </p:spPr>
        <p:txBody>
          <a:bodyPr lIns="146304" tIns="91440" rIns="146304" bIns="91440"/>
          <a:lstStyle>
            <a:lvl1pPr marL="0" indent="0">
              <a:lnSpc>
                <a:spcPct val="90000"/>
              </a:lnSpc>
              <a:buFontTx/>
              <a:buNone/>
              <a:defRPr sz="4705">
                <a:solidFill>
                  <a:schemeClr val="tx2"/>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r>
              <a:rPr>
                <a:solidFill>
                  <a:srgbClr val="505050"/>
                </a:solidFill>
              </a:rPr>
              <a:t>Microsoft Confidential</a:t>
            </a:r>
          </a:p>
        </p:txBody>
      </p:sp>
      <p:sp>
        <p:nvSpPr>
          <p:cNvPr id="3" name="Slide Number Placeholder 2"/>
          <p:cNvSpPr>
            <a:spLocks noGrp="1"/>
          </p:cNvSpPr>
          <p:nvPr>
            <p:ph type="sldNum" sz="quarter" idx="15"/>
          </p:nvPr>
        </p:nvSpPr>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69417" y="368325"/>
            <a:ext cx="6274791" cy="448271"/>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96514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067662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29947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y Background No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14" name="Text Placeholder 4"/>
          <p:cNvSpPr>
            <a:spLocks noGrp="1"/>
          </p:cNvSpPr>
          <p:nvPr>
            <p:ph type="body" sz="quarter" idx="13"/>
          </p:nvPr>
        </p:nvSpPr>
        <p:spPr>
          <a:xfrm>
            <a:off x="269239" y="2080953"/>
            <a:ext cx="11653523" cy="1793104"/>
          </a:xfrm>
        </p:spPr>
        <p:txBody>
          <a:bodyPr lIns="146304" tIns="91440" rIns="146304" bIns="91440"/>
          <a:lstStyle>
            <a:lvl1pPr marL="0" indent="0">
              <a:lnSpc>
                <a:spcPct val="90000"/>
              </a:lnSpc>
              <a:buFontTx/>
              <a:buNone/>
              <a:defRPr sz="8627" b="0">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15812941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r>
              <a:rPr>
                <a:solidFill>
                  <a:srgbClr val="FFFFFF"/>
                </a:solidFill>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69239" y="291069"/>
            <a:ext cx="11653523" cy="1793104"/>
          </a:xfrm>
        </p:spPr>
        <p:txBody>
          <a:bodyPr lIns="146304" tIns="91440" rIns="146304" bIns="91440"/>
          <a:lstStyle>
            <a:lvl1pPr marL="0" indent="0">
              <a:lnSpc>
                <a:spcPct val="90000"/>
              </a:lnSpc>
              <a:buFontTx/>
              <a:buNone/>
              <a:defRPr sz="5294">
                <a:solidFill>
                  <a:schemeClr val="bg1"/>
                </a:solidFill>
                <a:latin typeface="+mj-lt"/>
              </a:defRPr>
            </a:lvl1pPr>
            <a:lvl2pPr marL="336113" indent="0">
              <a:buFontTx/>
              <a:buNone/>
              <a:defRPr sz="3529">
                <a:latin typeface="Segoe Pro Light"/>
              </a:defRPr>
            </a:lvl2pPr>
            <a:lvl3pPr marL="560187" indent="0">
              <a:buFontTx/>
              <a:buNone/>
              <a:defRPr sz="3529">
                <a:latin typeface="Segoe Pro Light"/>
              </a:defRPr>
            </a:lvl3pPr>
            <a:lvl4pPr marL="784261" indent="0">
              <a:buFontTx/>
              <a:buNone/>
              <a:defRPr sz="3529">
                <a:latin typeface="Segoe Pro Light"/>
              </a:defRPr>
            </a:lvl4pPr>
            <a:lvl5pPr marL="1008335" indent="0">
              <a:buFontTx/>
              <a:buNone/>
              <a:defRPr sz="3529">
                <a:latin typeface="Segoe Pro Light"/>
              </a:defRPr>
            </a:lvl5pPr>
          </a:lstStyle>
          <a:p>
            <a:pPr lvl="0"/>
            <a:r>
              <a:rPr lang="en-US"/>
              <a:t>Click to edit Master text styles</a:t>
            </a:r>
          </a:p>
        </p:txBody>
      </p:sp>
    </p:spTree>
    <p:extLst>
      <p:ext uri="{BB962C8B-B14F-4D97-AF65-F5344CB8AC3E}">
        <p14:creationId xmlns:p14="http://schemas.microsoft.com/office/powerpoint/2010/main" val="20384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0" y="2622112"/>
            <a:ext cx="11007660" cy="1703429"/>
          </a:xfrm>
        </p:spPr>
        <p:txBody>
          <a:bodyPr anchor="ctr"/>
          <a:lstStyle>
            <a:lvl1pPr>
              <a:defRPr sz="5882">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0996" y="482863"/>
            <a:ext cx="1225864" cy="261495"/>
          </a:xfrm>
          <a:prstGeom prst="rect">
            <a:avLst/>
          </a:prstGeom>
        </p:spPr>
      </p:pic>
    </p:spTree>
    <p:extLst>
      <p:ext uri="{BB962C8B-B14F-4D97-AF65-F5344CB8AC3E}">
        <p14:creationId xmlns:p14="http://schemas.microsoft.com/office/powerpoint/2010/main" val="33646965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745290235"/>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a:solidFill>
                  <a:srgbClr val="505050"/>
                </a:solidFill>
              </a:rPr>
              <a:t>Microsoft Confidential</a:t>
            </a:r>
          </a:p>
        </p:txBody>
      </p:sp>
      <p:sp>
        <p:nvSpPr>
          <p:cNvPr id="3" name="Slide Number Placeholder 2"/>
          <p:cNvSpPr>
            <a:spLocks noGrp="1"/>
          </p:cNvSpPr>
          <p:nvPr>
            <p:ph type="sldNum" sz="quarter" idx="11"/>
          </p:nvPr>
        </p:nvSpPr>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6392916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3D3D7C-BDD5-46A4-92A3-3C28E152440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0969076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2" y="6356352"/>
            <a:ext cx="2743200" cy="365125"/>
          </a:xfrm>
          <a:prstGeom prst="rect">
            <a:avLst/>
          </a:prstGeom>
        </p:spPr>
        <p:txBody>
          <a:bodyPr/>
          <a:lstStyle/>
          <a:p>
            <a:pPr defTabSz="914192"/>
            <a:fld id="{4FCBA2A8-129A-4F7A-8894-613CB0CB5F70}" type="datetimeFigureOut">
              <a:rPr lang="en-US">
                <a:solidFill>
                  <a:srgbClr val="000000"/>
                </a:solidFill>
              </a:rPr>
              <a:pPr defTabSz="914192"/>
              <a:t>9/6/2016</a:t>
            </a:fld>
            <a:endParaRPr lang="en-US">
              <a:solidFill>
                <a:srgbClr val="000000"/>
              </a:solidFill>
            </a:endParaRPr>
          </a:p>
        </p:txBody>
      </p:sp>
      <p:sp>
        <p:nvSpPr>
          <p:cNvPr id="5" name="Footer Placeholder 4"/>
          <p:cNvSpPr>
            <a:spLocks noGrp="1"/>
          </p:cNvSpPr>
          <p:nvPr>
            <p:ph type="ftr" sz="quarter" idx="11"/>
          </p:nvPr>
        </p:nvSpPr>
        <p:spPr/>
        <p:txBody>
          <a:bodyPr/>
          <a:lstStyle/>
          <a:p>
            <a:endParaRPr>
              <a:solidFill>
                <a:srgbClr val="505050"/>
              </a:solidFill>
            </a:endParaRPr>
          </a:p>
        </p:txBody>
      </p:sp>
      <p:sp>
        <p:nvSpPr>
          <p:cNvPr id="6" name="Slide Number Placeholder 5"/>
          <p:cNvSpPr>
            <a:spLocks noGrp="1"/>
          </p:cNvSpPr>
          <p:nvPr>
            <p:ph type="sldNum" sz="quarter" idx="12"/>
          </p:nvPr>
        </p:nvSpPr>
        <p:spPr/>
        <p:txBody>
          <a:bodyPr/>
          <a:lstStyle/>
          <a:p>
            <a:fld id="{510A66D9-2EFB-46C8-B7A0-31803E73F509}"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3896197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337615-A270-4A93-839C-A2C66C5215F4}" type="datetimeFigureOut">
              <a:rPr lang="en-US">
                <a:solidFill>
                  <a:srgbClr val="000000"/>
                </a:solidFill>
              </a:rPr>
              <a:pPr/>
              <a:t>9/6/2016</a:t>
            </a:fld>
            <a:endParaRPr lang="en-US">
              <a:solidFill>
                <a:srgbClr val="000000"/>
              </a:solidFill>
            </a:endParaRPr>
          </a:p>
        </p:txBody>
      </p:sp>
      <p:sp>
        <p:nvSpPr>
          <p:cNvPr id="6" name="Footer Placeholder 5"/>
          <p:cNvSpPr>
            <a:spLocks noGrp="1"/>
          </p:cNvSpPr>
          <p:nvPr>
            <p:ph type="ftr" sz="quarter" idx="11"/>
          </p:nvPr>
        </p:nvSpPr>
        <p:spPr/>
        <p:txBody>
          <a:bodyPr/>
          <a:lstStyle/>
          <a:p>
            <a:endParaRPr>
              <a:solidFill>
                <a:srgbClr val="505050"/>
              </a:solidFill>
            </a:endParaRPr>
          </a:p>
        </p:txBody>
      </p:sp>
      <p:sp>
        <p:nvSpPr>
          <p:cNvPr id="7" name="Slide Number Placeholder 6"/>
          <p:cNvSpPr>
            <a:spLocks noGrp="1"/>
          </p:cNvSpPr>
          <p:nvPr>
            <p:ph type="sldNum" sz="quarter" idx="12"/>
          </p:nvPr>
        </p:nvSpPr>
        <p:spPr/>
        <p:txBody>
          <a:bodyPr/>
          <a:lstStyle/>
          <a:p>
            <a:fld id="{DDC46518-4D37-42C8-A41C-F66C39EB7803}"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54921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3D3D7C-BDD5-46A4-92A3-3C28E152440C}" type="datetimeFigureOut">
              <a:rPr lang="en-US" smtClean="0"/>
              <a:t>9/6/2016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9319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3D3D7C-BDD5-46A4-92A3-3C28E152440C}" type="datetimeFigureOut">
              <a:rPr lang="en-US" smtClean="0"/>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298199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D3D7C-BDD5-46A4-92A3-3C28E152440C}" type="datetimeFigureOut">
              <a:rPr lang="en-US" smtClean="0"/>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38220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187155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D3D7C-BDD5-46A4-92A3-3C28E152440C}" type="datetimeFigureOut">
              <a:rPr lang="en-US" smtClean="0"/>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B74EE-7CB0-4E83-BCB4-EA21A869F2D5}" type="slidenum">
              <a:rPr lang="en-US" smtClean="0"/>
              <a:t>‹#›</a:t>
            </a:fld>
            <a:endParaRPr lang="en-US"/>
          </a:p>
        </p:txBody>
      </p:sp>
    </p:spTree>
    <p:extLst>
      <p:ext uri="{BB962C8B-B14F-4D97-AF65-F5344CB8AC3E}">
        <p14:creationId xmlns:p14="http://schemas.microsoft.com/office/powerpoint/2010/main" val="426778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3D7C-BDD5-46A4-92A3-3C28E152440C}" type="datetimeFigureOut">
              <a:rPr lang="en-US" smtClean="0"/>
              <a:t>9/6/2016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B74EE-7CB0-4E83-BCB4-EA21A869F2D5}" type="slidenum">
              <a:rPr lang="en-US" smtClean="0"/>
              <a:t>‹#›</a:t>
            </a:fld>
            <a:endParaRPr lang="en-US"/>
          </a:p>
        </p:txBody>
      </p:sp>
    </p:spTree>
    <p:extLst>
      <p:ext uri="{BB962C8B-B14F-4D97-AF65-F5344CB8AC3E}">
        <p14:creationId xmlns:p14="http://schemas.microsoft.com/office/powerpoint/2010/main" val="199076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48212" y="6437243"/>
            <a:ext cx="3859607" cy="134483"/>
          </a:xfrm>
          <a:prstGeom prst="rect">
            <a:avLst/>
          </a:prstGeom>
        </p:spPr>
        <p:txBody>
          <a:bodyPr vert="horz" lIns="0" tIns="0" rIns="91440" bIns="0" rtlCol="0" anchor="ctr"/>
          <a:lstStyle>
            <a:lvl1pPr marL="0" algn="l" defTabSz="914367" rtl="0" eaLnBrk="1" latinLnBrk="0" hangingPunct="1">
              <a:defRPr lang="en-US" sz="882" kern="1200">
                <a:solidFill>
                  <a:schemeClr val="tx2"/>
                </a:solidFill>
                <a:latin typeface="+mn-lt"/>
                <a:ea typeface="+mn-ea"/>
                <a:cs typeface="+mn-cs"/>
              </a:defRPr>
            </a:lvl1pPr>
          </a:lstStyle>
          <a:p>
            <a:r>
              <a:rPr>
                <a:solidFill>
                  <a:srgbClr val="505050"/>
                </a:solidFill>
              </a:rPr>
              <a:t>Microsoft Confidential</a:t>
            </a:r>
          </a:p>
        </p:txBody>
      </p:sp>
      <p:sp>
        <p:nvSpPr>
          <p:cNvPr id="5" name="Slide Number Placeholder 4"/>
          <p:cNvSpPr>
            <a:spLocks noGrp="1"/>
          </p:cNvSpPr>
          <p:nvPr>
            <p:ph type="sldNum" sz="quarter" idx="4"/>
          </p:nvPr>
        </p:nvSpPr>
        <p:spPr>
          <a:xfrm>
            <a:off x="11367166" y="6437243"/>
            <a:ext cx="555596" cy="134483"/>
          </a:xfrm>
          <a:prstGeom prst="rect">
            <a:avLst/>
          </a:prstGeom>
        </p:spPr>
        <p:txBody>
          <a:bodyPr vert="horz" lIns="91440" tIns="0" rIns="0" bIns="0" rtlCol="0" anchor="ctr"/>
          <a:lstStyle>
            <a:lvl1pPr algn="r">
              <a:defRPr lang="en-US" sz="882" b="0" kern="1200" smtClean="0">
                <a:solidFill>
                  <a:schemeClr val="tx2"/>
                </a:solidFill>
                <a:latin typeface="+mn-lt"/>
                <a:ea typeface="+mn-ea"/>
                <a:cs typeface="+mn-cs"/>
              </a:defRPr>
            </a:lvl1pPr>
          </a:lstStyle>
          <a:p>
            <a:pPr defTabSz="914367"/>
            <a:fld id="{27258FFF-F925-446B-8502-81C933981705}" type="slidenum">
              <a:rPr>
                <a:solidFill>
                  <a:srgbClr val="505050"/>
                </a:solidFill>
              </a:rPr>
              <a:pPr defTabSz="914367"/>
              <a:t>‹#›</a:t>
            </a:fld>
            <a:endParaRPr>
              <a:solidFill>
                <a:srgbClr val="505050"/>
              </a:solidFill>
            </a:endParaRPr>
          </a:p>
        </p:txBody>
      </p:sp>
    </p:spTree>
    <p:extLst>
      <p:ext uri="{BB962C8B-B14F-4D97-AF65-F5344CB8AC3E}">
        <p14:creationId xmlns:p14="http://schemas.microsoft.com/office/powerpoint/2010/main" val="1523335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2"/>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2"/>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2"/>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2"/>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2"/>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realestate.search.windows.net/indexes/listings/docs/suggest?api-version=2015-02-28&amp;suggesterName=sg&amp;search=sea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realestate.search.windows.net/indexes/listings/docs?api-version=2015-02-28-Preview&amp;search=seattle&amp;$top=10&amp;$skip=10" TargetMode="External"/><Relationship Id="rId2" Type="http://schemas.openxmlformats.org/officeDocument/2006/relationships/hyperlink" Target="https://realestate.search.windows.net/indexes/listings/docs?api-version=2015-02-28-Preview&amp;search=seattl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ka.ms/azsearchxama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azs-playground.search.windows.net/indexes/listings-full/docs?api-version=2015-02-28&amp;search=*&amp;$select=address,area&amp;$filter=beds%20gt%202" TargetMode="External"/><Relationship Id="rId2" Type="http://schemas.openxmlformats.org/officeDocument/2006/relationships/hyperlink" Target="https://azs-playground.search.windows.net/indexes/listings-full/docs?api-version=2015-02-28&amp;search=*&amp;facet=beds"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aka.ms/azsearchxamari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indexes/listings-full/docs/1174787?api-version=2015-02-28"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xamarin.com/guides/cross-platform/getting_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aka.ms/azsearchxamarin" TargetMode="External"/><Relationship Id="rId2" Type="http://schemas.openxmlformats.org/officeDocument/2006/relationships/hyperlink" Target="https://azs-playground.search.windows.net/indexes/listings-full/docs?api-version=2015-02-28-Preview&amp;morelikethis=117478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blog.xamarin.com/geolocation-for-ios-android-and-windows-made-easy/" TargetMode="External"/><Relationship Id="rId2" Type="http://schemas.openxmlformats.org/officeDocument/2006/relationships/hyperlink" Target="https://www.nuget.org/packages/Xam.Plugin.Geolocator" TargetMode="Externa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hyperlink" Target="https://aka.ms/azsearchxamarin" TargetMode="External"/><Relationship Id="rId4" Type="http://schemas.openxmlformats.org/officeDocument/2006/relationships/hyperlink" Target="https://msdn.microsoft.com/en-us/library/dn798928.asp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azure.microsoft.com/en-us/documentation/services/search/" TargetMode="External"/><Relationship Id="rId7" Type="http://schemas.openxmlformats.org/officeDocument/2006/relationships/image" Target="../media/image20.png"/><Relationship Id="rId2" Type="http://schemas.openxmlformats.org/officeDocument/2006/relationships/hyperlink" Target="https://aka.ms/azsearchxamarin"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hyperlink" Target="https://chrome.google.com/webstore/detail/postman/fhbjgbiflinjbdggehcddcbncdddomop?hl=en" TargetMode="Externa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1795621"/>
            <a:ext cx="11688981" cy="1686801"/>
          </a:xfrm>
        </p:spPr>
        <p:txBody>
          <a:bodyPr/>
          <a:lstStyle/>
          <a:p>
            <a:r>
              <a:rPr lang="en-US" sz="6000" dirty="0"/>
              <a:t>Building Intelligent Cross Platform Mobile Applications using </a:t>
            </a:r>
            <a:r>
              <a:rPr lang="en-US" sz="6000" dirty="0" err="1"/>
              <a:t>Xamarin</a:t>
            </a:r>
            <a:r>
              <a:rPr lang="en-US" sz="6000" dirty="0"/>
              <a:t> &amp; Azure Search</a:t>
            </a:r>
          </a:p>
        </p:txBody>
      </p:sp>
      <p:sp>
        <p:nvSpPr>
          <p:cNvPr id="3" name="Subtitle 2"/>
          <p:cNvSpPr>
            <a:spLocks noGrp="1"/>
          </p:cNvSpPr>
          <p:nvPr>
            <p:ph type="subTitle" idx="1"/>
          </p:nvPr>
        </p:nvSpPr>
        <p:spPr>
          <a:xfrm>
            <a:off x="269240" y="4556620"/>
            <a:ext cx="8534711" cy="1480276"/>
          </a:xfrm>
        </p:spPr>
        <p:txBody>
          <a:bodyPr/>
          <a:lstStyle/>
          <a:p>
            <a:r>
              <a:rPr lang="en-US" dirty="0"/>
              <a:t>Liam Cavanagh</a:t>
            </a:r>
          </a:p>
          <a:p>
            <a:r>
              <a:rPr lang="en-US" dirty="0"/>
              <a:t>Principal Program Manager – Azure Search</a:t>
            </a:r>
          </a:p>
          <a:p>
            <a:r>
              <a:rPr lang="en-US" dirty="0"/>
              <a:t>@</a:t>
            </a:r>
            <a:r>
              <a:rPr lang="en-US" dirty="0" err="1"/>
              <a:t>liamca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57" y="316057"/>
            <a:ext cx="2619375" cy="1238250"/>
          </a:xfrm>
          <a:prstGeom prst="rect">
            <a:avLst/>
          </a:prstGeom>
        </p:spPr>
      </p:pic>
    </p:spTree>
    <p:extLst>
      <p:ext uri="{BB962C8B-B14F-4D97-AF65-F5344CB8AC3E}">
        <p14:creationId xmlns:p14="http://schemas.microsoft.com/office/powerpoint/2010/main" val="199989660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597" y="290074"/>
            <a:ext cx="11688806" cy="6277851"/>
          </a:xfrm>
          <a:prstGeom prst="rect">
            <a:avLst/>
          </a:prstGeom>
        </p:spPr>
      </p:pic>
      <p:sp>
        <p:nvSpPr>
          <p:cNvPr id="3" name="Rectangular Callout 2"/>
          <p:cNvSpPr/>
          <p:nvPr/>
        </p:nvSpPr>
        <p:spPr bwMode="auto">
          <a:xfrm>
            <a:off x="115614" y="5560121"/>
            <a:ext cx="1399034" cy="582215"/>
          </a:xfrm>
          <a:prstGeom prst="wedgeRectCallout">
            <a:avLst>
              <a:gd name="adj1" fmla="val 60507"/>
              <a:gd name="adj2" fmla="val -40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Facets</a:t>
            </a:r>
          </a:p>
        </p:txBody>
      </p:sp>
      <p:sp>
        <p:nvSpPr>
          <p:cNvPr id="5" name="Rectangular Callout 4"/>
          <p:cNvSpPr/>
          <p:nvPr/>
        </p:nvSpPr>
        <p:spPr bwMode="auto">
          <a:xfrm>
            <a:off x="2950955" y="1602046"/>
            <a:ext cx="1514648" cy="582215"/>
          </a:xfrm>
          <a:prstGeom prst="wedgeRectCallout">
            <a:avLst>
              <a:gd name="adj1" fmla="val -28504"/>
              <a:gd name="adj2" fmla="val -728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Sorting</a:t>
            </a:r>
          </a:p>
        </p:txBody>
      </p:sp>
      <p:sp>
        <p:nvSpPr>
          <p:cNvPr id="6" name="Rectangular Callout 5"/>
          <p:cNvSpPr/>
          <p:nvPr/>
        </p:nvSpPr>
        <p:spPr bwMode="auto">
          <a:xfrm>
            <a:off x="8596934" y="2743847"/>
            <a:ext cx="1514648" cy="582215"/>
          </a:xfrm>
          <a:prstGeom prst="wedgeRectCallout">
            <a:avLst>
              <a:gd name="adj1" fmla="val -70833"/>
              <a:gd name="adj2" fmla="val -2594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Ranking</a:t>
            </a:r>
          </a:p>
        </p:txBody>
      </p:sp>
    </p:spTree>
    <p:extLst>
      <p:ext uri="{BB962C8B-B14F-4D97-AF65-F5344CB8AC3E}">
        <p14:creationId xmlns:p14="http://schemas.microsoft.com/office/powerpoint/2010/main" val="143561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583" y="473564"/>
            <a:ext cx="7931568" cy="5910874"/>
          </a:xfrm>
          <a:prstGeom prst="rect">
            <a:avLst/>
          </a:prstGeom>
        </p:spPr>
      </p:pic>
      <p:sp>
        <p:nvSpPr>
          <p:cNvPr id="4" name="Rectangular Callout 3"/>
          <p:cNvSpPr/>
          <p:nvPr/>
        </p:nvSpPr>
        <p:spPr bwMode="auto">
          <a:xfrm flipH="1">
            <a:off x="3724764" y="2259555"/>
            <a:ext cx="1978317"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Suggestions</a:t>
            </a:r>
          </a:p>
        </p:txBody>
      </p:sp>
      <p:sp>
        <p:nvSpPr>
          <p:cNvPr id="5" name="Rectangular Callout 4"/>
          <p:cNvSpPr/>
          <p:nvPr/>
        </p:nvSpPr>
        <p:spPr bwMode="auto">
          <a:xfrm flipH="1">
            <a:off x="6885713" y="2710399"/>
            <a:ext cx="151464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7" name="Rectangular Callout 6"/>
          <p:cNvSpPr/>
          <p:nvPr/>
        </p:nvSpPr>
        <p:spPr bwMode="auto">
          <a:xfrm>
            <a:off x="3120853" y="5358361"/>
            <a:ext cx="1839028" cy="582215"/>
          </a:xfrm>
          <a:prstGeom prst="wedgeRectCallout">
            <a:avLst>
              <a:gd name="adj1" fmla="val 54497"/>
              <a:gd name="adj2" fmla="val 212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Geospatial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7798" y="1208531"/>
            <a:ext cx="2498028" cy="4440939"/>
          </a:xfrm>
          <a:prstGeom prst="rect">
            <a:avLst/>
          </a:prstGeom>
          <a:ln>
            <a:solidFill>
              <a:schemeClr val="tx1"/>
            </a:solidFill>
          </a:ln>
        </p:spPr>
      </p:pic>
      <p:sp>
        <p:nvSpPr>
          <p:cNvPr id="8" name="Rectangular Callout 7"/>
          <p:cNvSpPr/>
          <p:nvPr/>
        </p:nvSpPr>
        <p:spPr bwMode="auto">
          <a:xfrm flipH="1">
            <a:off x="9345729" y="811937"/>
            <a:ext cx="1514648" cy="582215"/>
          </a:xfrm>
          <a:prstGeom prst="wedgeRectCallout">
            <a:avLst>
              <a:gd name="adj1" fmla="val 20313"/>
              <a:gd name="adj2" fmla="val 6102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Location</a:t>
            </a:r>
          </a:p>
        </p:txBody>
      </p:sp>
      <p:sp>
        <p:nvSpPr>
          <p:cNvPr id="9" name="Rectangular Callout 8"/>
          <p:cNvSpPr/>
          <p:nvPr/>
        </p:nvSpPr>
        <p:spPr bwMode="auto">
          <a:xfrm flipH="1">
            <a:off x="9692328" y="5700859"/>
            <a:ext cx="1514648" cy="582215"/>
          </a:xfrm>
          <a:prstGeom prst="wedgeRectCallout">
            <a:avLst>
              <a:gd name="adj1" fmla="val 20313"/>
              <a:gd name="adj2" fmla="val -6241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Filters</a:t>
            </a:r>
          </a:p>
        </p:txBody>
      </p:sp>
      <p:sp>
        <p:nvSpPr>
          <p:cNvPr id="10" name="Rectangular Callout 9"/>
          <p:cNvSpPr/>
          <p:nvPr/>
        </p:nvSpPr>
        <p:spPr bwMode="auto">
          <a:xfrm flipH="1">
            <a:off x="1674291" y="3226743"/>
            <a:ext cx="1446562" cy="582215"/>
          </a:xfrm>
          <a:prstGeom prst="wedgeRectCallout">
            <a:avLst>
              <a:gd name="adj1" fmla="val 75680"/>
              <a:gd name="adj2" fmla="val -9301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Scoring</a:t>
            </a:r>
          </a:p>
        </p:txBody>
      </p:sp>
    </p:spTree>
    <p:extLst>
      <p:ext uri="{BB962C8B-B14F-4D97-AF65-F5344CB8AC3E}">
        <p14:creationId xmlns:p14="http://schemas.microsoft.com/office/powerpoint/2010/main" val="208411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Typical Workflow</a:t>
            </a:r>
          </a:p>
        </p:txBody>
      </p:sp>
      <p:sp>
        <p:nvSpPr>
          <p:cNvPr id="4" name="Rectangle 3"/>
          <p:cNvSpPr/>
          <p:nvPr/>
        </p:nvSpPr>
        <p:spPr bwMode="auto">
          <a:xfrm>
            <a:off x="270069"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5" name="Rectangle 4"/>
          <p:cNvSpPr/>
          <p:nvPr/>
        </p:nvSpPr>
        <p:spPr bwMode="auto">
          <a:xfrm>
            <a:off x="3143490"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6" name="Rectangle 5"/>
          <p:cNvSpPr/>
          <p:nvPr/>
        </p:nvSpPr>
        <p:spPr bwMode="auto">
          <a:xfrm>
            <a:off x="6016911"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7" name="Rectangle 6"/>
          <p:cNvSpPr/>
          <p:nvPr/>
        </p:nvSpPr>
        <p:spPr bwMode="auto">
          <a:xfrm>
            <a:off x="8890332" y="2688879"/>
            <a:ext cx="2644854" cy="150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11" name="Right Arrow 10"/>
          <p:cNvSpPr/>
          <p:nvPr/>
        </p:nvSpPr>
        <p:spPr bwMode="auto">
          <a:xfrm>
            <a:off x="2833291"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 name="Right Arrow 11"/>
          <p:cNvSpPr/>
          <p:nvPr/>
        </p:nvSpPr>
        <p:spPr bwMode="auto">
          <a:xfrm>
            <a:off x="5698370"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 name="Right Arrow 12"/>
          <p:cNvSpPr/>
          <p:nvPr/>
        </p:nvSpPr>
        <p:spPr bwMode="auto">
          <a:xfrm>
            <a:off x="8609886" y="3113361"/>
            <a:ext cx="391829" cy="653049"/>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965535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320802"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4682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46"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Linguistics</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Linguistics are key in search</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Support for 56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Word breaking, stop words, inflections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err="1">
                <a:latin typeface="Segoe UI Light" panose="020B0502040204020203" pitchFamily="34" charset="0"/>
                <a:cs typeface="Segoe UI Light" panose="020B0502040204020203" pitchFamily="34" charset="0"/>
              </a:rPr>
              <a:t>Lucene</a:t>
            </a:r>
            <a:r>
              <a:rPr lang="en-US" sz="3921" dirty="0">
                <a:latin typeface="Segoe UI Light" panose="020B0502040204020203" pitchFamily="34" charset="0"/>
                <a:cs typeface="Segoe UI Light" panose="020B0502040204020203" pitchFamily="34" charset="0"/>
              </a:rPr>
              <a: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Well-known analyzer stack</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Stemming</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Microsoft analyzers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Same NLP stack used by parts of Office, Bing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Deep understanding of languages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Lemmatization in many languages</a:t>
            </a:r>
          </a:p>
        </p:txBody>
      </p:sp>
    </p:spTree>
    <p:extLst>
      <p:ext uri="{BB962C8B-B14F-4D97-AF65-F5344CB8AC3E}">
        <p14:creationId xmlns:p14="http://schemas.microsoft.com/office/powerpoint/2010/main" val="12740026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Tables and Blob</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75954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8643" y="1150587"/>
            <a:ext cx="2838679" cy="4556826"/>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defTabSz="914038"/>
              <a:r>
                <a:rPr lang="en-US" sz="2745"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364" y="515621"/>
            <a:ext cx="7171401" cy="58267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Spelling mistakes, phonetic and </a:t>
            </a:r>
            <a:r>
              <a:rPr lang="en-US" sz="2353" dirty="0" err="1">
                <a:latin typeface="Segoe UI Light" panose="020B0502040204020203" pitchFamily="34" charset="0"/>
                <a:cs typeface="Segoe UI Light" panose="020B0502040204020203" pitchFamily="34" charset="0"/>
              </a:rPr>
              <a:t>RegEx</a:t>
            </a:r>
            <a:endParaRPr lang="en-US" sz="2353" dirty="0">
              <a:latin typeface="Segoe UI Light" panose="020B0502040204020203" pitchFamily="34" charset="0"/>
              <a:cs typeface="Segoe UI Light" panose="020B0502040204020203" pitchFamily="34" charset="0"/>
            </a:endParaRP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46"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788" lvl="1" indent="-56024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6"/>
            <a:ext cx="8536620" cy="224034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Goal:</a:t>
            </a:r>
          </a:p>
          <a:p>
            <a:r>
              <a:rPr lang="en-US" sz="3200" dirty="0">
                <a:latin typeface="Segoe UI Light" panose="020B0502040204020203" pitchFamily="34" charset="0"/>
                <a:cs typeface="Segoe UI Light" panose="020B0502040204020203" pitchFamily="34" charset="0"/>
              </a:rPr>
              <a:t>Learn how to extend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mobile applications to build intelligent search experiences</a:t>
            </a:r>
          </a:p>
          <a:p>
            <a:pPr marL="0" indent="0">
              <a:buNone/>
            </a:pPr>
            <a:endParaRPr lang="en-US" sz="14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you will learn:</a:t>
            </a:r>
          </a:p>
        </p:txBody>
      </p:sp>
      <p:sp>
        <p:nvSpPr>
          <p:cNvPr id="5" name="Content Placeholder 2"/>
          <p:cNvSpPr txBox="1">
            <a:spLocks/>
          </p:cNvSpPr>
          <p:nvPr/>
        </p:nvSpPr>
        <p:spPr>
          <a:xfrm>
            <a:off x="740000" y="4731798"/>
            <a:ext cx="11235976" cy="17576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What is a search enabled application and how can it enhance your mobile application</a:t>
            </a:r>
          </a:p>
          <a:p>
            <a:r>
              <a:rPr lang="en-US" sz="3200" dirty="0">
                <a:latin typeface="Segoe UI Light" panose="020B0502040204020203" pitchFamily="34" charset="0"/>
                <a:cs typeface="Segoe UI Light" panose="020B0502040204020203" pitchFamily="34" charset="0"/>
              </a:rPr>
              <a:t>How to add intelligence to your mobile application using Machine Learning &amp; Azure Search</a:t>
            </a:r>
            <a:endParaRPr lang="en-US" sz="24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39266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364" y="515621"/>
            <a:ext cx="7171401" cy="5826759"/>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1" dirty="0">
                <a:latin typeface="Segoe UI Light" panose="020B0502040204020203" pitchFamily="34" charset="0"/>
                <a:cs typeface="Segoe UI Light" panose="020B0502040204020203" pitchFamily="34" charset="0"/>
              </a:rPr>
              <a:t>Full geospatial support built-in</a:t>
            </a:r>
          </a:p>
          <a:p>
            <a:pPr marL="0" indent="0">
              <a:buNone/>
            </a:pPr>
            <a:endParaRPr lang="en-US" sz="3921"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a:t>
            </a:r>
          </a:p>
          <a:p>
            <a:pPr marL="342900" lvl="1" indent="0">
              <a:buNone/>
            </a:pPr>
            <a:r>
              <a:rPr lang="en-US" sz="2353" dirty="0">
                <a:latin typeface="Segoe UI Light" panose="020B0502040204020203" pitchFamily="34" charset="0"/>
                <a:cs typeface="Segoe UI Light" panose="020B0502040204020203" pitchFamily="34" charset="0"/>
              </a:rPr>
              <a:t>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1"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a:t>
            </a:r>
          </a:p>
          <a:p>
            <a:pPr marL="342900" lvl="1" indent="0">
              <a:buNone/>
            </a:pPr>
            <a:r>
              <a:rPr lang="en-US" sz="2353" dirty="0">
                <a:latin typeface="Segoe UI Light" panose="020B0502040204020203" pitchFamily="34" charset="0"/>
                <a:cs typeface="Segoe UI Light" panose="020B0502040204020203" pitchFamily="34" charset="0"/>
              </a:rPr>
              <a:t>   distance</a:t>
            </a:r>
          </a:p>
        </p:txBody>
      </p:sp>
      <p:pic>
        <p:nvPicPr>
          <p:cNvPr id="4" name="Picture 3"/>
          <p:cNvPicPr>
            <a:picLocks noChangeAspect="1"/>
          </p:cNvPicPr>
          <p:nvPr/>
        </p:nvPicPr>
        <p:blipFill>
          <a:blip r:embed="rId3"/>
          <a:stretch>
            <a:fillRect/>
          </a:stretch>
        </p:blipFill>
        <p:spPr>
          <a:xfrm>
            <a:off x="8337064" y="3225337"/>
            <a:ext cx="3627092" cy="2992351"/>
          </a:xfrm>
          <a:prstGeom prst="rect">
            <a:avLst/>
          </a:prstGeom>
        </p:spPr>
      </p:pic>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
        <p:nvSpPr>
          <p:cNvPr id="3" name="TextBox 2"/>
          <p:cNvSpPr txBox="1"/>
          <p:nvPr/>
        </p:nvSpPr>
        <p:spPr>
          <a:xfrm>
            <a:off x="2144889" y="4481689"/>
            <a:ext cx="5405775" cy="1200329"/>
          </a:xfrm>
          <a:prstGeom prst="rect">
            <a:avLst/>
          </a:prstGeom>
          <a:noFill/>
        </p:spPr>
        <p:txBody>
          <a:bodyPr wrap="none" rtlCol="0">
            <a:spAutoFit/>
          </a:bodyPr>
          <a:lstStyle/>
          <a:p>
            <a:r>
              <a:rPr lang="en-US" dirty="0"/>
              <a:t>SQL Database Server: yczff1wo7l.database.windows.net</a:t>
            </a:r>
          </a:p>
          <a:p>
            <a:r>
              <a:rPr lang="en-US" dirty="0"/>
              <a:t>Database: </a:t>
            </a:r>
            <a:r>
              <a:rPr lang="en-US" dirty="0" err="1"/>
              <a:t>realestate</a:t>
            </a:r>
            <a:endParaRPr lang="en-US" dirty="0"/>
          </a:p>
          <a:p>
            <a:r>
              <a:rPr lang="en-US" dirty="0"/>
              <a:t>Read Only User: reader</a:t>
            </a:r>
          </a:p>
          <a:p>
            <a:r>
              <a:rPr lang="en-US" dirty="0"/>
              <a:t>Password: EdrERBt3j6mZDP</a:t>
            </a:r>
          </a:p>
        </p:txBody>
      </p:sp>
    </p:spTree>
    <p:extLst>
      <p:ext uri="{BB962C8B-B14F-4D97-AF65-F5344CB8AC3E}">
        <p14:creationId xmlns:p14="http://schemas.microsoft.com/office/powerpoint/2010/main" val="14494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2 –Type Ahead</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Example Type Ahead Query:</a:t>
            </a:r>
          </a:p>
          <a:p>
            <a:pPr marL="0" indent="0">
              <a:buNone/>
            </a:pPr>
            <a:r>
              <a:rPr lang="en-US" sz="3200" dirty="0">
                <a:latin typeface="Segoe UI Light" panose="020B0502040204020203" pitchFamily="34" charset="0"/>
                <a:cs typeface="Segoe UI Light" panose="020B0502040204020203" pitchFamily="34" charset="0"/>
                <a:hlinkClick r:id="rId2"/>
              </a:rPr>
              <a:t>https://realestate.search.windows.net/indexes/listings/docs/suggest?api-version=2015-02-28&amp;suggesterName=sg&amp;search=seat</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3"/>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3495" y="1690688"/>
            <a:ext cx="2206459" cy="3918936"/>
          </a:xfrm>
          <a:prstGeom prst="rect">
            <a:avLst/>
          </a:prstGeom>
        </p:spPr>
      </p:pic>
    </p:spTree>
    <p:extLst>
      <p:ext uri="{BB962C8B-B14F-4D97-AF65-F5344CB8AC3E}">
        <p14:creationId xmlns:p14="http://schemas.microsoft.com/office/powerpoint/2010/main" val="286879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0602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3 – Search &amp; Paging</a:t>
            </a:r>
          </a:p>
        </p:txBody>
      </p:sp>
      <p:sp>
        <p:nvSpPr>
          <p:cNvPr id="3" name="Content Placeholder 2"/>
          <p:cNvSpPr>
            <a:spLocks noGrp="1"/>
          </p:cNvSpPr>
          <p:nvPr>
            <p:ph idx="1"/>
          </p:nvPr>
        </p:nvSpPr>
        <p:spPr>
          <a:xfrm>
            <a:off x="838199" y="1825625"/>
            <a:ext cx="8705296" cy="4708340"/>
          </a:xfrm>
        </p:spPr>
        <p:txBody>
          <a:bodyPr>
            <a:noAutofit/>
          </a:bodyPr>
          <a:lstStyle/>
          <a:p>
            <a:pPr marL="0" indent="0">
              <a:buNone/>
            </a:pPr>
            <a:r>
              <a:rPr lang="en-US" dirty="0">
                <a:latin typeface="Segoe UI Light" panose="020B0502040204020203" pitchFamily="34" charset="0"/>
                <a:cs typeface="Segoe UI Light" panose="020B0502040204020203" pitchFamily="34" charset="0"/>
              </a:rPr>
              <a:t>Example Search Query:</a:t>
            </a:r>
          </a:p>
          <a:p>
            <a:pPr marL="0" indent="0">
              <a:buNone/>
            </a:pPr>
            <a:r>
              <a:rPr lang="en-US" dirty="0">
                <a:latin typeface="Segoe UI Light" panose="020B0502040204020203" pitchFamily="34" charset="0"/>
                <a:cs typeface="Segoe UI Light" panose="020B0502040204020203" pitchFamily="34" charset="0"/>
                <a:hlinkClick r:id="rId2"/>
              </a:rPr>
              <a:t>https://realestate.search.windows.net//indexes/listings/docs?api-version=2015-02-28-Preview&amp;</a:t>
            </a:r>
            <a:r>
              <a:rPr lang="en-US" b="1" dirty="0">
                <a:solidFill>
                  <a:schemeClr val="accent2">
                    <a:lumMod val="75000"/>
                  </a:schemeClr>
                </a:solidFill>
                <a:latin typeface="Segoe UI Light" panose="020B0502040204020203" pitchFamily="34" charset="0"/>
                <a:cs typeface="Segoe UI Light" panose="020B0502040204020203" pitchFamily="34" charset="0"/>
                <a:hlinkClick r:id="rId2"/>
              </a:rPr>
              <a:t>search=seattle</a:t>
            </a:r>
            <a:endParaRPr lang="en-US" b="1" dirty="0">
              <a:solidFill>
                <a:schemeClr val="accent2">
                  <a:lumMod val="75000"/>
                </a:schemeClr>
              </a:solidFill>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Get Page 3 with 10 Listings / Page:</a:t>
            </a:r>
          </a:p>
          <a:p>
            <a:pPr marL="0" indent="0">
              <a:buNone/>
            </a:pPr>
            <a:r>
              <a:rPr lang="en-US" dirty="0">
                <a:latin typeface="Segoe UI Light" panose="020B0502040204020203" pitchFamily="34" charset="0"/>
                <a:cs typeface="Segoe UI Light" panose="020B0502040204020203" pitchFamily="34" charset="0"/>
                <a:hlinkClick r:id="rId3"/>
              </a:rPr>
              <a:t>https://realestate.search.windows.net//indexes/listings/docs?api-version=2015-02-28-Preview&amp;search=seattle&amp;</a:t>
            </a:r>
            <a:r>
              <a:rPr lang="en-US" b="1" dirty="0">
                <a:latin typeface="Segoe UI Light" panose="020B0502040204020203" pitchFamily="34" charset="0"/>
                <a:cs typeface="Segoe UI Light" panose="020B0502040204020203" pitchFamily="34" charset="0"/>
                <a:hlinkClick r:id="rId3"/>
              </a:rPr>
              <a:t>$top=10&amp;$skip=20</a:t>
            </a:r>
            <a:r>
              <a:rPr lang="en-US" dirty="0">
                <a:latin typeface="Segoe UI Light" panose="020B0502040204020203" pitchFamily="34" charset="0"/>
                <a:cs typeface="Segoe UI Light" panose="020B0502040204020203" pitchFamily="34" charset="0"/>
              </a:rPr>
              <a:t> </a:t>
            </a:r>
          </a:p>
          <a:p>
            <a:pPr marL="0" indent="0">
              <a:buNone/>
            </a:pPr>
            <a:r>
              <a:rPr lang="en-US"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dirty="0">
                <a:latin typeface="Segoe UI Light" panose="020B0502040204020203" pitchFamily="34" charset="0"/>
                <a:cs typeface="Segoe UI Light" panose="020B0502040204020203" pitchFamily="34" charset="0"/>
                <a:hlinkClick r:id="rId4"/>
              </a:rPr>
              <a:t>https://aka.ms/azsearchxamarin</a:t>
            </a:r>
            <a:r>
              <a:rPr lang="en-US"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3495" y="1825625"/>
            <a:ext cx="2405849" cy="4273077"/>
          </a:xfrm>
          <a:prstGeom prst="rect">
            <a:avLst/>
          </a:prstGeom>
        </p:spPr>
      </p:pic>
    </p:spTree>
    <p:extLst>
      <p:ext uri="{BB962C8B-B14F-4D97-AF65-F5344CB8AC3E}">
        <p14:creationId xmlns:p14="http://schemas.microsoft.com/office/powerpoint/2010/main" val="2367466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114717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4 – Filtering Search Results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Facet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a:t>
            </a:r>
            <a:r>
              <a:rPr lang="en-US" sz="3000" dirty="0" err="1">
                <a:latin typeface="Segoe UI Light" panose="020B0502040204020203" pitchFamily="34" charset="0"/>
                <a:cs typeface="Segoe UI Light" panose="020B0502040204020203" pitchFamily="34" charset="0"/>
                <a:hlinkClick r:id="rId2"/>
              </a:rPr>
              <a:t>docs?api-version</a:t>
            </a:r>
            <a:r>
              <a:rPr lang="en-US" sz="3000" dirty="0">
                <a:latin typeface="Segoe UI Light" panose="020B0502040204020203" pitchFamily="34" charset="0"/>
                <a:cs typeface="Segoe UI Light" panose="020B0502040204020203" pitchFamily="34" charset="0"/>
                <a:hlinkClick r:id="rId2"/>
              </a:rPr>
              <a:t>=2015-02-28&amp;search=</a:t>
            </a:r>
            <a:r>
              <a:rPr lang="en-US" sz="3000" dirty="0" err="1">
                <a:latin typeface="Segoe UI Light" panose="020B0502040204020203" pitchFamily="34" charset="0"/>
                <a:cs typeface="Segoe UI Light" panose="020B0502040204020203" pitchFamily="34" charset="0"/>
                <a:hlinkClick r:id="rId2"/>
              </a:rPr>
              <a:t>seattle&amp;facet</a:t>
            </a:r>
            <a:r>
              <a:rPr lang="en-US" sz="3000" dirty="0">
                <a:latin typeface="Segoe UI Light" panose="020B0502040204020203" pitchFamily="34" charset="0"/>
                <a:cs typeface="Segoe UI Light" panose="020B0502040204020203" pitchFamily="34" charset="0"/>
                <a:hlinkClick r:id="rId2"/>
              </a:rPr>
              <a:t>=beds</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Example Filter Search Query:</a:t>
            </a:r>
          </a:p>
          <a:p>
            <a:pPr marL="0" indent="0">
              <a:buNone/>
            </a:pPr>
            <a:r>
              <a:rPr lang="en-US" sz="3000" dirty="0">
                <a:latin typeface="Segoe UI Light" panose="020B0502040204020203" pitchFamily="34" charset="0"/>
                <a:cs typeface="Segoe UI Light" panose="020B0502040204020203" pitchFamily="34" charset="0"/>
                <a:hlinkClick r:id="rId3"/>
              </a:rPr>
              <a:t>/indexes/listings-full/</a:t>
            </a:r>
            <a:r>
              <a:rPr lang="en-US" sz="3000" dirty="0" err="1">
                <a:latin typeface="Segoe UI Light" panose="020B0502040204020203" pitchFamily="34" charset="0"/>
                <a:cs typeface="Segoe UI Light" panose="020B0502040204020203" pitchFamily="34" charset="0"/>
                <a:hlinkClick r:id="rId3"/>
              </a:rPr>
              <a:t>docs?api-version</a:t>
            </a:r>
            <a:r>
              <a:rPr lang="en-US" sz="3000" dirty="0">
                <a:latin typeface="Segoe UI Light" panose="020B0502040204020203" pitchFamily="34" charset="0"/>
                <a:cs typeface="Segoe UI Light" panose="020B0502040204020203" pitchFamily="34" charset="0"/>
                <a:hlinkClick r:id="rId3"/>
              </a:rPr>
              <a:t>=2015-02-28&amp;search=</a:t>
            </a:r>
            <a:r>
              <a:rPr lang="en-US" sz="3000" dirty="0" err="1">
                <a:latin typeface="Segoe UI Light" panose="020B0502040204020203" pitchFamily="34" charset="0"/>
                <a:cs typeface="Segoe UI Light" panose="020B0502040204020203" pitchFamily="34" charset="0"/>
                <a:hlinkClick r:id="rId3"/>
              </a:rPr>
              <a:t>seattle</a:t>
            </a:r>
            <a:r>
              <a:rPr lang="en-US" sz="3000" dirty="0">
                <a:latin typeface="Segoe UI Light" panose="020B0502040204020203" pitchFamily="34" charset="0"/>
                <a:cs typeface="Segoe UI Light" panose="020B0502040204020203" pitchFamily="34" charset="0"/>
                <a:hlinkClick r:id="rId3"/>
              </a:rPr>
              <a:t>&amp;$select=address,area&amp;$filter=beds </a:t>
            </a:r>
            <a:r>
              <a:rPr lang="en-US" sz="3000" dirty="0" err="1">
                <a:latin typeface="Segoe UI Light" panose="020B0502040204020203" pitchFamily="34" charset="0"/>
                <a:cs typeface="Segoe UI Light" panose="020B0502040204020203" pitchFamily="34" charset="0"/>
                <a:hlinkClick r:id="rId3"/>
              </a:rPr>
              <a:t>gt</a:t>
            </a:r>
            <a:r>
              <a:rPr lang="en-US" sz="3000" dirty="0">
                <a:latin typeface="Segoe UI Light" panose="020B0502040204020203" pitchFamily="34" charset="0"/>
                <a:cs typeface="Segoe UI Light" panose="020B0502040204020203" pitchFamily="34" charset="0"/>
                <a:hlinkClick r:id="rId3"/>
              </a:rPr>
              <a:t> 2</a:t>
            </a: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4"/>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057" y="1825625"/>
            <a:ext cx="2426941" cy="4310539"/>
          </a:xfrm>
          <a:prstGeom prst="rect">
            <a:avLst/>
          </a:prstGeom>
        </p:spPr>
      </p:pic>
    </p:spTree>
    <p:extLst>
      <p:ext uri="{BB962C8B-B14F-4D97-AF65-F5344CB8AC3E}">
        <p14:creationId xmlns:p14="http://schemas.microsoft.com/office/powerpoint/2010/main" val="295688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1343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5 – Lookup</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ction="ppaction://hlinkfile"/>
              </a:rPr>
              <a:t>/indexes/listings-full/docs/1174787?api-version=2015-02-28 </a:t>
            </a:r>
            <a:endParaRPr lang="en-US" sz="3000" dirty="0">
              <a:latin typeface="Segoe UI Light" panose="020B0502040204020203" pitchFamily="34" charset="0"/>
              <a:cs typeface="Segoe UI Light" panose="020B0502040204020203" pitchFamily="34" charset="0"/>
            </a:endParaRPr>
          </a:p>
          <a:p>
            <a:pPr marL="0" indent="0">
              <a:buNone/>
            </a:pPr>
            <a:endParaRPr lang="en-US" sz="3000">
              <a:latin typeface="Segoe UI Light" panose="020B0502040204020203" pitchFamily="34" charset="0"/>
              <a:cs typeface="Segoe UI Light" panose="020B0502040204020203" pitchFamily="34" charset="0"/>
            </a:endParaRPr>
          </a:p>
          <a:p>
            <a:pPr marL="0" indent="0">
              <a:buNone/>
            </a:pPr>
            <a:r>
              <a:rPr lang="en-US" sz="3000">
                <a:latin typeface="Segoe UI Light" panose="020B0502040204020203" pitchFamily="34" charset="0"/>
                <a:cs typeface="Segoe UI Light" panose="020B0502040204020203" pitchFamily="34" charset="0"/>
              </a:rPr>
              <a:t>All </a:t>
            </a:r>
            <a:r>
              <a:rPr lang="en-US" sz="3000" dirty="0">
                <a:latin typeface="Segoe UI Light" panose="020B0502040204020203" pitchFamily="34" charset="0"/>
                <a:cs typeface="Segoe UI Light" panose="020B0502040204020203" pitchFamily="34" charset="0"/>
              </a:rPr>
              <a:t>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793" y="1825625"/>
            <a:ext cx="2252042" cy="3999898"/>
          </a:xfrm>
          <a:prstGeom prst="rect">
            <a:avLst/>
          </a:prstGeom>
        </p:spPr>
      </p:pic>
    </p:spTree>
    <p:extLst>
      <p:ext uri="{BB962C8B-B14F-4D97-AF65-F5344CB8AC3E}">
        <p14:creationId xmlns:p14="http://schemas.microsoft.com/office/powerpoint/2010/main" val="193569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Topics</a:t>
            </a:r>
          </a:p>
        </p:txBody>
      </p:sp>
      <p:sp>
        <p:nvSpPr>
          <p:cNvPr id="3" name="Content Placeholder 2"/>
          <p:cNvSpPr>
            <a:spLocks noGrp="1"/>
          </p:cNvSpPr>
          <p:nvPr>
            <p:ph idx="1"/>
          </p:nvPr>
        </p:nvSpPr>
        <p:spPr>
          <a:xfrm>
            <a:off x="838199" y="1825625"/>
            <a:ext cx="8705296"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Assumptions</a:t>
            </a:r>
          </a:p>
          <a:p>
            <a:r>
              <a:rPr lang="en-US" sz="3200" dirty="0">
                <a:latin typeface="Segoe UI Light" panose="020B0502040204020203" pitchFamily="34" charset="0"/>
                <a:cs typeface="Segoe UI Light" panose="020B0502040204020203" pitchFamily="34" charset="0"/>
              </a:rPr>
              <a:t>General understanding of the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platform</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What we will not cover</a:t>
            </a:r>
          </a:p>
        </p:txBody>
      </p:sp>
      <p:sp>
        <p:nvSpPr>
          <p:cNvPr id="5" name="Content Placeholder 2"/>
          <p:cNvSpPr txBox="1">
            <a:spLocks/>
          </p:cNvSpPr>
          <p:nvPr/>
        </p:nvSpPr>
        <p:spPr>
          <a:xfrm>
            <a:off x="838199" y="4032819"/>
            <a:ext cx="11235976" cy="2310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Segoe UI Light" panose="020B0502040204020203" pitchFamily="34" charset="0"/>
                <a:cs typeface="Segoe UI Light" panose="020B0502040204020203" pitchFamily="34" charset="0"/>
              </a:rPr>
              <a:t>“Getting Started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 Highly recommend you review these videos first: </a:t>
            </a:r>
            <a:r>
              <a:rPr lang="en-US" sz="3200" dirty="0">
                <a:latin typeface="Segoe UI Light" panose="020B0502040204020203" pitchFamily="34" charset="0"/>
                <a:cs typeface="Segoe UI Light" panose="020B0502040204020203" pitchFamily="34" charset="0"/>
                <a:hlinkClick r:id="rId2"/>
              </a:rPr>
              <a:t>https://developer.xamarin.com/guides/cross-platform/getting_started/</a:t>
            </a:r>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9888581" y="545957"/>
            <a:ext cx="1465219" cy="2559335"/>
          </a:xfrm>
          <a:prstGeom prst="rect">
            <a:avLst/>
          </a:prstGeom>
        </p:spPr>
      </p:pic>
    </p:spTree>
    <p:extLst>
      <p:ext uri="{BB962C8B-B14F-4D97-AF65-F5344CB8AC3E}">
        <p14:creationId xmlns:p14="http://schemas.microsoft.com/office/powerpoint/2010/main" val="153806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238632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6 – More Like This</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000" dirty="0">
                <a:latin typeface="Segoe UI Light" panose="020B0502040204020203" pitchFamily="34" charset="0"/>
                <a:cs typeface="Segoe UI Light" panose="020B0502040204020203" pitchFamily="34" charset="0"/>
              </a:rPr>
              <a:t>Example Document Lookup Search Query:</a:t>
            </a:r>
          </a:p>
          <a:p>
            <a:pPr marL="0" indent="0">
              <a:buNone/>
            </a:pPr>
            <a:r>
              <a:rPr lang="en-US" sz="3000" dirty="0">
                <a:latin typeface="Segoe UI Light" panose="020B0502040204020203" pitchFamily="34" charset="0"/>
                <a:cs typeface="Segoe UI Light" panose="020B0502040204020203" pitchFamily="34" charset="0"/>
                <a:hlinkClick r:id="rId2"/>
              </a:rPr>
              <a:t>/indexes/listings-full/docs?api-version=2015-02-28-Preview&amp;morelikethis=1174787</a:t>
            </a:r>
            <a:r>
              <a:rPr lang="en-US" sz="3000" dirty="0">
                <a:latin typeface="Segoe UI Light" panose="020B0502040204020203" pitchFamily="34" charset="0"/>
                <a:cs typeface="Segoe UI Light" panose="020B0502040204020203" pitchFamily="34" charset="0"/>
              </a:rPr>
              <a:t> </a:t>
            </a:r>
          </a:p>
          <a:p>
            <a:pPr marL="0" indent="0">
              <a:buNone/>
            </a:pPr>
            <a:endParaRPr lang="en-US" sz="3000" dirty="0">
              <a:latin typeface="Segoe UI Light" panose="020B0502040204020203" pitchFamily="34" charset="0"/>
              <a:cs typeface="Segoe UI Light" panose="020B0502040204020203" pitchFamily="34" charset="0"/>
            </a:endParaRPr>
          </a:p>
          <a:p>
            <a:pPr marL="0" indent="0">
              <a:buNone/>
            </a:pPr>
            <a:r>
              <a:rPr lang="en-US" sz="30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000" dirty="0">
                <a:latin typeface="Segoe UI Light" panose="020B0502040204020203" pitchFamily="34" charset="0"/>
                <a:cs typeface="Segoe UI Light" panose="020B0502040204020203" pitchFamily="34" charset="0"/>
                <a:hlinkClick r:id="rId3"/>
              </a:rPr>
              <a:t>https://aka.ms/azsearchxamarin</a:t>
            </a:r>
            <a:r>
              <a:rPr lang="en-US" sz="30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3060" y="1825625"/>
            <a:ext cx="2303031" cy="4090460"/>
          </a:xfrm>
          <a:prstGeom prst="rect">
            <a:avLst/>
          </a:prstGeom>
        </p:spPr>
      </p:pic>
      <p:sp>
        <p:nvSpPr>
          <p:cNvPr id="4" name="Rectangle 3"/>
          <p:cNvSpPr/>
          <p:nvPr/>
        </p:nvSpPr>
        <p:spPr>
          <a:xfrm>
            <a:off x="9543495" y="4179796"/>
            <a:ext cx="2546905" cy="1546750"/>
          </a:xfrm>
          <a:prstGeom prst="rect">
            <a:avLst/>
          </a:prstGeom>
          <a:noFill/>
          <a:ln w="4762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8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300826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7 – Scoring and Tuning</a:t>
            </a:r>
          </a:p>
        </p:txBody>
      </p:sp>
      <p:sp>
        <p:nvSpPr>
          <p:cNvPr id="3" name="Content Placeholder 2"/>
          <p:cNvSpPr>
            <a:spLocks noGrp="1"/>
          </p:cNvSpPr>
          <p:nvPr>
            <p:ph idx="1"/>
          </p:nvPr>
        </p:nvSpPr>
        <p:spPr>
          <a:xfrm>
            <a:off x="683581" y="1825625"/>
            <a:ext cx="8859914" cy="4708340"/>
          </a:xfrm>
        </p:spPr>
        <p:txBody>
          <a:bodyPr>
            <a:noAutofit/>
          </a:bodyPr>
          <a:lstStyle/>
          <a:p>
            <a:pPr marL="0" indent="0">
              <a:buNone/>
            </a:pPr>
            <a:r>
              <a:rPr lang="en-US" sz="3921"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1"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pic>
        <p:nvPicPr>
          <p:cNvPr id="6" name="Picture 5"/>
          <p:cNvPicPr>
            <a:picLocks noChangeAspect="1"/>
          </p:cNvPicPr>
          <p:nvPr/>
        </p:nvPicPr>
        <p:blipFill>
          <a:blip r:embed="rId2"/>
          <a:stretch>
            <a:fillRect/>
          </a:stretch>
        </p:blipFill>
        <p:spPr>
          <a:xfrm>
            <a:off x="8182588" y="1825625"/>
            <a:ext cx="3504573" cy="2457194"/>
          </a:xfrm>
          <a:prstGeom prst="rect">
            <a:avLst/>
          </a:prstGeom>
        </p:spPr>
      </p:pic>
    </p:spTree>
    <p:extLst>
      <p:ext uri="{BB962C8B-B14F-4D97-AF65-F5344CB8AC3E}">
        <p14:creationId xmlns:p14="http://schemas.microsoft.com/office/powerpoint/2010/main" val="3491565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11511426"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Tuning Results based on Users Geo-Location</a:t>
            </a:r>
          </a:p>
        </p:txBody>
      </p:sp>
      <p:sp>
        <p:nvSpPr>
          <p:cNvPr id="3" name="Text Placeholder 2"/>
          <p:cNvSpPr>
            <a:spLocks noGrp="1"/>
          </p:cNvSpPr>
          <p:nvPr>
            <p:ph type="body" sz="quarter" idx="4294967295"/>
          </p:nvPr>
        </p:nvSpPr>
        <p:spPr>
          <a:xfrm>
            <a:off x="270068" y="1744717"/>
            <a:ext cx="9242111" cy="4616823"/>
          </a:xfrm>
        </p:spPr>
        <p:txBody>
          <a:bodyPr>
            <a:normAutofit fontScale="70000" lnSpcReduction="20000"/>
          </a:bodyPr>
          <a:lstStyle/>
          <a:p>
            <a:pPr marL="0" indent="0">
              <a:buNone/>
            </a:pPr>
            <a:r>
              <a:rPr lang="en-US" dirty="0" err="1"/>
              <a:t>Nuget</a:t>
            </a:r>
            <a:r>
              <a:rPr lang="en-US" dirty="0"/>
              <a:t> Package Used (</a:t>
            </a:r>
            <a:r>
              <a:rPr lang="en-US" dirty="0" err="1"/>
              <a:t>GeoLocator</a:t>
            </a:r>
            <a:r>
              <a:rPr lang="en-US" dirty="0"/>
              <a:t>)</a:t>
            </a:r>
          </a:p>
          <a:p>
            <a:r>
              <a:rPr lang="en-US" dirty="0">
                <a:hlinkClick r:id="rId2"/>
              </a:rPr>
              <a:t>https://www.nuget.org/packages/Xam.Plugin.Geolocator</a:t>
            </a:r>
            <a:r>
              <a:rPr lang="en-US" dirty="0"/>
              <a:t> </a:t>
            </a:r>
          </a:p>
          <a:p>
            <a:endParaRPr lang="en-US" dirty="0"/>
          </a:p>
          <a:p>
            <a:pPr marL="0" indent="0">
              <a:buNone/>
            </a:pPr>
            <a:r>
              <a:rPr lang="en-US" dirty="0"/>
              <a:t>Example Azure Search Request</a:t>
            </a:r>
          </a:p>
          <a:p>
            <a:r>
              <a:rPr lang="en-US" dirty="0"/>
              <a:t>&amp;</a:t>
            </a:r>
            <a:r>
              <a:rPr lang="en-US" dirty="0" err="1"/>
              <a:t>scoringProfile</a:t>
            </a:r>
            <a:r>
              <a:rPr lang="en-US" dirty="0"/>
              <a:t>=</a:t>
            </a:r>
            <a:r>
              <a:rPr lang="en-US" dirty="0" err="1"/>
              <a:t>geoScoring&amp;scoringParameter</a:t>
            </a:r>
            <a:r>
              <a:rPr lang="en-US" dirty="0"/>
              <a:t>=</a:t>
            </a:r>
            <a:r>
              <a:rPr lang="en-US" dirty="0" err="1"/>
              <a:t>currentLocation</a:t>
            </a:r>
            <a:r>
              <a:rPr lang="en-US" dirty="0"/>
              <a:t>:-122.130,47.641</a:t>
            </a:r>
          </a:p>
          <a:p>
            <a:endParaRPr lang="en-US" dirty="0"/>
          </a:p>
          <a:p>
            <a:pPr marL="0" indent="0">
              <a:buNone/>
            </a:pPr>
            <a:r>
              <a:rPr lang="en-US" dirty="0"/>
              <a:t>More Info:</a:t>
            </a:r>
          </a:p>
          <a:p>
            <a:r>
              <a:rPr lang="en-US" dirty="0">
                <a:hlinkClick r:id="rId3"/>
              </a:rPr>
              <a:t>https://blog.xamarin.com/geolocation-for-ios-android-and-windows-made-easy/</a:t>
            </a:r>
            <a:endParaRPr lang="en-US" dirty="0"/>
          </a:p>
          <a:p>
            <a:r>
              <a:rPr lang="en-US" dirty="0">
                <a:hlinkClick r:id="rId4"/>
              </a:rPr>
              <a:t>https://msdn.microsoft.com/en-us/library/dn798928.aspx</a:t>
            </a:r>
            <a:r>
              <a:rPr lang="en-US" dirty="0"/>
              <a:t> </a:t>
            </a:r>
          </a:p>
          <a:p>
            <a:endParaRPr lang="en-US" dirty="0"/>
          </a:p>
          <a:p>
            <a:pPr marL="0" indent="0">
              <a:buNone/>
            </a:pPr>
            <a:r>
              <a:rPr lang="en-US" dirty="0">
                <a:cs typeface="Segoe UI Light" panose="020B0502040204020203" pitchFamily="34" charset="0"/>
              </a:rPr>
              <a:t>All source and lab resources can be found on GitHub:</a:t>
            </a:r>
          </a:p>
          <a:p>
            <a:r>
              <a:rPr lang="en-US" dirty="0">
                <a:cs typeface="Segoe UI Light" panose="020B0502040204020203" pitchFamily="34" charset="0"/>
                <a:hlinkClick r:id="rId5"/>
              </a:rPr>
              <a:t>https://aka.ms/azsearchxamarin</a:t>
            </a:r>
            <a:r>
              <a:rPr lang="en-US" dirty="0">
                <a:cs typeface="Segoe UI Light" panose="020B0502040204020203" pitchFamily="34" charset="0"/>
              </a:rPr>
              <a:t> </a:t>
            </a:r>
            <a:endParaRPr lang="en-US" dirty="0"/>
          </a:p>
          <a:p>
            <a:pPr marL="0" indent="0">
              <a:buNone/>
            </a:pPr>
            <a:endParaRPr lang="en-US" dirty="0"/>
          </a:p>
          <a:p>
            <a:endParaRPr lang="en-US" dirty="0"/>
          </a:p>
        </p:txBody>
      </p:sp>
      <p:pic>
        <p:nvPicPr>
          <p:cNvPr id="4" name="Picture 3"/>
          <p:cNvPicPr>
            <a:picLocks noChangeAspect="1"/>
          </p:cNvPicPr>
          <p:nvPr/>
        </p:nvPicPr>
        <p:blipFill>
          <a:blip r:embed="rId6"/>
          <a:stretch>
            <a:fillRect/>
          </a:stretch>
        </p:blipFill>
        <p:spPr>
          <a:xfrm>
            <a:off x="9512180" y="1012054"/>
            <a:ext cx="2679820" cy="3452264"/>
          </a:xfrm>
          <a:prstGeom prst="rect">
            <a:avLst/>
          </a:prstGeom>
        </p:spPr>
      </p:pic>
    </p:spTree>
    <p:extLst>
      <p:ext uri="{BB962C8B-B14F-4D97-AF65-F5344CB8AC3E}">
        <p14:creationId xmlns:p14="http://schemas.microsoft.com/office/powerpoint/2010/main" val="26805932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7385" y="139044"/>
            <a:ext cx="2330827" cy="857380"/>
          </a:xfrm>
          <a:prstGeom prst="rect">
            <a:avLst/>
          </a:prstGeom>
        </p:spPr>
      </p:pic>
      <p:sp>
        <p:nvSpPr>
          <p:cNvPr id="2" name="TextBox 1"/>
          <p:cNvSpPr txBox="1"/>
          <p:nvPr/>
        </p:nvSpPr>
        <p:spPr>
          <a:xfrm>
            <a:off x="1945178" y="2427316"/>
            <a:ext cx="5544589" cy="1569660"/>
          </a:xfrm>
          <a:prstGeom prst="rect">
            <a:avLst/>
          </a:prstGeom>
          <a:noFill/>
        </p:spPr>
        <p:txBody>
          <a:bodyPr wrap="square" rtlCol="0">
            <a:spAutoFit/>
          </a:bodyPr>
          <a:lstStyle/>
          <a:p>
            <a:r>
              <a:rPr lang="en-US" sz="9600" b="1">
                <a:latin typeface="Segoe UI Light" panose="020B0502040204020203" pitchFamily="34" charset="0"/>
                <a:cs typeface="Segoe UI Light" panose="020B0502040204020203" pitchFamily="34" charset="0"/>
              </a:rPr>
              <a:t>Demo</a:t>
            </a:r>
            <a:endParaRPr lang="en-US" sz="96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9660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685" dirty="0">
                <a:solidFill>
                  <a:schemeClr val="accent1"/>
                </a:solidFill>
                <a:latin typeface="Segoe UI Light" panose="020B0502040204020203" pitchFamily="34" charset="0"/>
                <a:cs typeface="Segoe UI Light" panose="020B0502040204020203" pitchFamily="34" charset="0"/>
              </a:rPr>
              <a:t>Lesson 8 – Catering to the Long Tail</a:t>
            </a:r>
          </a:p>
        </p:txBody>
      </p:sp>
      <p:sp>
        <p:nvSpPr>
          <p:cNvPr id="7" name="Text Placeholder 2"/>
          <p:cNvSpPr txBox="1">
            <a:spLocks/>
          </p:cNvSpPr>
          <p:nvPr/>
        </p:nvSpPr>
        <p:spPr>
          <a:xfrm>
            <a:off x="270069" y="1744717"/>
            <a:ext cx="3061710" cy="461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i="1">
                <a:latin typeface="Segoe UI Light" panose="020B0502040204020203" pitchFamily="34" charset="0"/>
                <a:cs typeface="Segoe UI Light" panose="020B0502040204020203" pitchFamily="34" charset="0"/>
              </a:rPr>
              <a:t>“70% of searches are unexpected”</a:t>
            </a:r>
            <a:r>
              <a:rPr lang="en-US" sz="4000" baseline="30000">
                <a:latin typeface="Segoe UI Light" panose="020B0502040204020203" pitchFamily="34" charset="0"/>
                <a:cs typeface="Segoe UI Light" panose="020B0502040204020203" pitchFamily="34" charset="0"/>
              </a:rPr>
              <a:t>1</a:t>
            </a:r>
            <a:endParaRPr lang="en-US" sz="4000" baseline="30000" dirty="0">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stretch>
            <a:fillRect/>
          </a:stretch>
        </p:blipFill>
        <p:spPr>
          <a:xfrm>
            <a:off x="3332514" y="1499013"/>
            <a:ext cx="8859486" cy="5430008"/>
          </a:xfrm>
          <a:prstGeom prst="rect">
            <a:avLst/>
          </a:prstGeom>
        </p:spPr>
      </p:pic>
    </p:spTree>
    <p:extLst>
      <p:ext uri="{BB962C8B-B14F-4D97-AF65-F5344CB8AC3E}">
        <p14:creationId xmlns:p14="http://schemas.microsoft.com/office/powerpoint/2010/main" val="237035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259792"/>
            <a:ext cx="8417107" cy="1075884"/>
          </a:xfrm>
        </p:spPr>
        <p:txBody>
          <a:bodyPr vert="horz" lIns="146304" tIns="91440" rIns="146304" bIns="91440" rtlCol="0" anchor="ctr">
            <a:noAutofit/>
          </a:bodyPr>
          <a:lstStyle/>
          <a:p>
            <a:r>
              <a:rPr lang="en-US" sz="4400" dirty="0">
                <a:latin typeface="Segoe UI Light" panose="020B0502040204020203" pitchFamily="34" charset="0"/>
                <a:cs typeface="Segoe UI Light" panose="020B0502040204020203" pitchFamily="34" charset="0"/>
              </a:rPr>
              <a:t>Synonyms (Preview)</a:t>
            </a:r>
          </a:p>
        </p:txBody>
      </p:sp>
      <p:sp>
        <p:nvSpPr>
          <p:cNvPr id="3" name="Text Placeholder 2"/>
          <p:cNvSpPr>
            <a:spLocks noGrp="1"/>
          </p:cNvSpPr>
          <p:nvPr>
            <p:ph type="body" sz="quarter" idx="4294967295"/>
          </p:nvPr>
        </p:nvSpPr>
        <p:spPr>
          <a:xfrm>
            <a:off x="270069" y="1744717"/>
            <a:ext cx="7879632" cy="4616823"/>
          </a:xfrm>
        </p:spPr>
        <p:txBody>
          <a:bodyPr>
            <a:normAutofit fontScale="92500" lnSpcReduction="10000"/>
          </a:bodyPr>
          <a:lstStyle/>
          <a:p>
            <a:r>
              <a:rPr lang="en-US" dirty="0"/>
              <a:t>Associate equivalent terms that implicitly expand the scope of a query, without user having to actually provide terms.  For example:</a:t>
            </a:r>
          </a:p>
          <a:p>
            <a:pPr lvl="1"/>
            <a:r>
              <a:rPr lang="en-US" dirty="0"/>
              <a:t>"dog" can be associated with “canine” &amp; “puppy”</a:t>
            </a:r>
          </a:p>
          <a:p>
            <a:r>
              <a:rPr lang="en-US" dirty="0"/>
              <a:t>Synonyms are currently in preview, exclusive to the Service REST API (</a:t>
            </a:r>
            <a:r>
              <a:rPr lang="en-US" dirty="0" err="1"/>
              <a:t>api</a:t>
            </a:r>
            <a:r>
              <a:rPr lang="en-US" dirty="0"/>
              <a:t>-version=2015-20-28-preview)</a:t>
            </a:r>
          </a:p>
          <a:p>
            <a:r>
              <a:rPr lang="en-US" dirty="0"/>
              <a:t>Word mappings is defined in a “</a:t>
            </a:r>
            <a:r>
              <a:rPr lang="en-US" b="1" dirty="0"/>
              <a:t>synonym map</a:t>
            </a:r>
            <a:r>
              <a:rPr lang="en-US" dirty="0"/>
              <a:t>” and is linked to one or more Index fields using </a:t>
            </a:r>
            <a:r>
              <a:rPr lang="en-US" b="1" dirty="0" err="1"/>
              <a:t>synonymMaps</a:t>
            </a:r>
            <a:r>
              <a:rPr lang="en-US" dirty="0"/>
              <a:t> in the field definition</a:t>
            </a:r>
          </a:p>
          <a:p>
            <a:r>
              <a:rPr lang="en-US" dirty="0"/>
              <a:t>Synonyms can be updated as needed</a:t>
            </a:r>
          </a:p>
          <a:p>
            <a:r>
              <a:rPr lang="en-US" dirty="0"/>
              <a:t>Ties in well with Search Traffic Analytics (Searches with 0 Results)</a:t>
            </a:r>
          </a:p>
          <a:p>
            <a:pPr marL="0" indent="0">
              <a:buNone/>
            </a:pPr>
            <a:endParaRPr lang="en-US" sz="4000" dirty="0">
              <a:latin typeface="Segoe UI Light" panose="020B0502040204020203" pitchFamily="34" charset="0"/>
              <a:cs typeface="Segoe UI Light" panose="020B0502040204020203" pitchFamily="34" charset="0"/>
            </a:endParaRPr>
          </a:p>
          <a:p>
            <a:pPr marL="0" indent="0">
              <a:buNone/>
            </a:pPr>
            <a:endParaRPr lang="en-US" sz="4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883" y="1744717"/>
            <a:ext cx="3810532" cy="2857899"/>
          </a:xfrm>
          <a:prstGeom prst="rect">
            <a:avLst/>
          </a:prstGeom>
        </p:spPr>
      </p:pic>
    </p:spTree>
    <p:extLst>
      <p:ext uri="{BB962C8B-B14F-4D97-AF65-F5344CB8AC3E}">
        <p14:creationId xmlns:p14="http://schemas.microsoft.com/office/powerpoint/2010/main" val="18908390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we will build</a:t>
            </a:r>
          </a:p>
        </p:txBody>
      </p:sp>
      <p:sp>
        <p:nvSpPr>
          <p:cNvPr id="3" name="Content Placeholder 2"/>
          <p:cNvSpPr>
            <a:spLocks noGrp="1"/>
          </p:cNvSpPr>
          <p:nvPr>
            <p:ph idx="1"/>
          </p:nvPr>
        </p:nvSpPr>
        <p:spPr>
          <a:xfrm>
            <a:off x="838199" y="1825625"/>
            <a:ext cx="7835284" cy="1772188"/>
          </a:xfrm>
        </p:spPr>
        <p:txBody>
          <a:bodyPr>
            <a:noAutofit/>
          </a:bodyPr>
          <a:lstStyle/>
          <a:p>
            <a:r>
              <a:rPr lang="en-US" sz="3200" dirty="0">
                <a:latin typeface="Segoe UI Light" panose="020B0502040204020203" pitchFamily="34" charset="0"/>
                <a:cs typeface="Segoe UI Light" panose="020B0502040204020203" pitchFamily="34" charset="0"/>
              </a:rPr>
              <a:t>Real Estate application that targets Android</a:t>
            </a:r>
          </a:p>
          <a:p>
            <a:r>
              <a:rPr lang="en-US" sz="3200" dirty="0">
                <a:latin typeface="Segoe UI Light" panose="020B0502040204020203" pitchFamily="34" charset="0"/>
                <a:cs typeface="Segoe UI Light" panose="020B0502040204020203" pitchFamily="34" charset="0"/>
              </a:rPr>
              <a:t>Enable features such as:</a:t>
            </a:r>
          </a:p>
          <a:p>
            <a:pPr lvl="1"/>
            <a:r>
              <a:rPr lang="en-US" sz="2800" dirty="0">
                <a:latin typeface="Segoe UI Light" panose="020B0502040204020203" pitchFamily="34" charset="0"/>
                <a:cs typeface="Segoe UI Light" panose="020B0502040204020203" pitchFamily="34" charset="0"/>
              </a:rPr>
              <a:t>Full text search of listings &amp; type-ahead search </a:t>
            </a:r>
          </a:p>
          <a:p>
            <a:pPr lvl="1"/>
            <a:r>
              <a:rPr lang="en-US" sz="2800" dirty="0">
                <a:latin typeface="Segoe UI Light" panose="020B0502040204020203" pitchFamily="34" charset="0"/>
                <a:cs typeface="Segoe UI Light" panose="020B0502040204020203" pitchFamily="34" charset="0"/>
              </a:rPr>
              <a:t>Tuning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838199" y="3821526"/>
            <a:ext cx="6508636" cy="27415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Search result filtering &amp; faceting</a:t>
            </a:r>
          </a:p>
          <a:p>
            <a:pPr lvl="1"/>
            <a:r>
              <a:rPr lang="en-US" sz="2800" dirty="0">
                <a:latin typeface="Segoe UI Light" panose="020B0502040204020203" pitchFamily="34" charset="0"/>
                <a:cs typeface="Segoe UI Light" panose="020B0502040204020203" pitchFamily="34" charset="0"/>
              </a:rPr>
              <a:t>Geo-spatial search</a:t>
            </a:r>
          </a:p>
          <a:p>
            <a:pPr lvl="1"/>
            <a:r>
              <a:rPr lang="en-US" sz="2800" dirty="0">
                <a:latin typeface="Segoe UI Light" panose="020B0502040204020203" pitchFamily="34" charset="0"/>
                <a:cs typeface="Segoe UI Light" panose="020B0502040204020203" pitchFamily="34" charset="0"/>
              </a:rPr>
              <a:t>Synonyms and spelling mistakes support</a:t>
            </a:r>
          </a:p>
          <a:p>
            <a:pPr lvl="1"/>
            <a:r>
              <a:rPr lang="en-US" sz="2800" dirty="0">
                <a:latin typeface="Segoe UI Light" panose="020B0502040204020203" pitchFamily="34" charset="0"/>
                <a:cs typeface="Segoe UI Light" panose="020B0502040204020203" pitchFamily="34" charset="0"/>
              </a:rPr>
              <a:t>Analytics to enhance the user experience</a:t>
            </a: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4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Tutorial Resources</a:t>
            </a:r>
          </a:p>
        </p:txBody>
      </p:sp>
      <p:sp>
        <p:nvSpPr>
          <p:cNvPr id="3" name="Content Placeholder 2"/>
          <p:cNvSpPr>
            <a:spLocks noGrp="1"/>
          </p:cNvSpPr>
          <p:nvPr>
            <p:ph idx="1"/>
          </p:nvPr>
        </p:nvSpPr>
        <p:spPr>
          <a:xfrm>
            <a:off x="838199" y="1825625"/>
            <a:ext cx="7835284" cy="1772188"/>
          </a:xfrm>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All source and lab resources can be found on GitHub:</a:t>
            </a:r>
          </a:p>
          <a:p>
            <a:pPr marL="0" indent="0">
              <a:buNone/>
            </a:pPr>
            <a:r>
              <a:rPr lang="en-US" sz="3200" dirty="0">
                <a:latin typeface="Segoe UI Light" panose="020B0502040204020203" pitchFamily="34" charset="0"/>
                <a:cs typeface="Segoe UI Light" panose="020B0502040204020203" pitchFamily="34" charset="0"/>
                <a:hlinkClick r:id="rId2"/>
              </a:rPr>
              <a:t>https://aka.ms/azsearchxamarin</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Azure Search Documentation</a:t>
            </a:r>
          </a:p>
          <a:p>
            <a:pPr marL="0" indent="0">
              <a:buNone/>
            </a:pPr>
            <a:r>
              <a:rPr lang="en-US" sz="3200" dirty="0">
                <a:latin typeface="Segoe UI Light" panose="020B0502040204020203" pitchFamily="34" charset="0"/>
                <a:cs typeface="Segoe UI Light" panose="020B0502040204020203" pitchFamily="34" charset="0"/>
                <a:hlinkClick r:id="rId3"/>
              </a:rPr>
              <a:t>https://azure.microsoft.com/en-us/documentation/services/search/</a:t>
            </a:r>
            <a:r>
              <a:rPr lang="en-US" sz="3200" dirty="0">
                <a:latin typeface="Segoe UI Light" panose="020B0502040204020203" pitchFamily="34" charset="0"/>
                <a:cs typeface="Segoe UI Light" panose="020B0502040204020203" pitchFamily="34" charset="0"/>
              </a:rPr>
              <a:t> </a:t>
            </a:r>
          </a:p>
          <a:p>
            <a:pPr marL="0" indent="0">
              <a:buNone/>
            </a:pPr>
            <a:endParaRPr lang="en-US" sz="32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Tree>
    <p:extLst>
      <p:ext uri="{BB962C8B-B14F-4D97-AF65-F5344CB8AC3E}">
        <p14:creationId xmlns:p14="http://schemas.microsoft.com/office/powerpoint/2010/main" val="164252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What you will need</a:t>
            </a:r>
          </a:p>
        </p:txBody>
      </p:sp>
      <p:sp>
        <p:nvSpPr>
          <p:cNvPr id="3" name="Content Placeholder 2"/>
          <p:cNvSpPr>
            <a:spLocks noGrp="1"/>
          </p:cNvSpPr>
          <p:nvPr>
            <p:ph idx="1"/>
          </p:nvPr>
        </p:nvSpPr>
        <p:spPr>
          <a:xfrm>
            <a:off x="838199" y="1825625"/>
            <a:ext cx="7835284" cy="2169326"/>
          </a:xfrm>
        </p:spPr>
        <p:txBody>
          <a:bodyPr>
            <a:noAutofit/>
          </a:bodyPr>
          <a:lstStyle/>
          <a:p>
            <a:r>
              <a:rPr lang="en-US" sz="3200" dirty="0">
                <a:latin typeface="Segoe UI Light" panose="020B0502040204020203" pitchFamily="34" charset="0"/>
                <a:cs typeface="Segoe UI Light" panose="020B0502040204020203" pitchFamily="34" charset="0"/>
              </a:rPr>
              <a:t>Visual Studio 2015 with </a:t>
            </a:r>
            <a:r>
              <a:rPr lang="en-US" sz="3200" dirty="0" err="1">
                <a:latin typeface="Segoe UI Light" panose="020B0502040204020203" pitchFamily="34" charset="0"/>
                <a:cs typeface="Segoe UI Light" panose="020B0502040204020203" pitchFamily="34" charset="0"/>
              </a:rPr>
              <a:t>Xamarin</a:t>
            </a:r>
            <a:r>
              <a:rPr lang="en-US" sz="3200" dirty="0">
                <a:latin typeface="Segoe UI Light" panose="020B0502040204020203" pitchFamily="34" charset="0"/>
                <a:cs typeface="Segoe UI Light" panose="020B0502040204020203" pitchFamily="34" charset="0"/>
              </a:rPr>
              <a:t> and Android emulator</a:t>
            </a:r>
          </a:p>
          <a:p>
            <a:r>
              <a:rPr lang="en-US" sz="3200" dirty="0">
                <a:latin typeface="Segoe UI Light" panose="020B0502040204020203" pitchFamily="34" charset="0"/>
                <a:cs typeface="Segoe UI Light" panose="020B0502040204020203" pitchFamily="34" charset="0"/>
              </a:rPr>
              <a:t>Optional </a:t>
            </a:r>
          </a:p>
          <a:p>
            <a:pPr lvl="1"/>
            <a:r>
              <a:rPr lang="en-US" sz="2800" dirty="0">
                <a:latin typeface="Segoe UI Light" panose="020B0502040204020203" pitchFamily="34" charset="0"/>
                <a:cs typeface="Segoe UI Light" panose="020B0502040204020203" pitchFamily="34" charset="0"/>
              </a:rPr>
              <a:t>Azure Search service: </a:t>
            </a:r>
            <a:r>
              <a:rPr lang="en-US" sz="2800" dirty="0">
                <a:latin typeface="Segoe UI Light" panose="020B0502040204020203" pitchFamily="34" charset="0"/>
                <a:cs typeface="Segoe UI Light" panose="020B0502040204020203" pitchFamily="34" charset="0"/>
                <a:hlinkClick r:id="rId2"/>
              </a:rPr>
              <a:t>https://azure.microsoft.com/free</a:t>
            </a:r>
            <a:endParaRPr lang="en-US" sz="2800" dirty="0">
              <a:latin typeface="Segoe UI Light" panose="020B0502040204020203" pitchFamily="34" charset="0"/>
              <a:cs typeface="Segoe UI Light" panose="020B0502040204020203"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849" y="1205380"/>
            <a:ext cx="1402051" cy="24902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162" y="1205381"/>
            <a:ext cx="1402051" cy="249021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6835" y="4072871"/>
            <a:ext cx="1402051" cy="24902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850" y="4072872"/>
            <a:ext cx="1402051" cy="249021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163" y="4072872"/>
            <a:ext cx="1402051" cy="2490211"/>
          </a:xfrm>
          <a:prstGeom prst="rect">
            <a:avLst/>
          </a:prstGeom>
        </p:spPr>
      </p:pic>
      <p:sp>
        <p:nvSpPr>
          <p:cNvPr id="11" name="Content Placeholder 2"/>
          <p:cNvSpPr txBox="1">
            <a:spLocks/>
          </p:cNvSpPr>
          <p:nvPr/>
        </p:nvSpPr>
        <p:spPr>
          <a:xfrm>
            <a:off x="788776" y="4233313"/>
            <a:ext cx="6558059" cy="2169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Segoe UI Light" panose="020B0502040204020203" pitchFamily="34" charset="0"/>
                <a:cs typeface="Segoe UI Light" panose="020B0502040204020203" pitchFamily="34" charset="0"/>
              </a:rPr>
              <a:t>Chrome Postman for REST API calls </a:t>
            </a:r>
            <a:r>
              <a:rPr lang="en-US" sz="2800" dirty="0">
                <a:latin typeface="Segoe UI Light" panose="020B0502040204020203" pitchFamily="34" charset="0"/>
                <a:cs typeface="Segoe UI Light" panose="020B0502040204020203" pitchFamily="34" charset="0"/>
                <a:hlinkClick r:id="rId8"/>
              </a:rPr>
              <a:t>https://chrome.google.com/webstore/detail/postman/fhbjgbiflinjbdggehcddcbncdddomop?hl=en</a:t>
            </a:r>
            <a:endParaRPr lang="en-US" sz="2800" dirty="0">
              <a:latin typeface="Segoe UI Light" panose="020B0502040204020203" pitchFamily="34" charset="0"/>
              <a:cs typeface="Segoe UI Light" panose="020B0502040204020203" pitchFamily="34" charset="0"/>
            </a:endParaRPr>
          </a:p>
          <a:p>
            <a:pPr lvl="1"/>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965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Lesson 1 Topics</a:t>
            </a:r>
          </a:p>
        </p:txBody>
      </p:sp>
      <p:sp>
        <p:nvSpPr>
          <p:cNvPr id="3" name="Content Placeholder 2"/>
          <p:cNvSpPr>
            <a:spLocks noGrp="1"/>
          </p:cNvSpPr>
          <p:nvPr>
            <p:ph idx="1"/>
          </p:nvPr>
        </p:nvSpPr>
        <p:spPr>
          <a:xfrm>
            <a:off x="838199" y="1825625"/>
            <a:ext cx="8705296" cy="4708340"/>
          </a:xfrm>
        </p:spPr>
        <p:txBody>
          <a:bodyPr>
            <a:noAutofit/>
          </a:bodyPr>
          <a:lstStyle/>
          <a:p>
            <a:r>
              <a:rPr lang="en-US" sz="3200" dirty="0">
                <a:latin typeface="Segoe UI Light" panose="020B0502040204020203" pitchFamily="34" charset="0"/>
                <a:cs typeface="Segoe UI Light" panose="020B0502040204020203" pitchFamily="34" charset="0"/>
              </a:rPr>
              <a:t>What is Azure Search and what is a search enabled mobile application</a:t>
            </a:r>
          </a:p>
          <a:p>
            <a:r>
              <a:rPr lang="en-US" sz="3200" dirty="0">
                <a:latin typeface="Segoe UI Light" panose="020B0502040204020203" pitchFamily="34" charset="0"/>
                <a:cs typeface="Segoe UI Light" panose="020B0502040204020203" pitchFamily="34" charset="0"/>
              </a:rPr>
              <a:t>Examples where search enabled applications are used</a:t>
            </a:r>
          </a:p>
          <a:p>
            <a:r>
              <a:rPr lang="en-US" sz="3200" dirty="0">
                <a:latin typeface="Segoe UI Light" panose="020B0502040204020203" pitchFamily="34" charset="0"/>
                <a:cs typeface="Segoe UI Light" panose="020B0502040204020203" pitchFamily="34" charset="0"/>
              </a:rPr>
              <a:t>How to create, manage and use an Azure Search service</a:t>
            </a:r>
          </a:p>
        </p:txBody>
      </p:sp>
      <p:pic>
        <p:nvPicPr>
          <p:cNvPr id="1026" name="Picture 2" descr="Image result for azure searc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538" y="1135062"/>
            <a:ext cx="2667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6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1690688"/>
            <a:ext cx="7210579" cy="4419167"/>
          </a:xfrm>
          <a:prstGeom prst="rect">
            <a:avLst/>
          </a:prstGeom>
        </p:spPr>
        <p:txBody>
          <a:bodyPr vert="horz" wrap="square" lIns="107571" tIns="67232" rIns="107571" bIns="6723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600" i="1" dirty="0">
                <a:latin typeface="Segoe UI Light" panose="020B0502040204020203" pitchFamily="34" charset="0"/>
                <a:cs typeface="Segoe UI Light" panose="020B0502040204020203" pitchFamily="34" charset="0"/>
              </a:rPr>
              <a:t>A </a:t>
            </a:r>
            <a:r>
              <a:rPr lang="en-US" sz="4600" b="1" i="1" dirty="0">
                <a:solidFill>
                  <a:srgbClr val="78ADDC"/>
                </a:solidFill>
                <a:latin typeface="Segoe UI Light" panose="020B0502040204020203" pitchFamily="34" charset="0"/>
                <a:cs typeface="Segoe UI Light" panose="020B0502040204020203" pitchFamily="34" charset="0"/>
              </a:rPr>
              <a:t>search-as-a-service </a:t>
            </a:r>
            <a:r>
              <a:rPr lang="en-US" sz="4600" i="1" dirty="0">
                <a:latin typeface="Segoe UI Light" panose="020B0502040204020203" pitchFamily="34" charset="0"/>
                <a:cs typeface="Segoe UI Light" panose="020B0502040204020203" pitchFamily="34" charset="0"/>
              </a:rPr>
              <a:t>solution allowing </a:t>
            </a:r>
            <a:r>
              <a:rPr lang="en-US" sz="4600" b="1" i="1" dirty="0">
                <a:solidFill>
                  <a:srgbClr val="78ADDC"/>
                </a:solidFill>
                <a:latin typeface="Segoe UI Light" panose="020B0502040204020203" pitchFamily="34" charset="0"/>
                <a:cs typeface="Segoe UI Light" panose="020B0502040204020203" pitchFamily="34" charset="0"/>
              </a:rPr>
              <a:t>developers</a:t>
            </a:r>
            <a:r>
              <a:rPr lang="en-US" sz="4600" i="1" dirty="0">
                <a:solidFill>
                  <a:srgbClr val="68217A"/>
                </a:solidFill>
                <a:latin typeface="Segoe UI Light" panose="020B0502040204020203" pitchFamily="34" charset="0"/>
                <a:cs typeface="Segoe UI Light" panose="020B0502040204020203" pitchFamily="34" charset="0"/>
              </a:rPr>
              <a:t> </a:t>
            </a:r>
            <a:r>
              <a:rPr lang="en-US" sz="4600" i="1" dirty="0">
                <a:latin typeface="Segoe UI Light" panose="020B0502040204020203" pitchFamily="34" charset="0"/>
                <a:cs typeface="Segoe UI Light" panose="020B0502040204020203" pitchFamily="34" charset="0"/>
              </a:rPr>
              <a:t>to incorporate </a:t>
            </a:r>
            <a:r>
              <a:rPr lang="en-US" sz="4600" b="1" i="1" dirty="0">
                <a:solidFill>
                  <a:srgbClr val="78ADDC"/>
                </a:solidFill>
                <a:latin typeface="Segoe UI Light" panose="020B0502040204020203" pitchFamily="34" charset="0"/>
                <a:cs typeface="Segoe UI Light" panose="020B0502040204020203" pitchFamily="34" charset="0"/>
              </a:rPr>
              <a:t>great search experiences </a:t>
            </a:r>
            <a:r>
              <a:rPr lang="en-US" sz="4600" i="1" dirty="0">
                <a:latin typeface="Segoe UI Light" panose="020B0502040204020203" pitchFamily="34" charset="0"/>
                <a:cs typeface="Segoe UI Light" panose="020B0502040204020203" pitchFamily="34" charset="0"/>
              </a:rPr>
              <a:t>into </a:t>
            </a:r>
            <a:r>
              <a:rPr lang="en-US" sz="4600" b="1" i="1" dirty="0">
                <a:solidFill>
                  <a:srgbClr val="78ADDC"/>
                </a:solidFill>
                <a:latin typeface="Segoe UI Light" panose="020B0502040204020203" pitchFamily="34" charset="0"/>
                <a:cs typeface="Segoe UI Light" panose="020B0502040204020203" pitchFamily="34" charset="0"/>
              </a:rPr>
              <a:t>applications </a:t>
            </a:r>
            <a:r>
              <a:rPr lang="en-US" sz="4600" i="1" dirty="0">
                <a:latin typeface="Segoe UI Light" panose="020B0502040204020203" pitchFamily="34" charset="0"/>
                <a:cs typeface="Segoe UI Light" panose="020B0502040204020203" pitchFamily="34" charset="0"/>
              </a:rPr>
              <a:t>without managing infrastructure or needing to become search experts.</a:t>
            </a:r>
          </a:p>
        </p:txBody>
      </p:sp>
      <p:grpSp>
        <p:nvGrpSpPr>
          <p:cNvPr id="4" name="Group 3"/>
          <p:cNvGrpSpPr/>
          <p:nvPr/>
        </p:nvGrpSpPr>
        <p:grpSpPr>
          <a:xfrm>
            <a:off x="8090646" y="1690688"/>
            <a:ext cx="3305021" cy="3828589"/>
            <a:chOff x="5869751" y="1025435"/>
            <a:chExt cx="3305021" cy="3828589"/>
          </a:xfrm>
        </p:grpSpPr>
        <p:pic>
          <p:nvPicPr>
            <p:cNvPr id="5" name="Picture 4"/>
            <p:cNvPicPr>
              <a:picLocks noChangeAspect="1"/>
            </p:cNvPicPr>
            <p:nvPr/>
          </p:nvPicPr>
          <p:blipFill>
            <a:blip r:embed="rId2"/>
            <a:stretch>
              <a:fillRect/>
            </a:stretch>
          </p:blipFill>
          <p:spPr>
            <a:xfrm>
              <a:off x="5869751" y="1025435"/>
              <a:ext cx="3305021" cy="3828589"/>
            </a:xfrm>
            <a:prstGeom prst="rect">
              <a:avLst/>
            </a:prstGeom>
          </p:spPr>
        </p:pic>
        <p:sp>
          <p:nvSpPr>
            <p:cNvPr id="6" name="Title 2"/>
            <p:cNvSpPr txBox="1">
              <a:spLocks/>
            </p:cNvSpPr>
            <p:nvPr/>
          </p:nvSpPr>
          <p:spPr>
            <a:xfrm>
              <a:off x="6532930" y="2179564"/>
              <a:ext cx="2129009" cy="156874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35" dirty="0">
                  <a:latin typeface="Segoe UI Light" panose="020B0502040204020203" pitchFamily="34" charset="0"/>
                  <a:cs typeface="Segoe UI Light" panose="020B0502040204020203" pitchFamily="34" charset="0"/>
                </a:rPr>
                <a:t>“Simplify the Search Experience”</a:t>
              </a:r>
            </a:p>
          </p:txBody>
        </p:sp>
      </p:grpSp>
      <p:sp>
        <p:nvSpPr>
          <p:cNvPr id="8"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85" dirty="0">
                <a:solidFill>
                  <a:schemeClr val="accent1"/>
                </a:solidFill>
                <a:latin typeface="Segoe UI Light" panose="020B0502040204020203" pitchFamily="34" charset="0"/>
                <a:cs typeface="Segoe UI Light" panose="020B0502040204020203" pitchFamily="34" charset="0"/>
              </a:rPr>
              <a:t>What is Azure Search?</a:t>
            </a:r>
          </a:p>
        </p:txBody>
      </p:sp>
    </p:spTree>
    <p:extLst>
      <p:ext uri="{BB962C8B-B14F-4D97-AF65-F5344CB8AC3E}">
        <p14:creationId xmlns:p14="http://schemas.microsoft.com/office/powerpoint/2010/main" val="175675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685" dirty="0">
                <a:solidFill>
                  <a:schemeClr val="accent1"/>
                </a:solidFill>
                <a:latin typeface="Segoe UI Light" panose="020B0502040204020203" pitchFamily="34" charset="0"/>
                <a:cs typeface="Segoe UI Light" panose="020B0502040204020203" pitchFamily="34" charset="0"/>
              </a:rPr>
              <a:t>Why?</a:t>
            </a:r>
          </a:p>
        </p:txBody>
      </p:sp>
      <p:sp>
        <p:nvSpPr>
          <p:cNvPr id="3" name="Content Placeholder 2"/>
          <p:cNvSpPr>
            <a:spLocks noGrp="1"/>
          </p:cNvSpPr>
          <p:nvPr>
            <p:ph idx="1"/>
          </p:nvPr>
        </p:nvSpPr>
        <p:spPr/>
        <p:txBody>
          <a:bodyPr>
            <a:noAutofit/>
          </a:bodyPr>
          <a:lstStyle/>
          <a:p>
            <a:pPr marL="0" indent="0">
              <a:buNone/>
            </a:pPr>
            <a:r>
              <a:rPr lang="en-US" sz="3200" dirty="0">
                <a:latin typeface="Segoe UI Light" panose="020B0502040204020203" pitchFamily="34" charset="0"/>
                <a:cs typeface="Segoe UI Light" panose="020B0502040204020203" pitchFamily="34" charset="0"/>
              </a:rPr>
              <a:t>Developers look for PaaS services to </a:t>
            </a:r>
          </a:p>
          <a:p>
            <a:pPr marL="0" indent="0">
              <a:buNone/>
            </a:pPr>
            <a:r>
              <a:rPr lang="en-US" sz="3200" dirty="0">
                <a:latin typeface="Segoe UI Light" panose="020B0502040204020203" pitchFamily="34" charset="0"/>
                <a:cs typeface="Segoe UI Light" panose="020B0502040204020203" pitchFamily="34" charset="0"/>
              </a:rPr>
              <a:t>achieve better results faster in their apps</a:t>
            </a:r>
          </a:p>
          <a:p>
            <a:pPr marL="0" indent="0">
              <a:buNone/>
            </a:pPr>
            <a:endParaRPr lang="en-US" sz="3200" dirty="0">
              <a:latin typeface="Segoe UI Light" panose="020B0502040204020203" pitchFamily="34" charset="0"/>
              <a:cs typeface="Segoe UI Light" panose="020B0502040204020203" pitchFamily="34" charset="0"/>
            </a:endParaRPr>
          </a:p>
          <a:p>
            <a:pPr marL="0" indent="0">
              <a:buNone/>
            </a:pPr>
            <a:r>
              <a:rPr lang="en-US" sz="3200" dirty="0">
                <a:latin typeface="Segoe UI Light" panose="020B0502040204020203" pitchFamily="34" charset="0"/>
                <a:cs typeface="Segoe UI Light" panose="020B0502040204020203" pitchFamily="34" charset="0"/>
              </a:rPr>
              <a:t>Search is key to many categories of applications</a:t>
            </a:r>
          </a:p>
          <a:p>
            <a:pPr lvl="1"/>
            <a:r>
              <a:rPr lang="en-US" sz="2800" dirty="0">
                <a:latin typeface="Segoe UI Light" panose="020B0502040204020203" pitchFamily="34" charset="0"/>
                <a:cs typeface="Segoe UI Light" panose="020B0502040204020203" pitchFamily="34" charset="0"/>
              </a:rPr>
              <a:t>Web search engines have set the bar high for search</a:t>
            </a:r>
          </a:p>
          <a:p>
            <a:pPr lvl="2"/>
            <a:r>
              <a:rPr lang="en-US" sz="2400" dirty="0">
                <a:latin typeface="Segoe UI Light" panose="020B0502040204020203" pitchFamily="34" charset="0"/>
                <a:cs typeface="Segoe UI Light" panose="020B0502040204020203" pitchFamily="34" charset="0"/>
              </a:rPr>
              <a:t>Instant results, auto-complete, hit highlighting, great ranking, linguistics</a:t>
            </a:r>
          </a:p>
          <a:p>
            <a:pPr lvl="1"/>
            <a:r>
              <a:rPr lang="en-US" sz="2800" dirty="0">
                <a:latin typeface="Segoe UI Light" panose="020B0502040204020203" pitchFamily="34" charset="0"/>
                <a:cs typeface="Segoe UI Light" panose="020B0502040204020203" pitchFamily="34" charset="0"/>
              </a:rPr>
              <a:t>Search is hard and rarely a core expertise area</a:t>
            </a:r>
          </a:p>
          <a:p>
            <a:pPr lvl="2"/>
            <a:r>
              <a:rPr lang="en-US" sz="2400" dirty="0">
                <a:latin typeface="Segoe UI Light" panose="020B0502040204020203" pitchFamily="34" charset="0"/>
                <a:cs typeface="Segoe UI Light" panose="020B0502040204020203" pitchFamily="34" charset="0"/>
              </a:rPr>
              <a:t>Infrastructure standpoint: availability, durability, scale, operations</a:t>
            </a:r>
          </a:p>
          <a:p>
            <a:pPr lvl="2"/>
            <a:r>
              <a:rPr lang="en-US" sz="2400" dirty="0">
                <a:latin typeface="Segoe UI Light" panose="020B0502040204020203" pitchFamily="34" charset="0"/>
                <a:cs typeface="Segoe UI Light" panose="020B0502040204020203" pitchFamily="34" charset="0"/>
              </a:rPr>
              <a:t>Functionality standpoint: ranking, language support, geo-spatial</a:t>
            </a:r>
          </a:p>
        </p:txBody>
      </p:sp>
      <p:pic>
        <p:nvPicPr>
          <p:cNvPr id="6" name="Picture 5"/>
          <p:cNvPicPr>
            <a:picLocks noChangeAspect="1"/>
          </p:cNvPicPr>
          <p:nvPr/>
        </p:nvPicPr>
        <p:blipFill>
          <a:blip r:embed="rId2"/>
          <a:stretch>
            <a:fillRect/>
          </a:stretch>
        </p:blipFill>
        <p:spPr>
          <a:xfrm>
            <a:off x="8237932" y="506028"/>
            <a:ext cx="3608065" cy="2950882"/>
          </a:xfrm>
          <a:prstGeom prst="rect">
            <a:avLst/>
          </a:prstGeom>
        </p:spPr>
      </p:pic>
    </p:spTree>
    <p:extLst>
      <p:ext uri="{BB962C8B-B14F-4D97-AF65-F5344CB8AC3E}">
        <p14:creationId xmlns:p14="http://schemas.microsoft.com/office/powerpoint/2010/main" val="167997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rver and Cloud 2013">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C98578CE-F1E0-4AB0-9747-6285B918F424}" vid="{130B7122-A3FF-4234-A365-4AC9505014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2726</TotalTime>
  <Words>2106</Words>
  <Application>Microsoft Office PowerPoint</Application>
  <PresentationFormat>Widescreen</PresentationFormat>
  <Paragraphs>290</Paragraphs>
  <Slides>37</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ＭＳ Ｐゴシック</vt:lpstr>
      <vt:lpstr>Arial</vt:lpstr>
      <vt:lpstr>Calibri</vt:lpstr>
      <vt:lpstr>Calibri Light</vt:lpstr>
      <vt:lpstr>Segoe Pro Light</vt:lpstr>
      <vt:lpstr>Segoe UI</vt:lpstr>
      <vt:lpstr>Segoe UI Light</vt:lpstr>
      <vt:lpstr>Wingdings</vt:lpstr>
      <vt:lpstr>Office Theme</vt:lpstr>
      <vt:lpstr>Server and Cloud 2013</vt:lpstr>
      <vt:lpstr>Building Intelligent Cross Platform Mobile Applications using Xamarin &amp; Azure Search</vt:lpstr>
      <vt:lpstr>Topics</vt:lpstr>
      <vt:lpstr>Topics</vt:lpstr>
      <vt:lpstr>What we will build</vt:lpstr>
      <vt:lpstr>Tutorial Resources</vt:lpstr>
      <vt:lpstr>What you will need</vt:lpstr>
      <vt:lpstr>Lesson 1 Topics</vt:lpstr>
      <vt:lpstr>PowerPoint Presentation</vt:lpstr>
      <vt:lpstr>Why?</vt:lpstr>
      <vt:lpstr>PowerPoint Presentation</vt:lpstr>
      <vt:lpstr>PowerPoint Presentation</vt:lpstr>
      <vt:lpstr>Typical Workflow</vt:lpstr>
      <vt:lpstr>PowerPoint Presentation</vt:lpstr>
      <vt:lpstr>PowerPoint Presentation</vt:lpstr>
      <vt:lpstr>PowerPoint Presentation</vt:lpstr>
      <vt:lpstr>Linguistics</vt:lpstr>
      <vt:lpstr>PowerPoint Presentation</vt:lpstr>
      <vt:lpstr>PowerPoint Presentation</vt:lpstr>
      <vt:lpstr>PowerPoint Presentation</vt:lpstr>
      <vt:lpstr>Custom relevance</vt:lpstr>
      <vt:lpstr>Geospatial</vt:lpstr>
      <vt:lpstr>PowerPoint Presentation</vt:lpstr>
      <vt:lpstr>Lesson 2 –Type Ahead</vt:lpstr>
      <vt:lpstr>PowerPoint Presentation</vt:lpstr>
      <vt:lpstr>Lesson 3 – Search &amp; Paging</vt:lpstr>
      <vt:lpstr>PowerPoint Presentation</vt:lpstr>
      <vt:lpstr>Lesson 4 – Filtering Search Results</vt:lpstr>
      <vt:lpstr>PowerPoint Presentation</vt:lpstr>
      <vt:lpstr>Lesson 5 – Lookup</vt:lpstr>
      <vt:lpstr>PowerPoint Presentation</vt:lpstr>
      <vt:lpstr>Lesson 6 – More Like This</vt:lpstr>
      <vt:lpstr>PowerPoint Presentation</vt:lpstr>
      <vt:lpstr>Lesson 7 – Scoring and Tuning</vt:lpstr>
      <vt:lpstr>Tuning Results based on Users Geo-Location</vt:lpstr>
      <vt:lpstr>PowerPoint Presentation</vt:lpstr>
      <vt:lpstr>Lesson 8 – Catering to the Long Tail</vt:lpstr>
      <vt:lpstr>Synonyms (Preview)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Search</dc:title>
  <dc:creator>Pablo Castro</dc:creator>
  <cp:lastModifiedBy>Liam Cavanagh</cp:lastModifiedBy>
  <cp:revision>121</cp:revision>
  <dcterms:created xsi:type="dcterms:W3CDTF">2015-03-17T03:48:22Z</dcterms:created>
  <dcterms:modified xsi:type="dcterms:W3CDTF">2016-09-06T20:28:41Z</dcterms:modified>
</cp:coreProperties>
</file>