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5"/>
  </p:notesMasterIdLst>
  <p:sldIdLst>
    <p:sldId id="267" r:id="rId3"/>
    <p:sldId id="311" r:id="rId4"/>
    <p:sldId id="312" r:id="rId5"/>
    <p:sldId id="313" r:id="rId6"/>
    <p:sldId id="315" r:id="rId7"/>
    <p:sldId id="316" r:id="rId8"/>
    <p:sldId id="314" r:id="rId9"/>
    <p:sldId id="258" r:id="rId10"/>
    <p:sldId id="282" r:id="rId11"/>
    <p:sldId id="299" r:id="rId12"/>
    <p:sldId id="292" r:id="rId13"/>
    <p:sldId id="263" r:id="rId14"/>
    <p:sldId id="284" r:id="rId15"/>
    <p:sldId id="295" r:id="rId16"/>
    <p:sldId id="285" r:id="rId17"/>
    <p:sldId id="286" r:id="rId18"/>
    <p:sldId id="287" r:id="rId19"/>
    <p:sldId id="296" r:id="rId20"/>
    <p:sldId id="288" r:id="rId21"/>
    <p:sldId id="290" r:id="rId22"/>
    <p:sldId id="289" r:id="rId23"/>
    <p:sldId id="297" r:id="rId24"/>
    <p:sldId id="323" r:id="rId25"/>
    <p:sldId id="324" r:id="rId26"/>
    <p:sldId id="321" r:id="rId27"/>
    <p:sldId id="322" r:id="rId28"/>
    <p:sldId id="319" r:id="rId29"/>
    <p:sldId id="320" r:id="rId30"/>
    <p:sldId id="317" r:id="rId31"/>
    <p:sldId id="318" r:id="rId32"/>
    <p:sldId id="325" r:id="rId33"/>
    <p:sldId id="32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432"/>
    <a:srgbClr val="78A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69F2-CA65-475A-A57C-3086E8EBE859}" type="datetimeFigureOut">
              <a:rPr lang="en-US" smtClean="0"/>
              <a:t>8/31/2016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39AD-5AFE-407F-A4AC-FDE8ECBB5A0F}" type="slidenum">
              <a:rPr lang="en-US" smtClean="0"/>
              <a:t>‹#›</a:t>
            </a:fld>
            <a:endParaRPr lang="en-US"/>
          </a:p>
        </p:txBody>
      </p:sp>
    </p:spTree>
    <p:extLst>
      <p:ext uri="{BB962C8B-B14F-4D97-AF65-F5344CB8AC3E}">
        <p14:creationId xmlns:p14="http://schemas.microsoft.com/office/powerpoint/2010/main" val="2054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411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3336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04768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40290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798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8/31/2016 11:40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018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8/31/2016 11:40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982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7130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57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16840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8/31/2016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869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3D3D7C-BDD5-46A4-92A3-3C28E152440C}"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4230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1965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5571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9188234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1767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673286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685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40261935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4274450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02867" cy="6858001"/>
          </a:xfrm>
          <a:prstGeom prst="rect">
            <a:avLst/>
          </a:prstGeom>
        </p:spPr>
      </p:pic>
      <p:sp>
        <p:nvSpPr>
          <p:cNvPr id="7" name="Rectangle 6"/>
          <p:cNvSpPr/>
          <p:nvPr userDrawn="1"/>
        </p:nvSpPr>
        <p:spPr bwMode="auto">
          <a:xfrm>
            <a:off x="269239" y="291069"/>
            <a:ext cx="5378549" cy="5379312"/>
          </a:xfrm>
          <a:prstGeom prst="rect">
            <a:avLst/>
          </a:prstGeom>
          <a:solidFill>
            <a:schemeClr val="accent4">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746247" y="440665"/>
            <a:ext cx="1278487" cy="280186"/>
          </a:xfrm>
          <a:prstGeom prst="rect">
            <a:avLst/>
          </a:prstGeom>
        </p:spPr>
      </p:pic>
    </p:spTree>
    <p:extLst>
      <p:ext uri="{BB962C8B-B14F-4D97-AF65-F5344CB8AC3E}">
        <p14:creationId xmlns:p14="http://schemas.microsoft.com/office/powerpoint/2010/main" val="2763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3497248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22881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356172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977206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069291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6400621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662110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209636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984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Tree>
    <p:extLst>
      <p:ext uri="{BB962C8B-B14F-4D97-AF65-F5344CB8AC3E}">
        <p14:creationId xmlns:p14="http://schemas.microsoft.com/office/powerpoint/2010/main" val="30100974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3301654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973526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D3D7C-BDD5-46A4-92A3-3C28E152440C}"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77266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endParaRPr lang="en-US" dirty="0"/>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850256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0244091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6514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67662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994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581294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0384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3364696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45290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639291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3D3D7C-BDD5-46A4-92A3-3C28E152440C}"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096907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4FCBA2A8-129A-4F7A-8894-613CB0CB5F70}" type="datetimeFigureOut">
              <a:rPr lang="en-US">
                <a:solidFill>
                  <a:srgbClr val="000000"/>
                </a:solidFill>
              </a:rPr>
              <a:pPr defTabSz="914192"/>
              <a:t>8/31/2016</a:t>
            </a:fld>
            <a:endParaRPr lang="en-US">
              <a:solidFill>
                <a:srgbClr val="000000"/>
              </a:solidFill>
            </a:endParaRPr>
          </a:p>
        </p:txBody>
      </p:sp>
      <p:sp>
        <p:nvSpPr>
          <p:cNvPr id="5" name="Footer Placeholder 4"/>
          <p:cNvSpPr>
            <a:spLocks noGrp="1"/>
          </p:cNvSpPr>
          <p:nvPr>
            <p:ph type="ftr" sz="quarter" idx="11"/>
          </p:nvPr>
        </p:nvSpPr>
        <p:spPr/>
        <p:txBody>
          <a:bodyPr/>
          <a:lstStyle/>
          <a:p>
            <a:endParaRPr>
              <a:solidFill>
                <a:srgbClr val="505050"/>
              </a:solidFill>
            </a:endParaRPr>
          </a:p>
        </p:txBody>
      </p:sp>
      <p:sp>
        <p:nvSpPr>
          <p:cNvPr id="6" name="Slide Number Placeholder 5"/>
          <p:cNvSpPr>
            <a:spLocks noGrp="1"/>
          </p:cNvSpPr>
          <p:nvPr>
            <p:ph type="sldNum" sz="quarter" idx="12"/>
          </p:nvPr>
        </p:nvSpPr>
        <p:spPr/>
        <p:txBody>
          <a:bodyPr/>
          <a:lstStyle/>
          <a:p>
            <a:fld id="{510A66D9-2EFB-46C8-B7A0-31803E73F509}"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89619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337615-A270-4A93-839C-A2C66C5215F4}" type="datetimeFigureOut">
              <a:rPr lang="en-US">
                <a:solidFill>
                  <a:srgbClr val="000000"/>
                </a:solidFill>
              </a:rPr>
              <a:pPr/>
              <a:t>8/31/2016</a:t>
            </a:fld>
            <a:endParaRPr lang="en-US">
              <a:solidFill>
                <a:srgbClr val="000000"/>
              </a:solidFill>
            </a:endParaRPr>
          </a:p>
        </p:txBody>
      </p:sp>
      <p:sp>
        <p:nvSpPr>
          <p:cNvPr id="6" name="Footer Placeholder 5"/>
          <p:cNvSpPr>
            <a:spLocks noGrp="1"/>
          </p:cNvSpPr>
          <p:nvPr>
            <p:ph type="ftr" sz="quarter" idx="11"/>
          </p:nvPr>
        </p:nvSpPr>
        <p:spPr/>
        <p:txBody>
          <a:bodyPr/>
          <a:lstStyle/>
          <a:p>
            <a:endParaRPr>
              <a:solidFill>
                <a:srgbClr val="505050"/>
              </a:solidFill>
            </a:endParaRPr>
          </a:p>
        </p:txBody>
      </p:sp>
      <p:sp>
        <p:nvSpPr>
          <p:cNvPr id="7" name="Slide Number Placeholder 6"/>
          <p:cNvSpPr>
            <a:spLocks noGrp="1"/>
          </p:cNvSpPr>
          <p:nvPr>
            <p:ph type="sldNum" sz="quarter" idx="12"/>
          </p:nvPr>
        </p:nvSpPr>
        <p:spPr/>
        <p:txBody>
          <a:bodyPr/>
          <a:lstStyle/>
          <a:p>
            <a:fld id="{DDC46518-4D37-42C8-A41C-F66C39EB7803}"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54921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3D3D7C-BDD5-46A4-92A3-3C28E152440C}"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9319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3D3D7C-BDD5-46A4-92A3-3C28E152440C}" type="datetimeFigureOut">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9819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D3D7C-BDD5-46A4-92A3-3C28E152440C}" type="datetimeFigureOut">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8220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7155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2677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3D7C-BDD5-46A4-92A3-3C28E152440C}" type="datetimeFigureOut">
              <a:rPr lang="en-US" smtClean="0"/>
              <a:t>8/31/2016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74EE-7CB0-4E83-BCB4-EA21A869F2D5}" type="slidenum">
              <a:rPr lang="en-US" smtClean="0"/>
              <a:t>‹#›</a:t>
            </a:fld>
            <a:endParaRPr lang="en-US"/>
          </a:p>
        </p:txBody>
      </p:sp>
    </p:spTree>
    <p:extLst>
      <p:ext uri="{BB962C8B-B14F-4D97-AF65-F5344CB8AC3E}">
        <p14:creationId xmlns:p14="http://schemas.microsoft.com/office/powerpoint/2010/main" val="19907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1523335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realestate.search.windows.net/indexes/listings/docs/suggest?api-version=2015-02-28&amp;suggesterName=sg&amp;search=sea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realestate.search.windows.net/indexes/listings/docs?api-version=2015-02-28-Preview&amp;search=seattle&amp;$top=10&amp;$skip=10" TargetMode="External"/><Relationship Id="rId2" Type="http://schemas.openxmlformats.org/officeDocument/2006/relationships/hyperlink" Target="https://realestate.search.windows.net/indexes/listings/docs?api-version=2015-02-28-Preview&amp;search=seattl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ka.ms/azsearchxama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azs-playground.search.windows.net/indexes/listings-full/docs?api-version=2015-02-28&amp;search=*&amp;$select=address,area&amp;$filter=beds%20gt%202" TargetMode="External"/><Relationship Id="rId2" Type="http://schemas.openxmlformats.org/officeDocument/2006/relationships/hyperlink" Target="https://azs-playground.search.windows.net/indexes/listings-full/docs?api-version=2015-02-28&amp;search=*&amp;facet=be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aka.ms/azsearchxamar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indexes/listings-full/docs/1174787?api-version=2015-02-28"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xamarin.com/guides/cross-platform/getting_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azs-playground.search.windows.net/indexes/listings-full/docs?api-version=2015-02-28-Preview&amp;morelikethis=1174787"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azure.microsoft.com/en-us/documentation/services/search/" TargetMode="External"/><Relationship Id="rId7" Type="http://schemas.openxmlformats.org/officeDocument/2006/relationships/image" Target="../media/image20.png"/><Relationship Id="rId2" Type="http://schemas.openxmlformats.org/officeDocument/2006/relationships/hyperlink" Target="https://aka.ms/azsearchxamari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chrome.google.com/webstore/detail/postman/fhbjgbiflinjbdggehcddcbncdddomop?hl=en"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1795621"/>
            <a:ext cx="11688981" cy="1686801"/>
          </a:xfrm>
        </p:spPr>
        <p:txBody>
          <a:bodyPr/>
          <a:lstStyle/>
          <a:p>
            <a:r>
              <a:rPr lang="en-US" sz="6000" dirty="0"/>
              <a:t>Building Intelligent Cross Platform Mobile Applications using </a:t>
            </a:r>
            <a:r>
              <a:rPr lang="en-US" sz="6000" dirty="0" err="1"/>
              <a:t>Xamarin</a:t>
            </a:r>
            <a:r>
              <a:rPr lang="en-US" sz="6000" dirty="0"/>
              <a:t> &amp; Azure Search</a:t>
            </a:r>
          </a:p>
        </p:txBody>
      </p:sp>
      <p:sp>
        <p:nvSpPr>
          <p:cNvPr id="3" name="Subtitle 2"/>
          <p:cNvSpPr>
            <a:spLocks noGrp="1"/>
          </p:cNvSpPr>
          <p:nvPr>
            <p:ph type="subTitle" idx="1"/>
          </p:nvPr>
        </p:nvSpPr>
        <p:spPr>
          <a:xfrm>
            <a:off x="269240" y="4556620"/>
            <a:ext cx="8534711" cy="1480276"/>
          </a:xfrm>
        </p:spPr>
        <p:txBody>
          <a:bodyPr/>
          <a:lstStyle/>
          <a:p>
            <a:r>
              <a:rPr lang="en-US" dirty="0"/>
              <a:t>Liam Cavanagh</a:t>
            </a:r>
          </a:p>
          <a:p>
            <a:r>
              <a:rPr lang="en-US" dirty="0"/>
              <a:t>Principal Program Manager – Azure Search</a:t>
            </a:r>
          </a:p>
          <a:p>
            <a:r>
              <a:rPr lang="en-US" dirty="0"/>
              <a:t>@</a:t>
            </a:r>
            <a:r>
              <a:rPr lang="en-US" dirty="0" err="1"/>
              <a:t>liamca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7" y="316057"/>
            <a:ext cx="2619375" cy="1238250"/>
          </a:xfrm>
          <a:prstGeom prst="rect">
            <a:avLst/>
          </a:prstGeom>
        </p:spPr>
      </p:pic>
    </p:spTree>
    <p:extLst>
      <p:ext uri="{BB962C8B-B14F-4D97-AF65-F5344CB8AC3E}">
        <p14:creationId xmlns:p14="http://schemas.microsoft.com/office/powerpoint/2010/main" val="19998966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597" y="290074"/>
            <a:ext cx="11688806" cy="6277851"/>
          </a:xfrm>
          <a:prstGeom prst="rect">
            <a:avLst/>
          </a:prstGeom>
        </p:spPr>
      </p:pic>
      <p:sp>
        <p:nvSpPr>
          <p:cNvPr id="3" name="Rectangular Callout 2"/>
          <p:cNvSpPr/>
          <p:nvPr/>
        </p:nvSpPr>
        <p:spPr bwMode="auto">
          <a:xfrm>
            <a:off x="115614" y="5560121"/>
            <a:ext cx="1399034" cy="58221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2950955" y="1602046"/>
            <a:ext cx="1514648" cy="58221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596934" y="2743847"/>
            <a:ext cx="1514648" cy="58221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14356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583" y="473564"/>
            <a:ext cx="7931568" cy="5910874"/>
          </a:xfrm>
          <a:prstGeom prst="rect">
            <a:avLst/>
          </a:prstGeom>
        </p:spPr>
      </p:pic>
      <p:sp>
        <p:nvSpPr>
          <p:cNvPr id="4" name="Rectangular Callout 3"/>
          <p:cNvSpPr/>
          <p:nvPr/>
        </p:nvSpPr>
        <p:spPr bwMode="auto">
          <a:xfrm flipH="1">
            <a:off x="3724764" y="2259555"/>
            <a:ext cx="1978317"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Suggestions</a:t>
            </a:r>
          </a:p>
        </p:txBody>
      </p:sp>
      <p:sp>
        <p:nvSpPr>
          <p:cNvPr id="5" name="Rectangular Callout 4"/>
          <p:cNvSpPr/>
          <p:nvPr/>
        </p:nvSpPr>
        <p:spPr bwMode="auto">
          <a:xfrm flipH="1">
            <a:off x="6885713" y="2710399"/>
            <a:ext cx="151464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7" name="Rectangular Callout 6"/>
          <p:cNvSpPr/>
          <p:nvPr/>
        </p:nvSpPr>
        <p:spPr bwMode="auto">
          <a:xfrm>
            <a:off x="3120853" y="5358361"/>
            <a:ext cx="183902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Geospatial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798" y="1208531"/>
            <a:ext cx="2498028" cy="4440939"/>
          </a:xfrm>
          <a:prstGeom prst="rect">
            <a:avLst/>
          </a:prstGeom>
          <a:ln>
            <a:solidFill>
              <a:schemeClr val="tx1"/>
            </a:solidFill>
          </a:ln>
        </p:spPr>
      </p:pic>
      <p:sp>
        <p:nvSpPr>
          <p:cNvPr id="8" name="Rectangular Callout 7"/>
          <p:cNvSpPr/>
          <p:nvPr/>
        </p:nvSpPr>
        <p:spPr bwMode="auto">
          <a:xfrm flipH="1">
            <a:off x="9345729" y="811937"/>
            <a:ext cx="1514648" cy="582215"/>
          </a:xfrm>
          <a:prstGeom prst="wedgeRectCallout">
            <a:avLst>
              <a:gd name="adj1" fmla="val 20313"/>
              <a:gd name="adj2" fmla="val 6102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Location</a:t>
            </a:r>
          </a:p>
        </p:txBody>
      </p:sp>
      <p:sp>
        <p:nvSpPr>
          <p:cNvPr id="9" name="Rectangular Callout 8"/>
          <p:cNvSpPr/>
          <p:nvPr/>
        </p:nvSpPr>
        <p:spPr bwMode="auto">
          <a:xfrm flipH="1">
            <a:off x="9692328" y="5700859"/>
            <a:ext cx="1514648" cy="582215"/>
          </a:xfrm>
          <a:prstGeom prst="wedgeRectCallout">
            <a:avLst>
              <a:gd name="adj1" fmla="val 20313"/>
              <a:gd name="adj2" fmla="val -6241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10" name="Rectangular Callout 9"/>
          <p:cNvSpPr/>
          <p:nvPr/>
        </p:nvSpPr>
        <p:spPr bwMode="auto">
          <a:xfrm flipH="1">
            <a:off x="1674291" y="3226743"/>
            <a:ext cx="1446562" cy="582215"/>
          </a:xfrm>
          <a:prstGeom prst="wedgeRectCallout">
            <a:avLst>
              <a:gd name="adj1" fmla="val 75680"/>
              <a:gd name="adj2" fmla="val -930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Scoring</a:t>
            </a:r>
          </a:p>
        </p:txBody>
      </p:sp>
    </p:spTree>
    <p:extLst>
      <p:ext uri="{BB962C8B-B14F-4D97-AF65-F5344CB8AC3E}">
        <p14:creationId xmlns:p14="http://schemas.microsoft.com/office/powerpoint/2010/main" val="20841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0069"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143490"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016911"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8890332"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33291"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698370"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609886"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96553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320802"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4682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46"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Linguistics are key in search</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err="1">
                <a:latin typeface="Segoe UI Light" panose="020B0502040204020203" pitchFamily="34" charset="0"/>
                <a:cs typeface="Segoe UI Light" panose="020B0502040204020203" pitchFamily="34" charset="0"/>
              </a:rPr>
              <a:t>Lucene</a:t>
            </a:r>
            <a:r>
              <a:rPr lang="en-US" sz="3921"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1274002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Tables and Blob</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7595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Spelling mistakes, phonetic and </a:t>
            </a:r>
            <a:r>
              <a:rPr lang="en-US" sz="2353" dirty="0" err="1">
                <a:latin typeface="Segoe UI Light" panose="020B0502040204020203" pitchFamily="34" charset="0"/>
                <a:cs typeface="Segoe UI Light" panose="020B0502040204020203" pitchFamily="34" charset="0"/>
              </a:rPr>
              <a:t>RegEx</a:t>
            </a:r>
            <a:endParaRPr lang="en-US" sz="2353"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46"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6"/>
            <a:ext cx="8536620" cy="224034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Goal:</a:t>
            </a:r>
          </a:p>
          <a:p>
            <a:r>
              <a:rPr lang="en-US" sz="3200" dirty="0">
                <a:latin typeface="Segoe UI Light" panose="020B0502040204020203" pitchFamily="34" charset="0"/>
                <a:cs typeface="Segoe UI Light" panose="020B0502040204020203" pitchFamily="34" charset="0"/>
              </a:rPr>
              <a:t>Learn how to extend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mobile applications to build intelligent search experiences</a:t>
            </a:r>
          </a:p>
          <a:p>
            <a:pPr marL="0" indent="0">
              <a:buNone/>
            </a:pPr>
            <a:endParaRPr lang="en-US" sz="14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you will learn:</a:t>
            </a:r>
          </a:p>
        </p:txBody>
      </p:sp>
      <p:sp>
        <p:nvSpPr>
          <p:cNvPr id="5" name="Content Placeholder 2"/>
          <p:cNvSpPr txBox="1">
            <a:spLocks/>
          </p:cNvSpPr>
          <p:nvPr/>
        </p:nvSpPr>
        <p:spPr>
          <a:xfrm>
            <a:off x="740000" y="4731798"/>
            <a:ext cx="11235976" cy="17576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What is a search enabled application and how can it enhance your mobile application</a:t>
            </a:r>
          </a:p>
          <a:p>
            <a:r>
              <a:rPr lang="en-US" sz="3200" dirty="0">
                <a:latin typeface="Segoe UI Light" panose="020B0502040204020203" pitchFamily="34" charset="0"/>
                <a:cs typeface="Segoe UI Light" panose="020B0502040204020203" pitchFamily="34" charset="0"/>
              </a:rPr>
              <a:t>How to add intelligence to your mobile application using Machine Learning &amp; Azure Search</a:t>
            </a:r>
            <a:endParaRPr lang="en-US" sz="24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39266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Full geospatial support built-in</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a:t>
            </a:r>
          </a:p>
          <a:p>
            <a:pPr marL="342900" lvl="1" indent="0">
              <a:buNone/>
            </a:pPr>
            <a:r>
              <a:rPr lang="en-US" sz="2353" dirty="0">
                <a:latin typeface="Segoe UI Light" panose="020B0502040204020203" pitchFamily="34" charset="0"/>
                <a:cs typeface="Segoe UI Light" panose="020B0502040204020203" pitchFamily="34" charset="0"/>
              </a:rPr>
              <a:t>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1"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a:t>
            </a:r>
          </a:p>
          <a:p>
            <a:pPr marL="342900" lvl="1" indent="0">
              <a:buNone/>
            </a:pPr>
            <a:r>
              <a:rPr lang="en-US" sz="2353" dirty="0">
                <a:latin typeface="Segoe UI Light" panose="020B0502040204020203" pitchFamily="34" charset="0"/>
                <a:cs typeface="Segoe UI Light" panose="020B0502040204020203" pitchFamily="34" charset="0"/>
              </a:rPr>
              <a:t>   distance</a:t>
            </a:r>
          </a:p>
        </p:txBody>
      </p:sp>
      <p:pic>
        <p:nvPicPr>
          <p:cNvPr id="4" name="Picture 3"/>
          <p:cNvPicPr>
            <a:picLocks noChangeAspect="1"/>
          </p:cNvPicPr>
          <p:nvPr/>
        </p:nvPicPr>
        <p:blipFill>
          <a:blip r:embed="rId3"/>
          <a:stretch>
            <a:fillRect/>
          </a:stretch>
        </p:blipFill>
        <p:spPr>
          <a:xfrm>
            <a:off x="8337064" y="3225337"/>
            <a:ext cx="3627092" cy="2992351"/>
          </a:xfrm>
          <a:prstGeom prst="rect">
            <a:avLst/>
          </a:prstGeom>
        </p:spPr>
      </p:pic>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
        <p:nvSpPr>
          <p:cNvPr id="3" name="TextBox 2"/>
          <p:cNvSpPr txBox="1"/>
          <p:nvPr/>
        </p:nvSpPr>
        <p:spPr>
          <a:xfrm>
            <a:off x="2144889" y="4481689"/>
            <a:ext cx="5405775" cy="1200329"/>
          </a:xfrm>
          <a:prstGeom prst="rect">
            <a:avLst/>
          </a:prstGeom>
          <a:noFill/>
        </p:spPr>
        <p:txBody>
          <a:bodyPr wrap="none" rtlCol="0">
            <a:spAutoFit/>
          </a:bodyPr>
          <a:lstStyle/>
          <a:p>
            <a:r>
              <a:rPr lang="en-US" dirty="0"/>
              <a:t>SQL Database Server: yczff1wo7l.database.windows.net</a:t>
            </a:r>
          </a:p>
          <a:p>
            <a:r>
              <a:rPr lang="en-US" dirty="0"/>
              <a:t>Database: </a:t>
            </a:r>
            <a:r>
              <a:rPr lang="en-US" dirty="0" err="1"/>
              <a:t>realestate</a:t>
            </a:r>
            <a:endParaRPr lang="en-US" dirty="0"/>
          </a:p>
          <a:p>
            <a:r>
              <a:rPr lang="en-US" dirty="0"/>
              <a:t>Read Only User: reader</a:t>
            </a:r>
          </a:p>
          <a:p>
            <a:r>
              <a:rPr lang="en-US" dirty="0"/>
              <a:t>Password: EdrERBt3j6mZDP</a:t>
            </a:r>
          </a:p>
        </p:txBody>
      </p:sp>
    </p:spTree>
    <p:extLst>
      <p:ext uri="{BB962C8B-B14F-4D97-AF65-F5344CB8AC3E}">
        <p14:creationId xmlns:p14="http://schemas.microsoft.com/office/powerpoint/2010/main" val="14494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2 –Type Ahead</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Example Type Ahead Query:</a:t>
            </a:r>
          </a:p>
          <a:p>
            <a:pPr marL="0" indent="0">
              <a:buNone/>
            </a:pPr>
            <a:r>
              <a:rPr lang="en-US" sz="3200" dirty="0">
                <a:latin typeface="Segoe UI Light" panose="020B0502040204020203" pitchFamily="34" charset="0"/>
                <a:cs typeface="Segoe UI Light" panose="020B0502040204020203" pitchFamily="34" charset="0"/>
                <a:hlinkClick r:id="rId2"/>
              </a:rPr>
              <a:t>https://realestate.search.windows.net/indexes/listings/docs/suggest?api-version=2015-02-28&amp;suggesterName=sg&amp;search=seat</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3"/>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495" y="1690688"/>
            <a:ext cx="2206459" cy="3918936"/>
          </a:xfrm>
          <a:prstGeom prst="rect">
            <a:avLst/>
          </a:prstGeom>
        </p:spPr>
      </p:pic>
    </p:spTree>
    <p:extLst>
      <p:ext uri="{BB962C8B-B14F-4D97-AF65-F5344CB8AC3E}">
        <p14:creationId xmlns:p14="http://schemas.microsoft.com/office/powerpoint/2010/main" val="286879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060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3 – Search &amp; Paging</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Example Search Query:</a:t>
            </a:r>
          </a:p>
          <a:p>
            <a:pPr marL="0" indent="0">
              <a:buNone/>
            </a:pPr>
            <a:r>
              <a:rPr lang="en-US" dirty="0">
                <a:latin typeface="Segoe UI Light" panose="020B0502040204020203" pitchFamily="34" charset="0"/>
                <a:cs typeface="Segoe UI Light" panose="020B0502040204020203" pitchFamily="34" charset="0"/>
                <a:hlinkClick r:id="rId2"/>
              </a:rPr>
              <a:t>https://realestate.search.windows.net//indexes/listings/docs?api-version=2015-02-28-Preview&amp;</a:t>
            </a:r>
            <a:r>
              <a:rPr lang="en-US" b="1" dirty="0">
                <a:solidFill>
                  <a:schemeClr val="accent2">
                    <a:lumMod val="75000"/>
                  </a:schemeClr>
                </a:solidFill>
                <a:latin typeface="Segoe UI Light" panose="020B0502040204020203" pitchFamily="34" charset="0"/>
                <a:cs typeface="Segoe UI Light" panose="020B0502040204020203" pitchFamily="34" charset="0"/>
                <a:hlinkClick r:id="rId2"/>
              </a:rPr>
              <a:t>search=seattle</a:t>
            </a:r>
            <a:endParaRPr lang="en-US" b="1" dirty="0">
              <a:solidFill>
                <a:schemeClr val="accent2">
                  <a:lumMod val="75000"/>
                </a:schemeClr>
              </a:solidFill>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Get Page 3 with 10 Listings / Page:</a:t>
            </a:r>
          </a:p>
          <a:p>
            <a:pPr marL="0" indent="0">
              <a:buNone/>
            </a:pPr>
            <a:r>
              <a:rPr lang="en-US" dirty="0">
                <a:latin typeface="Segoe UI Light" panose="020B0502040204020203" pitchFamily="34" charset="0"/>
                <a:cs typeface="Segoe UI Light" panose="020B0502040204020203" pitchFamily="34" charset="0"/>
                <a:hlinkClick r:id="rId3"/>
              </a:rPr>
              <a:t>https://realestate.search.windows.net//indexes/listings/docs?api-version=2015-02-28-Preview&amp;search=seattle&amp;</a:t>
            </a:r>
            <a:r>
              <a:rPr lang="en-US" b="1" dirty="0">
                <a:latin typeface="Segoe UI Light" panose="020B0502040204020203" pitchFamily="34" charset="0"/>
                <a:cs typeface="Segoe UI Light" panose="020B0502040204020203" pitchFamily="34" charset="0"/>
                <a:hlinkClick r:id="rId3"/>
              </a:rPr>
              <a:t>$top=10&amp;$skip=20</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dirty="0">
                <a:latin typeface="Segoe UI Light" panose="020B0502040204020203" pitchFamily="34" charset="0"/>
                <a:cs typeface="Segoe UI Light" panose="020B0502040204020203" pitchFamily="34" charset="0"/>
                <a:hlinkClick r:id="rId4"/>
              </a:rPr>
              <a:t>https://aka.ms/azsearchxamarin</a:t>
            </a:r>
            <a:r>
              <a:rPr lang="en-US"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495" y="1825625"/>
            <a:ext cx="2405849" cy="4273077"/>
          </a:xfrm>
          <a:prstGeom prst="rect">
            <a:avLst/>
          </a:prstGeom>
        </p:spPr>
      </p:pic>
    </p:spTree>
    <p:extLst>
      <p:ext uri="{BB962C8B-B14F-4D97-AF65-F5344CB8AC3E}">
        <p14:creationId xmlns:p14="http://schemas.microsoft.com/office/powerpoint/2010/main" val="236746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1147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4 – Filtering Search Results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Facet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=2015-02-28&amp;search=</a:t>
            </a:r>
            <a:r>
              <a:rPr lang="en-US" sz="3000" dirty="0" err="1">
                <a:latin typeface="Segoe UI Light" panose="020B0502040204020203" pitchFamily="34" charset="0"/>
                <a:cs typeface="Segoe UI Light" panose="020B0502040204020203" pitchFamily="34" charset="0"/>
                <a:hlinkClick r:id="rId2"/>
              </a:rPr>
              <a:t>seattle&amp;facet</a:t>
            </a:r>
            <a:r>
              <a:rPr lang="en-US" sz="3000" dirty="0">
                <a:latin typeface="Segoe UI Light" panose="020B0502040204020203" pitchFamily="34" charset="0"/>
                <a:cs typeface="Segoe UI Light" panose="020B0502040204020203" pitchFamily="34" charset="0"/>
                <a:hlinkClick r:id="rId2"/>
              </a:rPr>
              <a:t>=beds</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Example Filter Search Query:</a:t>
            </a:r>
          </a:p>
          <a:p>
            <a:pPr marL="0" indent="0">
              <a:buNone/>
            </a:pPr>
            <a:r>
              <a:rPr lang="en-US" sz="3000" dirty="0">
                <a:latin typeface="Segoe UI Light" panose="020B0502040204020203" pitchFamily="34" charset="0"/>
                <a:cs typeface="Segoe UI Light" panose="020B0502040204020203" pitchFamily="34" charset="0"/>
                <a:hlinkClick r:id="rId3"/>
              </a:rPr>
              <a:t>/indexes/listings-full/</a:t>
            </a:r>
            <a:r>
              <a:rPr lang="en-US" sz="3000" dirty="0" err="1">
                <a:latin typeface="Segoe UI Light" panose="020B0502040204020203" pitchFamily="34" charset="0"/>
                <a:cs typeface="Segoe UI Light" panose="020B0502040204020203" pitchFamily="34" charset="0"/>
                <a:hlinkClick r:id="rId3"/>
              </a:rPr>
              <a:t>docs?api-version</a:t>
            </a:r>
            <a:r>
              <a:rPr lang="en-US" sz="3000" dirty="0">
                <a:latin typeface="Segoe UI Light" panose="020B0502040204020203" pitchFamily="34" charset="0"/>
                <a:cs typeface="Segoe UI Light" panose="020B0502040204020203" pitchFamily="34" charset="0"/>
                <a:hlinkClick r:id="rId3"/>
              </a:rPr>
              <a:t>=2015-02-28&amp;search=</a:t>
            </a:r>
            <a:r>
              <a:rPr lang="en-US" sz="3000" dirty="0" err="1">
                <a:latin typeface="Segoe UI Light" panose="020B0502040204020203" pitchFamily="34" charset="0"/>
                <a:cs typeface="Segoe UI Light" panose="020B0502040204020203" pitchFamily="34" charset="0"/>
                <a:hlinkClick r:id="rId3"/>
              </a:rPr>
              <a:t>seattle</a:t>
            </a:r>
            <a:r>
              <a:rPr lang="en-US" sz="3000" dirty="0">
                <a:latin typeface="Segoe UI Light" panose="020B0502040204020203" pitchFamily="34" charset="0"/>
                <a:cs typeface="Segoe UI Light" panose="020B0502040204020203" pitchFamily="34" charset="0"/>
                <a:hlinkClick r:id="rId3"/>
              </a:rPr>
              <a:t>&amp;$select=address,area&amp;$filter=beds </a:t>
            </a:r>
            <a:r>
              <a:rPr lang="en-US" sz="3000" dirty="0" err="1">
                <a:latin typeface="Segoe UI Light" panose="020B0502040204020203" pitchFamily="34" charset="0"/>
                <a:cs typeface="Segoe UI Light" panose="020B0502040204020203" pitchFamily="34" charset="0"/>
                <a:hlinkClick r:id="rId3"/>
              </a:rPr>
              <a:t>gt</a:t>
            </a:r>
            <a:r>
              <a:rPr lang="en-US" sz="3000" dirty="0">
                <a:latin typeface="Segoe UI Light" panose="020B0502040204020203" pitchFamily="34" charset="0"/>
                <a:cs typeface="Segoe UI Light" panose="020B0502040204020203" pitchFamily="34" charset="0"/>
                <a:hlinkClick r:id="rId3"/>
              </a:rPr>
              <a:t> 2</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4"/>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057" y="1825625"/>
            <a:ext cx="2426941" cy="4310539"/>
          </a:xfrm>
          <a:prstGeom prst="rect">
            <a:avLst/>
          </a:prstGeom>
        </p:spPr>
      </p:pic>
    </p:spTree>
    <p:extLst>
      <p:ext uri="{BB962C8B-B14F-4D97-AF65-F5344CB8AC3E}">
        <p14:creationId xmlns:p14="http://schemas.microsoft.com/office/powerpoint/2010/main" val="295688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43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5 – Lookup</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ction="ppaction://hlinkfile"/>
              </a:rPr>
              <a:t>/indexes/listings/docs/1174787?api-version=2015-02-28 </a:t>
            </a:r>
            <a:endParaRPr lang="en-US" sz="3000" dirty="0">
              <a:latin typeface="Segoe UI Light" panose="020B0502040204020203" pitchFamily="34" charset="0"/>
              <a:cs typeface="Segoe UI Light" panose="020B0502040204020203" pitchFamily="34" charset="0"/>
            </a:endParaRP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793" y="1825625"/>
            <a:ext cx="2252042" cy="3999898"/>
          </a:xfrm>
          <a:prstGeom prst="rect">
            <a:avLst/>
          </a:prstGeom>
        </p:spPr>
      </p:pic>
    </p:spTree>
    <p:extLst>
      <p:ext uri="{BB962C8B-B14F-4D97-AF65-F5344CB8AC3E}">
        <p14:creationId xmlns:p14="http://schemas.microsoft.com/office/powerpoint/2010/main" val="193569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5"/>
            <a:ext cx="8705296"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Assumptions</a:t>
            </a:r>
          </a:p>
          <a:p>
            <a:r>
              <a:rPr lang="en-US" sz="3200" dirty="0">
                <a:latin typeface="Segoe UI Light" panose="020B0502040204020203" pitchFamily="34" charset="0"/>
                <a:cs typeface="Segoe UI Light" panose="020B0502040204020203" pitchFamily="34" charset="0"/>
              </a:rPr>
              <a:t>General understanding of the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platform</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we will not cover</a:t>
            </a:r>
          </a:p>
        </p:txBody>
      </p:sp>
      <p:sp>
        <p:nvSpPr>
          <p:cNvPr id="5" name="Content Placeholder 2"/>
          <p:cNvSpPr txBox="1">
            <a:spLocks/>
          </p:cNvSpPr>
          <p:nvPr/>
        </p:nvSpPr>
        <p:spPr>
          <a:xfrm>
            <a:off x="838199" y="4032819"/>
            <a:ext cx="11235976" cy="2310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“Getting Started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 Highly recommend you review these videos first: </a:t>
            </a:r>
            <a:r>
              <a:rPr lang="en-US" sz="3200" dirty="0">
                <a:latin typeface="Segoe UI Light" panose="020B0502040204020203" pitchFamily="34" charset="0"/>
                <a:cs typeface="Segoe UI Light" panose="020B0502040204020203" pitchFamily="34" charset="0"/>
                <a:hlinkClick r:id="rId2"/>
              </a:rPr>
              <a:t>https://developer.xamarin.com/guides/cross-platform/getting_started/</a:t>
            </a:r>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53806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38632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6 – More Like This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=2015-02-28-Preview&amp;morelikethis=1174787</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3060" y="1825625"/>
            <a:ext cx="2303031" cy="4090460"/>
          </a:xfrm>
          <a:prstGeom prst="rect">
            <a:avLst/>
          </a:prstGeom>
        </p:spPr>
      </p:pic>
      <p:sp>
        <p:nvSpPr>
          <p:cNvPr id="4" name="Rectangle 3"/>
          <p:cNvSpPr/>
          <p:nvPr/>
        </p:nvSpPr>
        <p:spPr>
          <a:xfrm>
            <a:off x="9543495" y="4179796"/>
            <a:ext cx="2546905" cy="1546750"/>
          </a:xfrm>
          <a:prstGeom prst="rect">
            <a:avLst/>
          </a:prstGeom>
          <a:noFill/>
          <a:ln w="4762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300826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we will build</a:t>
            </a:r>
          </a:p>
        </p:txBody>
      </p:sp>
      <p:sp>
        <p:nvSpPr>
          <p:cNvPr id="3" name="Content Placeholder 2"/>
          <p:cNvSpPr>
            <a:spLocks noGrp="1"/>
          </p:cNvSpPr>
          <p:nvPr>
            <p:ph idx="1"/>
          </p:nvPr>
        </p:nvSpPr>
        <p:spPr>
          <a:xfrm>
            <a:off x="838199" y="1825625"/>
            <a:ext cx="7835284" cy="1772188"/>
          </a:xfrm>
        </p:spPr>
        <p:txBody>
          <a:bodyPr>
            <a:noAutofit/>
          </a:bodyPr>
          <a:lstStyle/>
          <a:p>
            <a:r>
              <a:rPr lang="en-US" sz="3200" dirty="0">
                <a:latin typeface="Segoe UI Light" panose="020B0502040204020203" pitchFamily="34" charset="0"/>
                <a:cs typeface="Segoe UI Light" panose="020B0502040204020203" pitchFamily="34" charset="0"/>
              </a:rPr>
              <a:t>Real Estate application that targets Android</a:t>
            </a:r>
          </a:p>
          <a:p>
            <a:r>
              <a:rPr lang="en-US" sz="3200" dirty="0">
                <a:latin typeface="Segoe UI Light" panose="020B0502040204020203" pitchFamily="34" charset="0"/>
                <a:cs typeface="Segoe UI Light" panose="020B0502040204020203" pitchFamily="34" charset="0"/>
              </a:rPr>
              <a:t>Enable features such as:</a:t>
            </a:r>
          </a:p>
          <a:p>
            <a:pPr lvl="1"/>
            <a:r>
              <a:rPr lang="en-US" sz="2800" dirty="0">
                <a:latin typeface="Segoe UI Light" panose="020B0502040204020203" pitchFamily="34" charset="0"/>
                <a:cs typeface="Segoe UI Light" panose="020B0502040204020203" pitchFamily="34" charset="0"/>
              </a:rPr>
              <a:t>Full text search of listings &amp; type-ahead search </a:t>
            </a:r>
          </a:p>
          <a:p>
            <a:pPr lvl="1"/>
            <a:r>
              <a:rPr lang="en-US" sz="2800" dirty="0">
                <a:latin typeface="Segoe UI Light" panose="020B0502040204020203" pitchFamily="34" charset="0"/>
                <a:cs typeface="Segoe UI Light" panose="020B0502040204020203" pitchFamily="34" charset="0"/>
              </a:rPr>
              <a:t>Tuning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838199" y="3821526"/>
            <a:ext cx="6508636" cy="2741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Search result filtering &amp; faceting</a:t>
            </a:r>
          </a:p>
          <a:p>
            <a:pPr lvl="1"/>
            <a:r>
              <a:rPr lang="en-US" sz="2800" dirty="0">
                <a:latin typeface="Segoe UI Light" panose="020B0502040204020203" pitchFamily="34" charset="0"/>
                <a:cs typeface="Segoe UI Light" panose="020B0502040204020203" pitchFamily="34" charset="0"/>
              </a:rPr>
              <a:t>Geo-spatial search</a:t>
            </a:r>
          </a:p>
          <a:p>
            <a:pPr lvl="1"/>
            <a:r>
              <a:rPr lang="en-US" sz="2800" dirty="0">
                <a:latin typeface="Segoe UI Light" panose="020B0502040204020203" pitchFamily="34" charset="0"/>
                <a:cs typeface="Segoe UI Light" panose="020B0502040204020203" pitchFamily="34" charset="0"/>
              </a:rPr>
              <a:t>Synonyms and spelling mistakes support</a:t>
            </a:r>
          </a:p>
          <a:p>
            <a:pPr lvl="1"/>
            <a:r>
              <a:rPr lang="en-US" sz="2800" dirty="0">
                <a:latin typeface="Segoe UI Light" panose="020B0502040204020203" pitchFamily="34" charset="0"/>
                <a:cs typeface="Segoe UI Light" panose="020B0502040204020203" pitchFamily="34" charset="0"/>
              </a:rPr>
              <a:t>Analytics to enhance the user experience</a:t>
            </a: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4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Tutorial Resources</a:t>
            </a:r>
          </a:p>
        </p:txBody>
      </p:sp>
      <p:sp>
        <p:nvSpPr>
          <p:cNvPr id="3" name="Content Placeholder 2"/>
          <p:cNvSpPr>
            <a:spLocks noGrp="1"/>
          </p:cNvSpPr>
          <p:nvPr>
            <p:ph idx="1"/>
          </p:nvPr>
        </p:nvSpPr>
        <p:spPr>
          <a:xfrm>
            <a:off x="838199" y="1825625"/>
            <a:ext cx="7835284"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2"/>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Azure Search Documentation</a:t>
            </a:r>
          </a:p>
          <a:p>
            <a:pPr marL="0" indent="0">
              <a:buNone/>
            </a:pPr>
            <a:r>
              <a:rPr lang="en-US" sz="3200" dirty="0">
                <a:latin typeface="Segoe UI Light" panose="020B0502040204020203" pitchFamily="34" charset="0"/>
                <a:cs typeface="Segoe UI Light" panose="020B0502040204020203" pitchFamily="34" charset="0"/>
                <a:hlinkClick r:id="rId3"/>
              </a:rPr>
              <a:t>https://azure.microsoft.com/en-us/documentation/services/search/</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Tree>
    <p:extLst>
      <p:ext uri="{BB962C8B-B14F-4D97-AF65-F5344CB8AC3E}">
        <p14:creationId xmlns:p14="http://schemas.microsoft.com/office/powerpoint/2010/main" val="16425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you will need</a:t>
            </a:r>
          </a:p>
        </p:txBody>
      </p:sp>
      <p:sp>
        <p:nvSpPr>
          <p:cNvPr id="3" name="Content Placeholder 2"/>
          <p:cNvSpPr>
            <a:spLocks noGrp="1"/>
          </p:cNvSpPr>
          <p:nvPr>
            <p:ph idx="1"/>
          </p:nvPr>
        </p:nvSpPr>
        <p:spPr>
          <a:xfrm>
            <a:off x="838199" y="1825625"/>
            <a:ext cx="7835284" cy="2169326"/>
          </a:xfrm>
        </p:spPr>
        <p:txBody>
          <a:bodyPr>
            <a:noAutofit/>
          </a:bodyPr>
          <a:lstStyle/>
          <a:p>
            <a:r>
              <a:rPr lang="en-US" sz="3200" dirty="0">
                <a:latin typeface="Segoe UI Light" panose="020B0502040204020203" pitchFamily="34" charset="0"/>
                <a:cs typeface="Segoe UI Light" panose="020B0502040204020203" pitchFamily="34" charset="0"/>
              </a:rPr>
              <a:t>Visual Studio 2015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and Android emulator</a:t>
            </a:r>
          </a:p>
          <a:p>
            <a:r>
              <a:rPr lang="en-US" sz="3200" dirty="0">
                <a:latin typeface="Segoe UI Light" panose="020B0502040204020203" pitchFamily="34" charset="0"/>
                <a:cs typeface="Segoe UI Light" panose="020B0502040204020203" pitchFamily="34" charset="0"/>
              </a:rPr>
              <a:t>Optional </a:t>
            </a:r>
          </a:p>
          <a:p>
            <a:pPr lvl="1"/>
            <a:r>
              <a:rPr lang="en-US" sz="2800" dirty="0">
                <a:latin typeface="Segoe UI Light" panose="020B0502040204020203" pitchFamily="34" charset="0"/>
                <a:cs typeface="Segoe UI Light" panose="020B0502040204020203" pitchFamily="34" charset="0"/>
              </a:rPr>
              <a:t>Azure Search service: </a:t>
            </a:r>
            <a:r>
              <a:rPr lang="en-US" sz="2800" dirty="0">
                <a:latin typeface="Segoe UI Light" panose="020B0502040204020203" pitchFamily="34" charset="0"/>
                <a:cs typeface="Segoe UI Light" panose="020B0502040204020203" pitchFamily="34" charset="0"/>
                <a:hlinkClick r:id="rId2"/>
              </a:rPr>
              <a:t>https://azure.microsoft.com/free</a:t>
            </a:r>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788776" y="4233313"/>
            <a:ext cx="6558059" cy="2169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Chrome Postman for REST API calls </a:t>
            </a:r>
            <a:r>
              <a:rPr lang="en-US" sz="2800" dirty="0">
                <a:latin typeface="Segoe UI Light" panose="020B0502040204020203" pitchFamily="34" charset="0"/>
                <a:cs typeface="Segoe UI Light" panose="020B0502040204020203" pitchFamily="34" charset="0"/>
                <a:hlinkClick r:id="rId8"/>
              </a:rPr>
              <a:t>https://chrome.google.com/webstore/detail/postman/fhbjgbiflinjbdggehcddcbncdddomop?hl=en</a:t>
            </a:r>
            <a:endParaRPr lang="en-US" sz="2800" dirty="0">
              <a:latin typeface="Segoe UI Light" panose="020B0502040204020203" pitchFamily="34" charset="0"/>
              <a:cs typeface="Segoe UI Light" panose="020B0502040204020203" pitchFamily="34" charset="0"/>
            </a:endParaRP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1 Topics</a:t>
            </a:r>
          </a:p>
        </p:txBody>
      </p:sp>
      <p:sp>
        <p:nvSpPr>
          <p:cNvPr id="3" name="Content Placeholder 2"/>
          <p:cNvSpPr>
            <a:spLocks noGrp="1"/>
          </p:cNvSpPr>
          <p:nvPr>
            <p:ph idx="1"/>
          </p:nvPr>
        </p:nvSpPr>
        <p:spPr>
          <a:xfrm>
            <a:off x="838199" y="1825625"/>
            <a:ext cx="8705296" cy="4708340"/>
          </a:xfrm>
        </p:spPr>
        <p:txBody>
          <a:bodyPr>
            <a:noAutofit/>
          </a:bodyPr>
          <a:lstStyle/>
          <a:p>
            <a:r>
              <a:rPr lang="en-US" sz="3200" dirty="0">
                <a:latin typeface="Segoe UI Light" panose="020B0502040204020203" pitchFamily="34" charset="0"/>
                <a:cs typeface="Segoe UI Light" panose="020B0502040204020203" pitchFamily="34" charset="0"/>
              </a:rPr>
              <a:t>What is Azure Search and what is a search enabled mobile application</a:t>
            </a:r>
          </a:p>
          <a:p>
            <a:r>
              <a:rPr lang="en-US" sz="3200" dirty="0">
                <a:latin typeface="Segoe UI Light" panose="020B0502040204020203" pitchFamily="34" charset="0"/>
                <a:cs typeface="Segoe UI Light" panose="020B0502040204020203" pitchFamily="34" charset="0"/>
              </a:rPr>
              <a:t>Examples where search enabled applications are used</a:t>
            </a:r>
          </a:p>
          <a:p>
            <a:r>
              <a:rPr lang="en-US" sz="3200" dirty="0">
                <a:latin typeface="Segoe UI Light" panose="020B0502040204020203" pitchFamily="34" charset="0"/>
                <a:cs typeface="Segoe UI Light" panose="020B0502040204020203" pitchFamily="34" charset="0"/>
              </a:rPr>
              <a:t>How to create, manage and use an Azure Search service</a:t>
            </a:r>
          </a:p>
        </p:txBody>
      </p:sp>
      <p:pic>
        <p:nvPicPr>
          <p:cNvPr id="1026" name="Picture 2" descr="Image result for azure sear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38" y="1135062"/>
            <a:ext cx="2667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6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8"/>
            <a:ext cx="7210579" cy="4419167"/>
          </a:xfrm>
          <a:prstGeom prst="rect">
            <a:avLst/>
          </a:prstGeom>
        </p:spPr>
        <p:txBody>
          <a:bodyPr vert="horz" wrap="square" lIns="107571" tIns="67232" rIns="107571" bIns="6723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00" i="1" dirty="0">
                <a:latin typeface="Segoe UI Light" panose="020B0502040204020203" pitchFamily="34" charset="0"/>
                <a:cs typeface="Segoe UI Light" panose="020B0502040204020203" pitchFamily="34" charset="0"/>
              </a:rPr>
              <a:t>A </a:t>
            </a:r>
            <a:r>
              <a:rPr lang="en-US" sz="4600" b="1" i="1" dirty="0">
                <a:solidFill>
                  <a:srgbClr val="78ADDC"/>
                </a:solidFill>
                <a:latin typeface="Segoe UI Light" panose="020B0502040204020203" pitchFamily="34" charset="0"/>
                <a:cs typeface="Segoe UI Light" panose="020B0502040204020203" pitchFamily="34" charset="0"/>
              </a:rPr>
              <a:t>search-as-a-service </a:t>
            </a:r>
            <a:r>
              <a:rPr lang="en-US" sz="4600" i="1" dirty="0">
                <a:latin typeface="Segoe UI Light" panose="020B0502040204020203" pitchFamily="34" charset="0"/>
                <a:cs typeface="Segoe UI Light" panose="020B0502040204020203" pitchFamily="34" charset="0"/>
              </a:rPr>
              <a:t>solution allowing </a:t>
            </a:r>
            <a:r>
              <a:rPr lang="en-US" sz="4600" b="1" i="1" dirty="0">
                <a:solidFill>
                  <a:srgbClr val="78ADDC"/>
                </a:solidFill>
                <a:latin typeface="Segoe UI Light" panose="020B0502040204020203" pitchFamily="34" charset="0"/>
                <a:cs typeface="Segoe UI Light" panose="020B0502040204020203" pitchFamily="34" charset="0"/>
              </a:rPr>
              <a:t>developers</a:t>
            </a:r>
            <a:r>
              <a:rPr lang="en-US" sz="4600" i="1" dirty="0">
                <a:solidFill>
                  <a:srgbClr val="68217A"/>
                </a:solidFill>
                <a:latin typeface="Segoe UI Light" panose="020B0502040204020203" pitchFamily="34" charset="0"/>
                <a:cs typeface="Segoe UI Light" panose="020B0502040204020203" pitchFamily="34" charset="0"/>
              </a:rPr>
              <a:t> </a:t>
            </a:r>
            <a:r>
              <a:rPr lang="en-US" sz="4600" i="1" dirty="0">
                <a:latin typeface="Segoe UI Light" panose="020B0502040204020203" pitchFamily="34" charset="0"/>
                <a:cs typeface="Segoe UI Light" panose="020B0502040204020203" pitchFamily="34" charset="0"/>
              </a:rPr>
              <a:t>to incorporate </a:t>
            </a:r>
            <a:r>
              <a:rPr lang="en-US" sz="4600" b="1" i="1" dirty="0">
                <a:solidFill>
                  <a:srgbClr val="78ADDC"/>
                </a:solidFill>
                <a:latin typeface="Segoe UI Light" panose="020B0502040204020203" pitchFamily="34" charset="0"/>
                <a:cs typeface="Segoe UI Light" panose="020B0502040204020203" pitchFamily="34" charset="0"/>
              </a:rPr>
              <a:t>great search experiences </a:t>
            </a:r>
            <a:r>
              <a:rPr lang="en-US" sz="4600" i="1" dirty="0">
                <a:latin typeface="Segoe UI Light" panose="020B0502040204020203" pitchFamily="34" charset="0"/>
                <a:cs typeface="Segoe UI Light" panose="020B0502040204020203" pitchFamily="34" charset="0"/>
              </a:rPr>
              <a:t>into </a:t>
            </a:r>
            <a:r>
              <a:rPr lang="en-US" sz="4600" b="1" i="1" dirty="0">
                <a:solidFill>
                  <a:srgbClr val="78ADDC"/>
                </a:solidFill>
                <a:latin typeface="Segoe UI Light" panose="020B0502040204020203" pitchFamily="34" charset="0"/>
                <a:cs typeface="Segoe UI Light" panose="020B0502040204020203" pitchFamily="34" charset="0"/>
              </a:rPr>
              <a:t>applications </a:t>
            </a:r>
            <a:r>
              <a:rPr lang="en-US" sz="4600"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090646" y="1690688"/>
            <a:ext cx="3305021" cy="3828589"/>
            <a:chOff x="5869751" y="1025435"/>
            <a:chExt cx="3305021" cy="3828589"/>
          </a:xfrm>
        </p:grpSpPr>
        <p:pic>
          <p:nvPicPr>
            <p:cNvPr id="5" name="Picture 4"/>
            <p:cNvPicPr>
              <a:picLocks noChangeAspect="1"/>
            </p:cNvPicPr>
            <p:nvPr/>
          </p:nvPicPr>
          <p:blipFill>
            <a:blip r:embed="rId2"/>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35"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85"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17567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Why?</a:t>
            </a:r>
          </a:p>
        </p:txBody>
      </p:sp>
      <p:sp>
        <p:nvSpPr>
          <p:cNvPr id="3" name="Content Placeholder 2"/>
          <p:cNvSpPr>
            <a:spLocks noGrp="1"/>
          </p:cNvSpPr>
          <p:nvPr>
            <p:ph idx="1"/>
          </p:nvPr>
        </p:nvSpPr>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Developers look for PaaS services to </a:t>
            </a:r>
          </a:p>
          <a:p>
            <a:pPr marL="0" indent="0">
              <a:buNone/>
            </a:pPr>
            <a:r>
              <a:rPr lang="en-US" sz="3200" dirty="0">
                <a:latin typeface="Segoe UI Light" panose="020B0502040204020203" pitchFamily="34" charset="0"/>
                <a:cs typeface="Segoe UI Light" panose="020B0502040204020203" pitchFamily="34" charset="0"/>
              </a:rPr>
              <a:t>achieve better results faster in their apps</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Search is key to many categories of applications</a:t>
            </a:r>
          </a:p>
          <a:p>
            <a:pPr lvl="1"/>
            <a:r>
              <a:rPr lang="en-US" sz="2800" dirty="0">
                <a:latin typeface="Segoe UI Light" panose="020B0502040204020203" pitchFamily="34" charset="0"/>
                <a:cs typeface="Segoe UI Light" panose="020B0502040204020203" pitchFamily="34" charset="0"/>
              </a:rPr>
              <a:t>Web search engines have set the bar high for search</a:t>
            </a:r>
          </a:p>
          <a:p>
            <a:pPr lvl="2"/>
            <a:r>
              <a:rPr lang="en-US" sz="2400"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00" dirty="0">
                <a:latin typeface="Segoe UI Light" panose="020B0502040204020203" pitchFamily="34" charset="0"/>
                <a:cs typeface="Segoe UI Light" panose="020B0502040204020203" pitchFamily="34" charset="0"/>
              </a:rPr>
              <a:t>Search is hard and rarely a core expertise area</a:t>
            </a:r>
          </a:p>
          <a:p>
            <a:pPr lvl="2"/>
            <a:r>
              <a:rPr lang="en-US" sz="2400"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00" dirty="0">
                <a:latin typeface="Segoe UI Light" panose="020B0502040204020203" pitchFamily="34" charset="0"/>
                <a:cs typeface="Segoe UI Light" panose="020B0502040204020203" pitchFamily="34" charset="0"/>
              </a:rPr>
              <a:t>Functionality standpoint: ranking, language support, geo-spatial</a:t>
            </a:r>
          </a:p>
        </p:txBody>
      </p:sp>
      <p:pic>
        <p:nvPicPr>
          <p:cNvPr id="6" name="Picture 5"/>
          <p:cNvPicPr>
            <a:picLocks noChangeAspect="1"/>
          </p:cNvPicPr>
          <p:nvPr/>
        </p:nvPicPr>
        <p:blipFill>
          <a:blip r:embed="rId2"/>
          <a:stretch>
            <a:fillRect/>
          </a:stretch>
        </p:blipFill>
        <p:spPr>
          <a:xfrm>
            <a:off x="8237932" y="506028"/>
            <a:ext cx="3608065" cy="2950882"/>
          </a:xfrm>
          <a:prstGeom prst="rect">
            <a:avLst/>
          </a:prstGeom>
        </p:spPr>
      </p:pic>
    </p:spTree>
    <p:extLst>
      <p:ext uri="{BB962C8B-B14F-4D97-AF65-F5344CB8AC3E}">
        <p14:creationId xmlns:p14="http://schemas.microsoft.com/office/powerpoint/2010/main" val="167997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4077</TotalTime>
  <Words>1799</Words>
  <Application>Microsoft Office PowerPoint</Application>
  <PresentationFormat>Widescreen</PresentationFormat>
  <Paragraphs>253</Paragraphs>
  <Slides>32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ＭＳ Ｐゴシック</vt:lpstr>
      <vt:lpstr>Arial</vt:lpstr>
      <vt:lpstr>Calibri</vt:lpstr>
      <vt:lpstr>Calibri Light</vt:lpstr>
      <vt:lpstr>Segoe Pro Light</vt:lpstr>
      <vt:lpstr>Segoe UI</vt:lpstr>
      <vt:lpstr>Segoe UI Light</vt:lpstr>
      <vt:lpstr>Wingdings</vt:lpstr>
      <vt:lpstr>Office Theme</vt:lpstr>
      <vt:lpstr>Server and Cloud 2013</vt:lpstr>
      <vt:lpstr>Building Intelligent Cross Platform Mobile Applications using Xamarin &amp; Azure Search</vt:lpstr>
      <vt:lpstr>Topics</vt:lpstr>
      <vt:lpstr>Topics</vt:lpstr>
      <vt:lpstr>What we will build</vt:lpstr>
      <vt:lpstr>Tutorial Resources</vt:lpstr>
      <vt:lpstr>What you will need</vt:lpstr>
      <vt:lpstr>Lesson 1 Topics</vt:lpstr>
      <vt:lpstr>PowerPoint Presentation</vt:lpstr>
      <vt:lpstr>Why?</vt:lpstr>
      <vt:lpstr>PowerPoint Presentation</vt:lpstr>
      <vt:lpstr>PowerPoint Presentation</vt:lpstr>
      <vt:lpstr>Typical Workflow</vt:lpstr>
      <vt:lpstr>PowerPoint Presentation</vt:lpstr>
      <vt:lpstr>PowerPoint Presentation</vt:lpstr>
      <vt:lpstr>PowerPoint Presentation</vt:lpstr>
      <vt:lpstr>Linguistics</vt:lpstr>
      <vt:lpstr>PowerPoint Presentation</vt:lpstr>
      <vt:lpstr>PowerPoint Presentation</vt:lpstr>
      <vt:lpstr>PowerPoint Presentation</vt:lpstr>
      <vt:lpstr>Custom relevance</vt:lpstr>
      <vt:lpstr>Geospatial</vt:lpstr>
      <vt:lpstr>PowerPoint Presentation</vt:lpstr>
      <vt:lpstr>Lesson 2 –Type Ahead</vt:lpstr>
      <vt:lpstr>PowerPoint Presentation</vt:lpstr>
      <vt:lpstr>Lesson 3 – Search &amp; Paging</vt:lpstr>
      <vt:lpstr>PowerPoint Presentation</vt:lpstr>
      <vt:lpstr>Lesson 4 – Filtering Search Results</vt:lpstr>
      <vt:lpstr>PowerPoint Presentation</vt:lpstr>
      <vt:lpstr>Lesson 5 – Lookup</vt:lpstr>
      <vt:lpstr>PowerPoint Presentation</vt:lpstr>
      <vt:lpstr>Lesson 6 – More Like This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creator>Pablo Castro</dc:creator>
  <cp:lastModifiedBy>Liam Cavanagh</cp:lastModifiedBy>
  <cp:revision>109</cp:revision>
  <dcterms:created xsi:type="dcterms:W3CDTF">2015-03-17T03:48:22Z</dcterms:created>
  <dcterms:modified xsi:type="dcterms:W3CDTF">2016-09-01T20:51:04Z</dcterms:modified>
</cp:coreProperties>
</file>