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4"/>
  </p:notesMasterIdLst>
  <p:sldIdLst>
    <p:sldId id="256" r:id="rId2"/>
    <p:sldId id="265" r:id="rId3"/>
    <p:sldId id="266" r:id="rId4"/>
    <p:sldId id="269" r:id="rId5"/>
    <p:sldId id="271" r:id="rId6"/>
    <p:sldId id="274" r:id="rId7"/>
    <p:sldId id="275" r:id="rId8"/>
    <p:sldId id="278" r:id="rId9"/>
    <p:sldId id="270" r:id="rId10"/>
    <p:sldId id="273" r:id="rId11"/>
    <p:sldId id="279" r:id="rId12"/>
    <p:sldId id="276" r:id="rId13"/>
    <p:sldId id="281" r:id="rId14"/>
    <p:sldId id="280" r:id="rId15"/>
    <p:sldId id="282" r:id="rId16"/>
    <p:sldId id="286" r:id="rId17"/>
    <p:sldId id="287" r:id="rId18"/>
    <p:sldId id="289" r:id="rId19"/>
    <p:sldId id="283" r:id="rId20"/>
    <p:sldId id="284" r:id="rId21"/>
    <p:sldId id="285" r:id="rId22"/>
    <p:sldId id="29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9"/>
    <p:restoredTop sz="94583"/>
  </p:normalViewPr>
  <p:slideViewPr>
    <p:cSldViewPr snapToGrid="0" snapToObjects="1">
      <p:cViewPr varScale="1">
        <p:scale>
          <a:sx n="82" d="100"/>
          <a:sy n="82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EE1D4-F4B6-4733-ADB1-98393E228E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4118D2-AFD6-467A-8456-0874226FCDF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800" dirty="0"/>
            <a:t>Non-Professional</a:t>
          </a:r>
        </a:p>
      </dgm:t>
    </dgm:pt>
    <dgm:pt modelId="{28D6FB6B-0A7A-4233-B7D9-B3549FBFCF8A}" type="parTrans" cxnId="{B98A786E-5FEB-46A7-A223-6A6726B28653}">
      <dgm:prSet/>
      <dgm:spPr/>
      <dgm:t>
        <a:bodyPr/>
        <a:lstStyle/>
        <a:p>
          <a:endParaRPr lang="en-US"/>
        </a:p>
      </dgm:t>
    </dgm:pt>
    <dgm:pt modelId="{77D1CB3D-CABE-45B7-82AC-AA988BD3437C}" type="sibTrans" cxnId="{B98A786E-5FEB-46A7-A223-6A6726B28653}">
      <dgm:prSet/>
      <dgm:spPr/>
      <dgm:t>
        <a:bodyPr/>
        <a:lstStyle/>
        <a:p>
          <a:endParaRPr lang="en-US"/>
        </a:p>
      </dgm:t>
    </dgm:pt>
    <dgm:pt modelId="{B49723E2-CB27-4C00-A235-55DB86311ECF}">
      <dgm:prSet custT="1"/>
      <dgm:spPr>
        <a:solidFill>
          <a:schemeClr val="bg1">
            <a:alpha val="9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endParaRPr lang="en-US" sz="2000" dirty="0">
            <a:latin typeface="Calibri" panose="020F0502020204030204" pitchFamily="34" charset="0"/>
          </a:endParaRPr>
        </a:p>
      </dgm:t>
    </dgm:pt>
    <dgm:pt modelId="{ED5D41D5-B7D3-44F1-86D2-816F60F8A45E}" type="sibTrans" cxnId="{AEBC12A3-CEA2-4E0C-95EF-26D7367719A5}">
      <dgm:prSet/>
      <dgm:spPr/>
      <dgm:t>
        <a:bodyPr/>
        <a:lstStyle/>
        <a:p>
          <a:endParaRPr lang="en-US"/>
        </a:p>
      </dgm:t>
    </dgm:pt>
    <dgm:pt modelId="{3E06D821-AE98-4F8A-823A-DC5FF118E4A6}" type="parTrans" cxnId="{AEBC12A3-CEA2-4E0C-95EF-26D7367719A5}">
      <dgm:prSet/>
      <dgm:spPr/>
      <dgm:t>
        <a:bodyPr/>
        <a:lstStyle/>
        <a:p>
          <a:endParaRPr lang="en-US"/>
        </a:p>
      </dgm:t>
    </dgm:pt>
    <dgm:pt modelId="{07DAF2C7-141F-E84A-BD95-0ADEFE498E7C}">
      <dgm:prSet custT="1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Use the Black-</a:t>
          </a:r>
          <a:r>
            <a:rPr lang="en-US" sz="2000" dirty="0" err="1">
              <a:latin typeface="Calibri" panose="020F0502020204030204" pitchFamily="34" charset="0"/>
            </a:rPr>
            <a:t>Litterman</a:t>
          </a:r>
          <a:r>
            <a:rPr lang="en-US" sz="2000" dirty="0">
              <a:latin typeface="Calibri" panose="020F0502020204030204" pitchFamily="34" charset="0"/>
            </a:rPr>
            <a:t> as the main model to optimize as well</a:t>
          </a:r>
        </a:p>
      </dgm:t>
    </dgm:pt>
    <dgm:pt modelId="{B6EE0308-E76E-E34E-A266-C3D6BD7041EB}" type="parTrans" cxnId="{1C451F32-3EE4-4645-A487-E8BD8DAF8F8E}">
      <dgm:prSet/>
      <dgm:spPr/>
      <dgm:t>
        <a:bodyPr/>
        <a:lstStyle/>
        <a:p>
          <a:endParaRPr lang="en-US"/>
        </a:p>
      </dgm:t>
    </dgm:pt>
    <dgm:pt modelId="{7A901EDE-C1E7-3D4B-8407-DABBA90967A9}" type="sibTrans" cxnId="{1C451F32-3EE4-4645-A487-E8BD8DAF8F8E}">
      <dgm:prSet/>
      <dgm:spPr/>
      <dgm:t>
        <a:bodyPr/>
        <a:lstStyle/>
        <a:p>
          <a:endParaRPr lang="en-US"/>
        </a:p>
      </dgm:t>
    </dgm:pt>
    <dgm:pt modelId="{032B97C4-5BC6-814A-8FC1-1770C68693F9}">
      <dgm:prSet custT="1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Stocks will be selected from different sectors based on their Earning Per Share</a:t>
          </a:r>
        </a:p>
      </dgm:t>
    </dgm:pt>
    <dgm:pt modelId="{F11D42D6-0692-1D4E-B268-3E295B234F6A}" type="parTrans" cxnId="{74923ADC-F557-1D49-84CB-C4925BC06715}">
      <dgm:prSet/>
      <dgm:spPr/>
      <dgm:t>
        <a:bodyPr/>
        <a:lstStyle/>
        <a:p>
          <a:endParaRPr lang="en-US"/>
        </a:p>
      </dgm:t>
    </dgm:pt>
    <dgm:pt modelId="{24E7CEAE-D7D6-914D-BB65-F13D98EAE69B}" type="sibTrans" cxnId="{74923ADC-F557-1D49-84CB-C4925BC06715}">
      <dgm:prSet/>
      <dgm:spPr/>
      <dgm:t>
        <a:bodyPr/>
        <a:lstStyle/>
        <a:p>
          <a:endParaRPr lang="en-US"/>
        </a:p>
      </dgm:t>
    </dgm:pt>
    <dgm:pt modelId="{ADB616B3-D71D-DA4C-BC0D-787084742E62}">
      <dgm:prSet custT="1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000" dirty="0">
              <a:latin typeface="Calibri" panose="020F0502020204030204" pitchFamily="34" charset="0"/>
            </a:rPr>
            <a:t>Relative Strength Index and Stochastic Oscillator will be used to generate the views</a:t>
          </a:r>
        </a:p>
        <a:p>
          <a:endParaRPr lang="en-US" sz="2000" dirty="0">
            <a:latin typeface="Calibri" panose="020F0502020204030204" pitchFamily="34" charset="0"/>
          </a:endParaRPr>
        </a:p>
      </dgm:t>
    </dgm:pt>
    <dgm:pt modelId="{58AB4E88-F530-7946-BA59-2BED4CF43DF6}" type="parTrans" cxnId="{79FB9E2F-615E-DD49-9D39-97466302DA98}">
      <dgm:prSet/>
      <dgm:spPr/>
      <dgm:t>
        <a:bodyPr/>
        <a:lstStyle/>
        <a:p>
          <a:endParaRPr lang="en-US"/>
        </a:p>
      </dgm:t>
    </dgm:pt>
    <dgm:pt modelId="{9E9915CE-FD17-A94B-8189-4E076322A30E}" type="sibTrans" cxnId="{79FB9E2F-615E-DD49-9D39-97466302DA98}">
      <dgm:prSet/>
      <dgm:spPr/>
      <dgm:t>
        <a:bodyPr/>
        <a:lstStyle/>
        <a:p>
          <a:endParaRPr lang="en-US"/>
        </a:p>
      </dgm:t>
    </dgm:pt>
    <dgm:pt modelId="{55540AC3-C903-4E1A-9F4E-2DBE62723001}" type="pres">
      <dgm:prSet presAssocID="{6E7EE1D4-F4B6-4733-ADB1-98393E228EEA}" presName="Name0" presStyleCnt="0">
        <dgm:presLayoutVars>
          <dgm:dir/>
          <dgm:animLvl val="lvl"/>
          <dgm:resizeHandles val="exact"/>
        </dgm:presLayoutVars>
      </dgm:prSet>
      <dgm:spPr/>
    </dgm:pt>
    <dgm:pt modelId="{B80E6C7A-F651-48BE-9803-ED0F10A87C98}" type="pres">
      <dgm:prSet presAssocID="{924118D2-AFD6-467A-8456-0874226FCDF0}" presName="linNode" presStyleCnt="0"/>
      <dgm:spPr/>
    </dgm:pt>
    <dgm:pt modelId="{41CE3528-FCC9-4195-A840-FE3415FEA3B1}" type="pres">
      <dgm:prSet presAssocID="{924118D2-AFD6-467A-8456-0874226FCDF0}" presName="parentText" presStyleLbl="node1" presStyleIdx="0" presStyleCnt="1" custScaleX="44753" custScaleY="100098" custLinFactNeighborX="-236">
        <dgm:presLayoutVars>
          <dgm:chMax val="1"/>
          <dgm:bulletEnabled val="1"/>
        </dgm:presLayoutVars>
      </dgm:prSet>
      <dgm:spPr/>
    </dgm:pt>
    <dgm:pt modelId="{EE2601E7-95F6-4C97-9F17-E525C439E96C}" type="pres">
      <dgm:prSet presAssocID="{924118D2-AFD6-467A-8456-0874226FCDF0}" presName="descendantText" presStyleLbl="alignAccFollowNode1" presStyleIdx="0" presStyleCnt="1" custScaleX="121108" custScaleY="113963">
        <dgm:presLayoutVars>
          <dgm:bulletEnabled val="1"/>
        </dgm:presLayoutVars>
      </dgm:prSet>
      <dgm:spPr/>
    </dgm:pt>
  </dgm:ptLst>
  <dgm:cxnLst>
    <dgm:cxn modelId="{1C451F32-3EE4-4645-A487-E8BD8DAF8F8E}" srcId="{924118D2-AFD6-467A-8456-0874226FCDF0}" destId="{07DAF2C7-141F-E84A-BD95-0ADEFE498E7C}" srcOrd="1" destOrd="0" parTransId="{B6EE0308-E76E-E34E-A266-C3D6BD7041EB}" sibTransId="{7A901EDE-C1E7-3D4B-8407-DABBA90967A9}"/>
    <dgm:cxn modelId="{D01920C2-90D7-884C-B5F4-720F74794A9C}" type="presOf" srcId="{6E7EE1D4-F4B6-4733-ADB1-98393E228EEA}" destId="{55540AC3-C903-4E1A-9F4E-2DBE62723001}" srcOrd="0" destOrd="0" presId="urn:microsoft.com/office/officeart/2005/8/layout/vList5"/>
    <dgm:cxn modelId="{79FB9E2F-615E-DD49-9D39-97466302DA98}" srcId="{924118D2-AFD6-467A-8456-0874226FCDF0}" destId="{ADB616B3-D71D-DA4C-BC0D-787084742E62}" srcOrd="3" destOrd="0" parTransId="{58AB4E88-F530-7946-BA59-2BED4CF43DF6}" sibTransId="{9E9915CE-FD17-A94B-8189-4E076322A30E}"/>
    <dgm:cxn modelId="{DF4439DF-8FB4-5649-B614-6E5DAF568532}" type="presOf" srcId="{924118D2-AFD6-467A-8456-0874226FCDF0}" destId="{41CE3528-FCC9-4195-A840-FE3415FEA3B1}" srcOrd="0" destOrd="0" presId="urn:microsoft.com/office/officeart/2005/8/layout/vList5"/>
    <dgm:cxn modelId="{49AD67C2-9379-A74A-BFC9-6D2C3EEB63F8}" type="presOf" srcId="{07DAF2C7-141F-E84A-BD95-0ADEFE498E7C}" destId="{EE2601E7-95F6-4C97-9F17-E525C439E96C}" srcOrd="0" destOrd="1" presId="urn:microsoft.com/office/officeart/2005/8/layout/vList5"/>
    <dgm:cxn modelId="{74923ADC-F557-1D49-84CB-C4925BC06715}" srcId="{924118D2-AFD6-467A-8456-0874226FCDF0}" destId="{032B97C4-5BC6-814A-8FC1-1770C68693F9}" srcOrd="2" destOrd="0" parTransId="{F11D42D6-0692-1D4E-B268-3E295B234F6A}" sibTransId="{24E7CEAE-D7D6-914D-BB65-F13D98EAE69B}"/>
    <dgm:cxn modelId="{795457DD-FB48-054E-BF57-1C8233F9072C}" type="presOf" srcId="{032B97C4-5BC6-814A-8FC1-1770C68693F9}" destId="{EE2601E7-95F6-4C97-9F17-E525C439E96C}" srcOrd="0" destOrd="2" presId="urn:microsoft.com/office/officeart/2005/8/layout/vList5"/>
    <dgm:cxn modelId="{AEBC12A3-CEA2-4E0C-95EF-26D7367719A5}" srcId="{924118D2-AFD6-467A-8456-0874226FCDF0}" destId="{B49723E2-CB27-4C00-A235-55DB86311ECF}" srcOrd="0" destOrd="0" parTransId="{3E06D821-AE98-4F8A-823A-DC5FF118E4A6}" sibTransId="{ED5D41D5-B7D3-44F1-86D2-816F60F8A45E}"/>
    <dgm:cxn modelId="{9386A9E4-9893-ED47-A17B-AC2B97276970}" type="presOf" srcId="{ADB616B3-D71D-DA4C-BC0D-787084742E62}" destId="{EE2601E7-95F6-4C97-9F17-E525C439E96C}" srcOrd="0" destOrd="3" presId="urn:microsoft.com/office/officeart/2005/8/layout/vList5"/>
    <dgm:cxn modelId="{B98A786E-5FEB-46A7-A223-6A6726B28653}" srcId="{6E7EE1D4-F4B6-4733-ADB1-98393E228EEA}" destId="{924118D2-AFD6-467A-8456-0874226FCDF0}" srcOrd="0" destOrd="0" parTransId="{28D6FB6B-0A7A-4233-B7D9-B3549FBFCF8A}" sibTransId="{77D1CB3D-CABE-45B7-82AC-AA988BD3437C}"/>
    <dgm:cxn modelId="{B18CBF39-1625-3543-8E8E-16A2E6D69411}" type="presOf" srcId="{B49723E2-CB27-4C00-A235-55DB86311ECF}" destId="{EE2601E7-95F6-4C97-9F17-E525C439E96C}" srcOrd="0" destOrd="0" presId="urn:microsoft.com/office/officeart/2005/8/layout/vList5"/>
    <dgm:cxn modelId="{84AB85CA-B701-DE43-846F-514CE13CF0E3}" type="presParOf" srcId="{55540AC3-C903-4E1A-9F4E-2DBE62723001}" destId="{B80E6C7A-F651-48BE-9803-ED0F10A87C98}" srcOrd="0" destOrd="0" presId="urn:microsoft.com/office/officeart/2005/8/layout/vList5"/>
    <dgm:cxn modelId="{AE8988F9-1136-7B4E-B8D9-5190F6FD2AAF}" type="presParOf" srcId="{B80E6C7A-F651-48BE-9803-ED0F10A87C98}" destId="{41CE3528-FCC9-4195-A840-FE3415FEA3B1}" srcOrd="0" destOrd="0" presId="urn:microsoft.com/office/officeart/2005/8/layout/vList5"/>
    <dgm:cxn modelId="{8561AAAD-78A1-E749-B1E9-47C1BEF8B9E3}" type="presParOf" srcId="{B80E6C7A-F651-48BE-9803-ED0F10A87C98}" destId="{EE2601E7-95F6-4C97-9F17-E525C439E9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EE1D4-F4B6-4733-ADB1-98393E228EE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4118D2-AFD6-467A-8456-0874226FCDF0}">
      <dgm:prSet custT="1"/>
      <dgm:spPr>
        <a:solidFill>
          <a:schemeClr val="accent1"/>
        </a:solidFill>
      </dgm:spPr>
      <dgm:t>
        <a:bodyPr/>
        <a:lstStyle/>
        <a:p>
          <a:pPr rtl="0"/>
          <a:r>
            <a:rPr lang="en-US" sz="1800" dirty="0"/>
            <a:t>Professional</a:t>
          </a:r>
        </a:p>
      </dgm:t>
    </dgm:pt>
    <dgm:pt modelId="{28D6FB6B-0A7A-4233-B7D9-B3549FBFCF8A}" type="parTrans" cxnId="{B98A786E-5FEB-46A7-A223-6A6726B28653}">
      <dgm:prSet/>
      <dgm:spPr/>
      <dgm:t>
        <a:bodyPr/>
        <a:lstStyle/>
        <a:p>
          <a:endParaRPr lang="en-US"/>
        </a:p>
      </dgm:t>
    </dgm:pt>
    <dgm:pt modelId="{77D1CB3D-CABE-45B7-82AC-AA988BD3437C}" type="sibTrans" cxnId="{B98A786E-5FEB-46A7-A223-6A6726B28653}">
      <dgm:prSet/>
      <dgm:spPr/>
      <dgm:t>
        <a:bodyPr/>
        <a:lstStyle/>
        <a:p>
          <a:endParaRPr lang="en-US"/>
        </a:p>
      </dgm:t>
    </dgm:pt>
    <dgm:pt modelId="{B49723E2-CB27-4C00-A235-55DB86311ECF}">
      <dgm:prSet custT="1"/>
      <dgm:spPr>
        <a:solidFill>
          <a:schemeClr val="bg1">
            <a:alpha val="9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100" dirty="0">
              <a:latin typeface="Calibri" panose="020F0502020204030204" pitchFamily="34" charset="0"/>
            </a:rPr>
            <a:t>Use the Black-</a:t>
          </a:r>
          <a:r>
            <a:rPr lang="en-US" sz="2100" dirty="0" err="1">
              <a:latin typeface="Calibri" panose="020F0502020204030204" pitchFamily="34" charset="0"/>
            </a:rPr>
            <a:t>Litterman</a:t>
          </a:r>
          <a:r>
            <a:rPr lang="en-US" sz="2100" dirty="0">
              <a:latin typeface="Calibri" panose="020F0502020204030204" pitchFamily="34" charset="0"/>
            </a:rPr>
            <a:t> as the main model to optimize the portfolio</a:t>
          </a:r>
        </a:p>
      </dgm:t>
    </dgm:pt>
    <dgm:pt modelId="{ED5D41D5-B7D3-44F1-86D2-816F60F8A45E}" type="sibTrans" cxnId="{AEBC12A3-CEA2-4E0C-95EF-26D7367719A5}">
      <dgm:prSet/>
      <dgm:spPr/>
      <dgm:t>
        <a:bodyPr/>
        <a:lstStyle/>
        <a:p>
          <a:endParaRPr lang="en-US"/>
        </a:p>
      </dgm:t>
    </dgm:pt>
    <dgm:pt modelId="{3E06D821-AE98-4F8A-823A-DC5FF118E4A6}" type="parTrans" cxnId="{AEBC12A3-CEA2-4E0C-95EF-26D7367719A5}">
      <dgm:prSet/>
      <dgm:spPr/>
      <dgm:t>
        <a:bodyPr/>
        <a:lstStyle/>
        <a:p>
          <a:endParaRPr lang="en-US"/>
        </a:p>
      </dgm:t>
    </dgm:pt>
    <dgm:pt modelId="{63F14411-215C-4C3B-A56A-9A972EE0B8ED}">
      <dgm:prSet custT="1"/>
      <dgm:spPr>
        <a:solidFill>
          <a:schemeClr val="bg1">
            <a:alpha val="9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sz="2100" dirty="0">
              <a:latin typeface="Calibri" panose="020F0502020204030204" pitchFamily="34" charset="0"/>
            </a:rPr>
            <a:t>Able to input their selected stocks and views, and generate the portfolio weights based on the views and market equilibrium expected return</a:t>
          </a:r>
        </a:p>
      </dgm:t>
    </dgm:pt>
    <dgm:pt modelId="{AEE877CA-49B7-4DCE-A355-817EA35FAF07}" type="sibTrans" cxnId="{51898731-DDF8-4682-B7B9-BBBF45E0DF76}">
      <dgm:prSet/>
      <dgm:spPr/>
      <dgm:t>
        <a:bodyPr/>
        <a:lstStyle/>
        <a:p>
          <a:endParaRPr lang="en-US"/>
        </a:p>
      </dgm:t>
    </dgm:pt>
    <dgm:pt modelId="{90BB136D-9260-4244-BDA1-C4FAC04A40E0}" type="parTrans" cxnId="{51898731-DDF8-4682-B7B9-BBBF45E0DF76}">
      <dgm:prSet/>
      <dgm:spPr/>
      <dgm:t>
        <a:bodyPr/>
        <a:lstStyle/>
        <a:p>
          <a:endParaRPr lang="en-US"/>
        </a:p>
      </dgm:t>
    </dgm:pt>
    <dgm:pt modelId="{55540AC3-C903-4E1A-9F4E-2DBE62723001}" type="pres">
      <dgm:prSet presAssocID="{6E7EE1D4-F4B6-4733-ADB1-98393E228EEA}" presName="Name0" presStyleCnt="0">
        <dgm:presLayoutVars>
          <dgm:dir/>
          <dgm:animLvl val="lvl"/>
          <dgm:resizeHandles val="exact"/>
        </dgm:presLayoutVars>
      </dgm:prSet>
      <dgm:spPr/>
    </dgm:pt>
    <dgm:pt modelId="{B80E6C7A-F651-48BE-9803-ED0F10A87C98}" type="pres">
      <dgm:prSet presAssocID="{924118D2-AFD6-467A-8456-0874226FCDF0}" presName="linNode" presStyleCnt="0"/>
      <dgm:spPr/>
    </dgm:pt>
    <dgm:pt modelId="{41CE3528-FCC9-4195-A840-FE3415FEA3B1}" type="pres">
      <dgm:prSet presAssocID="{924118D2-AFD6-467A-8456-0874226FCDF0}" presName="parentText" presStyleLbl="node1" presStyleIdx="0" presStyleCnt="1" custScaleX="44753" custScaleY="100098" custLinFactNeighborX="-236">
        <dgm:presLayoutVars>
          <dgm:chMax val="1"/>
          <dgm:bulletEnabled val="1"/>
        </dgm:presLayoutVars>
      </dgm:prSet>
      <dgm:spPr/>
    </dgm:pt>
    <dgm:pt modelId="{EE2601E7-95F6-4C97-9F17-E525C439E96C}" type="pres">
      <dgm:prSet presAssocID="{924118D2-AFD6-467A-8456-0874226FCDF0}" presName="descendantText" presStyleLbl="alignAccFollowNode1" presStyleIdx="0" presStyleCnt="1" custScaleX="121108" custScaleY="113963">
        <dgm:presLayoutVars>
          <dgm:bulletEnabled val="1"/>
        </dgm:presLayoutVars>
      </dgm:prSet>
      <dgm:spPr/>
    </dgm:pt>
  </dgm:ptLst>
  <dgm:cxnLst>
    <dgm:cxn modelId="{3B35470D-9424-6F4F-91B7-7D04ED48AEBE}" type="presOf" srcId="{63F14411-215C-4C3B-A56A-9A972EE0B8ED}" destId="{EE2601E7-95F6-4C97-9F17-E525C439E96C}" srcOrd="0" destOrd="1" presId="urn:microsoft.com/office/officeart/2005/8/layout/vList5"/>
    <dgm:cxn modelId="{AEBC12A3-CEA2-4E0C-95EF-26D7367719A5}" srcId="{924118D2-AFD6-467A-8456-0874226FCDF0}" destId="{B49723E2-CB27-4C00-A235-55DB86311ECF}" srcOrd="0" destOrd="0" parTransId="{3E06D821-AE98-4F8A-823A-DC5FF118E4A6}" sibTransId="{ED5D41D5-B7D3-44F1-86D2-816F60F8A45E}"/>
    <dgm:cxn modelId="{B98A786E-5FEB-46A7-A223-6A6726B28653}" srcId="{6E7EE1D4-F4B6-4733-ADB1-98393E228EEA}" destId="{924118D2-AFD6-467A-8456-0874226FCDF0}" srcOrd="0" destOrd="0" parTransId="{28D6FB6B-0A7A-4233-B7D9-B3549FBFCF8A}" sibTransId="{77D1CB3D-CABE-45B7-82AC-AA988BD3437C}"/>
    <dgm:cxn modelId="{18DDA71E-D2BC-5640-A426-D06928661E6A}" type="presOf" srcId="{B49723E2-CB27-4C00-A235-55DB86311ECF}" destId="{EE2601E7-95F6-4C97-9F17-E525C439E96C}" srcOrd="0" destOrd="0" presId="urn:microsoft.com/office/officeart/2005/8/layout/vList5"/>
    <dgm:cxn modelId="{88B8D823-49B0-F241-88A0-38A04E923F6C}" type="presOf" srcId="{6E7EE1D4-F4B6-4733-ADB1-98393E228EEA}" destId="{55540AC3-C903-4E1A-9F4E-2DBE62723001}" srcOrd="0" destOrd="0" presId="urn:microsoft.com/office/officeart/2005/8/layout/vList5"/>
    <dgm:cxn modelId="{C30E4748-67FC-F04C-8DA1-E45F688A155E}" type="presOf" srcId="{924118D2-AFD6-467A-8456-0874226FCDF0}" destId="{41CE3528-FCC9-4195-A840-FE3415FEA3B1}" srcOrd="0" destOrd="0" presId="urn:microsoft.com/office/officeart/2005/8/layout/vList5"/>
    <dgm:cxn modelId="{51898731-DDF8-4682-B7B9-BBBF45E0DF76}" srcId="{924118D2-AFD6-467A-8456-0874226FCDF0}" destId="{63F14411-215C-4C3B-A56A-9A972EE0B8ED}" srcOrd="1" destOrd="0" parTransId="{90BB136D-9260-4244-BDA1-C4FAC04A40E0}" sibTransId="{AEE877CA-49B7-4DCE-A355-817EA35FAF07}"/>
    <dgm:cxn modelId="{6BA1EF03-4BBD-CF4D-B587-B910A7E1EAD7}" type="presParOf" srcId="{55540AC3-C903-4E1A-9F4E-2DBE62723001}" destId="{B80E6C7A-F651-48BE-9803-ED0F10A87C98}" srcOrd="0" destOrd="0" presId="urn:microsoft.com/office/officeart/2005/8/layout/vList5"/>
    <dgm:cxn modelId="{8698C787-D6C7-E64C-BF25-9F1D2A3B0A67}" type="presParOf" srcId="{B80E6C7A-F651-48BE-9803-ED0F10A87C98}" destId="{41CE3528-FCC9-4195-A840-FE3415FEA3B1}" srcOrd="0" destOrd="0" presId="urn:microsoft.com/office/officeart/2005/8/layout/vList5"/>
    <dgm:cxn modelId="{94715E25-51C1-5046-8AF4-5D47D7B11C46}" type="presParOf" srcId="{B80E6C7A-F651-48BE-9803-ED0F10A87C98}" destId="{EE2601E7-95F6-4C97-9F17-E525C439E96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A00395-3B45-F242-9805-C881DBD58C9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74BAC70-4A04-7F4A-8448-0AAC9D56FC32}">
      <dgm:prSet phldrT="[Text]"/>
      <dgm:spPr/>
      <dgm:t>
        <a:bodyPr/>
        <a:lstStyle/>
        <a:p>
          <a:r>
            <a:rPr lang="en-US"/>
            <a:t>Stocks</a:t>
          </a:r>
        </a:p>
      </dgm:t>
    </dgm:pt>
    <dgm:pt modelId="{1DA0653F-F5AF-8548-9918-8B0FBD71D4AC}" type="parTrans" cxnId="{C1AD190A-F1AB-8F4E-8DEB-090955E19603}">
      <dgm:prSet/>
      <dgm:spPr/>
      <dgm:t>
        <a:bodyPr/>
        <a:lstStyle/>
        <a:p>
          <a:endParaRPr lang="en-US"/>
        </a:p>
      </dgm:t>
    </dgm:pt>
    <dgm:pt modelId="{A3BEFF0D-DB2C-654E-A276-963DC98681AE}" type="sibTrans" cxnId="{C1AD190A-F1AB-8F4E-8DEB-090955E19603}">
      <dgm:prSet/>
      <dgm:spPr/>
      <dgm:t>
        <a:bodyPr/>
        <a:lstStyle/>
        <a:p>
          <a:endParaRPr lang="en-US"/>
        </a:p>
      </dgm:t>
    </dgm:pt>
    <dgm:pt modelId="{8D265CA2-812D-534D-B91E-D5AE6429F9DA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5FFFD3C9-6BCC-0849-BC0A-9ABE95A349ED}" type="parTrans" cxnId="{A320B67C-1AC0-DB49-827D-C0B7E7953FA6}">
      <dgm:prSet/>
      <dgm:spPr/>
      <dgm:t>
        <a:bodyPr/>
        <a:lstStyle/>
        <a:p>
          <a:endParaRPr lang="en-US"/>
        </a:p>
      </dgm:t>
    </dgm:pt>
    <dgm:pt modelId="{4A1C756B-65D2-A848-93A8-285D573F1145}" type="sibTrans" cxnId="{A320B67C-1AC0-DB49-827D-C0B7E7953FA6}">
      <dgm:prSet/>
      <dgm:spPr/>
      <dgm:t>
        <a:bodyPr/>
        <a:lstStyle/>
        <a:p>
          <a:endParaRPr lang="en-US"/>
        </a:p>
      </dgm:t>
    </dgm:pt>
    <dgm:pt modelId="{71FBC8DA-DEAA-DC43-843E-76DB12811D24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BD1CE36E-31FE-CE4B-A288-609A05A5240D}" type="parTrans" cxnId="{F5DC3425-00A0-1947-BBDC-27A699A5A74C}">
      <dgm:prSet/>
      <dgm:spPr/>
      <dgm:t>
        <a:bodyPr/>
        <a:lstStyle/>
        <a:p>
          <a:endParaRPr lang="en-US"/>
        </a:p>
      </dgm:t>
    </dgm:pt>
    <dgm:pt modelId="{3042B5E1-991A-A64E-87F6-CEEE5FDD42A9}" type="sibTrans" cxnId="{F5DC3425-00A0-1947-BBDC-27A699A5A74C}">
      <dgm:prSet/>
      <dgm:spPr/>
      <dgm:t>
        <a:bodyPr/>
        <a:lstStyle/>
        <a:p>
          <a:endParaRPr lang="en-US"/>
        </a:p>
      </dgm:t>
    </dgm:pt>
    <dgm:pt modelId="{44FB588F-540A-7C42-BA63-C07D2259D407}" type="pres">
      <dgm:prSet presAssocID="{CAA00395-3B45-F242-9805-C881DBD58C96}" presName="Name0" presStyleCnt="0">
        <dgm:presLayoutVars>
          <dgm:dir/>
          <dgm:resizeHandles val="exact"/>
        </dgm:presLayoutVars>
      </dgm:prSet>
      <dgm:spPr/>
    </dgm:pt>
    <dgm:pt modelId="{0B21D8A5-3642-164A-BA2B-3DCEC0B43584}" type="pres">
      <dgm:prSet presAssocID="{274BAC70-4A04-7F4A-8448-0AAC9D56FC32}" presName="node" presStyleLbl="node1" presStyleIdx="0" presStyleCnt="3">
        <dgm:presLayoutVars>
          <dgm:bulletEnabled val="1"/>
        </dgm:presLayoutVars>
      </dgm:prSet>
      <dgm:spPr/>
    </dgm:pt>
    <dgm:pt modelId="{D6ECBC6B-8BA6-EB4F-8AB5-0ECA25D6E81A}" type="pres">
      <dgm:prSet presAssocID="{A3BEFF0D-DB2C-654E-A276-963DC98681AE}" presName="sibTrans" presStyleLbl="sibTrans2D1" presStyleIdx="0" presStyleCnt="2"/>
      <dgm:spPr/>
    </dgm:pt>
    <dgm:pt modelId="{96EF471B-5705-9545-AA48-A746D3489F2F}" type="pres">
      <dgm:prSet presAssocID="{A3BEFF0D-DB2C-654E-A276-963DC98681AE}" presName="connectorText" presStyleLbl="sibTrans2D1" presStyleIdx="0" presStyleCnt="2"/>
      <dgm:spPr/>
    </dgm:pt>
    <dgm:pt modelId="{060EE212-4662-244C-B99B-77A7E7313119}" type="pres">
      <dgm:prSet presAssocID="{8D265CA2-812D-534D-B91E-D5AE6429F9DA}" presName="node" presStyleLbl="node1" presStyleIdx="1" presStyleCnt="3">
        <dgm:presLayoutVars>
          <dgm:bulletEnabled val="1"/>
        </dgm:presLayoutVars>
      </dgm:prSet>
      <dgm:spPr/>
    </dgm:pt>
    <dgm:pt modelId="{BB36D9FC-DFF3-BD4F-A0F6-579F1DE8BBAB}" type="pres">
      <dgm:prSet presAssocID="{4A1C756B-65D2-A848-93A8-285D573F1145}" presName="sibTrans" presStyleLbl="sibTrans2D1" presStyleIdx="1" presStyleCnt="2"/>
      <dgm:spPr/>
    </dgm:pt>
    <dgm:pt modelId="{1F341942-4A0C-0D4A-A1BA-F68428542694}" type="pres">
      <dgm:prSet presAssocID="{4A1C756B-65D2-A848-93A8-285D573F1145}" presName="connectorText" presStyleLbl="sibTrans2D1" presStyleIdx="1" presStyleCnt="2"/>
      <dgm:spPr/>
    </dgm:pt>
    <dgm:pt modelId="{E46D8E48-639F-784C-BDEE-04A9C02D10E2}" type="pres">
      <dgm:prSet presAssocID="{71FBC8DA-DEAA-DC43-843E-76DB12811D24}" presName="node" presStyleLbl="node1" presStyleIdx="2" presStyleCnt="3">
        <dgm:presLayoutVars>
          <dgm:bulletEnabled val="1"/>
        </dgm:presLayoutVars>
      </dgm:prSet>
      <dgm:spPr/>
    </dgm:pt>
  </dgm:ptLst>
  <dgm:cxnLst>
    <dgm:cxn modelId="{7C9E940C-ED71-8C4B-AF60-21DFF4C885E0}" type="presOf" srcId="{4A1C756B-65D2-A848-93A8-285D573F1145}" destId="{1F341942-4A0C-0D4A-A1BA-F68428542694}" srcOrd="1" destOrd="0" presId="urn:microsoft.com/office/officeart/2005/8/layout/process1"/>
    <dgm:cxn modelId="{A320B67C-1AC0-DB49-827D-C0B7E7953FA6}" srcId="{CAA00395-3B45-F242-9805-C881DBD58C96}" destId="{8D265CA2-812D-534D-B91E-D5AE6429F9DA}" srcOrd="1" destOrd="0" parTransId="{5FFFD3C9-6BCC-0849-BC0A-9ABE95A349ED}" sibTransId="{4A1C756B-65D2-A848-93A8-285D573F1145}"/>
    <dgm:cxn modelId="{732047D1-CBD6-4B4B-9D7B-7CA3B1BB02F0}" type="presOf" srcId="{A3BEFF0D-DB2C-654E-A276-963DC98681AE}" destId="{96EF471B-5705-9545-AA48-A746D3489F2F}" srcOrd="1" destOrd="0" presId="urn:microsoft.com/office/officeart/2005/8/layout/process1"/>
    <dgm:cxn modelId="{385157B2-F5F1-D04F-9076-28B38E551B96}" type="presOf" srcId="{A3BEFF0D-DB2C-654E-A276-963DC98681AE}" destId="{D6ECBC6B-8BA6-EB4F-8AB5-0ECA25D6E81A}" srcOrd="0" destOrd="0" presId="urn:microsoft.com/office/officeart/2005/8/layout/process1"/>
    <dgm:cxn modelId="{C1AD190A-F1AB-8F4E-8DEB-090955E19603}" srcId="{CAA00395-3B45-F242-9805-C881DBD58C96}" destId="{274BAC70-4A04-7F4A-8448-0AAC9D56FC32}" srcOrd="0" destOrd="0" parTransId="{1DA0653F-F5AF-8548-9918-8B0FBD71D4AC}" sibTransId="{A3BEFF0D-DB2C-654E-A276-963DC98681AE}"/>
    <dgm:cxn modelId="{6D4188A4-BDA8-B246-A3EF-B04A004A8CBB}" type="presOf" srcId="{8D265CA2-812D-534D-B91E-D5AE6429F9DA}" destId="{060EE212-4662-244C-B99B-77A7E7313119}" srcOrd="0" destOrd="0" presId="urn:microsoft.com/office/officeart/2005/8/layout/process1"/>
    <dgm:cxn modelId="{F5DC3425-00A0-1947-BBDC-27A699A5A74C}" srcId="{CAA00395-3B45-F242-9805-C881DBD58C96}" destId="{71FBC8DA-DEAA-DC43-843E-76DB12811D24}" srcOrd="2" destOrd="0" parTransId="{BD1CE36E-31FE-CE4B-A288-609A05A5240D}" sibTransId="{3042B5E1-991A-A64E-87F6-CEEE5FDD42A9}"/>
    <dgm:cxn modelId="{277B78CE-F616-1746-8C31-3000F52D22BD}" type="presOf" srcId="{71FBC8DA-DEAA-DC43-843E-76DB12811D24}" destId="{E46D8E48-639F-784C-BDEE-04A9C02D10E2}" srcOrd="0" destOrd="0" presId="urn:microsoft.com/office/officeart/2005/8/layout/process1"/>
    <dgm:cxn modelId="{4738186C-A085-DB45-9D8F-88C2C91BF6EC}" type="presOf" srcId="{CAA00395-3B45-F242-9805-C881DBD58C96}" destId="{44FB588F-540A-7C42-BA63-C07D2259D407}" srcOrd="0" destOrd="0" presId="urn:microsoft.com/office/officeart/2005/8/layout/process1"/>
    <dgm:cxn modelId="{C98C24EE-675D-D449-AF32-73F98C839249}" type="presOf" srcId="{274BAC70-4A04-7F4A-8448-0AAC9D56FC32}" destId="{0B21D8A5-3642-164A-BA2B-3DCEC0B43584}" srcOrd="0" destOrd="0" presId="urn:microsoft.com/office/officeart/2005/8/layout/process1"/>
    <dgm:cxn modelId="{C36844C7-9160-7845-9375-C2AF1AC7DC51}" type="presOf" srcId="{4A1C756B-65D2-A848-93A8-285D573F1145}" destId="{BB36D9FC-DFF3-BD4F-A0F6-579F1DE8BBAB}" srcOrd="0" destOrd="0" presId="urn:microsoft.com/office/officeart/2005/8/layout/process1"/>
    <dgm:cxn modelId="{C13A38CD-9AFF-2F4D-936D-649C362740CC}" type="presParOf" srcId="{44FB588F-540A-7C42-BA63-C07D2259D407}" destId="{0B21D8A5-3642-164A-BA2B-3DCEC0B43584}" srcOrd="0" destOrd="0" presId="urn:microsoft.com/office/officeart/2005/8/layout/process1"/>
    <dgm:cxn modelId="{C13D5BE0-E565-404E-ADAC-F663FA93E240}" type="presParOf" srcId="{44FB588F-540A-7C42-BA63-C07D2259D407}" destId="{D6ECBC6B-8BA6-EB4F-8AB5-0ECA25D6E81A}" srcOrd="1" destOrd="0" presId="urn:microsoft.com/office/officeart/2005/8/layout/process1"/>
    <dgm:cxn modelId="{F5385953-FCBD-6149-8877-24DF5E383E45}" type="presParOf" srcId="{D6ECBC6B-8BA6-EB4F-8AB5-0ECA25D6E81A}" destId="{96EF471B-5705-9545-AA48-A746D3489F2F}" srcOrd="0" destOrd="0" presId="urn:microsoft.com/office/officeart/2005/8/layout/process1"/>
    <dgm:cxn modelId="{9C2564D9-3F73-534F-871A-DB208AD9798C}" type="presParOf" srcId="{44FB588F-540A-7C42-BA63-C07D2259D407}" destId="{060EE212-4662-244C-B99B-77A7E7313119}" srcOrd="2" destOrd="0" presId="urn:microsoft.com/office/officeart/2005/8/layout/process1"/>
    <dgm:cxn modelId="{0ADB4C67-986E-6041-871F-FEA644D847E6}" type="presParOf" srcId="{44FB588F-540A-7C42-BA63-C07D2259D407}" destId="{BB36D9FC-DFF3-BD4F-A0F6-579F1DE8BBAB}" srcOrd="3" destOrd="0" presId="urn:microsoft.com/office/officeart/2005/8/layout/process1"/>
    <dgm:cxn modelId="{467AE7D3-1C33-894A-8A2B-9FE648A2951F}" type="presParOf" srcId="{BB36D9FC-DFF3-BD4F-A0F6-579F1DE8BBAB}" destId="{1F341942-4A0C-0D4A-A1BA-F68428542694}" srcOrd="0" destOrd="0" presId="urn:microsoft.com/office/officeart/2005/8/layout/process1"/>
    <dgm:cxn modelId="{8C5D0ADA-686C-0640-845A-D591907C18E8}" type="presParOf" srcId="{44FB588F-540A-7C42-BA63-C07D2259D407}" destId="{E46D8E48-639F-784C-BDEE-04A9C02D10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51182E-F5AD-224D-98CD-6CCAEAAD6394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F3B002-EBD0-F349-97CE-135B752D8E52}">
      <dgm:prSet phldrT="[Text]" custT="1"/>
      <dgm:spPr/>
      <dgm:t>
        <a:bodyPr/>
        <a:lstStyle/>
        <a:p>
          <a:r>
            <a:rPr lang="en-US" sz="2800" dirty="0"/>
            <a:t>Professional</a:t>
          </a:r>
          <a:endParaRPr lang="en-US" sz="3500" dirty="0"/>
        </a:p>
      </dgm:t>
    </dgm:pt>
    <dgm:pt modelId="{8CE80150-6FE3-3B4E-A2BB-4FDE45067788}" type="parTrans" cxnId="{9D37F7BA-24CD-064C-82D1-7D0C674D2237}">
      <dgm:prSet/>
      <dgm:spPr/>
      <dgm:t>
        <a:bodyPr/>
        <a:lstStyle/>
        <a:p>
          <a:endParaRPr lang="en-US"/>
        </a:p>
      </dgm:t>
    </dgm:pt>
    <dgm:pt modelId="{8E8FF5D7-F767-DF47-B7CB-BA4A40EE3831}" type="sibTrans" cxnId="{9D37F7BA-24CD-064C-82D1-7D0C674D2237}">
      <dgm:prSet/>
      <dgm:spPr/>
      <dgm:t>
        <a:bodyPr/>
        <a:lstStyle/>
        <a:p>
          <a:endParaRPr lang="en-US"/>
        </a:p>
      </dgm:t>
    </dgm:pt>
    <dgm:pt modelId="{99082484-7834-0A40-B824-9CBD4661BC2F}">
      <dgm:prSet phldrT="[Text]" custT="1"/>
      <dgm:spPr/>
      <dgm:t>
        <a:bodyPr/>
        <a:lstStyle/>
        <a:p>
          <a:r>
            <a:rPr lang="en-US" sz="3000" dirty="0"/>
            <a:t>Quick create</a:t>
          </a:r>
        </a:p>
      </dgm:t>
    </dgm:pt>
    <dgm:pt modelId="{9DAC3DA4-1974-6F48-957B-303851A3050D}" type="parTrans" cxnId="{65A08AC6-22F6-6241-A8D9-60076E93C2FE}">
      <dgm:prSet/>
      <dgm:spPr/>
      <dgm:t>
        <a:bodyPr/>
        <a:lstStyle/>
        <a:p>
          <a:endParaRPr lang="en-US"/>
        </a:p>
      </dgm:t>
    </dgm:pt>
    <dgm:pt modelId="{907D02E4-9FF3-1247-8E44-CDD17D69F067}" type="sibTrans" cxnId="{65A08AC6-22F6-6241-A8D9-60076E93C2FE}">
      <dgm:prSet/>
      <dgm:spPr/>
      <dgm:t>
        <a:bodyPr/>
        <a:lstStyle/>
        <a:p>
          <a:endParaRPr lang="en-US"/>
        </a:p>
      </dgm:t>
    </dgm:pt>
    <dgm:pt modelId="{41705E7F-DAC3-0A44-BCAE-40CB25DEC1A5}">
      <dgm:prSet phldrT="[Text]" custT="1"/>
      <dgm:spPr/>
      <dgm:t>
        <a:bodyPr/>
        <a:lstStyle/>
        <a:p>
          <a:r>
            <a:rPr lang="en-US" sz="2600" dirty="0"/>
            <a:t>Specify the stocks we want to invest</a:t>
          </a:r>
        </a:p>
      </dgm:t>
    </dgm:pt>
    <dgm:pt modelId="{4B4306B7-F8BF-9544-AE98-F7FCD948E962}" type="parTrans" cxnId="{D85EAE8A-B954-CD47-A853-714BC28C7179}">
      <dgm:prSet/>
      <dgm:spPr/>
      <dgm:t>
        <a:bodyPr/>
        <a:lstStyle/>
        <a:p>
          <a:endParaRPr lang="en-US"/>
        </a:p>
      </dgm:t>
    </dgm:pt>
    <dgm:pt modelId="{6B310391-5AB7-0B47-B080-40D0BE585CD8}" type="sibTrans" cxnId="{D85EAE8A-B954-CD47-A853-714BC28C7179}">
      <dgm:prSet/>
      <dgm:spPr/>
      <dgm:t>
        <a:bodyPr/>
        <a:lstStyle/>
        <a:p>
          <a:endParaRPr lang="en-US"/>
        </a:p>
      </dgm:t>
    </dgm:pt>
    <dgm:pt modelId="{160EC5CA-AEDA-9941-A35E-18C0F1222C82}">
      <dgm:prSet phldrT="[Text]" custT="1"/>
      <dgm:spPr/>
      <dgm:t>
        <a:bodyPr/>
        <a:lstStyle/>
        <a:p>
          <a:r>
            <a:rPr lang="en-US" sz="2600" dirty="0"/>
            <a:t>Generate to get the optimized portfolio</a:t>
          </a:r>
        </a:p>
      </dgm:t>
    </dgm:pt>
    <dgm:pt modelId="{73C035CC-A8CE-C648-9136-4B1D47DF23F6}" type="parTrans" cxnId="{2B604BF4-1D06-AB49-BA82-2696345AEE08}">
      <dgm:prSet/>
      <dgm:spPr/>
      <dgm:t>
        <a:bodyPr/>
        <a:lstStyle/>
        <a:p>
          <a:endParaRPr lang="en-US"/>
        </a:p>
      </dgm:t>
    </dgm:pt>
    <dgm:pt modelId="{E9B49604-0D81-D449-A799-7A481DC42497}" type="sibTrans" cxnId="{2B604BF4-1D06-AB49-BA82-2696345AEE08}">
      <dgm:prSet/>
      <dgm:spPr/>
      <dgm:t>
        <a:bodyPr/>
        <a:lstStyle/>
        <a:p>
          <a:endParaRPr lang="en-US"/>
        </a:p>
      </dgm:t>
    </dgm:pt>
    <dgm:pt modelId="{63E9AA23-A12C-7A4F-8C1A-82242403EA1F}">
      <dgm:prSet phldrT="[Text]" custT="1"/>
      <dgm:spPr/>
      <dgm:t>
        <a:bodyPr/>
        <a:lstStyle/>
        <a:p>
          <a:endParaRPr lang="en-US" sz="2800" dirty="0"/>
        </a:p>
      </dgm:t>
    </dgm:pt>
    <dgm:pt modelId="{5ED3D43C-4974-684B-B806-80255E219F34}" type="parTrans" cxnId="{42E5E2EC-D031-C548-BD7A-A5FB8EEFA10C}">
      <dgm:prSet/>
      <dgm:spPr/>
      <dgm:t>
        <a:bodyPr/>
        <a:lstStyle/>
        <a:p>
          <a:endParaRPr lang="en-US"/>
        </a:p>
      </dgm:t>
    </dgm:pt>
    <dgm:pt modelId="{DD42D732-D1C3-F445-97A3-1B0F481EC89B}" type="sibTrans" cxnId="{42E5E2EC-D031-C548-BD7A-A5FB8EEFA10C}">
      <dgm:prSet/>
      <dgm:spPr/>
      <dgm:t>
        <a:bodyPr/>
        <a:lstStyle/>
        <a:p>
          <a:endParaRPr lang="en-US"/>
        </a:p>
      </dgm:t>
    </dgm:pt>
    <dgm:pt modelId="{AE83B39D-759E-3747-B0CA-32F1E9E60364}">
      <dgm:prSet phldrT="[Text]" custT="1"/>
      <dgm:spPr/>
      <dgm:t>
        <a:bodyPr/>
        <a:lstStyle/>
        <a:p>
          <a:r>
            <a:rPr lang="en-US" sz="2600" dirty="0"/>
            <a:t>Input stocks and views</a:t>
          </a:r>
        </a:p>
      </dgm:t>
    </dgm:pt>
    <dgm:pt modelId="{489E075C-7C47-6E46-8F06-F42AA6C1B2B9}" type="parTrans" cxnId="{F2CE261C-A3F9-8341-BD2A-4F98A4B939BB}">
      <dgm:prSet/>
      <dgm:spPr/>
      <dgm:t>
        <a:bodyPr/>
        <a:lstStyle/>
        <a:p>
          <a:endParaRPr lang="en-US"/>
        </a:p>
      </dgm:t>
    </dgm:pt>
    <dgm:pt modelId="{83EFB91B-C3CA-474D-84FA-02648DFC5E60}" type="sibTrans" cxnId="{F2CE261C-A3F9-8341-BD2A-4F98A4B939BB}">
      <dgm:prSet/>
      <dgm:spPr/>
      <dgm:t>
        <a:bodyPr/>
        <a:lstStyle/>
        <a:p>
          <a:endParaRPr lang="en-US"/>
        </a:p>
      </dgm:t>
    </dgm:pt>
    <dgm:pt modelId="{FCF0E8F3-118C-1941-A0B3-F290800B0E67}">
      <dgm:prSet phldrT="[Text]" custT="1"/>
      <dgm:spPr/>
      <dgm:t>
        <a:bodyPr/>
        <a:lstStyle/>
        <a:p>
          <a:r>
            <a:rPr lang="en-US" sz="2600" dirty="0"/>
            <a:t>Generate to get the optimized portfolio</a:t>
          </a:r>
        </a:p>
      </dgm:t>
    </dgm:pt>
    <dgm:pt modelId="{7CC78968-8968-884C-AEB1-3ACC3EB452E0}" type="parTrans" cxnId="{6E206375-A16A-8941-AD19-AAD46EE042FE}">
      <dgm:prSet/>
      <dgm:spPr/>
      <dgm:t>
        <a:bodyPr/>
        <a:lstStyle/>
        <a:p>
          <a:endParaRPr lang="en-US"/>
        </a:p>
      </dgm:t>
    </dgm:pt>
    <dgm:pt modelId="{A0FE279A-7818-E44D-8323-01FDD73D2957}" type="sibTrans" cxnId="{6E206375-A16A-8941-AD19-AAD46EE042FE}">
      <dgm:prSet/>
      <dgm:spPr/>
      <dgm:t>
        <a:bodyPr/>
        <a:lstStyle/>
        <a:p>
          <a:endParaRPr lang="en-US"/>
        </a:p>
      </dgm:t>
    </dgm:pt>
    <dgm:pt modelId="{8373FDB1-4401-714E-81F3-10D95242E530}" type="pres">
      <dgm:prSet presAssocID="{D951182E-F5AD-224D-98CD-6CCAEAAD6394}" presName="linear" presStyleCnt="0">
        <dgm:presLayoutVars>
          <dgm:animLvl val="lvl"/>
          <dgm:resizeHandles val="exact"/>
        </dgm:presLayoutVars>
      </dgm:prSet>
      <dgm:spPr/>
    </dgm:pt>
    <dgm:pt modelId="{E808F2D2-709A-E646-94F7-32AE2E23280B}" type="pres">
      <dgm:prSet presAssocID="{BBF3B002-EBD0-F349-97CE-135B752D8E52}" presName="parentText" presStyleLbl="node1" presStyleIdx="0" presStyleCnt="2" custScaleY="46627" custLinFactNeighborX="2090" custLinFactNeighborY="-7750">
        <dgm:presLayoutVars>
          <dgm:chMax val="0"/>
          <dgm:bulletEnabled val="1"/>
        </dgm:presLayoutVars>
      </dgm:prSet>
      <dgm:spPr/>
    </dgm:pt>
    <dgm:pt modelId="{AF91E030-9D20-3E49-9FD7-35B1176FC774}" type="pres">
      <dgm:prSet presAssocID="{BBF3B002-EBD0-F349-97CE-135B752D8E52}" presName="childText" presStyleLbl="revTx" presStyleIdx="0" presStyleCnt="2">
        <dgm:presLayoutVars>
          <dgm:bulletEnabled val="1"/>
        </dgm:presLayoutVars>
      </dgm:prSet>
      <dgm:spPr/>
    </dgm:pt>
    <dgm:pt modelId="{144F898D-5024-E64B-9708-12819CF4E2EB}" type="pres">
      <dgm:prSet presAssocID="{99082484-7834-0A40-B824-9CBD4661BC2F}" presName="parentText" presStyleLbl="node1" presStyleIdx="1" presStyleCnt="2" custScaleY="51137">
        <dgm:presLayoutVars>
          <dgm:chMax val="0"/>
          <dgm:bulletEnabled val="1"/>
        </dgm:presLayoutVars>
      </dgm:prSet>
      <dgm:spPr/>
    </dgm:pt>
    <dgm:pt modelId="{E0D53008-5130-E846-B545-360F13331400}" type="pres">
      <dgm:prSet presAssocID="{99082484-7834-0A40-B824-9CBD4661BC2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E5E2EC-D031-C548-BD7A-A5FB8EEFA10C}" srcId="{BBF3B002-EBD0-F349-97CE-135B752D8E52}" destId="{63E9AA23-A12C-7A4F-8C1A-82242403EA1F}" srcOrd="2" destOrd="0" parTransId="{5ED3D43C-4974-684B-B806-80255E219F34}" sibTransId="{DD42D732-D1C3-F445-97A3-1B0F481EC89B}"/>
    <dgm:cxn modelId="{F2CE261C-A3F9-8341-BD2A-4F98A4B939BB}" srcId="{BBF3B002-EBD0-F349-97CE-135B752D8E52}" destId="{AE83B39D-759E-3747-B0CA-32F1E9E60364}" srcOrd="0" destOrd="0" parTransId="{489E075C-7C47-6E46-8F06-F42AA6C1B2B9}" sibTransId="{83EFB91B-C3CA-474D-84FA-02648DFC5E60}"/>
    <dgm:cxn modelId="{BF4753D1-60DC-5544-A903-7CC7D8C1586C}" type="presOf" srcId="{D951182E-F5AD-224D-98CD-6CCAEAAD6394}" destId="{8373FDB1-4401-714E-81F3-10D95242E530}" srcOrd="0" destOrd="0" presId="urn:microsoft.com/office/officeart/2005/8/layout/vList2"/>
    <dgm:cxn modelId="{2B604BF4-1D06-AB49-BA82-2696345AEE08}" srcId="{BBF3B002-EBD0-F349-97CE-135B752D8E52}" destId="{160EC5CA-AEDA-9941-A35E-18C0F1222C82}" srcOrd="1" destOrd="0" parTransId="{73C035CC-A8CE-C648-9136-4B1D47DF23F6}" sibTransId="{E9B49604-0D81-D449-A799-7A481DC42497}"/>
    <dgm:cxn modelId="{65A08AC6-22F6-6241-A8D9-60076E93C2FE}" srcId="{D951182E-F5AD-224D-98CD-6CCAEAAD6394}" destId="{99082484-7834-0A40-B824-9CBD4661BC2F}" srcOrd="1" destOrd="0" parTransId="{9DAC3DA4-1974-6F48-957B-303851A3050D}" sibTransId="{907D02E4-9FF3-1247-8E44-CDD17D69F067}"/>
    <dgm:cxn modelId="{526B8902-DB73-664B-B3FC-8E59E9E83840}" type="presOf" srcId="{BBF3B002-EBD0-F349-97CE-135B752D8E52}" destId="{E808F2D2-709A-E646-94F7-32AE2E23280B}" srcOrd="0" destOrd="0" presId="urn:microsoft.com/office/officeart/2005/8/layout/vList2"/>
    <dgm:cxn modelId="{FD2B851C-2B53-7843-986C-CB015E58E865}" type="presOf" srcId="{160EC5CA-AEDA-9941-A35E-18C0F1222C82}" destId="{AF91E030-9D20-3E49-9FD7-35B1176FC774}" srcOrd="0" destOrd="1" presId="urn:microsoft.com/office/officeart/2005/8/layout/vList2"/>
    <dgm:cxn modelId="{623910E1-DA2D-EE48-9EDD-6BFE52656112}" type="presOf" srcId="{63E9AA23-A12C-7A4F-8C1A-82242403EA1F}" destId="{AF91E030-9D20-3E49-9FD7-35B1176FC774}" srcOrd="0" destOrd="2" presId="urn:microsoft.com/office/officeart/2005/8/layout/vList2"/>
    <dgm:cxn modelId="{6E206375-A16A-8941-AD19-AAD46EE042FE}" srcId="{99082484-7834-0A40-B824-9CBD4661BC2F}" destId="{FCF0E8F3-118C-1941-A0B3-F290800B0E67}" srcOrd="1" destOrd="0" parTransId="{7CC78968-8968-884C-AEB1-3ACC3EB452E0}" sibTransId="{A0FE279A-7818-E44D-8323-01FDD73D2957}"/>
    <dgm:cxn modelId="{A6250B9B-80DA-C443-A507-53626166E69B}" type="presOf" srcId="{99082484-7834-0A40-B824-9CBD4661BC2F}" destId="{144F898D-5024-E64B-9708-12819CF4E2EB}" srcOrd="0" destOrd="0" presId="urn:microsoft.com/office/officeart/2005/8/layout/vList2"/>
    <dgm:cxn modelId="{D85EAE8A-B954-CD47-A853-714BC28C7179}" srcId="{99082484-7834-0A40-B824-9CBD4661BC2F}" destId="{41705E7F-DAC3-0A44-BCAE-40CB25DEC1A5}" srcOrd="0" destOrd="0" parTransId="{4B4306B7-F8BF-9544-AE98-F7FCD948E962}" sibTransId="{6B310391-5AB7-0B47-B080-40D0BE585CD8}"/>
    <dgm:cxn modelId="{9D37F7BA-24CD-064C-82D1-7D0C674D2237}" srcId="{D951182E-F5AD-224D-98CD-6CCAEAAD6394}" destId="{BBF3B002-EBD0-F349-97CE-135B752D8E52}" srcOrd="0" destOrd="0" parTransId="{8CE80150-6FE3-3B4E-A2BB-4FDE45067788}" sibTransId="{8E8FF5D7-F767-DF47-B7CB-BA4A40EE3831}"/>
    <dgm:cxn modelId="{B7BDCA1B-0CC0-3047-8B84-A22DE11BE965}" type="presOf" srcId="{41705E7F-DAC3-0A44-BCAE-40CB25DEC1A5}" destId="{E0D53008-5130-E846-B545-360F13331400}" srcOrd="0" destOrd="0" presId="urn:microsoft.com/office/officeart/2005/8/layout/vList2"/>
    <dgm:cxn modelId="{C80FDDD4-EB43-7D43-9935-C89B5314FB89}" type="presOf" srcId="{FCF0E8F3-118C-1941-A0B3-F290800B0E67}" destId="{E0D53008-5130-E846-B545-360F13331400}" srcOrd="0" destOrd="1" presId="urn:microsoft.com/office/officeart/2005/8/layout/vList2"/>
    <dgm:cxn modelId="{02602C67-01A4-A445-97DC-D1343156EE2E}" type="presOf" srcId="{AE83B39D-759E-3747-B0CA-32F1E9E60364}" destId="{AF91E030-9D20-3E49-9FD7-35B1176FC774}" srcOrd="0" destOrd="0" presId="urn:microsoft.com/office/officeart/2005/8/layout/vList2"/>
    <dgm:cxn modelId="{184B5F41-7C9F-2946-9517-FC01BB3F9A42}" type="presParOf" srcId="{8373FDB1-4401-714E-81F3-10D95242E530}" destId="{E808F2D2-709A-E646-94F7-32AE2E23280B}" srcOrd="0" destOrd="0" presId="urn:microsoft.com/office/officeart/2005/8/layout/vList2"/>
    <dgm:cxn modelId="{3087C731-A6A6-944A-AE0E-5A006C2E3ACF}" type="presParOf" srcId="{8373FDB1-4401-714E-81F3-10D95242E530}" destId="{AF91E030-9D20-3E49-9FD7-35B1176FC774}" srcOrd="1" destOrd="0" presId="urn:microsoft.com/office/officeart/2005/8/layout/vList2"/>
    <dgm:cxn modelId="{CD2B75E6-9B3D-524F-91FA-6008C4A195C5}" type="presParOf" srcId="{8373FDB1-4401-714E-81F3-10D95242E530}" destId="{144F898D-5024-E64B-9708-12819CF4E2EB}" srcOrd="2" destOrd="0" presId="urn:microsoft.com/office/officeart/2005/8/layout/vList2"/>
    <dgm:cxn modelId="{8EEFC854-A11A-CA4B-9045-D631525F37E4}" type="presParOf" srcId="{8373FDB1-4401-714E-81F3-10D95242E530}" destId="{E0D53008-5130-E846-B545-360F1333140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1E7-95F6-4C97-9F17-E525C439E96C}">
      <dsp:nvSpPr>
        <dsp:cNvPr id="0" name=""/>
        <dsp:cNvSpPr/>
      </dsp:nvSpPr>
      <dsp:spPr>
        <a:xfrm rot="5400000">
          <a:off x="5537126" y="-3304991"/>
          <a:ext cx="1797023" cy="8584900"/>
        </a:xfrm>
        <a:prstGeom prst="round2SameRect">
          <a:avLst/>
        </a:prstGeom>
        <a:solidFill>
          <a:schemeClr val="bg1">
            <a:alpha val="90000"/>
          </a:schemeClr>
        </a:solidFill>
        <a:ln w="1079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Use the Black-</a:t>
          </a:r>
          <a:r>
            <a:rPr lang="en-US" sz="2000" kern="1200" dirty="0" err="1">
              <a:latin typeface="Calibri" panose="020F0502020204030204" pitchFamily="34" charset="0"/>
            </a:rPr>
            <a:t>Litterman</a:t>
          </a:r>
          <a:r>
            <a:rPr lang="en-US" sz="2000" kern="1200" dirty="0">
              <a:latin typeface="Calibri" panose="020F0502020204030204" pitchFamily="34" charset="0"/>
            </a:rPr>
            <a:t> as the main model to optimize as well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Stocks will be selected from different sectors based on their Earning Per Share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" panose="020F0502020204030204" pitchFamily="34" charset="0"/>
            </a:rPr>
            <a:t>Relative Strength Index and Stochastic Oscillator will be used to generate the views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143188" y="176670"/>
        <a:ext cx="8497177" cy="1621577"/>
      </dsp:txXfrm>
    </dsp:sp>
    <dsp:sp modelId="{41CE3528-FCC9-4195-A840-FE3415FEA3B1}">
      <dsp:nvSpPr>
        <dsp:cNvPr id="0" name=""/>
        <dsp:cNvSpPr/>
      </dsp:nvSpPr>
      <dsp:spPr>
        <a:xfrm>
          <a:off x="341997" y="962"/>
          <a:ext cx="1784461" cy="1972991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Non-Professional</a:t>
          </a:r>
        </a:p>
      </dsp:txBody>
      <dsp:txXfrm>
        <a:off x="429107" y="88072"/>
        <a:ext cx="1610241" cy="1798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01E7-95F6-4C97-9F17-E525C439E96C}">
      <dsp:nvSpPr>
        <dsp:cNvPr id="0" name=""/>
        <dsp:cNvSpPr/>
      </dsp:nvSpPr>
      <dsp:spPr>
        <a:xfrm rot="5400000">
          <a:off x="5537126" y="-3304991"/>
          <a:ext cx="1797023" cy="8584900"/>
        </a:xfrm>
        <a:prstGeom prst="round2SameRect">
          <a:avLst/>
        </a:prstGeom>
        <a:solidFill>
          <a:schemeClr val="bg1">
            <a:alpha val="90000"/>
          </a:schemeClr>
        </a:solidFill>
        <a:ln w="1079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</a:rPr>
            <a:t>Use the Black-</a:t>
          </a:r>
          <a:r>
            <a:rPr lang="en-US" sz="2100" kern="1200" dirty="0" err="1">
              <a:latin typeface="Calibri" panose="020F0502020204030204" pitchFamily="34" charset="0"/>
            </a:rPr>
            <a:t>Litterman</a:t>
          </a:r>
          <a:r>
            <a:rPr lang="en-US" sz="2100" kern="1200" dirty="0">
              <a:latin typeface="Calibri" panose="020F0502020204030204" pitchFamily="34" charset="0"/>
            </a:rPr>
            <a:t> as the main model to optimize the portfolio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</a:rPr>
            <a:t>Able to input their selected stocks and views, and generate the portfolio weights based on the views and market equilibrium expected return</a:t>
          </a:r>
        </a:p>
      </dsp:txBody>
      <dsp:txXfrm rot="-5400000">
        <a:off x="2143188" y="176670"/>
        <a:ext cx="8497177" cy="1621577"/>
      </dsp:txXfrm>
    </dsp:sp>
    <dsp:sp modelId="{41CE3528-FCC9-4195-A840-FE3415FEA3B1}">
      <dsp:nvSpPr>
        <dsp:cNvPr id="0" name=""/>
        <dsp:cNvSpPr/>
      </dsp:nvSpPr>
      <dsp:spPr>
        <a:xfrm>
          <a:off x="341997" y="962"/>
          <a:ext cx="1784461" cy="1972991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Professional</a:t>
          </a:r>
        </a:p>
      </dsp:txBody>
      <dsp:txXfrm>
        <a:off x="429107" y="88072"/>
        <a:ext cx="1610241" cy="1798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D8A5-3642-164A-BA2B-3DCEC0B43584}">
      <dsp:nvSpPr>
        <dsp:cNvPr id="0" name=""/>
        <dsp:cNvSpPr/>
      </dsp:nvSpPr>
      <dsp:spPr>
        <a:xfrm>
          <a:off x="9742" y="0"/>
          <a:ext cx="2911944" cy="42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Stocks</a:t>
          </a:r>
        </a:p>
      </dsp:txBody>
      <dsp:txXfrm>
        <a:off x="22232" y="12490"/>
        <a:ext cx="2886964" cy="401471"/>
      </dsp:txXfrm>
    </dsp:sp>
    <dsp:sp modelId="{D6ECBC6B-8BA6-EB4F-8AB5-0ECA25D6E81A}">
      <dsp:nvSpPr>
        <dsp:cNvPr id="0" name=""/>
        <dsp:cNvSpPr/>
      </dsp:nvSpPr>
      <dsp:spPr>
        <a:xfrm>
          <a:off x="3212882" y="0"/>
          <a:ext cx="617332" cy="426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12882" y="85290"/>
        <a:ext cx="489397" cy="255871"/>
      </dsp:txXfrm>
    </dsp:sp>
    <dsp:sp modelId="{060EE212-4662-244C-B99B-77A7E7313119}">
      <dsp:nvSpPr>
        <dsp:cNvPr id="0" name=""/>
        <dsp:cNvSpPr/>
      </dsp:nvSpPr>
      <dsp:spPr>
        <a:xfrm>
          <a:off x="4086465" y="0"/>
          <a:ext cx="2911944" cy="42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4098955" y="12490"/>
        <a:ext cx="2886964" cy="401471"/>
      </dsp:txXfrm>
    </dsp:sp>
    <dsp:sp modelId="{BB36D9FC-DFF3-BD4F-A0F6-579F1DE8BBAB}">
      <dsp:nvSpPr>
        <dsp:cNvPr id="0" name=""/>
        <dsp:cNvSpPr/>
      </dsp:nvSpPr>
      <dsp:spPr>
        <a:xfrm>
          <a:off x="7289604" y="0"/>
          <a:ext cx="617332" cy="4264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89604" y="85290"/>
        <a:ext cx="489397" cy="255871"/>
      </dsp:txXfrm>
    </dsp:sp>
    <dsp:sp modelId="{E46D8E48-639F-784C-BDEE-04A9C02D10E2}">
      <dsp:nvSpPr>
        <dsp:cNvPr id="0" name=""/>
        <dsp:cNvSpPr/>
      </dsp:nvSpPr>
      <dsp:spPr>
        <a:xfrm>
          <a:off x="8163188" y="0"/>
          <a:ext cx="2911944" cy="4264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</a:t>
          </a:r>
        </a:p>
      </dsp:txBody>
      <dsp:txXfrm>
        <a:off x="8175678" y="12490"/>
        <a:ext cx="2886964" cy="4014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8F2D2-709A-E646-94F7-32AE2E23280B}">
      <dsp:nvSpPr>
        <dsp:cNvPr id="0" name=""/>
        <dsp:cNvSpPr/>
      </dsp:nvSpPr>
      <dsp:spPr>
        <a:xfrm>
          <a:off x="0" y="0"/>
          <a:ext cx="6126480" cy="549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Professional</a:t>
          </a:r>
          <a:endParaRPr lang="en-US" sz="3500" kern="1200" dirty="0"/>
        </a:p>
      </dsp:txBody>
      <dsp:txXfrm>
        <a:off x="26844" y="26844"/>
        <a:ext cx="6072792" cy="496212"/>
      </dsp:txXfrm>
    </dsp:sp>
    <dsp:sp modelId="{AF91E030-9D20-3E49-9FD7-35B1176FC774}">
      <dsp:nvSpPr>
        <dsp:cNvPr id="0" name=""/>
        <dsp:cNvSpPr/>
      </dsp:nvSpPr>
      <dsp:spPr>
        <a:xfrm>
          <a:off x="0" y="554709"/>
          <a:ext cx="6126480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Input stocks and views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Generate to get the optimized portfolio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554709"/>
        <a:ext cx="6126480" cy="1369305"/>
      </dsp:txXfrm>
    </dsp:sp>
    <dsp:sp modelId="{144F898D-5024-E64B-9708-12819CF4E2EB}">
      <dsp:nvSpPr>
        <dsp:cNvPr id="0" name=""/>
        <dsp:cNvSpPr/>
      </dsp:nvSpPr>
      <dsp:spPr>
        <a:xfrm>
          <a:off x="0" y="1924014"/>
          <a:ext cx="6126480" cy="603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Quick create</a:t>
          </a:r>
        </a:p>
      </dsp:txBody>
      <dsp:txXfrm>
        <a:off x="29440" y="1953454"/>
        <a:ext cx="6067600" cy="544209"/>
      </dsp:txXfrm>
    </dsp:sp>
    <dsp:sp modelId="{E0D53008-5130-E846-B545-360F13331400}">
      <dsp:nvSpPr>
        <dsp:cNvPr id="0" name=""/>
        <dsp:cNvSpPr/>
      </dsp:nvSpPr>
      <dsp:spPr>
        <a:xfrm>
          <a:off x="0" y="2527104"/>
          <a:ext cx="612648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51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Specify the stocks we want to invest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Generate to get the optimized portfolio</a:t>
          </a:r>
        </a:p>
      </dsp:txBody>
      <dsp:txXfrm>
        <a:off x="0" y="2527104"/>
        <a:ext cx="6126480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38102-DCAC-A34C-9BC9-50FAB4587E19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77B81-A5A7-C248-A532-59551EFBA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decide to focus on the black </a:t>
            </a:r>
            <a:r>
              <a:rPr lang="en-US" dirty="0" err="1"/>
              <a:t>litterman</a:t>
            </a:r>
            <a:r>
              <a:rPr lang="en-US" dirty="0"/>
              <a:t>,</a:t>
            </a:r>
            <a:r>
              <a:rPr lang="en-US" baseline="0" dirty="0"/>
              <a:t> and re-define our problems and constraints after discussion with Prof. Kwon and Minho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2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9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09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pretty straight</a:t>
            </a:r>
            <a:r>
              <a:rPr lang="en-US" baseline="0" dirty="0"/>
              <a:t> forward for the professional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77B81-A5A7-C248-A532-59551EFBA3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diagramLayout" Target="../diagrams/layout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diagramData" Target="../diagrams/data3.xml"/><Relationship Id="rId5" Type="http://schemas.openxmlformats.org/officeDocument/2006/relationships/image" Target="../media/image9.jpeg"/><Relationship Id="rId15" Type="http://schemas.microsoft.com/office/2007/relationships/diagramDrawing" Target="../diagrams/drawing3.xm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diagramColors" Target="../diagrams/colors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2" b="2279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3579075" cy="193074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4100" dirty="0"/>
              <a:t>Asset Allocation Decision Support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870" y="3999017"/>
            <a:ext cx="3331786" cy="155886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UY" altLang="en-US"/>
              <a:t>Back End: Bowen Chen</a:t>
            </a:r>
          </a:p>
          <a:p>
            <a:pPr>
              <a:lnSpc>
                <a:spcPct val="70000"/>
              </a:lnSpc>
            </a:pPr>
            <a:r>
              <a:rPr lang="es-UY" altLang="en-US" dirty="0"/>
              <a:t>Front End: Jessica Leung</a:t>
            </a:r>
          </a:p>
          <a:p>
            <a:pPr>
              <a:lnSpc>
                <a:spcPct val="70000"/>
              </a:lnSpc>
            </a:pPr>
            <a:r>
              <a:rPr lang="es-UY" altLang="en-US" dirty="0"/>
              <a:t>Business Logic: Yinger Li</a:t>
            </a:r>
            <a:endParaRPr lang="es-ES" altLang="en-US" dirty="0"/>
          </a:p>
          <a:p>
            <a:pPr>
              <a:lnSpc>
                <a:spcPct val="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90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363543152"/>
              </p:ext>
            </p:extLst>
          </p:nvPr>
        </p:nvGraphicFramePr>
        <p:xfrm>
          <a:off x="434626" y="4091602"/>
          <a:ext cx="11086814" cy="197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1424" y="843503"/>
            <a:ext cx="583996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Targeting 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08518495"/>
              </p:ext>
            </p:extLst>
          </p:nvPr>
        </p:nvGraphicFramePr>
        <p:xfrm>
          <a:off x="434626" y="1844106"/>
          <a:ext cx="11086814" cy="1974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5" name="Picture 2" descr="Image result for people imag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048" y="3041547"/>
            <a:ext cx="1121848" cy="8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people imag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516" y="5624475"/>
            <a:ext cx="1121848" cy="8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people imag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912" y="5633383"/>
            <a:ext cx="1121848" cy="8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2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40" y="633031"/>
            <a:ext cx="10498805" cy="5842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339703" y="859567"/>
            <a:ext cx="5018881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Professional </a:t>
            </a: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Users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98270" y="1939148"/>
            <a:ext cx="93954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 can be selected from S&amp;P500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can be input by the users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The market equilibrium portfolio is calculated from market capitalizations of portfolio components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 will be calculated every time based on the different combination of the assets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22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67860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1" name="Plus 20"/>
          <p:cNvSpPr/>
          <p:nvPr/>
        </p:nvSpPr>
        <p:spPr>
          <a:xfrm>
            <a:off x="5069464" y="3070862"/>
            <a:ext cx="889952" cy="801657"/>
          </a:xfrm>
          <a:prstGeom prst="mathPl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8381" y="1357314"/>
            <a:ext cx="3840840" cy="4059114"/>
            <a:chOff x="831642" y="1850930"/>
            <a:chExt cx="3854744" cy="4392612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831642" y="2897818"/>
              <a:ext cx="3725862" cy="820737"/>
              <a:chOff x="6201365" y="1580712"/>
              <a:chExt cx="4997345" cy="102234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6397256" y="2603054"/>
                <a:ext cx="4801454" cy="0"/>
              </a:xfrm>
              <a:prstGeom prst="line">
                <a:avLst/>
              </a:prstGeom>
              <a:ln w="12700">
                <a:solidFill>
                  <a:schemeClr val="bg2"/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201365" y="1580712"/>
                <a:ext cx="2212659" cy="574421"/>
              </a:xfrm>
              <a:prstGeom prst="rect">
                <a:avLst/>
              </a:prstGeom>
              <a:noFill/>
            </p:spPr>
            <p:txBody>
              <a:bodyPr lIns="182880" tIns="146304" rIns="182880" bIns="146304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200" spc="-5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rPr>
                  <a:t>Health Care</a:t>
                </a:r>
                <a:endParaRPr lang="en-US" spc="-5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839874" y="1850930"/>
              <a:ext cx="3846512" cy="4392612"/>
              <a:chOff x="468313" y="1417638"/>
              <a:chExt cx="3846512" cy="4392612"/>
            </a:xfrm>
          </p:grpSpPr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468313" y="1447800"/>
                <a:ext cx="3725862" cy="820738"/>
                <a:chOff x="6201365" y="1580712"/>
                <a:chExt cx="4997345" cy="1022342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397256" y="2603054"/>
                  <a:ext cx="4801454" cy="0"/>
                </a:xfrm>
                <a:prstGeom prst="line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6201365" y="1580712"/>
                  <a:ext cx="2212659" cy="653259"/>
                </a:xfrm>
                <a:prstGeom prst="rect">
                  <a:avLst/>
                </a:prstGeom>
                <a:noFill/>
              </p:spPr>
              <p:txBody>
                <a:bodyPr lIns="182880" tIns="146304" rIns="182880" bIns="146304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1200" spc="-50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Information Technology</a:t>
                  </a:r>
                  <a:endParaRPr lang="en-US" spc="-5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25" name="Group 24"/>
              <p:cNvGrpSpPr>
                <a:grpSpLocks/>
              </p:cNvGrpSpPr>
              <p:nvPr/>
            </p:nvGrpSpPr>
            <p:grpSpPr bwMode="auto">
              <a:xfrm>
                <a:off x="468313" y="3213100"/>
                <a:ext cx="3725862" cy="822325"/>
                <a:chOff x="6201365" y="1580712"/>
                <a:chExt cx="4997345" cy="1022342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397256" y="2603054"/>
                  <a:ext cx="4801454" cy="0"/>
                </a:xfrm>
                <a:prstGeom prst="line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6201365" y="1580712"/>
                  <a:ext cx="2212659" cy="574421"/>
                </a:xfrm>
                <a:prstGeom prst="rect">
                  <a:avLst/>
                </a:prstGeom>
                <a:noFill/>
              </p:spPr>
              <p:txBody>
                <a:bodyPr lIns="182880" tIns="146304" rIns="182880" bIns="146304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1200" spc="-50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Financials</a:t>
                  </a:r>
                  <a:endParaRPr lang="en-US" spc="-5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468313" y="4105275"/>
                <a:ext cx="3725862" cy="822325"/>
                <a:chOff x="6201365" y="1580712"/>
                <a:chExt cx="4997345" cy="1022342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397256" y="2603054"/>
                  <a:ext cx="4801454" cy="0"/>
                </a:xfrm>
                <a:prstGeom prst="line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6201365" y="1580712"/>
                  <a:ext cx="2212659" cy="781213"/>
                </a:xfrm>
                <a:prstGeom prst="rect">
                  <a:avLst/>
                </a:prstGeom>
                <a:noFill/>
              </p:spPr>
              <p:txBody>
                <a:bodyPr lIns="182880" tIns="146304" rIns="182880" bIns="146304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1200" spc="-50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Consumer Discretionary</a:t>
                  </a:r>
                  <a:endParaRPr lang="en-US" spc="-5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31" name="Group 30"/>
              <p:cNvGrpSpPr>
                <a:grpSpLocks/>
              </p:cNvGrpSpPr>
              <p:nvPr/>
            </p:nvGrpSpPr>
            <p:grpSpPr bwMode="auto">
              <a:xfrm>
                <a:off x="487363" y="4987925"/>
                <a:ext cx="3725862" cy="822325"/>
                <a:chOff x="6201365" y="1580712"/>
                <a:chExt cx="4997345" cy="1022342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397256" y="2603054"/>
                  <a:ext cx="4801454" cy="0"/>
                </a:xfrm>
                <a:prstGeom prst="line">
                  <a:avLst/>
                </a:prstGeom>
                <a:ln w="12700">
                  <a:solidFill>
                    <a:schemeClr val="bg2"/>
                  </a:solidFill>
                  <a:prstDash val="dash"/>
                  <a:headEnd type="none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6201365" y="1580712"/>
                  <a:ext cx="2212659" cy="574421"/>
                </a:xfrm>
                <a:prstGeom prst="rect">
                  <a:avLst/>
                </a:prstGeom>
                <a:noFill/>
              </p:spPr>
              <p:txBody>
                <a:bodyPr lIns="182880" tIns="146304" rIns="182880" bIns="146304">
                  <a:spAutoFit/>
                </a:bodyPr>
                <a:lstStyle/>
                <a:p>
                  <a:pPr>
                    <a:lnSpc>
                      <a:spcPct val="90000"/>
                    </a:lnSpc>
                    <a:defRPr/>
                  </a:pPr>
                  <a:r>
                    <a:rPr lang="en-US" sz="1200" spc="-50" dirty="0">
                      <a:gradFill>
                        <a:gsLst>
                          <a:gs pos="2917">
                            <a:srgbClr val="505050"/>
                          </a:gs>
                          <a:gs pos="30000">
                            <a:srgbClr val="505050"/>
                          </a:gs>
                        </a:gsLst>
                        <a:lin ang="5400000" scaled="0"/>
                      </a:gra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rPr>
                    <a:t>6 more sectors …..</a:t>
                  </a:r>
                  <a:endParaRPr lang="en-US" spc="-50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endParaRPr>
                </a:p>
              </p:txBody>
            </p:sp>
          </p:grpSp>
          <p:pic>
            <p:nvPicPr>
              <p:cNvPr id="34" name="Picture 2" descr="Image result for ebay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9313" y="1417638"/>
                <a:ext cx="1216025" cy="911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Picture 4" descr="Image result for inte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6575" y="1512888"/>
                <a:ext cx="1238250" cy="619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Picture 6" descr="Related image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3450" y="2146300"/>
                <a:ext cx="1176338" cy="1176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Picture 8" descr="Image result for Edwards Lifesciences Corp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350" y="2398713"/>
                <a:ext cx="520700" cy="70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Picture 10" descr="Related image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3913" y="3348038"/>
                <a:ext cx="1038225" cy="573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Picture 12" descr="Related image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1513" y="3540125"/>
                <a:ext cx="1066800" cy="207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14" descr="Image result for NetFlix Inc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225" y="4248150"/>
                <a:ext cx="1804988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16" descr="Image result for Tesoro Corp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0750" y="5024438"/>
                <a:ext cx="671513" cy="671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18" descr="Image result for Equifax Inc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1788" y="5214938"/>
                <a:ext cx="1320800" cy="376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3" name="Rectangle 42"/>
          <p:cNvSpPr/>
          <p:nvPr/>
        </p:nvSpPr>
        <p:spPr>
          <a:xfrm>
            <a:off x="3239889" y="712633"/>
            <a:ext cx="5645234" cy="5355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Non-Professional Users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99382" y="2737566"/>
            <a:ext cx="2082959" cy="15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Relative Strength Index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5" name="Plus 44"/>
          <p:cNvSpPr/>
          <p:nvPr/>
        </p:nvSpPr>
        <p:spPr>
          <a:xfrm>
            <a:off x="7966001" y="3103159"/>
            <a:ext cx="889952" cy="801657"/>
          </a:xfrm>
          <a:prstGeom prst="mathPl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252935" y="2737566"/>
            <a:ext cx="20829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Calibri" panose="020F0502020204030204" pitchFamily="34" charset="0"/>
              </a:rPr>
              <a:t>Stochastic Oscillator 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56950807"/>
              </p:ext>
            </p:extLst>
          </p:nvPr>
        </p:nvGraphicFramePr>
        <p:xfrm>
          <a:off x="525564" y="5897452"/>
          <a:ext cx="11084876" cy="42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91264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339703" y="859567"/>
            <a:ext cx="5018881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Non- professional Users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3827" y="1662415"/>
            <a:ext cx="1039063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Stocks can be chosen from the list we provide from S&amp;P 500. The list is generated based on the top earning per share performances in different sectors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Views are generated using Relevant Asset Index and Stochastic Oscillator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market equilibrium portfolio is calculated from market capitalizations of portfolio components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matrix will be calculated in python every time based on the different combination of the assets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1" y="633031"/>
            <a:ext cx="10113264" cy="58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4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339703" y="859567"/>
            <a:ext cx="5018881" cy="60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Relative Strength Index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61162" y="2156735"/>
            <a:ext cx="734169" cy="1312008"/>
            <a:chOff x="1561162" y="2156735"/>
            <a:chExt cx="734169" cy="1312008"/>
          </a:xfrm>
        </p:grpSpPr>
        <p:sp>
          <p:nvSpPr>
            <p:cNvPr id="9" name="Down Arrow 8"/>
            <p:cNvSpPr/>
            <p:nvPr/>
          </p:nvSpPr>
          <p:spPr>
            <a:xfrm rot="10800000">
              <a:off x="1561163" y="2156735"/>
              <a:ext cx="606489" cy="802432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61162" y="3099411"/>
              <a:ext cx="7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Gain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56540" y="2209775"/>
            <a:ext cx="734169" cy="1249848"/>
            <a:chOff x="2756540" y="2209775"/>
            <a:chExt cx="734169" cy="1249848"/>
          </a:xfrm>
        </p:grpSpPr>
        <p:sp>
          <p:nvSpPr>
            <p:cNvPr id="2" name="Down Arrow 1"/>
            <p:cNvSpPr/>
            <p:nvPr/>
          </p:nvSpPr>
          <p:spPr>
            <a:xfrm>
              <a:off x="2756540" y="2209775"/>
              <a:ext cx="606489" cy="8024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56540" y="3090291"/>
              <a:ext cx="734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Loss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661335" y="3790175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Days Average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921690" y="3099411"/>
            <a:ext cx="1931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403219" y="2311097"/>
            <a:ext cx="1021943" cy="1281997"/>
            <a:chOff x="1561162" y="2463745"/>
            <a:chExt cx="1535127" cy="1281997"/>
          </a:xfrm>
        </p:grpSpPr>
        <p:sp>
          <p:nvSpPr>
            <p:cNvPr id="18" name="Down Arrow 17"/>
            <p:cNvSpPr/>
            <p:nvPr/>
          </p:nvSpPr>
          <p:spPr>
            <a:xfrm rot="10800000">
              <a:off x="1561162" y="2463745"/>
              <a:ext cx="1441820" cy="495422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61162" y="3099411"/>
              <a:ext cx="1535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Average Gain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22512" y="2324604"/>
            <a:ext cx="1002223" cy="1269600"/>
            <a:chOff x="2756540" y="2209775"/>
            <a:chExt cx="734169" cy="1793614"/>
          </a:xfrm>
        </p:grpSpPr>
        <p:sp>
          <p:nvSpPr>
            <p:cNvPr id="21" name="Down Arrow 20"/>
            <p:cNvSpPr/>
            <p:nvPr/>
          </p:nvSpPr>
          <p:spPr>
            <a:xfrm>
              <a:off x="2756540" y="2209775"/>
              <a:ext cx="606489" cy="8024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6540" y="3090291"/>
              <a:ext cx="734169" cy="913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Average Loss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726312" y="2914745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 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4240" y="1759767"/>
            <a:ext cx="39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RSI = 100 -100/ RS</a:t>
            </a:r>
          </a:p>
        </p:txBody>
      </p:sp>
      <p:pic>
        <p:nvPicPr>
          <p:cNvPr id="1026" name="Picture 2" descr="Image result for relative strength index 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50" y="2046914"/>
            <a:ext cx="6477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1561162" y="5219525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80 Overbought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4240" y="5627172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20 Oversold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49143" y="5777116"/>
            <a:ext cx="359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Oversold will outperform overbought by 2%</a:t>
            </a:r>
          </a:p>
        </p:txBody>
      </p:sp>
    </p:spTree>
    <p:extLst>
      <p:ext uri="{BB962C8B-B14F-4D97-AF65-F5344CB8AC3E}">
        <p14:creationId xmlns:p14="http://schemas.microsoft.com/office/powerpoint/2010/main" val="1820310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57422 -0.0932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1" y="-467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48148E-6 L 0.48216 0.1282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0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23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28807" y="1024644"/>
            <a:ext cx="578600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Oscillator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19189" y="2043110"/>
            <a:ext cx="1214438" cy="1012272"/>
            <a:chOff x="1119189" y="2043110"/>
            <a:chExt cx="1214438" cy="1012272"/>
          </a:xfrm>
        </p:grpSpPr>
        <p:sp>
          <p:nvSpPr>
            <p:cNvPr id="2" name="Pentagon 1"/>
            <p:cNvSpPr/>
            <p:nvPr/>
          </p:nvSpPr>
          <p:spPr>
            <a:xfrm rot="16200000">
              <a:off x="1440656" y="2050255"/>
              <a:ext cx="566740" cy="552450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19189" y="2686050"/>
              <a:ext cx="1214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High close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37581" y="1919256"/>
            <a:ext cx="1543049" cy="1156102"/>
            <a:chOff x="1352550" y="2053109"/>
            <a:chExt cx="1543047" cy="1156102"/>
          </a:xfrm>
        </p:grpSpPr>
        <p:sp>
          <p:nvSpPr>
            <p:cNvPr id="14" name="Pentagon 13"/>
            <p:cNvSpPr/>
            <p:nvPr/>
          </p:nvSpPr>
          <p:spPr>
            <a:xfrm rot="16200000">
              <a:off x="1617158" y="2159978"/>
              <a:ext cx="766188" cy="552450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52550" y="2839879"/>
              <a:ext cx="1543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High 20 days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45510" y="2078976"/>
            <a:ext cx="1204913" cy="1012272"/>
            <a:chOff x="1140691" y="2043110"/>
            <a:chExt cx="1204913" cy="1012272"/>
          </a:xfrm>
        </p:grpSpPr>
        <p:sp>
          <p:nvSpPr>
            <p:cNvPr id="17" name="Pentagon 16"/>
            <p:cNvSpPr/>
            <p:nvPr/>
          </p:nvSpPr>
          <p:spPr>
            <a:xfrm rot="5400000">
              <a:off x="1440656" y="2050255"/>
              <a:ext cx="566740" cy="55245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40691" y="2686050"/>
              <a:ext cx="1204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close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47166" y="2030380"/>
            <a:ext cx="1514619" cy="1109065"/>
            <a:chOff x="1085777" y="2043110"/>
            <a:chExt cx="1514619" cy="1109065"/>
          </a:xfrm>
        </p:grpSpPr>
        <p:sp>
          <p:nvSpPr>
            <p:cNvPr id="20" name="Pentagon 19"/>
            <p:cNvSpPr/>
            <p:nvPr/>
          </p:nvSpPr>
          <p:spPr>
            <a:xfrm rot="5400000">
              <a:off x="1375549" y="2115362"/>
              <a:ext cx="696953" cy="55245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5777" y="2782843"/>
              <a:ext cx="1514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20 days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98074" y="2780837"/>
            <a:ext cx="1600200" cy="1008579"/>
            <a:chOff x="4321611" y="2627828"/>
            <a:chExt cx="1600200" cy="1008579"/>
          </a:xfrm>
        </p:grpSpPr>
        <p:sp>
          <p:nvSpPr>
            <p:cNvPr id="6" name="Rectangle 5"/>
            <p:cNvSpPr/>
            <p:nvPr/>
          </p:nvSpPr>
          <p:spPr>
            <a:xfrm>
              <a:off x="4669417" y="2627828"/>
              <a:ext cx="666750" cy="48577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21611" y="326707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Current Close</a:t>
              </a:r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7610475" y="3190339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982" y="3991460"/>
            <a:ext cx="24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20 Days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39275" y="3674434"/>
            <a:ext cx="61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458325" y="2536988"/>
            <a:ext cx="61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62238" y="2031129"/>
            <a:ext cx="1514619" cy="1109065"/>
            <a:chOff x="1085777" y="2043110"/>
            <a:chExt cx="1514619" cy="1109065"/>
          </a:xfrm>
        </p:grpSpPr>
        <p:sp>
          <p:nvSpPr>
            <p:cNvPr id="32" name="Pentagon 31"/>
            <p:cNvSpPr/>
            <p:nvPr/>
          </p:nvSpPr>
          <p:spPr>
            <a:xfrm rot="5400000">
              <a:off x="1375549" y="2115362"/>
              <a:ext cx="696953" cy="55245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5777" y="2782843"/>
              <a:ext cx="1514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20 days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53150" y="2998653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K% =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54503" y="4959385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80 Overbought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7581" y="5367032"/>
            <a:ext cx="359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20 Oversold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5153" y="4946853"/>
            <a:ext cx="3590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Oversold will outperform overbought by 1%</a:t>
            </a:r>
          </a:p>
        </p:txBody>
      </p:sp>
    </p:spTree>
    <p:extLst>
      <p:ext uri="{BB962C8B-B14F-4D97-AF65-F5344CB8AC3E}">
        <p14:creationId xmlns:p14="http://schemas.microsoft.com/office/powerpoint/2010/main" val="33042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55078 0.2134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9" y="1067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61393 0.2129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90" y="1064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29948 -0.10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4" y="-548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61875 -0.0013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6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0" grpId="0"/>
      <p:bldP spid="28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700075" y="803622"/>
            <a:ext cx="679184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Design: Back-End Flow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868027" y="1881518"/>
            <a:ext cx="11187463" cy="3751185"/>
            <a:chOff x="569974" y="1762872"/>
            <a:chExt cx="11187463" cy="3138311"/>
          </a:xfrm>
        </p:grpSpPr>
        <p:sp>
          <p:nvSpPr>
            <p:cNvPr id="6" name="Line Callout 3 (Border and Accent Bar) 5"/>
            <p:cNvSpPr/>
            <p:nvPr/>
          </p:nvSpPr>
          <p:spPr>
            <a:xfrm>
              <a:off x="569974" y="2771170"/>
              <a:ext cx="1487276" cy="600570"/>
            </a:xfrm>
            <a:prstGeom prst="accentBorderCallout3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/>
                <a:t>list_asset</a:t>
              </a:r>
              <a:endParaRPr lang="en-US" sz="2400" i="1" dirty="0"/>
            </a:p>
          </p:txBody>
        </p:sp>
        <p:sp>
          <p:nvSpPr>
            <p:cNvPr id="16" name="Line Callout 3 (Border and Accent Bar) 15"/>
            <p:cNvSpPr/>
            <p:nvPr/>
          </p:nvSpPr>
          <p:spPr>
            <a:xfrm>
              <a:off x="586169" y="3973006"/>
              <a:ext cx="1487276" cy="600570"/>
            </a:xfrm>
            <a:prstGeom prst="accentBorderCallout3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/>
                <a:t>daily_price</a:t>
              </a:r>
              <a:endParaRPr lang="en-US" sz="2400" i="1" dirty="0"/>
            </a:p>
          </p:txBody>
        </p:sp>
        <p:sp>
          <p:nvSpPr>
            <p:cNvPr id="17" name="Line Callout 3 (Border and Accent Bar) 16"/>
            <p:cNvSpPr/>
            <p:nvPr/>
          </p:nvSpPr>
          <p:spPr>
            <a:xfrm>
              <a:off x="4104613" y="1810842"/>
              <a:ext cx="1622914" cy="600570"/>
            </a:xfrm>
            <a:prstGeom prst="accentBorderCallout3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/>
                <a:t>market_weight</a:t>
              </a:r>
              <a:endParaRPr lang="en-US" i="1" dirty="0"/>
            </a:p>
          </p:txBody>
        </p:sp>
        <p:sp>
          <p:nvSpPr>
            <p:cNvPr id="18" name="Line Callout 3 (Border and Accent Bar) 17"/>
            <p:cNvSpPr/>
            <p:nvPr/>
          </p:nvSpPr>
          <p:spPr>
            <a:xfrm>
              <a:off x="4120808" y="3043436"/>
              <a:ext cx="1487276" cy="600570"/>
            </a:xfrm>
            <a:prstGeom prst="accentBorderCallout3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return</a:t>
              </a:r>
            </a:p>
          </p:txBody>
        </p:sp>
        <p:sp>
          <p:nvSpPr>
            <p:cNvPr id="19" name="Line Callout 3 (Border and Accent Bar) 18"/>
            <p:cNvSpPr/>
            <p:nvPr/>
          </p:nvSpPr>
          <p:spPr>
            <a:xfrm>
              <a:off x="4120809" y="4300613"/>
              <a:ext cx="1487276" cy="600570"/>
            </a:xfrm>
            <a:prstGeom prst="accentBorderCallout3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views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02365" y="1811328"/>
              <a:ext cx="1406374" cy="463633"/>
            </a:xfrm>
            <a:prstGeom prst="rect">
              <a:avLst/>
            </a:prstGeom>
            <a:noFill/>
            <a:ln w="476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6770103" y="1972347"/>
              <a:ext cx="2575065" cy="1971277"/>
              <a:chOff x="8247887" y="1992570"/>
              <a:chExt cx="2907793" cy="259767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247888" y="1992570"/>
                <a:ext cx="2907792" cy="2597672"/>
              </a:xfrm>
              <a:prstGeom prst="rect">
                <a:avLst/>
              </a:prstGeom>
              <a:noFill/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467344" y="2175902"/>
                <a:ext cx="1969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tx2">
                        <a:lumMod val="75000"/>
                      </a:schemeClr>
                    </a:solidFill>
                  </a:rPr>
                  <a:t>Black-</a:t>
                </a:r>
                <a:r>
                  <a:rPr lang="en-US" sz="2000" b="1" i="1" dirty="0" err="1">
                    <a:solidFill>
                      <a:schemeClr val="tx2">
                        <a:lumMod val="75000"/>
                      </a:schemeClr>
                    </a:solidFill>
                  </a:rPr>
                  <a:t>Litterman</a:t>
                </a:r>
                <a:endParaRPr lang="en-US" sz="2000" b="1" i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247887" y="2704482"/>
                <a:ext cx="2889504" cy="1885760"/>
              </a:xfrm>
              <a:prstGeom prst="rect">
                <a:avLst/>
              </a:prstGeom>
              <a:noFill/>
              <a:ln w="476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797212" y="1861809"/>
              <a:ext cx="918978" cy="303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tx2">
                      <a:lumMod val="75000"/>
                    </a:schemeClr>
                  </a:solidFill>
                </a:rPr>
                <a:t>S&amp;P500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35400" y="2043144"/>
              <a:ext cx="1376607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283985" y="2274961"/>
              <a:ext cx="1328021" cy="628339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283985" y="4422248"/>
              <a:ext cx="1324983" cy="220743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283985" y="3398645"/>
              <a:ext cx="1328021" cy="725905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905675" y="2165438"/>
              <a:ext cx="1269314" cy="692964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5779148" y="3183572"/>
              <a:ext cx="1395840" cy="77450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5779148" y="3644006"/>
              <a:ext cx="1395840" cy="773917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3" idx="2"/>
              <a:endCxn id="6" idx="3"/>
            </p:cNvCxnSpPr>
            <p:nvPr/>
          </p:nvCxnSpPr>
          <p:spPr>
            <a:xfrm>
              <a:off x="1305552" y="2274961"/>
              <a:ext cx="8060" cy="496208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" idx="1"/>
              <a:endCxn id="16" idx="3"/>
            </p:cNvCxnSpPr>
            <p:nvPr/>
          </p:nvCxnSpPr>
          <p:spPr>
            <a:xfrm>
              <a:off x="1313612" y="3371740"/>
              <a:ext cx="16195" cy="601266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Callout 3 (Border and Accent Bar) 67"/>
            <p:cNvSpPr/>
            <p:nvPr/>
          </p:nvSpPr>
          <p:spPr>
            <a:xfrm>
              <a:off x="7048096" y="2704262"/>
              <a:ext cx="1485936" cy="669622"/>
            </a:xfrm>
            <a:prstGeom prst="accentBorderCallout3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err="1">
                  <a:solidFill>
                    <a:schemeClr val="tx2">
                      <a:lumMod val="75000"/>
                    </a:schemeClr>
                  </a:solidFill>
                </a:rPr>
                <a:t>covarience</a:t>
              </a:r>
              <a:endParaRPr lang="en-US" sz="20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35400" y="1762872"/>
              <a:ext cx="120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market cap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19797059">
              <a:off x="2410468" y="3363755"/>
              <a:ext cx="120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monthly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 rot="656320">
              <a:off x="2476414" y="4273650"/>
              <a:ext cx="1209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RSI, STO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9328972" y="2992980"/>
              <a:ext cx="1058773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403941" y="2479828"/>
              <a:ext cx="1353496" cy="1120941"/>
            </a:xfrm>
            <a:prstGeom prst="ellipse">
              <a:avLst/>
            </a:prstGeom>
            <a:noFill/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612984" y="2783462"/>
              <a:ext cx="915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>
                  <a:solidFill>
                    <a:schemeClr val="tx2">
                      <a:lumMod val="75000"/>
                    </a:schemeClr>
                  </a:solidFill>
                </a:rPr>
                <a:t>results</a:t>
              </a:r>
              <a:endParaRPr lang="en-US" sz="20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80" name="Freeform 5"/>
          <p:cNvSpPr>
            <a:spLocks noEditPoints="1"/>
          </p:cNvSpPr>
          <p:nvPr/>
        </p:nvSpPr>
        <p:spPr bwMode="auto">
          <a:xfrm>
            <a:off x="10707366" y="4939593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"/>
          <p:cNvSpPr>
            <a:spLocks noEditPoints="1"/>
          </p:cNvSpPr>
          <p:nvPr/>
        </p:nvSpPr>
        <p:spPr bwMode="auto">
          <a:xfrm>
            <a:off x="10707366" y="5369091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"/>
          <p:cNvSpPr>
            <a:spLocks noEditPoints="1"/>
          </p:cNvSpPr>
          <p:nvPr/>
        </p:nvSpPr>
        <p:spPr bwMode="auto">
          <a:xfrm>
            <a:off x="10707366" y="5798588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"/>
          <p:cNvSpPr>
            <a:spLocks noEditPoints="1"/>
          </p:cNvSpPr>
          <p:nvPr/>
        </p:nvSpPr>
        <p:spPr bwMode="auto">
          <a:xfrm>
            <a:off x="9733897" y="4939593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3"/>
          <p:cNvSpPr>
            <a:spLocks noEditPoints="1"/>
          </p:cNvSpPr>
          <p:nvPr/>
        </p:nvSpPr>
        <p:spPr bwMode="auto">
          <a:xfrm>
            <a:off x="9733897" y="5369091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"/>
          <p:cNvSpPr>
            <a:spLocks noEditPoints="1"/>
          </p:cNvSpPr>
          <p:nvPr/>
        </p:nvSpPr>
        <p:spPr bwMode="auto">
          <a:xfrm>
            <a:off x="9733897" y="5798588"/>
            <a:ext cx="942756" cy="410910"/>
          </a:xfrm>
          <a:custGeom>
            <a:avLst/>
            <a:gdLst>
              <a:gd name="T0" fmla="*/ 18 w 304"/>
              <a:gd name="T1" fmla="*/ 0 h 131"/>
              <a:gd name="T2" fmla="*/ 0 w 304"/>
              <a:gd name="T3" fmla="*/ 114 h 131"/>
              <a:gd name="T4" fmla="*/ 286 w 304"/>
              <a:gd name="T5" fmla="*/ 131 h 131"/>
              <a:gd name="T6" fmla="*/ 304 w 304"/>
              <a:gd name="T7" fmla="*/ 18 h 131"/>
              <a:gd name="T8" fmla="*/ 30 w 304"/>
              <a:gd name="T9" fmla="*/ 97 h 131"/>
              <a:gd name="T10" fmla="*/ 30 w 304"/>
              <a:gd name="T11" fmla="*/ 82 h 131"/>
              <a:gd name="T12" fmla="*/ 30 w 304"/>
              <a:gd name="T13" fmla="*/ 97 h 131"/>
              <a:gd name="T14" fmla="*/ 22 w 304"/>
              <a:gd name="T15" fmla="*/ 67 h 131"/>
              <a:gd name="T16" fmla="*/ 37 w 304"/>
              <a:gd name="T17" fmla="*/ 67 h 131"/>
              <a:gd name="T18" fmla="*/ 30 w 304"/>
              <a:gd name="T19" fmla="*/ 53 h 131"/>
              <a:gd name="T20" fmla="*/ 30 w 304"/>
              <a:gd name="T21" fmla="*/ 38 h 131"/>
              <a:gd name="T22" fmla="*/ 30 w 304"/>
              <a:gd name="T23" fmla="*/ 53 h 131"/>
              <a:gd name="T24" fmla="*/ 44 w 304"/>
              <a:gd name="T25" fmla="*/ 90 h 131"/>
              <a:gd name="T26" fmla="*/ 59 w 304"/>
              <a:gd name="T27" fmla="*/ 90 h 131"/>
              <a:gd name="T28" fmla="*/ 52 w 304"/>
              <a:gd name="T29" fmla="*/ 74 h 131"/>
              <a:gd name="T30" fmla="*/ 52 w 304"/>
              <a:gd name="T31" fmla="*/ 60 h 131"/>
              <a:gd name="T32" fmla="*/ 52 w 304"/>
              <a:gd name="T33" fmla="*/ 74 h 131"/>
              <a:gd name="T34" fmla="*/ 44 w 304"/>
              <a:gd name="T35" fmla="*/ 45 h 131"/>
              <a:gd name="T36" fmla="*/ 59 w 304"/>
              <a:gd name="T37" fmla="*/ 45 h 131"/>
              <a:gd name="T38" fmla="*/ 255 w 304"/>
              <a:gd name="T39" fmla="*/ 119 h 131"/>
              <a:gd name="T40" fmla="*/ 255 w 304"/>
              <a:gd name="T41" fmla="*/ 104 h 131"/>
              <a:gd name="T42" fmla="*/ 255 w 304"/>
              <a:gd name="T43" fmla="*/ 119 h 131"/>
              <a:gd name="T44" fmla="*/ 269 w 304"/>
              <a:gd name="T45" fmla="*/ 112 h 131"/>
              <a:gd name="T46" fmla="*/ 283 w 304"/>
              <a:gd name="T47" fmla="*/ 112 h 131"/>
              <a:gd name="T48" fmla="*/ 284 w 304"/>
              <a:gd name="T49" fmla="*/ 87 h 131"/>
              <a:gd name="T50" fmla="*/ 116 w 304"/>
              <a:gd name="T51" fmla="*/ 97 h 131"/>
              <a:gd name="T52" fmla="*/ 106 w 304"/>
              <a:gd name="T53" fmla="*/ 82 h 131"/>
              <a:gd name="T54" fmla="*/ 284 w 304"/>
              <a:gd name="T55" fmla="*/ 87 h 131"/>
              <a:gd name="T56" fmla="*/ 106 w 304"/>
              <a:gd name="T57" fmla="*/ 76 h 131"/>
              <a:gd name="T58" fmla="*/ 284 w 304"/>
              <a:gd name="T59" fmla="*/ 61 h 131"/>
              <a:gd name="T60" fmla="*/ 284 w 304"/>
              <a:gd name="T61" fmla="*/ 55 h 131"/>
              <a:gd name="T62" fmla="*/ 106 w 304"/>
              <a:gd name="T63" fmla="*/ 40 h 131"/>
              <a:gd name="T64" fmla="*/ 284 w 304"/>
              <a:gd name="T65" fmla="*/ 55 h 131"/>
              <a:gd name="T66" fmla="*/ 106 w 304"/>
              <a:gd name="T67" fmla="*/ 34 h 131"/>
              <a:gd name="T68" fmla="*/ 116 w 304"/>
              <a:gd name="T69" fmla="*/ 20 h 131"/>
              <a:gd name="T70" fmla="*/ 284 w 304"/>
              <a:gd name="T71" fmla="*/ 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04" h="131">
                <a:moveTo>
                  <a:pt x="28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24"/>
                  <a:pt x="8" y="131"/>
                  <a:pt x="18" y="131"/>
                </a:cubicBezTo>
                <a:cubicBezTo>
                  <a:pt x="286" y="131"/>
                  <a:pt x="286" y="131"/>
                  <a:pt x="286" y="131"/>
                </a:cubicBezTo>
                <a:cubicBezTo>
                  <a:pt x="296" y="131"/>
                  <a:pt x="304" y="124"/>
                  <a:pt x="304" y="114"/>
                </a:cubicBezTo>
                <a:cubicBezTo>
                  <a:pt x="304" y="18"/>
                  <a:pt x="304" y="18"/>
                  <a:pt x="304" y="18"/>
                </a:cubicBezTo>
                <a:cubicBezTo>
                  <a:pt x="304" y="8"/>
                  <a:pt x="296" y="0"/>
                  <a:pt x="286" y="0"/>
                </a:cubicBezTo>
                <a:close/>
                <a:moveTo>
                  <a:pt x="30" y="97"/>
                </a:moveTo>
                <a:cubicBezTo>
                  <a:pt x="26" y="97"/>
                  <a:pt x="22" y="94"/>
                  <a:pt x="22" y="90"/>
                </a:cubicBezTo>
                <a:cubicBezTo>
                  <a:pt x="22" y="86"/>
                  <a:pt x="26" y="82"/>
                  <a:pt x="30" y="82"/>
                </a:cubicBezTo>
                <a:cubicBezTo>
                  <a:pt x="34" y="82"/>
                  <a:pt x="37" y="86"/>
                  <a:pt x="37" y="90"/>
                </a:cubicBezTo>
                <a:cubicBezTo>
                  <a:pt x="37" y="94"/>
                  <a:pt x="34" y="97"/>
                  <a:pt x="30" y="97"/>
                </a:cubicBezTo>
                <a:close/>
                <a:moveTo>
                  <a:pt x="30" y="74"/>
                </a:moveTo>
                <a:cubicBezTo>
                  <a:pt x="26" y="74"/>
                  <a:pt x="22" y="71"/>
                  <a:pt x="22" y="67"/>
                </a:cubicBezTo>
                <a:cubicBezTo>
                  <a:pt x="22" y="63"/>
                  <a:pt x="26" y="60"/>
                  <a:pt x="30" y="60"/>
                </a:cubicBezTo>
                <a:cubicBezTo>
                  <a:pt x="34" y="60"/>
                  <a:pt x="37" y="63"/>
                  <a:pt x="37" y="67"/>
                </a:cubicBezTo>
                <a:cubicBezTo>
                  <a:pt x="37" y="71"/>
                  <a:pt x="34" y="74"/>
                  <a:pt x="30" y="74"/>
                </a:cubicBezTo>
                <a:close/>
                <a:moveTo>
                  <a:pt x="30" y="53"/>
                </a:moveTo>
                <a:cubicBezTo>
                  <a:pt x="26" y="53"/>
                  <a:pt x="22" y="49"/>
                  <a:pt x="22" y="45"/>
                </a:cubicBezTo>
                <a:cubicBezTo>
                  <a:pt x="22" y="41"/>
                  <a:pt x="26" y="38"/>
                  <a:pt x="30" y="38"/>
                </a:cubicBezTo>
                <a:cubicBezTo>
                  <a:pt x="34" y="38"/>
                  <a:pt x="37" y="41"/>
                  <a:pt x="37" y="45"/>
                </a:cubicBezTo>
                <a:cubicBezTo>
                  <a:pt x="37" y="49"/>
                  <a:pt x="34" y="53"/>
                  <a:pt x="30" y="53"/>
                </a:cubicBezTo>
                <a:close/>
                <a:moveTo>
                  <a:pt x="52" y="97"/>
                </a:moveTo>
                <a:cubicBezTo>
                  <a:pt x="48" y="97"/>
                  <a:pt x="44" y="94"/>
                  <a:pt x="44" y="90"/>
                </a:cubicBezTo>
                <a:cubicBezTo>
                  <a:pt x="44" y="86"/>
                  <a:pt x="48" y="82"/>
                  <a:pt x="52" y="82"/>
                </a:cubicBezTo>
                <a:cubicBezTo>
                  <a:pt x="56" y="82"/>
                  <a:pt x="59" y="86"/>
                  <a:pt x="59" y="90"/>
                </a:cubicBezTo>
                <a:cubicBezTo>
                  <a:pt x="59" y="94"/>
                  <a:pt x="56" y="97"/>
                  <a:pt x="52" y="97"/>
                </a:cubicBezTo>
                <a:close/>
                <a:moveTo>
                  <a:pt x="52" y="74"/>
                </a:moveTo>
                <a:cubicBezTo>
                  <a:pt x="48" y="74"/>
                  <a:pt x="44" y="71"/>
                  <a:pt x="44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59" y="63"/>
                  <a:pt x="59" y="67"/>
                </a:cubicBezTo>
                <a:cubicBezTo>
                  <a:pt x="59" y="71"/>
                  <a:pt x="56" y="74"/>
                  <a:pt x="52" y="74"/>
                </a:cubicBezTo>
                <a:close/>
                <a:moveTo>
                  <a:pt x="52" y="53"/>
                </a:moveTo>
                <a:cubicBezTo>
                  <a:pt x="48" y="53"/>
                  <a:pt x="44" y="49"/>
                  <a:pt x="44" y="45"/>
                </a:cubicBezTo>
                <a:cubicBezTo>
                  <a:pt x="44" y="41"/>
                  <a:pt x="48" y="38"/>
                  <a:pt x="52" y="38"/>
                </a:cubicBezTo>
                <a:cubicBezTo>
                  <a:pt x="56" y="38"/>
                  <a:pt x="59" y="41"/>
                  <a:pt x="59" y="45"/>
                </a:cubicBezTo>
                <a:cubicBezTo>
                  <a:pt x="59" y="49"/>
                  <a:pt x="56" y="53"/>
                  <a:pt x="52" y="53"/>
                </a:cubicBezTo>
                <a:close/>
                <a:moveTo>
                  <a:pt x="255" y="119"/>
                </a:moveTo>
                <a:cubicBezTo>
                  <a:pt x="251" y="119"/>
                  <a:pt x="248" y="116"/>
                  <a:pt x="248" y="112"/>
                </a:cubicBezTo>
                <a:cubicBezTo>
                  <a:pt x="248" y="108"/>
                  <a:pt x="251" y="104"/>
                  <a:pt x="255" y="104"/>
                </a:cubicBezTo>
                <a:cubicBezTo>
                  <a:pt x="259" y="104"/>
                  <a:pt x="262" y="108"/>
                  <a:pt x="262" y="112"/>
                </a:cubicBezTo>
                <a:cubicBezTo>
                  <a:pt x="262" y="116"/>
                  <a:pt x="259" y="119"/>
                  <a:pt x="255" y="119"/>
                </a:cubicBezTo>
                <a:close/>
                <a:moveTo>
                  <a:pt x="276" y="119"/>
                </a:moveTo>
                <a:cubicBezTo>
                  <a:pt x="272" y="119"/>
                  <a:pt x="269" y="116"/>
                  <a:pt x="269" y="112"/>
                </a:cubicBezTo>
                <a:cubicBezTo>
                  <a:pt x="269" y="108"/>
                  <a:pt x="272" y="104"/>
                  <a:pt x="276" y="104"/>
                </a:cubicBezTo>
                <a:cubicBezTo>
                  <a:pt x="280" y="104"/>
                  <a:pt x="283" y="108"/>
                  <a:pt x="283" y="112"/>
                </a:cubicBezTo>
                <a:cubicBezTo>
                  <a:pt x="283" y="116"/>
                  <a:pt x="280" y="119"/>
                  <a:pt x="276" y="119"/>
                </a:cubicBezTo>
                <a:close/>
                <a:moveTo>
                  <a:pt x="284" y="87"/>
                </a:moveTo>
                <a:cubicBezTo>
                  <a:pt x="284" y="92"/>
                  <a:pt x="279" y="97"/>
                  <a:pt x="273" y="97"/>
                </a:cubicBezTo>
                <a:cubicBezTo>
                  <a:pt x="116" y="97"/>
                  <a:pt x="116" y="97"/>
                  <a:pt x="116" y="97"/>
                </a:cubicBezTo>
                <a:cubicBezTo>
                  <a:pt x="110" y="97"/>
                  <a:pt x="106" y="92"/>
                  <a:pt x="106" y="87"/>
                </a:cubicBezTo>
                <a:cubicBezTo>
                  <a:pt x="106" y="82"/>
                  <a:pt x="106" y="82"/>
                  <a:pt x="106" y="82"/>
                </a:cubicBezTo>
                <a:cubicBezTo>
                  <a:pt x="284" y="82"/>
                  <a:pt x="284" y="82"/>
                  <a:pt x="284" y="82"/>
                </a:cubicBezTo>
                <a:lnTo>
                  <a:pt x="284" y="87"/>
                </a:lnTo>
                <a:close/>
                <a:moveTo>
                  <a:pt x="284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284" y="61"/>
                  <a:pt x="284" y="61"/>
                  <a:pt x="284" y="61"/>
                </a:cubicBezTo>
                <a:lnTo>
                  <a:pt x="284" y="76"/>
                </a:lnTo>
                <a:close/>
                <a:moveTo>
                  <a:pt x="284" y="55"/>
                </a:moveTo>
                <a:cubicBezTo>
                  <a:pt x="106" y="55"/>
                  <a:pt x="106" y="55"/>
                  <a:pt x="106" y="55"/>
                </a:cubicBezTo>
                <a:cubicBezTo>
                  <a:pt x="106" y="40"/>
                  <a:pt x="106" y="40"/>
                  <a:pt x="106" y="40"/>
                </a:cubicBezTo>
                <a:cubicBezTo>
                  <a:pt x="284" y="40"/>
                  <a:pt x="284" y="40"/>
                  <a:pt x="284" y="40"/>
                </a:cubicBezTo>
                <a:lnTo>
                  <a:pt x="284" y="55"/>
                </a:lnTo>
                <a:close/>
                <a:moveTo>
                  <a:pt x="284" y="34"/>
                </a:moveTo>
                <a:cubicBezTo>
                  <a:pt x="106" y="34"/>
                  <a:pt x="106" y="34"/>
                  <a:pt x="106" y="34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6" y="25"/>
                  <a:pt x="110" y="20"/>
                  <a:pt x="116" y="20"/>
                </a:cubicBezTo>
                <a:cubicBezTo>
                  <a:pt x="273" y="20"/>
                  <a:pt x="273" y="20"/>
                  <a:pt x="273" y="20"/>
                </a:cubicBezTo>
                <a:cubicBezTo>
                  <a:pt x="279" y="20"/>
                  <a:pt x="284" y="25"/>
                  <a:pt x="284" y="30"/>
                </a:cubicBezTo>
                <a:lnTo>
                  <a:pt x="284" y="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3575" y="2879758"/>
            <a:ext cx="560647" cy="221659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2221" y="2585918"/>
            <a:ext cx="1209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455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919531" y="814715"/>
            <a:ext cx="679184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Design: Front-End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9069" y="1689085"/>
            <a:ext cx="2051006" cy="2700035"/>
            <a:chOff x="7031580" y="2113613"/>
            <a:chExt cx="2575065" cy="2374531"/>
          </a:xfrm>
        </p:grpSpPr>
        <p:sp>
          <p:nvSpPr>
            <p:cNvPr id="10" name="Rectangle 9"/>
            <p:cNvSpPr/>
            <p:nvPr/>
          </p:nvSpPr>
          <p:spPr>
            <a:xfrm>
              <a:off x="7031581" y="2113613"/>
              <a:ext cx="2575064" cy="23562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31580" y="2606917"/>
              <a:ext cx="2558869" cy="1881227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ine Callout 3 (Border and Accent Bar) 13"/>
            <p:cNvSpPr/>
            <p:nvPr/>
          </p:nvSpPr>
          <p:spPr>
            <a:xfrm>
              <a:off x="7456041" y="2818478"/>
              <a:ext cx="1676649" cy="443059"/>
            </a:xfrm>
            <a:prstGeom prst="accentBorderCallout3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i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06404" y="1783292"/>
            <a:ext cx="199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</a:t>
            </a:r>
            <a:r>
              <a:rPr lang="en-US" dirty="0" err="1"/>
              <a:t>customportfolio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95527" y="2585199"/>
            <a:ext cx="10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55853" y="3418102"/>
            <a:ext cx="1366724" cy="6038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6437" y="355529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700075" y="3205110"/>
            <a:ext cx="621933" cy="13578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19531" y="2743200"/>
            <a:ext cx="42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389980" y="1512074"/>
            <a:ext cx="4510617" cy="4825106"/>
            <a:chOff x="3528350" y="1572711"/>
            <a:chExt cx="4510617" cy="4825106"/>
          </a:xfrm>
        </p:grpSpPr>
        <p:grpSp>
          <p:nvGrpSpPr>
            <p:cNvPr id="17" name="Group 16"/>
            <p:cNvGrpSpPr/>
            <p:nvPr/>
          </p:nvGrpSpPr>
          <p:grpSpPr>
            <a:xfrm>
              <a:off x="3528350" y="1572711"/>
              <a:ext cx="3755419" cy="4825106"/>
              <a:chOff x="7031580" y="2113613"/>
              <a:chExt cx="2575065" cy="237453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031581" y="2113613"/>
                <a:ext cx="2575064" cy="2356176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031580" y="2357557"/>
                <a:ext cx="2558869" cy="2130587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736848" y="1636087"/>
              <a:ext cx="336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app.route</a:t>
              </a:r>
              <a:r>
                <a:rPr lang="en-US" dirty="0"/>
                <a:t> (‘/</a:t>
              </a:r>
              <a:r>
                <a:rPr lang="en-US" dirty="0" err="1"/>
                <a:t>customtportfolio</a:t>
              </a:r>
              <a:r>
                <a:rPr lang="en-US" dirty="0"/>
                <a:t>’)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7049" y="1967958"/>
              <a:ext cx="3361818" cy="383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2) </a:t>
              </a:r>
              <a:r>
                <a:rPr lang="en-US" dirty="0" err="1"/>
                <a:t>Request.form.getlist</a:t>
              </a:r>
              <a:r>
                <a:rPr lang="en-US" dirty="0"/>
                <a:t>(“form1)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3) Python code to change input from form into type suited for optimization functions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4) Get weights back from optimization functions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5) saves  the results in a session cookie for passing between pages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6) Return direct (‘/</a:t>
              </a:r>
              <a:r>
                <a:rPr lang="en-US" dirty="0" err="1"/>
                <a:t>customresult</a:t>
              </a:r>
              <a:r>
                <a:rPr lang="en-US" dirty="0"/>
                <a:t>’) 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283771" y="2147689"/>
              <a:ext cx="755196" cy="4935"/>
            </a:xfrm>
            <a:prstGeom prst="straightConnector1">
              <a:avLst/>
            </a:prstGeom>
            <a:ln w="508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112045" y="1503136"/>
            <a:ext cx="3811731" cy="2421492"/>
            <a:chOff x="8088425" y="1506285"/>
            <a:chExt cx="3732125" cy="2658499"/>
          </a:xfrm>
        </p:grpSpPr>
        <p:grpSp>
          <p:nvGrpSpPr>
            <p:cNvPr id="29" name="Group 28"/>
            <p:cNvGrpSpPr/>
            <p:nvPr/>
          </p:nvGrpSpPr>
          <p:grpSpPr>
            <a:xfrm>
              <a:off x="8088425" y="1518474"/>
              <a:ext cx="3732125" cy="2646310"/>
              <a:chOff x="7031580" y="2113613"/>
              <a:chExt cx="2575065" cy="237453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31581" y="2113613"/>
                <a:ext cx="2575064" cy="2356176"/>
              </a:xfrm>
              <a:prstGeom prst="rect">
                <a:avLst/>
              </a:prstGeom>
              <a:noFill/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31580" y="2445014"/>
                <a:ext cx="2558869" cy="204313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180286" y="1506285"/>
              <a:ext cx="3321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@</a:t>
              </a:r>
              <a:r>
                <a:rPr lang="en-US" dirty="0" err="1"/>
                <a:t>app.route</a:t>
              </a:r>
              <a:r>
                <a:rPr lang="en-US" dirty="0"/>
                <a:t> (‘/</a:t>
              </a:r>
              <a:r>
                <a:rPr lang="en-US" dirty="0" err="1"/>
                <a:t>customtportfolio</a:t>
              </a:r>
              <a:r>
                <a:rPr lang="en-US" dirty="0"/>
                <a:t>’)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80285" y="1853320"/>
              <a:ext cx="3573713" cy="1469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7) cookie data from previous page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8) Return </a:t>
              </a:r>
              <a:r>
                <a:rPr lang="en-US" dirty="0" err="1"/>
                <a:t>render_template</a:t>
              </a:r>
              <a:r>
                <a:rPr lang="en-US" dirty="0"/>
                <a:t> (‘</a:t>
              </a:r>
              <a:r>
                <a:rPr lang="en-US" dirty="0" err="1"/>
                <a:t>customresulthtml</a:t>
              </a:r>
              <a:r>
                <a:rPr lang="en-US" dirty="0"/>
                <a:t>,’ data=data) 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53007" y="4573891"/>
            <a:ext cx="3247257" cy="1833882"/>
            <a:chOff x="7996298" y="4592874"/>
            <a:chExt cx="3828572" cy="2410390"/>
          </a:xfrm>
        </p:grpSpPr>
        <p:sp>
          <p:nvSpPr>
            <p:cNvPr id="39" name="Rectangle 38"/>
            <p:cNvSpPr/>
            <p:nvPr/>
          </p:nvSpPr>
          <p:spPr>
            <a:xfrm>
              <a:off x="7996298" y="4592874"/>
              <a:ext cx="3811730" cy="2391758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13140" y="4611505"/>
              <a:ext cx="3811730" cy="625677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996298" y="4618148"/>
              <a:ext cx="1860934" cy="2385116"/>
            </a:xfrm>
            <a:prstGeom prst="rect">
              <a:avLst/>
            </a:prstGeom>
            <a:noFill/>
            <a:ln w="412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>
            <a:off x="9711380" y="3935244"/>
            <a:ext cx="0" cy="58556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199728" y="4657598"/>
            <a:ext cx="71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ticker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79491" y="465759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holdings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042023" y="415147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c</a:t>
            </a:r>
            <a:r>
              <a:rPr lang="en-US" u="sng"/>
              <a:t>ustomresult.html</a:t>
            </a:r>
            <a:endParaRPr lang="en-US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7255526" y="4976038"/>
            <a:ext cx="1378109" cy="1077218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Table is generated by </a:t>
            </a:r>
            <a:r>
              <a:rPr lang="en-US" sz="1600" dirty="0" err="1"/>
              <a:t>jinja</a:t>
            </a:r>
            <a:r>
              <a:rPr lang="en-US" sz="1600" dirty="0"/>
              <a:t> {{</a:t>
            </a:r>
            <a:r>
              <a:rPr lang="en-US" sz="1600" dirty="0" err="1"/>
              <a:t>data|safe</a:t>
            </a:r>
            <a:r>
              <a:rPr lang="en-US" sz="16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92321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2700075" y="783177"/>
            <a:ext cx="679184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Work Flow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4626" y="1793919"/>
            <a:ext cx="1686782" cy="512064"/>
            <a:chOff x="434626" y="2834640"/>
            <a:chExt cx="1686782" cy="512064"/>
          </a:xfrm>
        </p:grpSpPr>
        <p:sp>
          <p:nvSpPr>
            <p:cNvPr id="14" name="Process 13"/>
            <p:cNvSpPr/>
            <p:nvPr/>
          </p:nvSpPr>
          <p:spPr>
            <a:xfrm>
              <a:off x="434626" y="2834640"/>
              <a:ext cx="1686782" cy="512064"/>
            </a:xfrm>
            <a:prstGeom prst="flowChartProcess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4093" y="2859839"/>
              <a:ext cx="12400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Register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34626" y="3800382"/>
            <a:ext cx="1686782" cy="512064"/>
            <a:chOff x="434626" y="2834640"/>
            <a:chExt cx="1686782" cy="512064"/>
          </a:xfrm>
        </p:grpSpPr>
        <p:sp>
          <p:nvSpPr>
            <p:cNvPr id="46" name="Process 45"/>
            <p:cNvSpPr/>
            <p:nvPr/>
          </p:nvSpPr>
          <p:spPr>
            <a:xfrm>
              <a:off x="434626" y="2834640"/>
              <a:ext cx="1686782" cy="512064"/>
            </a:xfrm>
            <a:prstGeom prst="flowChartProcess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3712" y="2850249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Log-in</a:t>
              </a:r>
              <a:endParaRPr lang="en-US" dirty="0"/>
            </a:p>
          </p:txBody>
        </p:sp>
      </p:grp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02615815"/>
              </p:ext>
            </p:extLst>
          </p:nvPr>
        </p:nvGraphicFramePr>
        <p:xfrm>
          <a:off x="5724144" y="1550525"/>
          <a:ext cx="6126480" cy="3575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8" name="Group 57"/>
          <p:cNvGrpSpPr/>
          <p:nvPr/>
        </p:nvGrpSpPr>
        <p:grpSpPr>
          <a:xfrm>
            <a:off x="3019419" y="2622274"/>
            <a:ext cx="1700449" cy="846606"/>
            <a:chOff x="434625" y="2834640"/>
            <a:chExt cx="1700449" cy="846606"/>
          </a:xfrm>
        </p:grpSpPr>
        <p:sp>
          <p:nvSpPr>
            <p:cNvPr id="59" name="Process 58"/>
            <p:cNvSpPr/>
            <p:nvPr/>
          </p:nvSpPr>
          <p:spPr>
            <a:xfrm>
              <a:off x="434625" y="2834640"/>
              <a:ext cx="1700449" cy="846606"/>
            </a:xfrm>
            <a:prstGeom prst="flowChartProcess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2486" y="2850249"/>
              <a:ext cx="13613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New Portfolio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19419" y="4792981"/>
            <a:ext cx="1700449" cy="846606"/>
            <a:chOff x="434625" y="2834640"/>
            <a:chExt cx="1700449" cy="846606"/>
          </a:xfrm>
        </p:grpSpPr>
        <p:sp>
          <p:nvSpPr>
            <p:cNvPr id="63" name="Process 62"/>
            <p:cNvSpPr/>
            <p:nvPr/>
          </p:nvSpPr>
          <p:spPr>
            <a:xfrm>
              <a:off x="434625" y="2834640"/>
              <a:ext cx="1700449" cy="846606"/>
            </a:xfrm>
            <a:prstGeom prst="flowChartProcess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2487" y="2850249"/>
              <a:ext cx="1361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Portfolio</a:t>
              </a:r>
              <a:endParaRPr lang="en-US" dirty="0"/>
            </a:p>
          </p:txBody>
        </p:sp>
      </p:grpSp>
      <p:cxnSp>
        <p:nvCxnSpPr>
          <p:cNvPr id="66" name="Straight Arrow Connector 65"/>
          <p:cNvCxnSpPr>
            <a:stCxn id="14" idx="2"/>
            <a:endCxn id="46" idx="0"/>
          </p:cNvCxnSpPr>
          <p:nvPr/>
        </p:nvCxnSpPr>
        <p:spPr>
          <a:xfrm>
            <a:off x="1278017" y="2305983"/>
            <a:ext cx="0" cy="1494399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6" idx="3"/>
            <a:endCxn id="59" idx="1"/>
          </p:cNvCxnSpPr>
          <p:nvPr/>
        </p:nvCxnSpPr>
        <p:spPr>
          <a:xfrm flipV="1">
            <a:off x="2121408" y="3045577"/>
            <a:ext cx="898011" cy="1010837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3"/>
            <a:endCxn id="63" idx="1"/>
          </p:cNvCxnSpPr>
          <p:nvPr/>
        </p:nvCxnSpPr>
        <p:spPr>
          <a:xfrm>
            <a:off x="2121408" y="4056414"/>
            <a:ext cx="898011" cy="1159870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3"/>
          </p:cNvCxnSpPr>
          <p:nvPr/>
        </p:nvCxnSpPr>
        <p:spPr>
          <a:xfrm flipV="1">
            <a:off x="4719868" y="2049951"/>
            <a:ext cx="1004276" cy="995626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9" idx="3"/>
          </p:cNvCxnSpPr>
          <p:nvPr/>
        </p:nvCxnSpPr>
        <p:spPr>
          <a:xfrm>
            <a:off x="4719868" y="3045577"/>
            <a:ext cx="1004276" cy="725252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105"/>
          <p:cNvSpPr>
            <a:spLocks noEditPoints="1"/>
          </p:cNvSpPr>
          <p:nvPr/>
        </p:nvSpPr>
        <p:spPr bwMode="auto">
          <a:xfrm>
            <a:off x="10729258" y="5302233"/>
            <a:ext cx="1121366" cy="843822"/>
          </a:xfrm>
          <a:custGeom>
            <a:avLst/>
            <a:gdLst>
              <a:gd name="T0" fmla="*/ 358 w 378"/>
              <a:gd name="T1" fmla="*/ 0 h 285"/>
              <a:gd name="T2" fmla="*/ 20 w 378"/>
              <a:gd name="T3" fmla="*/ 0 h 285"/>
              <a:gd name="T4" fmla="*/ 0 w 378"/>
              <a:gd name="T5" fmla="*/ 20 h 285"/>
              <a:gd name="T6" fmla="*/ 0 w 378"/>
              <a:gd name="T7" fmla="*/ 265 h 285"/>
              <a:gd name="T8" fmla="*/ 20 w 378"/>
              <a:gd name="T9" fmla="*/ 285 h 285"/>
              <a:gd name="T10" fmla="*/ 358 w 378"/>
              <a:gd name="T11" fmla="*/ 285 h 285"/>
              <a:gd name="T12" fmla="*/ 378 w 378"/>
              <a:gd name="T13" fmla="*/ 265 h 285"/>
              <a:gd name="T14" fmla="*/ 378 w 378"/>
              <a:gd name="T15" fmla="*/ 20 h 285"/>
              <a:gd name="T16" fmla="*/ 358 w 378"/>
              <a:gd name="T17" fmla="*/ 0 h 285"/>
              <a:gd name="T18" fmla="*/ 189 w 378"/>
              <a:gd name="T19" fmla="*/ 273 h 285"/>
              <a:gd name="T20" fmla="*/ 177 w 378"/>
              <a:gd name="T21" fmla="*/ 261 h 285"/>
              <a:gd name="T22" fmla="*/ 189 w 378"/>
              <a:gd name="T23" fmla="*/ 249 h 285"/>
              <a:gd name="T24" fmla="*/ 201 w 378"/>
              <a:gd name="T25" fmla="*/ 261 h 285"/>
              <a:gd name="T26" fmla="*/ 189 w 378"/>
              <a:gd name="T27" fmla="*/ 273 h 285"/>
              <a:gd name="T28" fmla="*/ 348 w 378"/>
              <a:gd name="T29" fmla="*/ 234 h 285"/>
              <a:gd name="T30" fmla="*/ 344 w 378"/>
              <a:gd name="T31" fmla="*/ 238 h 285"/>
              <a:gd name="T32" fmla="*/ 34 w 378"/>
              <a:gd name="T33" fmla="*/ 238 h 285"/>
              <a:gd name="T34" fmla="*/ 30 w 378"/>
              <a:gd name="T35" fmla="*/ 234 h 285"/>
              <a:gd name="T36" fmla="*/ 30 w 378"/>
              <a:gd name="T37" fmla="*/ 34 h 285"/>
              <a:gd name="T38" fmla="*/ 34 w 378"/>
              <a:gd name="T39" fmla="*/ 30 h 285"/>
              <a:gd name="T40" fmla="*/ 344 w 378"/>
              <a:gd name="T41" fmla="*/ 30 h 285"/>
              <a:gd name="T42" fmla="*/ 348 w 378"/>
              <a:gd name="T43" fmla="*/ 34 h 285"/>
              <a:gd name="T44" fmla="*/ 348 w 378"/>
              <a:gd name="T45" fmla="*/ 23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8" h="285">
                <a:moveTo>
                  <a:pt x="3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6"/>
                  <a:pt x="9" y="285"/>
                  <a:pt x="20" y="285"/>
                </a:cubicBezTo>
                <a:cubicBezTo>
                  <a:pt x="358" y="285"/>
                  <a:pt x="358" y="285"/>
                  <a:pt x="358" y="285"/>
                </a:cubicBezTo>
                <a:cubicBezTo>
                  <a:pt x="369" y="285"/>
                  <a:pt x="378" y="276"/>
                  <a:pt x="378" y="265"/>
                </a:cubicBezTo>
                <a:cubicBezTo>
                  <a:pt x="378" y="20"/>
                  <a:pt x="378" y="20"/>
                  <a:pt x="378" y="20"/>
                </a:cubicBezTo>
                <a:cubicBezTo>
                  <a:pt x="378" y="9"/>
                  <a:pt x="369" y="0"/>
                  <a:pt x="358" y="0"/>
                </a:cubicBezTo>
                <a:close/>
                <a:moveTo>
                  <a:pt x="189" y="273"/>
                </a:moveTo>
                <a:cubicBezTo>
                  <a:pt x="183" y="273"/>
                  <a:pt x="177" y="268"/>
                  <a:pt x="177" y="261"/>
                </a:cubicBezTo>
                <a:cubicBezTo>
                  <a:pt x="177" y="255"/>
                  <a:pt x="183" y="249"/>
                  <a:pt x="189" y="249"/>
                </a:cubicBezTo>
                <a:cubicBezTo>
                  <a:pt x="196" y="249"/>
                  <a:pt x="201" y="255"/>
                  <a:pt x="201" y="261"/>
                </a:cubicBezTo>
                <a:cubicBezTo>
                  <a:pt x="201" y="268"/>
                  <a:pt x="196" y="273"/>
                  <a:pt x="189" y="273"/>
                </a:cubicBezTo>
                <a:close/>
                <a:moveTo>
                  <a:pt x="348" y="234"/>
                </a:moveTo>
                <a:cubicBezTo>
                  <a:pt x="348" y="236"/>
                  <a:pt x="347" y="238"/>
                  <a:pt x="344" y="238"/>
                </a:cubicBezTo>
                <a:cubicBezTo>
                  <a:pt x="34" y="238"/>
                  <a:pt x="34" y="238"/>
                  <a:pt x="34" y="238"/>
                </a:cubicBezTo>
                <a:cubicBezTo>
                  <a:pt x="32" y="238"/>
                  <a:pt x="30" y="236"/>
                  <a:pt x="30" y="2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2"/>
                  <a:pt x="32" y="30"/>
                  <a:pt x="34" y="30"/>
                </a:cubicBezTo>
                <a:cubicBezTo>
                  <a:pt x="344" y="30"/>
                  <a:pt x="344" y="30"/>
                  <a:pt x="344" y="30"/>
                </a:cubicBezTo>
                <a:cubicBezTo>
                  <a:pt x="347" y="30"/>
                  <a:pt x="348" y="32"/>
                  <a:pt x="348" y="34"/>
                </a:cubicBezTo>
                <a:lnTo>
                  <a:pt x="348" y="2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80" name="Freeform 106"/>
          <p:cNvSpPr>
            <a:spLocks/>
          </p:cNvSpPr>
          <p:nvPr/>
        </p:nvSpPr>
        <p:spPr bwMode="auto">
          <a:xfrm>
            <a:off x="11066116" y="6146055"/>
            <a:ext cx="447651" cy="136534"/>
          </a:xfrm>
          <a:custGeom>
            <a:avLst/>
            <a:gdLst>
              <a:gd name="T0" fmla="*/ 130 w 151"/>
              <a:gd name="T1" fmla="*/ 0 h 46"/>
              <a:gd name="T2" fmla="*/ 20 w 151"/>
              <a:gd name="T3" fmla="*/ 0 h 46"/>
              <a:gd name="T4" fmla="*/ 0 w 151"/>
              <a:gd name="T5" fmla="*/ 34 h 46"/>
              <a:gd name="T6" fmla="*/ 0 w 151"/>
              <a:gd name="T7" fmla="*/ 46 h 46"/>
              <a:gd name="T8" fmla="*/ 151 w 151"/>
              <a:gd name="T9" fmla="*/ 46 h 46"/>
              <a:gd name="T10" fmla="*/ 151 w 151"/>
              <a:gd name="T11" fmla="*/ 34 h 46"/>
              <a:gd name="T12" fmla="*/ 130 w 151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46">
                <a:moveTo>
                  <a:pt x="130" y="0"/>
                </a:moveTo>
                <a:cubicBezTo>
                  <a:pt x="20" y="0"/>
                  <a:pt x="20" y="0"/>
                  <a:pt x="20" y="0"/>
                </a:cubicBezTo>
                <a:cubicBezTo>
                  <a:pt x="29" y="10"/>
                  <a:pt x="24" y="28"/>
                  <a:pt x="0" y="34"/>
                </a:cubicBezTo>
                <a:cubicBezTo>
                  <a:pt x="0" y="46"/>
                  <a:pt x="0" y="46"/>
                  <a:pt x="0" y="46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51" y="34"/>
                  <a:pt x="151" y="34"/>
                  <a:pt x="151" y="34"/>
                </a:cubicBezTo>
                <a:cubicBezTo>
                  <a:pt x="127" y="28"/>
                  <a:pt x="121" y="10"/>
                  <a:pt x="13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81" name="Freeform 105"/>
          <p:cNvSpPr>
            <a:spLocks noEditPoints="1"/>
          </p:cNvSpPr>
          <p:nvPr/>
        </p:nvSpPr>
        <p:spPr bwMode="auto">
          <a:xfrm>
            <a:off x="9271035" y="5305382"/>
            <a:ext cx="1121366" cy="843822"/>
          </a:xfrm>
          <a:custGeom>
            <a:avLst/>
            <a:gdLst>
              <a:gd name="T0" fmla="*/ 358 w 378"/>
              <a:gd name="T1" fmla="*/ 0 h 285"/>
              <a:gd name="T2" fmla="*/ 20 w 378"/>
              <a:gd name="T3" fmla="*/ 0 h 285"/>
              <a:gd name="T4" fmla="*/ 0 w 378"/>
              <a:gd name="T5" fmla="*/ 20 h 285"/>
              <a:gd name="T6" fmla="*/ 0 w 378"/>
              <a:gd name="T7" fmla="*/ 265 h 285"/>
              <a:gd name="T8" fmla="*/ 20 w 378"/>
              <a:gd name="T9" fmla="*/ 285 h 285"/>
              <a:gd name="T10" fmla="*/ 358 w 378"/>
              <a:gd name="T11" fmla="*/ 285 h 285"/>
              <a:gd name="T12" fmla="*/ 378 w 378"/>
              <a:gd name="T13" fmla="*/ 265 h 285"/>
              <a:gd name="T14" fmla="*/ 378 w 378"/>
              <a:gd name="T15" fmla="*/ 20 h 285"/>
              <a:gd name="T16" fmla="*/ 358 w 378"/>
              <a:gd name="T17" fmla="*/ 0 h 285"/>
              <a:gd name="T18" fmla="*/ 189 w 378"/>
              <a:gd name="T19" fmla="*/ 273 h 285"/>
              <a:gd name="T20" fmla="*/ 177 w 378"/>
              <a:gd name="T21" fmla="*/ 261 h 285"/>
              <a:gd name="T22" fmla="*/ 189 w 378"/>
              <a:gd name="T23" fmla="*/ 249 h 285"/>
              <a:gd name="T24" fmla="*/ 201 w 378"/>
              <a:gd name="T25" fmla="*/ 261 h 285"/>
              <a:gd name="T26" fmla="*/ 189 w 378"/>
              <a:gd name="T27" fmla="*/ 273 h 285"/>
              <a:gd name="T28" fmla="*/ 348 w 378"/>
              <a:gd name="T29" fmla="*/ 234 h 285"/>
              <a:gd name="T30" fmla="*/ 344 w 378"/>
              <a:gd name="T31" fmla="*/ 238 h 285"/>
              <a:gd name="T32" fmla="*/ 34 w 378"/>
              <a:gd name="T33" fmla="*/ 238 h 285"/>
              <a:gd name="T34" fmla="*/ 30 w 378"/>
              <a:gd name="T35" fmla="*/ 234 h 285"/>
              <a:gd name="T36" fmla="*/ 30 w 378"/>
              <a:gd name="T37" fmla="*/ 34 h 285"/>
              <a:gd name="T38" fmla="*/ 34 w 378"/>
              <a:gd name="T39" fmla="*/ 30 h 285"/>
              <a:gd name="T40" fmla="*/ 344 w 378"/>
              <a:gd name="T41" fmla="*/ 30 h 285"/>
              <a:gd name="T42" fmla="*/ 348 w 378"/>
              <a:gd name="T43" fmla="*/ 34 h 285"/>
              <a:gd name="T44" fmla="*/ 348 w 378"/>
              <a:gd name="T45" fmla="*/ 23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8" h="285">
                <a:moveTo>
                  <a:pt x="358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6"/>
                  <a:pt x="9" y="285"/>
                  <a:pt x="20" y="285"/>
                </a:cubicBezTo>
                <a:cubicBezTo>
                  <a:pt x="358" y="285"/>
                  <a:pt x="358" y="285"/>
                  <a:pt x="358" y="285"/>
                </a:cubicBezTo>
                <a:cubicBezTo>
                  <a:pt x="369" y="285"/>
                  <a:pt x="378" y="276"/>
                  <a:pt x="378" y="265"/>
                </a:cubicBezTo>
                <a:cubicBezTo>
                  <a:pt x="378" y="20"/>
                  <a:pt x="378" y="20"/>
                  <a:pt x="378" y="20"/>
                </a:cubicBezTo>
                <a:cubicBezTo>
                  <a:pt x="378" y="9"/>
                  <a:pt x="369" y="0"/>
                  <a:pt x="358" y="0"/>
                </a:cubicBezTo>
                <a:close/>
                <a:moveTo>
                  <a:pt x="189" y="273"/>
                </a:moveTo>
                <a:cubicBezTo>
                  <a:pt x="183" y="273"/>
                  <a:pt x="177" y="268"/>
                  <a:pt x="177" y="261"/>
                </a:cubicBezTo>
                <a:cubicBezTo>
                  <a:pt x="177" y="255"/>
                  <a:pt x="183" y="249"/>
                  <a:pt x="189" y="249"/>
                </a:cubicBezTo>
                <a:cubicBezTo>
                  <a:pt x="196" y="249"/>
                  <a:pt x="201" y="255"/>
                  <a:pt x="201" y="261"/>
                </a:cubicBezTo>
                <a:cubicBezTo>
                  <a:pt x="201" y="268"/>
                  <a:pt x="196" y="273"/>
                  <a:pt x="189" y="273"/>
                </a:cubicBezTo>
                <a:close/>
                <a:moveTo>
                  <a:pt x="348" y="234"/>
                </a:moveTo>
                <a:cubicBezTo>
                  <a:pt x="348" y="236"/>
                  <a:pt x="347" y="238"/>
                  <a:pt x="344" y="238"/>
                </a:cubicBezTo>
                <a:cubicBezTo>
                  <a:pt x="34" y="238"/>
                  <a:pt x="34" y="238"/>
                  <a:pt x="34" y="238"/>
                </a:cubicBezTo>
                <a:cubicBezTo>
                  <a:pt x="32" y="238"/>
                  <a:pt x="30" y="236"/>
                  <a:pt x="30" y="2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2"/>
                  <a:pt x="32" y="30"/>
                  <a:pt x="34" y="30"/>
                </a:cubicBezTo>
                <a:cubicBezTo>
                  <a:pt x="344" y="30"/>
                  <a:pt x="344" y="30"/>
                  <a:pt x="344" y="30"/>
                </a:cubicBezTo>
                <a:cubicBezTo>
                  <a:pt x="347" y="30"/>
                  <a:pt x="348" y="32"/>
                  <a:pt x="348" y="34"/>
                </a:cubicBezTo>
                <a:lnTo>
                  <a:pt x="348" y="23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82" name="Freeform 106"/>
          <p:cNvSpPr>
            <a:spLocks/>
          </p:cNvSpPr>
          <p:nvPr/>
        </p:nvSpPr>
        <p:spPr bwMode="auto">
          <a:xfrm>
            <a:off x="9607893" y="6149204"/>
            <a:ext cx="447651" cy="136534"/>
          </a:xfrm>
          <a:custGeom>
            <a:avLst/>
            <a:gdLst>
              <a:gd name="T0" fmla="*/ 130 w 151"/>
              <a:gd name="T1" fmla="*/ 0 h 46"/>
              <a:gd name="T2" fmla="*/ 20 w 151"/>
              <a:gd name="T3" fmla="*/ 0 h 46"/>
              <a:gd name="T4" fmla="*/ 0 w 151"/>
              <a:gd name="T5" fmla="*/ 34 h 46"/>
              <a:gd name="T6" fmla="*/ 0 w 151"/>
              <a:gd name="T7" fmla="*/ 46 h 46"/>
              <a:gd name="T8" fmla="*/ 151 w 151"/>
              <a:gd name="T9" fmla="*/ 46 h 46"/>
              <a:gd name="T10" fmla="*/ 151 w 151"/>
              <a:gd name="T11" fmla="*/ 34 h 46"/>
              <a:gd name="T12" fmla="*/ 130 w 151"/>
              <a:gd name="T13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46">
                <a:moveTo>
                  <a:pt x="130" y="0"/>
                </a:moveTo>
                <a:cubicBezTo>
                  <a:pt x="20" y="0"/>
                  <a:pt x="20" y="0"/>
                  <a:pt x="20" y="0"/>
                </a:cubicBezTo>
                <a:cubicBezTo>
                  <a:pt x="29" y="10"/>
                  <a:pt x="24" y="28"/>
                  <a:pt x="0" y="34"/>
                </a:cubicBezTo>
                <a:cubicBezTo>
                  <a:pt x="0" y="46"/>
                  <a:pt x="0" y="46"/>
                  <a:pt x="0" y="46"/>
                </a:cubicBezTo>
                <a:cubicBezTo>
                  <a:pt x="151" y="46"/>
                  <a:pt x="151" y="46"/>
                  <a:pt x="151" y="46"/>
                </a:cubicBezTo>
                <a:cubicBezTo>
                  <a:pt x="151" y="34"/>
                  <a:pt x="151" y="34"/>
                  <a:pt x="151" y="34"/>
                </a:cubicBezTo>
                <a:cubicBezTo>
                  <a:pt x="127" y="28"/>
                  <a:pt x="121" y="10"/>
                  <a:pt x="13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509306" y="2816833"/>
            <a:ext cx="570585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i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1" y="1530736"/>
            <a:ext cx="4732175" cy="38033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68898" y="4806770"/>
            <a:ext cx="825278" cy="3687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46064" y="687286"/>
            <a:ext cx="5839968" cy="604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We understand</a:t>
            </a:r>
            <a:endParaRPr lang="en-US" sz="3600" spc="-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96128" y="1580191"/>
            <a:ext cx="57972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Financial stock market is a dynamic and complex system </a:t>
            </a:r>
          </a:p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 the professional users need to use computer technology for its modeling and prediction. </a:t>
            </a:r>
          </a:p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to mention people with no financial knowledge and background, it’s much harder for them to make investment to fit their financial goals</a:t>
            </a:r>
          </a:p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Simplify the process and make the tool more available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299" b="122"/>
          <a:stretch/>
        </p:blipFill>
        <p:spPr>
          <a:xfrm>
            <a:off x="365760" y="1580191"/>
            <a:ext cx="4989720" cy="448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54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9" y="711271"/>
            <a:ext cx="10113264" cy="5842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28807" y="772684"/>
            <a:ext cx="578600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Strengths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400103" y="1368856"/>
            <a:ext cx="95783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have provide an alternative approach to use the Black –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Litterman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as we generate the views from </a:t>
            </a:r>
            <a:r>
              <a:rPr lang="en-US" sz="3200" i="1" spc="-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Relative Strength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and Stochastic Oscillator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product enable to select a large combination of assets from S&amp;P500, and easy and effective to use for both professional and non-professional users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Input Views are really simple, no dimension matches</a:t>
            </a:r>
          </a:p>
        </p:txBody>
      </p:sp>
    </p:spTree>
    <p:extLst>
      <p:ext uri="{BB962C8B-B14F-4D97-AF65-F5344CB8AC3E}">
        <p14:creationId xmlns:p14="http://schemas.microsoft.com/office/powerpoint/2010/main" val="190211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11" y="633031"/>
            <a:ext cx="10113264" cy="58420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3028807" y="1024644"/>
            <a:ext cx="5786009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Further Improvements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15243" y="2149536"/>
            <a:ext cx="959053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Transaction cost has not been used in the model, which in fact can affect many decisions in real life scenarios.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Diversified models adopted in the future.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ie.VaR</a:t>
            </a: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3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CVaR</a:t>
            </a: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endParaRPr lang="en-US" sz="3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3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Implementing caching, improve speed of the system</a:t>
            </a:r>
          </a:p>
        </p:txBody>
      </p:sp>
    </p:spTree>
    <p:extLst>
      <p:ext uri="{BB962C8B-B14F-4D97-AF65-F5344CB8AC3E}">
        <p14:creationId xmlns:p14="http://schemas.microsoft.com/office/powerpoint/2010/main" val="64340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968752" y="2702822"/>
            <a:ext cx="6083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b="1" i="1" spc="-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8" r="-1042" b="18148"/>
          <a:stretch/>
        </p:blipFill>
        <p:spPr>
          <a:xfrm>
            <a:off x="-1" y="0"/>
            <a:ext cx="12329327" cy="6858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86144" y="1471716"/>
            <a:ext cx="570585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i="1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168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26608" y="698050"/>
            <a:ext cx="5839968" cy="604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Current Market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6128" y="1580191"/>
            <a:ext cx="5870448" cy="480131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Wingdings" charset="2"/>
              <a:buChar char="v"/>
            </a:pPr>
            <a:r>
              <a:rPr lang="en-US" alt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SmartFolio</a:t>
            </a:r>
            <a:endParaRPr lang="en-US" alt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Designed by BMO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portfolio manager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to customize portfolio using the Black-</a:t>
            </a:r>
            <a:r>
              <a:rPr lang="en-US" alt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Litterman</a:t>
            </a:r>
            <a:endParaRPr lang="en-US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Wingdings" charset="2"/>
              <a:buChar char="v"/>
            </a:pPr>
            <a:r>
              <a:rPr 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401K Plus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Developed by Retirement Management System Inc.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Mean Variance optimization as one of their tool to make asset allocation decisions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28299" b="122"/>
          <a:stretch/>
        </p:blipFill>
        <p:spPr>
          <a:xfrm>
            <a:off x="365760" y="1580191"/>
            <a:ext cx="4989720" cy="44888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490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6016" y="829321"/>
            <a:ext cx="583996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Problem Definition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626" y="1566743"/>
            <a:ext cx="11434286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 software system that allows a user to create multiple</a:t>
            </a:r>
            <a:b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portfolios given a set of assets and associated data. </a:t>
            </a: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Also, the system should allow ad-hoc side constraints for all model types e.g. portfolio limits</a:t>
            </a: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is user friendly in terms of entering data, choosing portfolio model types, and displaying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9736178" y="4884283"/>
            <a:ext cx="1633063" cy="1634246"/>
            <a:chOff x="9736178" y="4884283"/>
            <a:chExt cx="1633063" cy="1634246"/>
          </a:xfrm>
        </p:grpSpPr>
        <p:sp>
          <p:nvSpPr>
            <p:cNvPr id="23" name="Oval 22"/>
            <p:cNvSpPr/>
            <p:nvPr/>
          </p:nvSpPr>
          <p:spPr bwMode="auto">
            <a:xfrm>
              <a:off x="9736178" y="4884283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" name="Freeform 105"/>
            <p:cNvSpPr>
              <a:spLocks noEditPoints="1"/>
            </p:cNvSpPr>
            <p:nvPr/>
          </p:nvSpPr>
          <p:spPr bwMode="auto">
            <a:xfrm>
              <a:off x="9992027" y="5249255"/>
              <a:ext cx="1121366" cy="843822"/>
            </a:xfrm>
            <a:custGeom>
              <a:avLst/>
              <a:gdLst>
                <a:gd name="T0" fmla="*/ 358 w 378"/>
                <a:gd name="T1" fmla="*/ 0 h 285"/>
                <a:gd name="T2" fmla="*/ 20 w 378"/>
                <a:gd name="T3" fmla="*/ 0 h 285"/>
                <a:gd name="T4" fmla="*/ 0 w 378"/>
                <a:gd name="T5" fmla="*/ 20 h 285"/>
                <a:gd name="T6" fmla="*/ 0 w 378"/>
                <a:gd name="T7" fmla="*/ 265 h 285"/>
                <a:gd name="T8" fmla="*/ 20 w 378"/>
                <a:gd name="T9" fmla="*/ 285 h 285"/>
                <a:gd name="T10" fmla="*/ 358 w 378"/>
                <a:gd name="T11" fmla="*/ 285 h 285"/>
                <a:gd name="T12" fmla="*/ 378 w 378"/>
                <a:gd name="T13" fmla="*/ 265 h 285"/>
                <a:gd name="T14" fmla="*/ 378 w 378"/>
                <a:gd name="T15" fmla="*/ 20 h 285"/>
                <a:gd name="T16" fmla="*/ 358 w 378"/>
                <a:gd name="T17" fmla="*/ 0 h 285"/>
                <a:gd name="T18" fmla="*/ 189 w 378"/>
                <a:gd name="T19" fmla="*/ 273 h 285"/>
                <a:gd name="T20" fmla="*/ 177 w 378"/>
                <a:gd name="T21" fmla="*/ 261 h 285"/>
                <a:gd name="T22" fmla="*/ 189 w 378"/>
                <a:gd name="T23" fmla="*/ 249 h 285"/>
                <a:gd name="T24" fmla="*/ 201 w 378"/>
                <a:gd name="T25" fmla="*/ 261 h 285"/>
                <a:gd name="T26" fmla="*/ 189 w 378"/>
                <a:gd name="T27" fmla="*/ 273 h 285"/>
                <a:gd name="T28" fmla="*/ 348 w 378"/>
                <a:gd name="T29" fmla="*/ 234 h 285"/>
                <a:gd name="T30" fmla="*/ 344 w 378"/>
                <a:gd name="T31" fmla="*/ 238 h 285"/>
                <a:gd name="T32" fmla="*/ 34 w 378"/>
                <a:gd name="T33" fmla="*/ 238 h 285"/>
                <a:gd name="T34" fmla="*/ 30 w 378"/>
                <a:gd name="T35" fmla="*/ 234 h 285"/>
                <a:gd name="T36" fmla="*/ 30 w 378"/>
                <a:gd name="T37" fmla="*/ 34 h 285"/>
                <a:gd name="T38" fmla="*/ 34 w 378"/>
                <a:gd name="T39" fmla="*/ 30 h 285"/>
                <a:gd name="T40" fmla="*/ 344 w 378"/>
                <a:gd name="T41" fmla="*/ 30 h 285"/>
                <a:gd name="T42" fmla="*/ 348 w 378"/>
                <a:gd name="T43" fmla="*/ 34 h 285"/>
                <a:gd name="T44" fmla="*/ 348 w 378"/>
                <a:gd name="T45" fmla="*/ 2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" h="285">
                  <a:moveTo>
                    <a:pt x="35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6"/>
                    <a:pt x="9" y="285"/>
                    <a:pt x="20" y="285"/>
                  </a:cubicBezTo>
                  <a:cubicBezTo>
                    <a:pt x="358" y="285"/>
                    <a:pt x="358" y="285"/>
                    <a:pt x="358" y="285"/>
                  </a:cubicBezTo>
                  <a:cubicBezTo>
                    <a:pt x="369" y="285"/>
                    <a:pt x="378" y="276"/>
                    <a:pt x="378" y="265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78" y="9"/>
                    <a:pt x="369" y="0"/>
                    <a:pt x="358" y="0"/>
                  </a:cubicBezTo>
                  <a:close/>
                  <a:moveTo>
                    <a:pt x="189" y="273"/>
                  </a:moveTo>
                  <a:cubicBezTo>
                    <a:pt x="183" y="273"/>
                    <a:pt x="177" y="268"/>
                    <a:pt x="177" y="261"/>
                  </a:cubicBezTo>
                  <a:cubicBezTo>
                    <a:pt x="177" y="255"/>
                    <a:pt x="183" y="249"/>
                    <a:pt x="189" y="249"/>
                  </a:cubicBezTo>
                  <a:cubicBezTo>
                    <a:pt x="196" y="249"/>
                    <a:pt x="201" y="255"/>
                    <a:pt x="201" y="261"/>
                  </a:cubicBezTo>
                  <a:cubicBezTo>
                    <a:pt x="201" y="268"/>
                    <a:pt x="196" y="273"/>
                    <a:pt x="189" y="273"/>
                  </a:cubicBezTo>
                  <a:close/>
                  <a:moveTo>
                    <a:pt x="348" y="234"/>
                  </a:moveTo>
                  <a:cubicBezTo>
                    <a:pt x="348" y="236"/>
                    <a:pt x="347" y="238"/>
                    <a:pt x="344" y="238"/>
                  </a:cubicBezTo>
                  <a:cubicBezTo>
                    <a:pt x="34" y="238"/>
                    <a:pt x="34" y="238"/>
                    <a:pt x="34" y="238"/>
                  </a:cubicBezTo>
                  <a:cubicBezTo>
                    <a:pt x="32" y="238"/>
                    <a:pt x="30" y="236"/>
                    <a:pt x="30" y="2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2"/>
                    <a:pt x="32" y="30"/>
                    <a:pt x="34" y="30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7" y="30"/>
                    <a:pt x="348" y="32"/>
                    <a:pt x="348" y="34"/>
                  </a:cubicBezTo>
                  <a:lnTo>
                    <a:pt x="348" y="234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0505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45386" y="4886331"/>
            <a:ext cx="1633063" cy="1634246"/>
            <a:chOff x="4657102" y="4870795"/>
            <a:chExt cx="1633063" cy="1634246"/>
          </a:xfrm>
        </p:grpSpPr>
        <p:sp>
          <p:nvSpPr>
            <p:cNvPr id="26" name="Oval 25"/>
            <p:cNvSpPr/>
            <p:nvPr/>
          </p:nvSpPr>
          <p:spPr bwMode="auto">
            <a:xfrm>
              <a:off x="4657102" y="4870795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7" name="Freeform 94"/>
            <p:cNvSpPr>
              <a:spLocks noEditPoints="1"/>
            </p:cNvSpPr>
            <p:nvPr/>
          </p:nvSpPr>
          <p:spPr bwMode="auto">
            <a:xfrm rot="20628072">
              <a:off x="5030189" y="5159381"/>
              <a:ext cx="865997" cy="1263433"/>
            </a:xfrm>
            <a:custGeom>
              <a:avLst/>
              <a:gdLst>
                <a:gd name="T0" fmla="*/ 535 w 586"/>
                <a:gd name="T1" fmla="*/ 0 h 791"/>
                <a:gd name="T2" fmla="*/ 586 w 586"/>
                <a:gd name="T3" fmla="*/ 50 h 791"/>
                <a:gd name="T4" fmla="*/ 586 w 586"/>
                <a:gd name="T5" fmla="*/ 585 h 791"/>
                <a:gd name="T6" fmla="*/ 535 w 586"/>
                <a:gd name="T7" fmla="*/ 637 h 791"/>
                <a:gd name="T8" fmla="*/ 308 w 586"/>
                <a:gd name="T9" fmla="*/ 637 h 791"/>
                <a:gd name="T10" fmla="*/ 306 w 586"/>
                <a:gd name="T11" fmla="*/ 590 h 791"/>
                <a:gd name="T12" fmla="*/ 535 w 586"/>
                <a:gd name="T13" fmla="*/ 590 h 791"/>
                <a:gd name="T14" fmla="*/ 539 w 586"/>
                <a:gd name="T15" fmla="*/ 585 h 791"/>
                <a:gd name="T16" fmla="*/ 539 w 586"/>
                <a:gd name="T17" fmla="*/ 50 h 791"/>
                <a:gd name="T18" fmla="*/ 535 w 586"/>
                <a:gd name="T19" fmla="*/ 46 h 791"/>
                <a:gd name="T20" fmla="*/ 147 w 586"/>
                <a:gd name="T21" fmla="*/ 46 h 791"/>
                <a:gd name="T22" fmla="*/ 142 w 586"/>
                <a:gd name="T23" fmla="*/ 50 h 791"/>
                <a:gd name="T24" fmla="*/ 142 w 586"/>
                <a:gd name="T25" fmla="*/ 368 h 791"/>
                <a:gd name="T26" fmla="*/ 103 w 586"/>
                <a:gd name="T27" fmla="*/ 443 h 791"/>
                <a:gd name="T28" fmla="*/ 95 w 586"/>
                <a:gd name="T29" fmla="*/ 458 h 791"/>
                <a:gd name="T30" fmla="*/ 95 w 586"/>
                <a:gd name="T31" fmla="*/ 50 h 791"/>
                <a:gd name="T32" fmla="*/ 147 w 586"/>
                <a:gd name="T33" fmla="*/ 0 h 791"/>
                <a:gd name="T34" fmla="*/ 535 w 586"/>
                <a:gd name="T35" fmla="*/ 0 h 791"/>
                <a:gd name="T36" fmla="*/ 252 w 586"/>
                <a:gd name="T37" fmla="*/ 578 h 791"/>
                <a:gd name="T38" fmla="*/ 162 w 586"/>
                <a:gd name="T39" fmla="*/ 519 h 791"/>
                <a:gd name="T40" fmla="*/ 228 w 586"/>
                <a:gd name="T41" fmla="*/ 379 h 791"/>
                <a:gd name="T42" fmla="*/ 217 w 586"/>
                <a:gd name="T43" fmla="*/ 341 h 791"/>
                <a:gd name="T44" fmla="*/ 184 w 586"/>
                <a:gd name="T45" fmla="*/ 357 h 791"/>
                <a:gd name="T46" fmla="*/ 84 w 586"/>
                <a:gd name="T47" fmla="*/ 549 h 791"/>
                <a:gd name="T48" fmla="*/ 70 w 586"/>
                <a:gd name="T49" fmla="*/ 487 h 791"/>
                <a:gd name="T50" fmla="*/ 17 w 586"/>
                <a:gd name="T51" fmla="*/ 445 h 791"/>
                <a:gd name="T52" fmla="*/ 17 w 586"/>
                <a:gd name="T53" fmla="*/ 495 h 791"/>
                <a:gd name="T54" fmla="*/ 42 w 586"/>
                <a:gd name="T55" fmla="*/ 692 h 791"/>
                <a:gd name="T56" fmla="*/ 46 w 586"/>
                <a:gd name="T57" fmla="*/ 723 h 791"/>
                <a:gd name="T58" fmla="*/ 53 w 586"/>
                <a:gd name="T59" fmla="*/ 737 h 791"/>
                <a:gd name="T60" fmla="*/ 88 w 586"/>
                <a:gd name="T61" fmla="*/ 770 h 791"/>
                <a:gd name="T62" fmla="*/ 201 w 586"/>
                <a:gd name="T63" fmla="*/ 739 h 791"/>
                <a:gd name="T64" fmla="*/ 203 w 586"/>
                <a:gd name="T65" fmla="*/ 735 h 791"/>
                <a:gd name="T66" fmla="*/ 276 w 586"/>
                <a:gd name="T67" fmla="*/ 628 h 791"/>
                <a:gd name="T68" fmla="*/ 252 w 586"/>
                <a:gd name="T69" fmla="*/ 57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791">
                  <a:moveTo>
                    <a:pt x="535" y="0"/>
                  </a:moveTo>
                  <a:cubicBezTo>
                    <a:pt x="564" y="0"/>
                    <a:pt x="586" y="23"/>
                    <a:pt x="586" y="50"/>
                  </a:cubicBezTo>
                  <a:cubicBezTo>
                    <a:pt x="586" y="50"/>
                    <a:pt x="586" y="50"/>
                    <a:pt x="586" y="585"/>
                  </a:cubicBezTo>
                  <a:cubicBezTo>
                    <a:pt x="586" y="613"/>
                    <a:pt x="564" y="637"/>
                    <a:pt x="535" y="637"/>
                  </a:cubicBezTo>
                  <a:cubicBezTo>
                    <a:pt x="535" y="637"/>
                    <a:pt x="535" y="637"/>
                    <a:pt x="308" y="637"/>
                  </a:cubicBezTo>
                  <a:cubicBezTo>
                    <a:pt x="315" y="623"/>
                    <a:pt x="315" y="606"/>
                    <a:pt x="306" y="590"/>
                  </a:cubicBezTo>
                  <a:cubicBezTo>
                    <a:pt x="306" y="590"/>
                    <a:pt x="306" y="590"/>
                    <a:pt x="535" y="590"/>
                  </a:cubicBezTo>
                  <a:cubicBezTo>
                    <a:pt x="537" y="590"/>
                    <a:pt x="539" y="588"/>
                    <a:pt x="539" y="585"/>
                  </a:cubicBezTo>
                  <a:cubicBezTo>
                    <a:pt x="539" y="585"/>
                    <a:pt x="539" y="585"/>
                    <a:pt x="539" y="50"/>
                  </a:cubicBezTo>
                  <a:cubicBezTo>
                    <a:pt x="539" y="48"/>
                    <a:pt x="537" y="46"/>
                    <a:pt x="535" y="46"/>
                  </a:cubicBezTo>
                  <a:cubicBezTo>
                    <a:pt x="535" y="46"/>
                    <a:pt x="535" y="46"/>
                    <a:pt x="147" y="46"/>
                  </a:cubicBezTo>
                  <a:cubicBezTo>
                    <a:pt x="144" y="46"/>
                    <a:pt x="142" y="48"/>
                    <a:pt x="142" y="50"/>
                  </a:cubicBezTo>
                  <a:cubicBezTo>
                    <a:pt x="142" y="50"/>
                    <a:pt x="142" y="50"/>
                    <a:pt x="142" y="368"/>
                  </a:cubicBezTo>
                  <a:cubicBezTo>
                    <a:pt x="142" y="368"/>
                    <a:pt x="142" y="368"/>
                    <a:pt x="103" y="443"/>
                  </a:cubicBezTo>
                  <a:cubicBezTo>
                    <a:pt x="103" y="443"/>
                    <a:pt x="103" y="443"/>
                    <a:pt x="95" y="458"/>
                  </a:cubicBezTo>
                  <a:cubicBezTo>
                    <a:pt x="95" y="458"/>
                    <a:pt x="95" y="458"/>
                    <a:pt x="95" y="50"/>
                  </a:cubicBezTo>
                  <a:cubicBezTo>
                    <a:pt x="95" y="23"/>
                    <a:pt x="118" y="0"/>
                    <a:pt x="147" y="0"/>
                  </a:cubicBezTo>
                  <a:cubicBezTo>
                    <a:pt x="147" y="0"/>
                    <a:pt x="147" y="0"/>
                    <a:pt x="535" y="0"/>
                  </a:cubicBezTo>
                  <a:close/>
                  <a:moveTo>
                    <a:pt x="252" y="578"/>
                  </a:moveTo>
                  <a:cubicBezTo>
                    <a:pt x="162" y="519"/>
                    <a:pt x="162" y="519"/>
                    <a:pt x="162" y="519"/>
                  </a:cubicBezTo>
                  <a:cubicBezTo>
                    <a:pt x="186" y="473"/>
                    <a:pt x="204" y="425"/>
                    <a:pt x="228" y="379"/>
                  </a:cubicBezTo>
                  <a:cubicBezTo>
                    <a:pt x="237" y="366"/>
                    <a:pt x="230" y="347"/>
                    <a:pt x="217" y="341"/>
                  </a:cubicBezTo>
                  <a:cubicBezTo>
                    <a:pt x="203" y="333"/>
                    <a:pt x="192" y="343"/>
                    <a:pt x="184" y="357"/>
                  </a:cubicBezTo>
                  <a:cubicBezTo>
                    <a:pt x="154" y="417"/>
                    <a:pt x="116" y="488"/>
                    <a:pt x="84" y="549"/>
                  </a:cubicBezTo>
                  <a:cubicBezTo>
                    <a:pt x="83" y="535"/>
                    <a:pt x="70" y="487"/>
                    <a:pt x="70" y="487"/>
                  </a:cubicBezTo>
                  <a:cubicBezTo>
                    <a:pt x="67" y="469"/>
                    <a:pt x="37" y="443"/>
                    <a:pt x="17" y="445"/>
                  </a:cubicBezTo>
                  <a:cubicBezTo>
                    <a:pt x="0" y="445"/>
                    <a:pt x="14" y="476"/>
                    <a:pt x="17" y="495"/>
                  </a:cubicBezTo>
                  <a:cubicBezTo>
                    <a:pt x="28" y="562"/>
                    <a:pt x="31" y="626"/>
                    <a:pt x="42" y="692"/>
                  </a:cubicBezTo>
                  <a:cubicBezTo>
                    <a:pt x="42" y="704"/>
                    <a:pt x="43" y="713"/>
                    <a:pt x="46" y="723"/>
                  </a:cubicBezTo>
                  <a:cubicBezTo>
                    <a:pt x="48" y="728"/>
                    <a:pt x="51" y="734"/>
                    <a:pt x="53" y="737"/>
                  </a:cubicBezTo>
                  <a:cubicBezTo>
                    <a:pt x="62" y="749"/>
                    <a:pt x="74" y="763"/>
                    <a:pt x="88" y="770"/>
                  </a:cubicBezTo>
                  <a:cubicBezTo>
                    <a:pt x="129" y="791"/>
                    <a:pt x="178" y="777"/>
                    <a:pt x="201" y="739"/>
                  </a:cubicBezTo>
                  <a:cubicBezTo>
                    <a:pt x="201" y="739"/>
                    <a:pt x="203" y="737"/>
                    <a:pt x="203" y="735"/>
                  </a:cubicBezTo>
                  <a:cubicBezTo>
                    <a:pt x="276" y="628"/>
                    <a:pt x="276" y="628"/>
                    <a:pt x="276" y="628"/>
                  </a:cubicBezTo>
                  <a:cubicBezTo>
                    <a:pt x="282" y="614"/>
                    <a:pt x="266" y="586"/>
                    <a:pt x="252" y="578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88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89945" y="4878431"/>
            <a:ext cx="1633063" cy="1634246"/>
            <a:chOff x="6681745" y="4894585"/>
            <a:chExt cx="1633063" cy="1634246"/>
          </a:xfrm>
        </p:grpSpPr>
        <p:sp>
          <p:nvSpPr>
            <p:cNvPr id="29" name="Oval 28"/>
            <p:cNvSpPr/>
            <p:nvPr/>
          </p:nvSpPr>
          <p:spPr bwMode="auto">
            <a:xfrm>
              <a:off x="6681745" y="4894585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102150" y="5112988"/>
              <a:ext cx="771144" cy="1213241"/>
              <a:chOff x="4614550" y="4622500"/>
              <a:chExt cx="935884" cy="1595897"/>
            </a:xfrm>
          </p:grpSpPr>
          <p:sp>
            <p:nvSpPr>
              <p:cNvPr id="31" name="Rounded Rectangle 30"/>
              <p:cNvSpPr/>
              <p:nvPr/>
            </p:nvSpPr>
            <p:spPr bwMode="auto">
              <a:xfrm>
                <a:off x="4614550" y="4622500"/>
                <a:ext cx="935884" cy="1595897"/>
              </a:xfrm>
              <a:prstGeom prst="roundRect">
                <a:avLst/>
              </a:prstGeom>
              <a:solidFill>
                <a:srgbClr val="FFFFFF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4698242" y="4812368"/>
                <a:ext cx="768500" cy="1132792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980894" y="5978981"/>
                <a:ext cx="203187" cy="203186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>
                <a:off x="5033898" y="6031985"/>
                <a:ext cx="92417" cy="92416"/>
              </a:xfrm>
              <a:prstGeom prst="roundRect">
                <a:avLst>
                  <a:gd name="adj" fmla="val 22127"/>
                </a:avLst>
              </a:prstGeom>
              <a:solidFill>
                <a:schemeClr val="bg2"/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951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11424" y="843503"/>
            <a:ext cx="583996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Models Adopted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6364225" y="1666198"/>
            <a:ext cx="5650992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Wingdings" charset="2"/>
              <a:buChar char="v"/>
            </a:pPr>
            <a:r>
              <a:rPr lang="en-US" alt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Black-</a:t>
            </a:r>
            <a:r>
              <a:rPr lang="en-US" altLang="en-US" sz="2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Litterman</a:t>
            </a:r>
            <a:endParaRPr lang="en-US" altLang="en-US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combines CAPM, MVO, and specific user views into a single model, creating a sophisticated, yet customizable  model.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model provides a clear way to specify investors views on returns and to blend the investors views with prior information.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uses the equilibrium market portfolio, as a starting point for estimation of asset returns, to balance against investor’s subjective 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2307" y="1666198"/>
            <a:ext cx="5303693" cy="4269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spcBef>
                <a:spcPts val="1200"/>
              </a:spcBef>
              <a:buClr>
                <a:schemeClr val="accent1"/>
              </a:buClr>
              <a:buFont typeface="Wingdings" charset="2"/>
              <a:buChar char="v"/>
            </a:pPr>
            <a:r>
              <a:rPr lang="en-US" altLang="en-US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 Variance Optimization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Fundamental of many portfolio management techniques 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Asset allocation by considering the trade-off between risk and return.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to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either a desired minimum level of return or maximum level of risk with the combination of the assets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Maximize the return with minimizing the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covariance between each asset 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5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71216" y="2378622"/>
            <a:ext cx="6437376" cy="1458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9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052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04672" y="2224293"/>
            <a:ext cx="10479024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Early tests show that MVO results in portfolios with unrealistically heavy weights in a small number of assets, especially there are more stocks get selected. </a:t>
            </a:r>
          </a:p>
          <a:p>
            <a:pPr marL="800100" lvl="1" indent="-342900" defTabSz="9144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MVO also possesses many limitations that could potentially derail the result produced. MVO tends to creates biased portfolios when there are more stocks selected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1424" y="1140506"/>
            <a:ext cx="583996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alt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Mean Variance Optimization</a:t>
            </a:r>
            <a:endParaRPr lang="en-US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9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83664" y="2611200"/>
            <a:ext cx="8705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80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Black -</a:t>
            </a:r>
            <a:r>
              <a:rPr lang="en-US" sz="8000" spc="-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Litterman</a:t>
            </a:r>
            <a:endParaRPr lang="en-US" sz="8000" spc="-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667" l="3778" r="95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3" y="2439078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5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11514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6016" y="829321"/>
            <a:ext cx="5839968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Problem Re-Definition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684" y="1771272"/>
            <a:ext cx="1039063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 asset allocation decision software system 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Enable to customize equity portfolio for both professional and non-professional groups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should allow ad-hoc side constraints for professional users, and generate portfolio automatically for non-professional users</a:t>
            </a:r>
          </a:p>
          <a:p>
            <a:pPr marL="800100" lvl="1" indent="-342900" defTabSz="914400">
              <a:spcBef>
                <a:spcPts val="1200"/>
              </a:spcBef>
              <a:buClr>
                <a:schemeClr val="accent1"/>
              </a:buClr>
              <a:buFont typeface="Arial" charset="0"/>
              <a:buChar char="•"/>
            </a:pP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is user friendly in terms of entering data, and displaying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645318"/>
            <a:ext cx="12192000" cy="23097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626" y="284474"/>
            <a:ext cx="3904595" cy="37702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2000" i="1" spc="-1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Asset Allocation Decision Support System</a:t>
            </a:r>
          </a:p>
        </p:txBody>
      </p:sp>
      <p:sp>
        <p:nvSpPr>
          <p:cNvPr id="13" name="Freeform 9"/>
          <p:cNvSpPr>
            <a:spLocks noChangeAspect="1"/>
          </p:cNvSpPr>
          <p:nvPr/>
        </p:nvSpPr>
        <p:spPr bwMode="black">
          <a:xfrm>
            <a:off x="223396" y="268896"/>
            <a:ext cx="211230" cy="364135"/>
          </a:xfrm>
          <a:custGeom>
            <a:avLst/>
            <a:gdLst>
              <a:gd name="T0" fmla="*/ 219 w 339"/>
              <a:gd name="T1" fmla="*/ 584 h 584"/>
              <a:gd name="T2" fmla="*/ 219 w 339"/>
              <a:gd name="T3" fmla="*/ 511 h 584"/>
              <a:gd name="T4" fmla="*/ 339 w 339"/>
              <a:gd name="T5" fmla="*/ 373 h 584"/>
              <a:gd name="T6" fmla="*/ 214 w 339"/>
              <a:gd name="T7" fmla="*/ 230 h 584"/>
              <a:gd name="T8" fmla="*/ 146 w 339"/>
              <a:gd name="T9" fmla="*/ 190 h 584"/>
              <a:gd name="T10" fmla="*/ 186 w 339"/>
              <a:gd name="T11" fmla="*/ 169 h 584"/>
              <a:gd name="T12" fmla="*/ 274 w 339"/>
              <a:gd name="T13" fmla="*/ 191 h 584"/>
              <a:gd name="T14" fmla="*/ 294 w 339"/>
              <a:gd name="T15" fmla="*/ 200 h 584"/>
              <a:gd name="T16" fmla="*/ 300 w 339"/>
              <a:gd name="T17" fmla="*/ 180 h 584"/>
              <a:gd name="T18" fmla="*/ 324 w 339"/>
              <a:gd name="T19" fmla="*/ 89 h 584"/>
              <a:gd name="T20" fmla="*/ 310 w 339"/>
              <a:gd name="T21" fmla="*/ 83 h 584"/>
              <a:gd name="T22" fmla="*/ 222 w 339"/>
              <a:gd name="T23" fmla="*/ 61 h 584"/>
              <a:gd name="T24" fmla="*/ 222 w 339"/>
              <a:gd name="T25" fmla="*/ 0 h 584"/>
              <a:gd name="T26" fmla="*/ 121 w 339"/>
              <a:gd name="T27" fmla="*/ 0 h 584"/>
              <a:gd name="T28" fmla="*/ 121 w 339"/>
              <a:gd name="T29" fmla="*/ 68 h 584"/>
              <a:gd name="T30" fmla="*/ 7 w 339"/>
              <a:gd name="T31" fmla="*/ 201 h 584"/>
              <a:gd name="T32" fmla="*/ 140 w 339"/>
              <a:gd name="T33" fmla="*/ 341 h 584"/>
              <a:gd name="T34" fmla="*/ 200 w 339"/>
              <a:gd name="T35" fmla="*/ 383 h 584"/>
              <a:gd name="T36" fmla="*/ 153 w 339"/>
              <a:gd name="T37" fmla="*/ 407 h 584"/>
              <a:gd name="T38" fmla="*/ 50 w 339"/>
              <a:gd name="T39" fmla="*/ 379 h 584"/>
              <a:gd name="T40" fmla="*/ 30 w 339"/>
              <a:gd name="T41" fmla="*/ 369 h 584"/>
              <a:gd name="T42" fmla="*/ 0 w 339"/>
              <a:gd name="T43" fmla="*/ 483 h 584"/>
              <a:gd name="T44" fmla="*/ 0 w 339"/>
              <a:gd name="T45" fmla="*/ 483 h 584"/>
              <a:gd name="T46" fmla="*/ 12 w 339"/>
              <a:gd name="T47" fmla="*/ 489 h 584"/>
              <a:gd name="T48" fmla="*/ 118 w 339"/>
              <a:gd name="T49" fmla="*/ 518 h 584"/>
              <a:gd name="T50" fmla="*/ 118 w 339"/>
              <a:gd name="T51" fmla="*/ 584 h 584"/>
              <a:gd name="T52" fmla="*/ 219 w 339"/>
              <a:gd name="T53" fmla="*/ 584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9" h="584">
                <a:moveTo>
                  <a:pt x="219" y="584"/>
                </a:moveTo>
                <a:cubicBezTo>
                  <a:pt x="219" y="511"/>
                  <a:pt x="219" y="511"/>
                  <a:pt x="219" y="511"/>
                </a:cubicBezTo>
                <a:cubicBezTo>
                  <a:pt x="293" y="493"/>
                  <a:pt x="339" y="442"/>
                  <a:pt x="339" y="373"/>
                </a:cubicBezTo>
                <a:cubicBezTo>
                  <a:pt x="339" y="304"/>
                  <a:pt x="301" y="261"/>
                  <a:pt x="214" y="230"/>
                </a:cubicBezTo>
                <a:cubicBezTo>
                  <a:pt x="182" y="219"/>
                  <a:pt x="146" y="203"/>
                  <a:pt x="146" y="190"/>
                </a:cubicBezTo>
                <a:cubicBezTo>
                  <a:pt x="146" y="172"/>
                  <a:pt x="171" y="169"/>
                  <a:pt x="186" y="169"/>
                </a:cubicBezTo>
                <a:cubicBezTo>
                  <a:pt x="230" y="169"/>
                  <a:pt x="258" y="183"/>
                  <a:pt x="274" y="191"/>
                </a:cubicBezTo>
                <a:cubicBezTo>
                  <a:pt x="294" y="200"/>
                  <a:pt x="294" y="200"/>
                  <a:pt x="294" y="200"/>
                </a:cubicBezTo>
                <a:cubicBezTo>
                  <a:pt x="300" y="180"/>
                  <a:pt x="300" y="180"/>
                  <a:pt x="300" y="180"/>
                </a:cubicBezTo>
                <a:cubicBezTo>
                  <a:pt x="324" y="89"/>
                  <a:pt x="324" y="89"/>
                  <a:pt x="324" y="89"/>
                </a:cubicBezTo>
                <a:cubicBezTo>
                  <a:pt x="310" y="83"/>
                  <a:pt x="310" y="83"/>
                  <a:pt x="310" y="83"/>
                </a:cubicBezTo>
                <a:cubicBezTo>
                  <a:pt x="293" y="75"/>
                  <a:pt x="264" y="64"/>
                  <a:pt x="222" y="61"/>
                </a:cubicBezTo>
                <a:cubicBezTo>
                  <a:pt x="222" y="0"/>
                  <a:pt x="222" y="0"/>
                  <a:pt x="222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1" y="68"/>
                  <a:pt x="121" y="68"/>
                  <a:pt x="121" y="68"/>
                </a:cubicBezTo>
                <a:cubicBezTo>
                  <a:pt x="51" y="86"/>
                  <a:pt x="7" y="136"/>
                  <a:pt x="7" y="201"/>
                </a:cubicBezTo>
                <a:cubicBezTo>
                  <a:pt x="7" y="286"/>
                  <a:pt x="78" y="320"/>
                  <a:pt x="140" y="341"/>
                </a:cubicBezTo>
                <a:cubicBezTo>
                  <a:pt x="193" y="359"/>
                  <a:pt x="200" y="372"/>
                  <a:pt x="200" y="383"/>
                </a:cubicBezTo>
                <a:cubicBezTo>
                  <a:pt x="200" y="400"/>
                  <a:pt x="176" y="407"/>
                  <a:pt x="153" y="407"/>
                </a:cubicBezTo>
                <a:cubicBezTo>
                  <a:pt x="107" y="407"/>
                  <a:pt x="68" y="390"/>
                  <a:pt x="50" y="379"/>
                </a:cubicBezTo>
                <a:cubicBezTo>
                  <a:pt x="30" y="369"/>
                  <a:pt x="30" y="369"/>
                  <a:pt x="30" y="369"/>
                </a:cubicBezTo>
                <a:cubicBezTo>
                  <a:pt x="0" y="483"/>
                  <a:pt x="0" y="483"/>
                  <a:pt x="0" y="483"/>
                </a:cubicBezTo>
                <a:cubicBezTo>
                  <a:pt x="0" y="483"/>
                  <a:pt x="0" y="483"/>
                  <a:pt x="0" y="483"/>
                </a:cubicBezTo>
                <a:cubicBezTo>
                  <a:pt x="12" y="489"/>
                  <a:pt x="12" y="489"/>
                  <a:pt x="12" y="489"/>
                </a:cubicBezTo>
                <a:cubicBezTo>
                  <a:pt x="39" y="504"/>
                  <a:pt x="79" y="515"/>
                  <a:pt x="118" y="518"/>
                </a:cubicBezTo>
                <a:cubicBezTo>
                  <a:pt x="118" y="584"/>
                  <a:pt x="118" y="584"/>
                  <a:pt x="118" y="584"/>
                </a:cubicBezTo>
                <a:lnTo>
                  <a:pt x="219" y="58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0" cap="sq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dirty="0"/>
          </a:p>
        </p:txBody>
      </p:sp>
      <p:sp>
        <p:nvSpPr>
          <p:cNvPr id="2" name="5-Point Star 1"/>
          <p:cNvSpPr/>
          <p:nvPr/>
        </p:nvSpPr>
        <p:spPr>
          <a:xfrm>
            <a:off x="87154" y="765672"/>
            <a:ext cx="2097024" cy="1682496"/>
          </a:xfrm>
          <a:prstGeom prst="star5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22225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</a:rPr>
              <a:t>New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736178" y="4884283"/>
            <a:ext cx="1633063" cy="1634246"/>
            <a:chOff x="9736178" y="4884283"/>
            <a:chExt cx="1633063" cy="1634246"/>
          </a:xfrm>
        </p:grpSpPr>
        <p:sp>
          <p:nvSpPr>
            <p:cNvPr id="42" name="Oval 41"/>
            <p:cNvSpPr/>
            <p:nvPr/>
          </p:nvSpPr>
          <p:spPr bwMode="auto">
            <a:xfrm>
              <a:off x="9736178" y="4884283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" name="Freeform 105"/>
            <p:cNvSpPr>
              <a:spLocks noEditPoints="1"/>
            </p:cNvSpPr>
            <p:nvPr/>
          </p:nvSpPr>
          <p:spPr bwMode="auto">
            <a:xfrm>
              <a:off x="9992027" y="5249255"/>
              <a:ext cx="1121366" cy="843822"/>
            </a:xfrm>
            <a:custGeom>
              <a:avLst/>
              <a:gdLst>
                <a:gd name="T0" fmla="*/ 358 w 378"/>
                <a:gd name="T1" fmla="*/ 0 h 285"/>
                <a:gd name="T2" fmla="*/ 20 w 378"/>
                <a:gd name="T3" fmla="*/ 0 h 285"/>
                <a:gd name="T4" fmla="*/ 0 w 378"/>
                <a:gd name="T5" fmla="*/ 20 h 285"/>
                <a:gd name="T6" fmla="*/ 0 w 378"/>
                <a:gd name="T7" fmla="*/ 265 h 285"/>
                <a:gd name="T8" fmla="*/ 20 w 378"/>
                <a:gd name="T9" fmla="*/ 285 h 285"/>
                <a:gd name="T10" fmla="*/ 358 w 378"/>
                <a:gd name="T11" fmla="*/ 285 h 285"/>
                <a:gd name="T12" fmla="*/ 378 w 378"/>
                <a:gd name="T13" fmla="*/ 265 h 285"/>
                <a:gd name="T14" fmla="*/ 378 w 378"/>
                <a:gd name="T15" fmla="*/ 20 h 285"/>
                <a:gd name="T16" fmla="*/ 358 w 378"/>
                <a:gd name="T17" fmla="*/ 0 h 285"/>
                <a:gd name="T18" fmla="*/ 189 w 378"/>
                <a:gd name="T19" fmla="*/ 273 h 285"/>
                <a:gd name="T20" fmla="*/ 177 w 378"/>
                <a:gd name="T21" fmla="*/ 261 h 285"/>
                <a:gd name="T22" fmla="*/ 189 w 378"/>
                <a:gd name="T23" fmla="*/ 249 h 285"/>
                <a:gd name="T24" fmla="*/ 201 w 378"/>
                <a:gd name="T25" fmla="*/ 261 h 285"/>
                <a:gd name="T26" fmla="*/ 189 w 378"/>
                <a:gd name="T27" fmla="*/ 273 h 285"/>
                <a:gd name="T28" fmla="*/ 348 w 378"/>
                <a:gd name="T29" fmla="*/ 234 h 285"/>
                <a:gd name="T30" fmla="*/ 344 w 378"/>
                <a:gd name="T31" fmla="*/ 238 h 285"/>
                <a:gd name="T32" fmla="*/ 34 w 378"/>
                <a:gd name="T33" fmla="*/ 238 h 285"/>
                <a:gd name="T34" fmla="*/ 30 w 378"/>
                <a:gd name="T35" fmla="*/ 234 h 285"/>
                <a:gd name="T36" fmla="*/ 30 w 378"/>
                <a:gd name="T37" fmla="*/ 34 h 285"/>
                <a:gd name="T38" fmla="*/ 34 w 378"/>
                <a:gd name="T39" fmla="*/ 30 h 285"/>
                <a:gd name="T40" fmla="*/ 344 w 378"/>
                <a:gd name="T41" fmla="*/ 30 h 285"/>
                <a:gd name="T42" fmla="*/ 348 w 378"/>
                <a:gd name="T43" fmla="*/ 34 h 285"/>
                <a:gd name="T44" fmla="*/ 348 w 378"/>
                <a:gd name="T45" fmla="*/ 2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78" h="285">
                  <a:moveTo>
                    <a:pt x="358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6"/>
                    <a:pt x="9" y="285"/>
                    <a:pt x="20" y="285"/>
                  </a:cubicBezTo>
                  <a:cubicBezTo>
                    <a:pt x="358" y="285"/>
                    <a:pt x="358" y="285"/>
                    <a:pt x="358" y="285"/>
                  </a:cubicBezTo>
                  <a:cubicBezTo>
                    <a:pt x="369" y="285"/>
                    <a:pt x="378" y="276"/>
                    <a:pt x="378" y="265"/>
                  </a:cubicBezTo>
                  <a:cubicBezTo>
                    <a:pt x="378" y="20"/>
                    <a:pt x="378" y="20"/>
                    <a:pt x="378" y="20"/>
                  </a:cubicBezTo>
                  <a:cubicBezTo>
                    <a:pt x="378" y="9"/>
                    <a:pt x="369" y="0"/>
                    <a:pt x="358" y="0"/>
                  </a:cubicBezTo>
                  <a:close/>
                  <a:moveTo>
                    <a:pt x="189" y="273"/>
                  </a:moveTo>
                  <a:cubicBezTo>
                    <a:pt x="183" y="273"/>
                    <a:pt x="177" y="268"/>
                    <a:pt x="177" y="261"/>
                  </a:cubicBezTo>
                  <a:cubicBezTo>
                    <a:pt x="177" y="255"/>
                    <a:pt x="183" y="249"/>
                    <a:pt x="189" y="249"/>
                  </a:cubicBezTo>
                  <a:cubicBezTo>
                    <a:pt x="196" y="249"/>
                    <a:pt x="201" y="255"/>
                    <a:pt x="201" y="261"/>
                  </a:cubicBezTo>
                  <a:cubicBezTo>
                    <a:pt x="201" y="268"/>
                    <a:pt x="196" y="273"/>
                    <a:pt x="189" y="273"/>
                  </a:cubicBezTo>
                  <a:close/>
                  <a:moveTo>
                    <a:pt x="348" y="234"/>
                  </a:moveTo>
                  <a:cubicBezTo>
                    <a:pt x="348" y="236"/>
                    <a:pt x="347" y="238"/>
                    <a:pt x="344" y="238"/>
                  </a:cubicBezTo>
                  <a:cubicBezTo>
                    <a:pt x="34" y="238"/>
                    <a:pt x="34" y="238"/>
                    <a:pt x="34" y="238"/>
                  </a:cubicBezTo>
                  <a:cubicBezTo>
                    <a:pt x="32" y="238"/>
                    <a:pt x="30" y="236"/>
                    <a:pt x="30" y="2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32"/>
                    <a:pt x="32" y="30"/>
                    <a:pt x="34" y="30"/>
                  </a:cubicBezTo>
                  <a:cubicBezTo>
                    <a:pt x="344" y="30"/>
                    <a:pt x="344" y="30"/>
                    <a:pt x="344" y="30"/>
                  </a:cubicBezTo>
                  <a:cubicBezTo>
                    <a:pt x="347" y="30"/>
                    <a:pt x="348" y="32"/>
                    <a:pt x="348" y="34"/>
                  </a:cubicBezTo>
                  <a:lnTo>
                    <a:pt x="348" y="234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50505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45386" y="4886331"/>
            <a:ext cx="1633063" cy="1634246"/>
            <a:chOff x="4657102" y="4870795"/>
            <a:chExt cx="1633063" cy="1634246"/>
          </a:xfrm>
        </p:grpSpPr>
        <p:sp>
          <p:nvSpPr>
            <p:cNvPr id="43" name="Oval 42"/>
            <p:cNvSpPr/>
            <p:nvPr/>
          </p:nvSpPr>
          <p:spPr bwMode="auto">
            <a:xfrm>
              <a:off x="4657102" y="4870795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Freeform 94"/>
            <p:cNvSpPr>
              <a:spLocks noEditPoints="1"/>
            </p:cNvSpPr>
            <p:nvPr/>
          </p:nvSpPr>
          <p:spPr bwMode="auto">
            <a:xfrm rot="20628072">
              <a:off x="5030189" y="5159381"/>
              <a:ext cx="865997" cy="1263433"/>
            </a:xfrm>
            <a:custGeom>
              <a:avLst/>
              <a:gdLst>
                <a:gd name="T0" fmla="*/ 535 w 586"/>
                <a:gd name="T1" fmla="*/ 0 h 791"/>
                <a:gd name="T2" fmla="*/ 586 w 586"/>
                <a:gd name="T3" fmla="*/ 50 h 791"/>
                <a:gd name="T4" fmla="*/ 586 w 586"/>
                <a:gd name="T5" fmla="*/ 585 h 791"/>
                <a:gd name="T6" fmla="*/ 535 w 586"/>
                <a:gd name="T7" fmla="*/ 637 h 791"/>
                <a:gd name="T8" fmla="*/ 308 w 586"/>
                <a:gd name="T9" fmla="*/ 637 h 791"/>
                <a:gd name="T10" fmla="*/ 306 w 586"/>
                <a:gd name="T11" fmla="*/ 590 h 791"/>
                <a:gd name="T12" fmla="*/ 535 w 586"/>
                <a:gd name="T13" fmla="*/ 590 h 791"/>
                <a:gd name="T14" fmla="*/ 539 w 586"/>
                <a:gd name="T15" fmla="*/ 585 h 791"/>
                <a:gd name="T16" fmla="*/ 539 w 586"/>
                <a:gd name="T17" fmla="*/ 50 h 791"/>
                <a:gd name="T18" fmla="*/ 535 w 586"/>
                <a:gd name="T19" fmla="*/ 46 h 791"/>
                <a:gd name="T20" fmla="*/ 147 w 586"/>
                <a:gd name="T21" fmla="*/ 46 h 791"/>
                <a:gd name="T22" fmla="*/ 142 w 586"/>
                <a:gd name="T23" fmla="*/ 50 h 791"/>
                <a:gd name="T24" fmla="*/ 142 w 586"/>
                <a:gd name="T25" fmla="*/ 368 h 791"/>
                <a:gd name="T26" fmla="*/ 103 w 586"/>
                <a:gd name="T27" fmla="*/ 443 h 791"/>
                <a:gd name="T28" fmla="*/ 95 w 586"/>
                <a:gd name="T29" fmla="*/ 458 h 791"/>
                <a:gd name="T30" fmla="*/ 95 w 586"/>
                <a:gd name="T31" fmla="*/ 50 h 791"/>
                <a:gd name="T32" fmla="*/ 147 w 586"/>
                <a:gd name="T33" fmla="*/ 0 h 791"/>
                <a:gd name="T34" fmla="*/ 535 w 586"/>
                <a:gd name="T35" fmla="*/ 0 h 791"/>
                <a:gd name="T36" fmla="*/ 252 w 586"/>
                <a:gd name="T37" fmla="*/ 578 h 791"/>
                <a:gd name="T38" fmla="*/ 162 w 586"/>
                <a:gd name="T39" fmla="*/ 519 h 791"/>
                <a:gd name="T40" fmla="*/ 228 w 586"/>
                <a:gd name="T41" fmla="*/ 379 h 791"/>
                <a:gd name="T42" fmla="*/ 217 w 586"/>
                <a:gd name="T43" fmla="*/ 341 h 791"/>
                <a:gd name="T44" fmla="*/ 184 w 586"/>
                <a:gd name="T45" fmla="*/ 357 h 791"/>
                <a:gd name="T46" fmla="*/ 84 w 586"/>
                <a:gd name="T47" fmla="*/ 549 h 791"/>
                <a:gd name="T48" fmla="*/ 70 w 586"/>
                <a:gd name="T49" fmla="*/ 487 h 791"/>
                <a:gd name="T50" fmla="*/ 17 w 586"/>
                <a:gd name="T51" fmla="*/ 445 h 791"/>
                <a:gd name="T52" fmla="*/ 17 w 586"/>
                <a:gd name="T53" fmla="*/ 495 h 791"/>
                <a:gd name="T54" fmla="*/ 42 w 586"/>
                <a:gd name="T55" fmla="*/ 692 h 791"/>
                <a:gd name="T56" fmla="*/ 46 w 586"/>
                <a:gd name="T57" fmla="*/ 723 h 791"/>
                <a:gd name="T58" fmla="*/ 53 w 586"/>
                <a:gd name="T59" fmla="*/ 737 h 791"/>
                <a:gd name="T60" fmla="*/ 88 w 586"/>
                <a:gd name="T61" fmla="*/ 770 h 791"/>
                <a:gd name="T62" fmla="*/ 201 w 586"/>
                <a:gd name="T63" fmla="*/ 739 h 791"/>
                <a:gd name="T64" fmla="*/ 203 w 586"/>
                <a:gd name="T65" fmla="*/ 735 h 791"/>
                <a:gd name="T66" fmla="*/ 276 w 586"/>
                <a:gd name="T67" fmla="*/ 628 h 791"/>
                <a:gd name="T68" fmla="*/ 252 w 586"/>
                <a:gd name="T69" fmla="*/ 578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791">
                  <a:moveTo>
                    <a:pt x="535" y="0"/>
                  </a:moveTo>
                  <a:cubicBezTo>
                    <a:pt x="564" y="0"/>
                    <a:pt x="586" y="23"/>
                    <a:pt x="586" y="50"/>
                  </a:cubicBezTo>
                  <a:cubicBezTo>
                    <a:pt x="586" y="50"/>
                    <a:pt x="586" y="50"/>
                    <a:pt x="586" y="585"/>
                  </a:cubicBezTo>
                  <a:cubicBezTo>
                    <a:pt x="586" y="613"/>
                    <a:pt x="564" y="637"/>
                    <a:pt x="535" y="637"/>
                  </a:cubicBezTo>
                  <a:cubicBezTo>
                    <a:pt x="535" y="637"/>
                    <a:pt x="535" y="637"/>
                    <a:pt x="308" y="637"/>
                  </a:cubicBezTo>
                  <a:cubicBezTo>
                    <a:pt x="315" y="623"/>
                    <a:pt x="315" y="606"/>
                    <a:pt x="306" y="590"/>
                  </a:cubicBezTo>
                  <a:cubicBezTo>
                    <a:pt x="306" y="590"/>
                    <a:pt x="306" y="590"/>
                    <a:pt x="535" y="590"/>
                  </a:cubicBezTo>
                  <a:cubicBezTo>
                    <a:pt x="537" y="590"/>
                    <a:pt x="539" y="588"/>
                    <a:pt x="539" y="585"/>
                  </a:cubicBezTo>
                  <a:cubicBezTo>
                    <a:pt x="539" y="585"/>
                    <a:pt x="539" y="585"/>
                    <a:pt x="539" y="50"/>
                  </a:cubicBezTo>
                  <a:cubicBezTo>
                    <a:pt x="539" y="48"/>
                    <a:pt x="537" y="46"/>
                    <a:pt x="535" y="46"/>
                  </a:cubicBezTo>
                  <a:cubicBezTo>
                    <a:pt x="535" y="46"/>
                    <a:pt x="535" y="46"/>
                    <a:pt x="147" y="46"/>
                  </a:cubicBezTo>
                  <a:cubicBezTo>
                    <a:pt x="144" y="46"/>
                    <a:pt x="142" y="48"/>
                    <a:pt x="142" y="50"/>
                  </a:cubicBezTo>
                  <a:cubicBezTo>
                    <a:pt x="142" y="50"/>
                    <a:pt x="142" y="50"/>
                    <a:pt x="142" y="368"/>
                  </a:cubicBezTo>
                  <a:cubicBezTo>
                    <a:pt x="142" y="368"/>
                    <a:pt x="142" y="368"/>
                    <a:pt x="103" y="443"/>
                  </a:cubicBezTo>
                  <a:cubicBezTo>
                    <a:pt x="103" y="443"/>
                    <a:pt x="103" y="443"/>
                    <a:pt x="95" y="458"/>
                  </a:cubicBezTo>
                  <a:cubicBezTo>
                    <a:pt x="95" y="458"/>
                    <a:pt x="95" y="458"/>
                    <a:pt x="95" y="50"/>
                  </a:cubicBezTo>
                  <a:cubicBezTo>
                    <a:pt x="95" y="23"/>
                    <a:pt x="118" y="0"/>
                    <a:pt x="147" y="0"/>
                  </a:cubicBezTo>
                  <a:cubicBezTo>
                    <a:pt x="147" y="0"/>
                    <a:pt x="147" y="0"/>
                    <a:pt x="535" y="0"/>
                  </a:cubicBezTo>
                  <a:close/>
                  <a:moveTo>
                    <a:pt x="252" y="578"/>
                  </a:moveTo>
                  <a:cubicBezTo>
                    <a:pt x="162" y="519"/>
                    <a:pt x="162" y="519"/>
                    <a:pt x="162" y="519"/>
                  </a:cubicBezTo>
                  <a:cubicBezTo>
                    <a:pt x="186" y="473"/>
                    <a:pt x="204" y="425"/>
                    <a:pt x="228" y="379"/>
                  </a:cubicBezTo>
                  <a:cubicBezTo>
                    <a:pt x="237" y="366"/>
                    <a:pt x="230" y="347"/>
                    <a:pt x="217" y="341"/>
                  </a:cubicBezTo>
                  <a:cubicBezTo>
                    <a:pt x="203" y="333"/>
                    <a:pt x="192" y="343"/>
                    <a:pt x="184" y="357"/>
                  </a:cubicBezTo>
                  <a:cubicBezTo>
                    <a:pt x="154" y="417"/>
                    <a:pt x="116" y="488"/>
                    <a:pt x="84" y="549"/>
                  </a:cubicBezTo>
                  <a:cubicBezTo>
                    <a:pt x="83" y="535"/>
                    <a:pt x="70" y="487"/>
                    <a:pt x="70" y="487"/>
                  </a:cubicBezTo>
                  <a:cubicBezTo>
                    <a:pt x="67" y="469"/>
                    <a:pt x="37" y="443"/>
                    <a:pt x="17" y="445"/>
                  </a:cubicBezTo>
                  <a:cubicBezTo>
                    <a:pt x="0" y="445"/>
                    <a:pt x="14" y="476"/>
                    <a:pt x="17" y="495"/>
                  </a:cubicBezTo>
                  <a:cubicBezTo>
                    <a:pt x="28" y="562"/>
                    <a:pt x="31" y="626"/>
                    <a:pt x="42" y="692"/>
                  </a:cubicBezTo>
                  <a:cubicBezTo>
                    <a:pt x="42" y="704"/>
                    <a:pt x="43" y="713"/>
                    <a:pt x="46" y="723"/>
                  </a:cubicBezTo>
                  <a:cubicBezTo>
                    <a:pt x="48" y="728"/>
                    <a:pt x="51" y="734"/>
                    <a:pt x="53" y="737"/>
                  </a:cubicBezTo>
                  <a:cubicBezTo>
                    <a:pt x="62" y="749"/>
                    <a:pt x="74" y="763"/>
                    <a:pt x="88" y="770"/>
                  </a:cubicBezTo>
                  <a:cubicBezTo>
                    <a:pt x="129" y="791"/>
                    <a:pt x="178" y="777"/>
                    <a:pt x="201" y="739"/>
                  </a:cubicBezTo>
                  <a:cubicBezTo>
                    <a:pt x="201" y="739"/>
                    <a:pt x="203" y="737"/>
                    <a:pt x="203" y="735"/>
                  </a:cubicBezTo>
                  <a:cubicBezTo>
                    <a:pt x="276" y="628"/>
                    <a:pt x="276" y="628"/>
                    <a:pt x="276" y="628"/>
                  </a:cubicBezTo>
                  <a:cubicBezTo>
                    <a:pt x="282" y="614"/>
                    <a:pt x="266" y="586"/>
                    <a:pt x="252" y="578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188F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789945" y="4878431"/>
            <a:ext cx="1633063" cy="1634246"/>
            <a:chOff x="6681745" y="4894585"/>
            <a:chExt cx="1633063" cy="1634246"/>
          </a:xfrm>
        </p:grpSpPr>
        <p:sp>
          <p:nvSpPr>
            <p:cNvPr id="35" name="Oval 34"/>
            <p:cNvSpPr/>
            <p:nvPr/>
          </p:nvSpPr>
          <p:spPr bwMode="auto">
            <a:xfrm>
              <a:off x="6681745" y="4894585"/>
              <a:ext cx="1633063" cy="1634246"/>
            </a:xfrm>
            <a:prstGeom prst="ellipse">
              <a:avLst/>
            </a:prstGeom>
            <a:solidFill>
              <a:srgbClr val="FFFFFF"/>
            </a:solidFill>
            <a:ln w="4762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spc="-50" dirty="0">
                <a:ln w="15875">
                  <a:noFill/>
                </a:ln>
                <a:gradFill>
                  <a:gsLst>
                    <a:gs pos="1250">
                      <a:schemeClr val="bg1"/>
                    </a:gs>
                    <a:gs pos="10417">
                      <a:schemeClr val="bg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02150" y="5112988"/>
              <a:ext cx="771144" cy="1213241"/>
              <a:chOff x="4614550" y="4622500"/>
              <a:chExt cx="935884" cy="1595897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4614550" y="4622500"/>
                <a:ext cx="935884" cy="1595897"/>
              </a:xfrm>
              <a:prstGeom prst="roundRect">
                <a:avLst/>
              </a:prstGeom>
              <a:solidFill>
                <a:srgbClr val="FFFFFF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698242" y="4812368"/>
                <a:ext cx="768500" cy="1132792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980894" y="5978981"/>
                <a:ext cx="203187" cy="203186"/>
              </a:xfrm>
              <a:prstGeom prst="ellipse">
                <a:avLst/>
              </a:prstGeom>
              <a:solidFill>
                <a:schemeClr val="bg2"/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5033898" y="6031985"/>
                <a:ext cx="92417" cy="92416"/>
              </a:xfrm>
              <a:prstGeom prst="roundRect">
                <a:avLst>
                  <a:gd name="adj" fmla="val 22127"/>
                </a:avLst>
              </a:prstGeom>
              <a:solidFill>
                <a:schemeClr val="bg2"/>
              </a:solidFill>
              <a:ln w="0"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dirty="0">
                  <a:ln w="0"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7019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1076</Words>
  <Application>Microsoft Office PowerPoint</Application>
  <PresentationFormat>Widescreen</PresentationFormat>
  <Paragraphs>200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幼圆</vt:lpstr>
      <vt:lpstr>Arial</vt:lpstr>
      <vt:lpstr>Calibri</vt:lpstr>
      <vt:lpstr>Corbel</vt:lpstr>
      <vt:lpstr>Segoe UI Semibold</vt:lpstr>
      <vt:lpstr>Wingdings</vt:lpstr>
      <vt:lpstr>Wingdings 2</vt:lpstr>
      <vt:lpstr>Frame</vt:lpstr>
      <vt:lpstr>Asset Allocation Decision Support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Allocation Decision Support System</dc:title>
  <dc:creator>Yinger Li</dc:creator>
  <cp:lastModifiedBy>Bowen Chen</cp:lastModifiedBy>
  <cp:revision>53</cp:revision>
  <dcterms:created xsi:type="dcterms:W3CDTF">2016-12-04T18:45:36Z</dcterms:created>
  <dcterms:modified xsi:type="dcterms:W3CDTF">2016-12-05T16:46:27Z</dcterms:modified>
</cp:coreProperties>
</file>