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8"/>
  </p:notesMasterIdLst>
  <p:sldIdLst>
    <p:sldId id="279" r:id="rId2"/>
    <p:sldId id="280" r:id="rId3"/>
    <p:sldId id="261" r:id="rId4"/>
    <p:sldId id="281" r:id="rId5"/>
    <p:sldId id="282" r:id="rId6"/>
    <p:sldId id="283" r:id="rId7"/>
    <p:sldId id="284" r:id="rId8"/>
    <p:sldId id="285" r:id="rId9"/>
    <p:sldId id="286" r:id="rId10"/>
    <p:sldId id="287" r:id="rId11"/>
    <p:sldId id="271" r:id="rId12"/>
    <p:sldId id="289" r:id="rId13"/>
    <p:sldId id="288"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129" autoAdjust="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F80CD-9829-4678-918F-7AED32A85E8D}" type="datetimeFigureOut">
              <a:rPr lang="en-US" smtClean="0"/>
              <a:t>5/20/2014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03065-93F4-42CA-85A6-CC11CE5AEDFA}" type="slidenum">
              <a:rPr lang="en-US" smtClean="0"/>
              <a:t>‹#›</a:t>
            </a:fld>
            <a:endParaRPr lang="en-US"/>
          </a:p>
        </p:txBody>
      </p:sp>
    </p:spTree>
    <p:extLst>
      <p:ext uri="{BB962C8B-B14F-4D97-AF65-F5344CB8AC3E}">
        <p14:creationId xmlns:p14="http://schemas.microsoft.com/office/powerpoint/2010/main" val="373422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In the last few years, electronic limit order books, which collect incoming limit orders and automatically match market orders against the best available limit order have been introduced by almost all major stock exchanges.</a:t>
            </a:r>
          </a:p>
          <a:p>
            <a:r>
              <a:rPr lang="en-US" sz="1200" b="0" i="0" u="none" strike="noStrike" kern="1200" dirty="0" smtClean="0">
                <a:solidFill>
                  <a:schemeClr val="tx1"/>
                </a:solidFill>
                <a:effectLst/>
                <a:latin typeface="+mn-lt"/>
                <a:ea typeface="+mn-ea"/>
                <a:cs typeface="+mn-cs"/>
              </a:rPr>
              <a:t>Limit order books represents a large amount of electronic financial data that can be stored and processed in order to exploit underlying patterns. Financial institutions are using this data to create advantage for them on the market. One of the applications is automated trading strategies that use these patterns to trade with competitive edge.</a:t>
            </a:r>
          </a:p>
          <a:p>
            <a:endParaRPr lang="en-US" sz="1200" b="0" i="0" u="none" strike="noStrike"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financial market is extremely attractive since it moves trillion dollars per year. Several</a:t>
            </a:r>
          </a:p>
          <a:p>
            <a:r>
              <a:rPr lang="en-US" sz="1200" b="0" i="0" u="none" strike="noStrike" kern="1200" baseline="0" dirty="0" smtClean="0">
                <a:solidFill>
                  <a:schemeClr val="tx1"/>
                </a:solidFill>
                <a:latin typeface="+mn-lt"/>
                <a:ea typeface="+mn-ea"/>
                <a:cs typeface="+mn-cs"/>
              </a:rPr>
              <a:t>investors have been investigating a way to predict future prices by using a variety of algorithms that</a:t>
            </a:r>
          </a:p>
          <a:p>
            <a:r>
              <a:rPr lang="en-US" sz="1200" b="0" i="0" u="none" strike="noStrike" kern="1200" baseline="0" dirty="0" smtClean="0">
                <a:solidFill>
                  <a:schemeClr val="tx1"/>
                </a:solidFill>
                <a:latin typeface="+mn-lt"/>
                <a:ea typeface="+mn-ea"/>
                <a:cs typeface="+mn-cs"/>
              </a:rPr>
              <a:t>use fundamental analysis and / or technical analysis. These tools are used by either professional</a:t>
            </a:r>
          </a:p>
          <a:p>
            <a:r>
              <a:rPr lang="en-US" sz="1200" b="0" i="0" u="none" strike="noStrike" kern="1200" baseline="0" dirty="0" smtClean="0">
                <a:solidFill>
                  <a:schemeClr val="tx1"/>
                </a:solidFill>
                <a:latin typeface="+mn-lt"/>
                <a:ea typeface="+mn-ea"/>
                <a:cs typeface="+mn-cs"/>
              </a:rPr>
              <a:t>speculators or amateurs to analyze the price movement of some financial assets. The use of genetic</a:t>
            </a:r>
          </a:p>
          <a:p>
            <a:r>
              <a:rPr lang="en-US" sz="1200" b="0" i="0" u="none" strike="noStrike" kern="1200" baseline="0" dirty="0" smtClean="0">
                <a:solidFill>
                  <a:schemeClr val="tx1"/>
                </a:solidFill>
                <a:latin typeface="+mn-lt"/>
                <a:ea typeface="+mn-ea"/>
                <a:cs typeface="+mn-cs"/>
              </a:rPr>
              <a:t>algorithms, neural networks, genetic programming combined with these tools in an attempt to find a</a:t>
            </a:r>
          </a:p>
          <a:p>
            <a:r>
              <a:rPr lang="en-US" sz="1200" b="0" i="0" u="none" strike="noStrike" kern="1200" baseline="0" dirty="0" smtClean="0">
                <a:solidFill>
                  <a:schemeClr val="tx1"/>
                </a:solidFill>
                <a:latin typeface="+mn-lt"/>
                <a:ea typeface="+mn-ea"/>
                <a:cs typeface="+mn-cs"/>
              </a:rPr>
              <a:t>profitable solution is very common.</a:t>
            </a:r>
            <a:endParaRPr lang="en-US" dirty="0"/>
          </a:p>
        </p:txBody>
      </p:sp>
      <p:sp>
        <p:nvSpPr>
          <p:cNvPr id="4" name="Slide Number Placeholder 3"/>
          <p:cNvSpPr>
            <a:spLocks noGrp="1"/>
          </p:cNvSpPr>
          <p:nvPr>
            <p:ph type="sldNum" sz="quarter" idx="10"/>
          </p:nvPr>
        </p:nvSpPr>
        <p:spPr/>
        <p:txBody>
          <a:bodyPr/>
          <a:lstStyle/>
          <a:p>
            <a:fld id="{D6303065-93F4-42CA-85A6-CC11CE5AEDFA}" type="slidenum">
              <a:rPr lang="en-US" smtClean="0"/>
              <a:t>3</a:t>
            </a:fld>
            <a:endParaRPr lang="en-US"/>
          </a:p>
        </p:txBody>
      </p:sp>
    </p:spTree>
    <p:extLst>
      <p:ext uri="{BB962C8B-B14F-4D97-AF65-F5344CB8AC3E}">
        <p14:creationId xmlns:p14="http://schemas.microsoft.com/office/powerpoint/2010/main" val="145413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3065-93F4-42CA-85A6-CC11CE5AEDFA}" type="slidenum">
              <a:rPr lang="en-US" smtClean="0"/>
              <a:t>11</a:t>
            </a:fld>
            <a:endParaRPr lang="en-US"/>
          </a:p>
        </p:txBody>
      </p:sp>
    </p:spTree>
    <p:extLst>
      <p:ext uri="{BB962C8B-B14F-4D97-AF65-F5344CB8AC3E}">
        <p14:creationId xmlns:p14="http://schemas.microsoft.com/office/powerpoint/2010/main" val="161982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322785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362488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43AD7E-A0BA-4D65-A09E-F98BED9DFEB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271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25487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43AD7E-A0BA-4D65-A09E-F98BED9DFEB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932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12973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716373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281552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171084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D1528-2338-4422-A79E-94FE2FA50739}"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260898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61726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ED1528-2338-4422-A79E-94FE2FA50739}" type="datetimeFigureOut">
              <a:rPr lang="en-US" smtClean="0"/>
              <a:t>5/20/2014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61965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ED1528-2338-4422-A79E-94FE2FA50739}" type="datetimeFigureOut">
              <a:rPr lang="en-US" smtClean="0"/>
              <a:t>5/20/2014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18248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D1528-2338-4422-A79E-94FE2FA50739}" type="datetimeFigureOut">
              <a:rPr lang="en-US" smtClean="0"/>
              <a:t>5/20/2014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205368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148267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D1528-2338-4422-A79E-94FE2FA50739}"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43AD7E-A0BA-4D65-A09E-F98BED9DFEBC}" type="slidenum">
              <a:rPr lang="en-US" smtClean="0"/>
              <a:t>‹#›</a:t>
            </a:fld>
            <a:endParaRPr lang="en-US"/>
          </a:p>
        </p:txBody>
      </p:sp>
    </p:spTree>
    <p:extLst>
      <p:ext uri="{BB962C8B-B14F-4D97-AF65-F5344CB8AC3E}">
        <p14:creationId xmlns:p14="http://schemas.microsoft.com/office/powerpoint/2010/main" val="42301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ED1528-2338-4422-A79E-94FE2FA50739}" type="datetimeFigureOut">
              <a:rPr lang="en-US" smtClean="0"/>
              <a:t>5/20/2014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43AD7E-A0BA-4D65-A09E-F98BED9DFEBC}" type="slidenum">
              <a:rPr lang="en-US" smtClean="0"/>
              <a:t>‹#›</a:t>
            </a:fld>
            <a:endParaRPr lang="en-US"/>
          </a:p>
        </p:txBody>
      </p:sp>
    </p:spTree>
    <p:extLst>
      <p:ext uri="{BB962C8B-B14F-4D97-AF65-F5344CB8AC3E}">
        <p14:creationId xmlns:p14="http://schemas.microsoft.com/office/powerpoint/2010/main" val="31325831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t>Algorithmic Trading Strategies</a:t>
            </a:r>
          </a:p>
        </p:txBody>
      </p:sp>
      <p:sp>
        <p:nvSpPr>
          <p:cNvPr id="3" name="Subtitle 2"/>
          <p:cNvSpPr>
            <a:spLocks noGrp="1"/>
          </p:cNvSpPr>
          <p:nvPr>
            <p:ph type="subTitle" idx="1"/>
          </p:nvPr>
        </p:nvSpPr>
        <p:spPr/>
        <p:txBody>
          <a:bodyPr/>
          <a:lstStyle/>
          <a:p>
            <a:pPr algn="r"/>
            <a:r>
              <a:rPr lang="en-US" dirty="0"/>
              <a:t>Jelena Anti</a:t>
            </a:r>
            <a:r>
              <a:rPr lang="sr-Latn-RS" dirty="0"/>
              <a:t>ć, </a:t>
            </a:r>
            <a:r>
              <a:rPr lang="en-US" dirty="0"/>
              <a:t>Paulina </a:t>
            </a:r>
            <a:r>
              <a:rPr lang="en-US" dirty="0" err="1"/>
              <a:t>Grnarova</a:t>
            </a:r>
            <a:r>
              <a:rPr lang="en-US" dirty="0"/>
              <a:t>, Filip </a:t>
            </a:r>
            <a:r>
              <a:rPr lang="en-US" dirty="0" err="1" smtClean="0"/>
              <a:t>Hrisafov</a:t>
            </a:r>
            <a:r>
              <a:rPr lang="en-US" dirty="0" smtClean="0"/>
              <a:t>,</a:t>
            </a:r>
          </a:p>
          <a:p>
            <a:pPr algn="r">
              <a:spcBef>
                <a:spcPts val="0"/>
              </a:spcBef>
            </a:pPr>
            <a:r>
              <a:rPr lang="en-US" dirty="0" smtClean="0"/>
              <a:t>Vidor </a:t>
            </a:r>
            <a:r>
              <a:rPr lang="en-US" dirty="0" err="1"/>
              <a:t>Kanalas</a:t>
            </a:r>
            <a:r>
              <a:rPr lang="en-US" dirty="0"/>
              <a:t>, </a:t>
            </a:r>
            <a:r>
              <a:rPr lang="sr-Latn-RS" dirty="0"/>
              <a:t>Miloš Stojanović,</a:t>
            </a:r>
            <a:r>
              <a:rPr lang="en-US" dirty="0"/>
              <a:t> </a:t>
            </a:r>
            <a:r>
              <a:rPr lang="en-US" dirty="0" err="1"/>
              <a:t>Alexios</a:t>
            </a:r>
            <a:r>
              <a:rPr lang="en-US" dirty="0"/>
              <a:t> </a:t>
            </a:r>
            <a:r>
              <a:rPr lang="en-US" dirty="0" err="1"/>
              <a:t>Voulemeneas</a:t>
            </a:r>
            <a:r>
              <a:rPr lang="en-US" dirty="0"/>
              <a:t> </a:t>
            </a:r>
          </a:p>
        </p:txBody>
      </p:sp>
      <p:pic>
        <p:nvPicPr>
          <p:cNvPr id="4" name="Picture 2" descr="EPFL_LOG_RVB-9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6297" y="243638"/>
            <a:ext cx="1851025" cy="892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a:t>
            </a:r>
          </a:p>
        </p:txBody>
      </p:sp>
      <p:sp>
        <p:nvSpPr>
          <p:cNvPr id="3" name="Content Placeholder 2"/>
          <p:cNvSpPr>
            <a:spLocks noGrp="1"/>
          </p:cNvSpPr>
          <p:nvPr>
            <p:ph idx="1"/>
          </p:nvPr>
        </p:nvSpPr>
        <p:spPr/>
        <p:txBody>
          <a:bodyPr/>
          <a:lstStyle/>
          <a:p>
            <a:r>
              <a:rPr lang="en-US" sz="2400" dirty="0"/>
              <a:t>Machine learning algorithm</a:t>
            </a:r>
          </a:p>
          <a:p>
            <a:r>
              <a:rPr lang="en-US" sz="2400" dirty="0"/>
              <a:t>Great success in the identification of graphical patterns</a:t>
            </a:r>
          </a:p>
          <a:p>
            <a:r>
              <a:rPr lang="en-US" sz="2400" dirty="0"/>
              <a:t>Based on the principles of Darwinist evolution</a:t>
            </a:r>
          </a:p>
          <a:p>
            <a:pPr lvl="1"/>
            <a:r>
              <a:rPr lang="en-US" sz="2000" dirty="0"/>
              <a:t>Fitness function to evaluate the individuals</a:t>
            </a:r>
          </a:p>
          <a:p>
            <a:pPr lvl="1"/>
            <a:r>
              <a:rPr lang="en-US" sz="2000" dirty="0"/>
              <a:t>Selection – good specimens reproduce more often</a:t>
            </a:r>
          </a:p>
          <a:p>
            <a:pPr lvl="1"/>
            <a:r>
              <a:rPr lang="en-US" sz="2000" dirty="0"/>
              <a:t>Crossover – both parents pass on characteristics</a:t>
            </a:r>
          </a:p>
          <a:p>
            <a:pPr lvl="1"/>
            <a:r>
              <a:rPr lang="en-US" sz="2000" dirty="0"/>
              <a:t>Mutation – child can be born with new </a:t>
            </a:r>
            <a:r>
              <a:rPr lang="en-US" sz="2000" dirty="0" smtClean="0"/>
              <a:t>characteristics</a:t>
            </a:r>
            <a:endParaRPr lang="en-US" sz="2000" dirty="0"/>
          </a:p>
        </p:txBody>
      </p:sp>
    </p:spTree>
    <p:extLst>
      <p:ext uri="{BB962C8B-B14F-4D97-AF65-F5344CB8AC3E}">
        <p14:creationId xmlns:p14="http://schemas.microsoft.com/office/powerpoint/2010/main" val="261571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6.googleusercontent.com/3PMt_Ej4rVaBXn-A7IHAQMIxKHKkJ0suIiFoMr7Cjrfmi6HhYEnvTvPo1-YUda-hhj2hc6hNMtL87TRJxPuW_1KN1IT-QyDnSTqtOZBhTMSu110d0JYVMF2EAikwAXWh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044" y="377687"/>
            <a:ext cx="7055298" cy="60100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06713" y="2252533"/>
            <a:ext cx="4322463" cy="694247"/>
          </a:xfrm>
        </p:spPr>
        <p:txBody>
          <a:bodyPr/>
          <a:lstStyle/>
          <a:p>
            <a:r>
              <a:rPr lang="en-US" dirty="0"/>
              <a:t>Genetic Algorithm</a:t>
            </a:r>
          </a:p>
        </p:txBody>
      </p:sp>
    </p:spTree>
    <p:extLst>
      <p:ext uri="{BB962C8B-B14F-4D97-AF65-F5344CB8AC3E}">
        <p14:creationId xmlns:p14="http://schemas.microsoft.com/office/powerpoint/2010/main" val="228131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3.googleusercontent.com/3fhJqI6Bbqt9K7duwZERSv6o0UNirV2IBR3FzgrSVZHOZrIS1BI2TtjuoVNcfgEaqC7krUfWqSlgj18eAN31LWLsHonu3l_BglV0NKIbH-hEC_GVaSF2El5F0L_hh2Yn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265" y="442072"/>
            <a:ext cx="6477000" cy="904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12515" y="1392460"/>
            <a:ext cx="2990499" cy="369332"/>
          </a:xfrm>
          <a:prstGeom prst="rect">
            <a:avLst/>
          </a:prstGeom>
          <a:noFill/>
        </p:spPr>
        <p:txBody>
          <a:bodyPr wrap="none" rtlCol="0">
            <a:spAutoFit/>
          </a:bodyPr>
          <a:lstStyle/>
          <a:p>
            <a:r>
              <a:rPr lang="en-US" dirty="0" smtClean="0"/>
              <a:t>Double Bottom Chromosome</a:t>
            </a:r>
            <a:endParaRPr lang="en-US" dirty="0"/>
          </a:p>
        </p:txBody>
      </p:sp>
      <p:grpSp>
        <p:nvGrpSpPr>
          <p:cNvPr id="6" name="Group 5"/>
          <p:cNvGrpSpPr/>
          <p:nvPr/>
        </p:nvGrpSpPr>
        <p:grpSpPr>
          <a:xfrm>
            <a:off x="3102139" y="2208351"/>
            <a:ext cx="7893258" cy="4267509"/>
            <a:chOff x="1577340" y="483702"/>
            <a:chExt cx="10058400" cy="5438098"/>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7340" y="483702"/>
              <a:ext cx="10058400" cy="5438098"/>
            </a:xfrm>
            <a:prstGeom prst="rect">
              <a:avLst/>
            </a:prstGeom>
          </p:spPr>
        </p:pic>
        <p:grpSp>
          <p:nvGrpSpPr>
            <p:cNvPr id="8" name="Group 7"/>
            <p:cNvGrpSpPr/>
            <p:nvPr/>
          </p:nvGrpSpPr>
          <p:grpSpPr>
            <a:xfrm>
              <a:off x="4116456" y="982980"/>
              <a:ext cx="4715124" cy="2735580"/>
              <a:chOff x="4116456" y="982980"/>
              <a:chExt cx="4715124" cy="2735580"/>
            </a:xfrm>
          </p:grpSpPr>
          <p:cxnSp>
            <p:nvCxnSpPr>
              <p:cNvPr id="9" name="Straight Arrow Connector 8"/>
              <p:cNvCxnSpPr/>
              <p:nvPr/>
            </p:nvCxnSpPr>
            <p:spPr>
              <a:xfrm flipH="1">
                <a:off x="4116456" y="1946734"/>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82856" y="982980"/>
                <a:ext cx="26504" cy="175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7780" y="3421380"/>
                <a:ext cx="0" cy="297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831580" y="3268980"/>
                <a:ext cx="0" cy="4495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2762304" y="1807304"/>
            <a:ext cx="8572928" cy="4634975"/>
            <a:chOff x="1577341" y="483702"/>
            <a:chExt cx="10058398" cy="5438098"/>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341" y="483702"/>
              <a:ext cx="10058398" cy="5438098"/>
            </a:xfrm>
            <a:prstGeom prst="rect">
              <a:avLst/>
            </a:prstGeom>
          </p:spPr>
        </p:pic>
        <p:grpSp>
          <p:nvGrpSpPr>
            <p:cNvPr id="15" name="Group 14"/>
            <p:cNvGrpSpPr/>
            <p:nvPr/>
          </p:nvGrpSpPr>
          <p:grpSpPr>
            <a:xfrm>
              <a:off x="4116456" y="982980"/>
              <a:ext cx="4715124" cy="2735580"/>
              <a:chOff x="4116456" y="982980"/>
              <a:chExt cx="4715124" cy="2735580"/>
            </a:xfrm>
          </p:grpSpPr>
          <p:cxnSp>
            <p:nvCxnSpPr>
              <p:cNvPr id="16" name="Straight Arrow Connector 15"/>
              <p:cNvCxnSpPr/>
              <p:nvPr/>
            </p:nvCxnSpPr>
            <p:spPr>
              <a:xfrm flipH="1">
                <a:off x="4116456" y="1946734"/>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282856" y="982980"/>
                <a:ext cx="26504" cy="175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097780" y="3421380"/>
                <a:ext cx="0" cy="297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831580" y="3268980"/>
                <a:ext cx="0" cy="4495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3942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Flow</a:t>
            </a:r>
          </a:p>
        </p:txBody>
      </p:sp>
      <p:sp>
        <p:nvSpPr>
          <p:cNvPr id="3" name="Content Placeholder 2"/>
          <p:cNvSpPr>
            <a:spLocks noGrp="1"/>
          </p:cNvSpPr>
          <p:nvPr>
            <p:ph idx="1"/>
          </p:nvPr>
        </p:nvSpPr>
        <p:spPr>
          <a:xfrm>
            <a:off x="2589212" y="2246190"/>
            <a:ext cx="5247102" cy="3120940"/>
          </a:xfrm>
        </p:spPr>
        <p:txBody>
          <a:bodyPr>
            <a:normAutofit fontScale="92500" lnSpcReduction="10000"/>
          </a:bodyPr>
          <a:lstStyle/>
          <a:p>
            <a:pPr marL="0" indent="0">
              <a:spcBef>
                <a:spcPts val="3000"/>
              </a:spcBef>
              <a:buNone/>
            </a:pPr>
            <a:endParaRPr lang="en-US" sz="2800" dirty="0"/>
          </a:p>
          <a:p>
            <a:pPr>
              <a:spcBef>
                <a:spcPts val="3000"/>
              </a:spcBef>
            </a:pPr>
            <a:r>
              <a:rPr lang="en-US" sz="2800" dirty="0" smtClean="0"/>
              <a:t>30 </a:t>
            </a:r>
            <a:r>
              <a:rPr lang="en-US" sz="2800" dirty="0"/>
              <a:t>days for  training</a:t>
            </a:r>
          </a:p>
          <a:p>
            <a:pPr>
              <a:spcBef>
                <a:spcPts val="3000"/>
              </a:spcBef>
            </a:pPr>
            <a:r>
              <a:rPr lang="en-US" sz="2800" dirty="0"/>
              <a:t>12 days for </a:t>
            </a:r>
            <a:r>
              <a:rPr lang="en-US" sz="2800" dirty="0" smtClean="0"/>
              <a:t>test</a:t>
            </a:r>
          </a:p>
          <a:p>
            <a:pPr>
              <a:spcBef>
                <a:spcPts val="3000"/>
              </a:spcBef>
            </a:pPr>
            <a:r>
              <a:rPr lang="en-US" sz="2800" dirty="0" smtClean="0"/>
              <a:t>Starting amount of money 3000$</a:t>
            </a:r>
            <a:endParaRPr lang="en-US" sz="2800" dirty="0"/>
          </a:p>
        </p:txBody>
      </p:sp>
      <p:pic>
        <p:nvPicPr>
          <p:cNvPr id="4098" name="Picture 2" descr="https://lh3.googleusercontent.com/hUDhunxMpdxyhQrtbBFMTMgn53tLNBbN1MFIKvqbvnPDciAfc6BOXdv69bt1gzXOSwslraL3By5U7hhnLd48sLMOE2Ubs49KTwfkHOWbnKnutBjkPD0XujJ40XvQbFWD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314" y="282920"/>
            <a:ext cx="1943100" cy="618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50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p:txBody>
          <a:bodyPr/>
          <a:lstStyle/>
          <a:p>
            <a:endParaRPr lang="en-US"/>
          </a:p>
        </p:txBody>
      </p:sp>
      <p:pic>
        <p:nvPicPr>
          <p:cNvPr id="6146" name="Picture 2" descr="https://lh4.googleusercontent.com/fz1AtCc7VAqUmbFozntWwc1SoFIFhFyzcyswSBq281NU7urzqdQV4QLHsxS2VCz0c-pAxbFibJwfTHYrFtl24HghuDw_1rX4Hyp1p-P2-JAIdlWo0UDje2y-Nv1WXdKwH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485" y="1838740"/>
            <a:ext cx="7820854" cy="46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13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p:txBody>
          <a:bodyPr/>
          <a:lstStyle/>
          <a:p>
            <a:endParaRPr lang="en-US"/>
          </a:p>
        </p:txBody>
      </p:sp>
      <p:pic>
        <p:nvPicPr>
          <p:cNvPr id="7170" name="Picture 2" descr="https://lh5.googleusercontent.com/0Xcx_C20CaQMIlAzkbZKvXMCmHXndqRDxsHg4NVa81020sG2ao08WSD852XSUBZk81Jrbh_BmpVePsFFH_JHOsaihnw4-cwXnjpYpSb7cYx7RE00BDQWrTXeS0dMx2yXy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485" y="1672903"/>
            <a:ext cx="7820854" cy="46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604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r>
              <a:rPr lang="en-US" sz="2800" dirty="0" smtClean="0"/>
              <a:t>All strategies performed well in predicting the future trend</a:t>
            </a:r>
          </a:p>
          <a:p>
            <a:r>
              <a:rPr lang="en-US" sz="2800" dirty="0" smtClean="0"/>
              <a:t>Profit obtained for each of the 4 implemented strategies</a:t>
            </a:r>
          </a:p>
          <a:p>
            <a:r>
              <a:rPr lang="en-US" sz="2800" dirty="0" smtClean="0"/>
              <a:t>The highest profit is about 13% of the starting amount of money</a:t>
            </a:r>
          </a:p>
          <a:p>
            <a:r>
              <a:rPr lang="en-US" sz="2800" dirty="0" smtClean="0"/>
              <a:t>Encouraging results for future improvement of the project</a:t>
            </a:r>
            <a:endParaRPr lang="en-US" sz="2800" dirty="0"/>
          </a:p>
        </p:txBody>
      </p:sp>
    </p:spTree>
    <p:extLst>
      <p:ext uri="{BB962C8B-B14F-4D97-AF65-F5344CB8AC3E}">
        <p14:creationId xmlns:p14="http://schemas.microsoft.com/office/powerpoint/2010/main" val="2912064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Autofit/>
          </a:bodyPr>
          <a:lstStyle/>
          <a:p>
            <a:r>
              <a:rPr lang="en-US" sz="2800" dirty="0"/>
              <a:t>Motivation</a:t>
            </a:r>
          </a:p>
          <a:p>
            <a:r>
              <a:rPr lang="en-US" sz="2800" dirty="0"/>
              <a:t>Data</a:t>
            </a:r>
          </a:p>
          <a:p>
            <a:r>
              <a:rPr lang="en-US" sz="2800" dirty="0"/>
              <a:t>Strategies</a:t>
            </a:r>
          </a:p>
          <a:p>
            <a:r>
              <a:rPr lang="en-US" sz="2800" dirty="0"/>
              <a:t>Genetic Algorithm</a:t>
            </a:r>
          </a:p>
          <a:p>
            <a:r>
              <a:rPr lang="en-US" sz="2800" dirty="0"/>
              <a:t>Application Flow</a:t>
            </a:r>
          </a:p>
          <a:p>
            <a:r>
              <a:rPr lang="en-US" sz="2800" dirty="0"/>
              <a:t>Results</a:t>
            </a:r>
          </a:p>
          <a:p>
            <a:r>
              <a:rPr lang="en-US" sz="2800" dirty="0" smtClean="0"/>
              <a:t>Conclusion</a:t>
            </a:r>
            <a:endParaRPr lang="en-US" sz="2800" dirty="0"/>
          </a:p>
        </p:txBody>
      </p:sp>
    </p:spTree>
    <p:extLst>
      <p:ext uri="{BB962C8B-B14F-4D97-AF65-F5344CB8AC3E}">
        <p14:creationId xmlns:p14="http://schemas.microsoft.com/office/powerpoint/2010/main" val="3912903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6" name="Content Placeholder 2"/>
          <p:cNvSpPr txBox="1">
            <a:spLocks/>
          </p:cNvSpPr>
          <p:nvPr/>
        </p:nvSpPr>
        <p:spPr>
          <a:xfrm>
            <a:off x="1484310" y="2049779"/>
            <a:ext cx="10018713" cy="44910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Financial </a:t>
            </a:r>
            <a:r>
              <a:rPr lang="en-US" dirty="0"/>
              <a:t>market </a:t>
            </a:r>
            <a:r>
              <a:rPr lang="en-US" dirty="0" smtClean="0"/>
              <a:t>extremely attractive, moves </a:t>
            </a:r>
            <a:r>
              <a:rPr lang="en-US" dirty="0"/>
              <a:t>trillion dollars per </a:t>
            </a:r>
            <a:r>
              <a:rPr lang="en-US" dirty="0" smtClean="0"/>
              <a:t>year</a:t>
            </a:r>
          </a:p>
          <a:p>
            <a:r>
              <a:rPr lang="en-US" dirty="0" smtClean="0"/>
              <a:t>Electronic </a:t>
            </a:r>
            <a:r>
              <a:rPr lang="en-US" dirty="0"/>
              <a:t>limit order books have </a:t>
            </a:r>
            <a:r>
              <a:rPr lang="en-US" dirty="0" smtClean="0"/>
              <a:t>recently been </a:t>
            </a:r>
            <a:r>
              <a:rPr lang="en-US" dirty="0"/>
              <a:t>introduced by almost all major stock </a:t>
            </a:r>
            <a:r>
              <a:rPr lang="en-US" dirty="0" smtClean="0"/>
              <a:t>exchanges</a:t>
            </a:r>
          </a:p>
          <a:p>
            <a:r>
              <a:rPr lang="en-US" dirty="0"/>
              <a:t>L</a:t>
            </a:r>
            <a:r>
              <a:rPr lang="en-US" dirty="0" smtClean="0"/>
              <a:t>imit </a:t>
            </a:r>
            <a:r>
              <a:rPr lang="en-US" dirty="0"/>
              <a:t>order books </a:t>
            </a:r>
            <a:r>
              <a:rPr lang="en-US" dirty="0" smtClean="0"/>
              <a:t>represent </a:t>
            </a:r>
            <a:r>
              <a:rPr lang="en-US" dirty="0"/>
              <a:t>large amount of electronic financial data that can be </a:t>
            </a:r>
            <a:r>
              <a:rPr lang="en-US" dirty="0" smtClean="0"/>
              <a:t>processed </a:t>
            </a:r>
            <a:r>
              <a:rPr lang="en-US" dirty="0"/>
              <a:t>in order to exploit underlying patterns</a:t>
            </a:r>
            <a:endParaRPr lang="en-US" dirty="0" smtClean="0"/>
          </a:p>
          <a:p>
            <a:r>
              <a:rPr lang="en-US" dirty="0"/>
              <a:t>P</a:t>
            </a:r>
            <a:r>
              <a:rPr lang="en-US" dirty="0" smtClean="0"/>
              <a:t>redict </a:t>
            </a:r>
            <a:r>
              <a:rPr lang="en-US" dirty="0"/>
              <a:t>future prices by using a variety of </a:t>
            </a:r>
            <a:r>
              <a:rPr lang="en-US" dirty="0" smtClean="0"/>
              <a:t>algorithms</a:t>
            </a:r>
          </a:p>
          <a:p>
            <a:r>
              <a:rPr lang="en-US" dirty="0" smtClean="0"/>
              <a:t>Use of machine learning techniques and pattern recognition to find a profitable solution</a:t>
            </a:r>
            <a:endParaRPr lang="en-US" dirty="0"/>
          </a:p>
        </p:txBody>
      </p:sp>
    </p:spTree>
    <p:extLst>
      <p:ext uri="{BB962C8B-B14F-4D97-AF65-F5344CB8AC3E}">
        <p14:creationId xmlns:p14="http://schemas.microsoft.com/office/powerpoint/2010/main" val="326372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1500"/>
                                  </p:stCondLst>
                                  <p:childTnLst>
                                    <p:set>
                                      <p:cBhvr rctx="PPT">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par>
                                <p:cTn id="8" presetID="1"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2589212" y="1616768"/>
            <a:ext cx="8915400" cy="3777622"/>
          </a:xfrm>
        </p:spPr>
        <p:txBody>
          <a:bodyPr/>
          <a:lstStyle/>
          <a:p>
            <a:r>
              <a:rPr lang="en-US" dirty="0"/>
              <a:t>Microsoft Order Book Data</a:t>
            </a:r>
          </a:p>
        </p:txBody>
      </p:sp>
      <p:graphicFrame>
        <p:nvGraphicFramePr>
          <p:cNvPr id="4" name="Table 3"/>
          <p:cNvGraphicFramePr>
            <a:graphicFrameLocks noGrp="1"/>
          </p:cNvGraphicFramePr>
          <p:nvPr>
            <p:extLst>
              <p:ext uri="{D42A27DB-BD31-4B8C-83A1-F6EECF244321}">
                <p14:modId xmlns:p14="http://schemas.microsoft.com/office/powerpoint/2010/main" val="2210134840"/>
              </p:ext>
            </p:extLst>
          </p:nvPr>
        </p:nvGraphicFramePr>
        <p:xfrm>
          <a:off x="2536204" y="2131628"/>
          <a:ext cx="8326154" cy="523532"/>
        </p:xfrm>
        <a:graphic>
          <a:graphicData uri="http://schemas.openxmlformats.org/drawingml/2006/table">
            <a:tbl>
              <a:tblPr firstRow="1" firstCol="1" bandRow="1">
                <a:tableStyleId>{793D81CF-94F2-401A-BA57-92F5A7B2D0C5}</a:tableStyleId>
              </a:tblPr>
              <a:tblGrid>
                <a:gridCol w="1400552"/>
                <a:gridCol w="1042101"/>
                <a:gridCol w="1274946"/>
                <a:gridCol w="691093"/>
                <a:gridCol w="988976"/>
                <a:gridCol w="1096215"/>
                <a:gridCol w="1036638"/>
                <a:gridCol w="795633"/>
              </a:tblGrid>
              <a:tr h="261766">
                <a:tc>
                  <a:txBody>
                    <a:bodyPr/>
                    <a:lstStyle/>
                    <a:p>
                      <a:pPr marL="0" marR="0" algn="ctr">
                        <a:lnSpc>
                          <a:spcPct val="107000"/>
                        </a:lnSpc>
                        <a:spcBef>
                          <a:spcPts val="0"/>
                        </a:spcBef>
                        <a:spcAft>
                          <a:spcPts val="0"/>
                        </a:spcAft>
                      </a:pPr>
                      <a:r>
                        <a:rPr lang="en-US" sz="1600" dirty="0">
                          <a:effectLst/>
                        </a:rPr>
                        <a:t>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Ticker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Order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Shares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dirty="0">
                          <a:effectLst/>
                        </a:rPr>
                        <a:t>MPID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dirty="0">
                          <a:effectLst/>
                        </a:rPr>
                        <a:t>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r>
              <a:tr h="261766">
                <a:tc>
                  <a:txBody>
                    <a:bodyPr/>
                    <a:lstStyle/>
                    <a:p>
                      <a:pPr marL="0" marR="0" algn="ctr">
                        <a:lnSpc>
                          <a:spcPct val="107000"/>
                        </a:lnSpc>
                        <a:spcBef>
                          <a:spcPts val="0"/>
                        </a:spcBef>
                        <a:spcAft>
                          <a:spcPts val="0"/>
                        </a:spcAft>
                      </a:pPr>
                      <a:r>
                        <a:rPr lang="en-US" sz="1600">
                          <a:effectLst/>
                        </a:rPr>
                        <a:t>14400016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dirty="0">
                          <a:effectLst/>
                        </a:rPr>
                        <a:t>MSFT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dirty="0">
                          <a:effectLst/>
                        </a:rPr>
                        <a:t>13264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pPr marL="0" marR="0" algn="ctr">
                        <a:lnSpc>
                          <a:spcPct val="107000"/>
                        </a:lnSpc>
                        <a:spcBef>
                          <a:spcPts val="0"/>
                        </a:spcBef>
                        <a:spcAft>
                          <a:spcPts val="0"/>
                        </a:spcAft>
                      </a:pPr>
                      <a:r>
                        <a:rPr lang="en-US" sz="1600">
                          <a:effectLst/>
                        </a:rPr>
                        <a:t>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c>
                  <a:txBody>
                    <a:bodyPr/>
                    <a:lstStyle/>
                    <a:p>
                      <a:endParaRPr lang="en-US" sz="1600">
                        <a:effectLst/>
                        <a:latin typeface="Calibri" panose="020F0502020204030204" pitchFamily="34" charset="0"/>
                      </a:endParaRPr>
                    </a:p>
                  </a:txBody>
                  <a:tcPr marL="99196" marR="99196" marT="0" marB="0"/>
                </a:tc>
                <a:tc>
                  <a:txBody>
                    <a:bodyPr/>
                    <a:lstStyle/>
                    <a:p>
                      <a:pPr marL="0" marR="0" algn="ctr">
                        <a:lnSpc>
                          <a:spcPct val="107000"/>
                        </a:lnSpc>
                        <a:spcBef>
                          <a:spcPts val="0"/>
                        </a:spcBef>
                        <a:spcAft>
                          <a:spcPts val="0"/>
                        </a:spcAft>
                      </a:pPr>
                      <a:r>
                        <a:rPr lang="en-US" sz="1600" dirty="0">
                          <a:effectLst/>
                        </a:rPr>
                        <a:t>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9196" marR="99196"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19130725"/>
              </p:ext>
            </p:extLst>
          </p:nvPr>
        </p:nvGraphicFramePr>
        <p:xfrm>
          <a:off x="3469345" y="2980017"/>
          <a:ext cx="6539448" cy="3530293"/>
        </p:xfrm>
        <a:graphic>
          <a:graphicData uri="http://schemas.openxmlformats.org/drawingml/2006/table">
            <a:tbl>
              <a:tblPr firstRow="1" firstCol="1" bandRow="1">
                <a:tableStyleId>{7E9639D4-E3E2-4D34-9284-5A2195B3D0D7}</a:tableStyleId>
              </a:tblPr>
              <a:tblGrid>
                <a:gridCol w="2440560"/>
                <a:gridCol w="4098888"/>
              </a:tblGrid>
              <a:tr h="443489">
                <a:tc>
                  <a:txBody>
                    <a:bodyPr/>
                    <a:lstStyle/>
                    <a:p>
                      <a:pPr marL="0" marR="0">
                        <a:lnSpc>
                          <a:spcPct val="107000"/>
                        </a:lnSpc>
                        <a:spcBef>
                          <a:spcPts val="0"/>
                        </a:spcBef>
                        <a:spcAft>
                          <a:spcPts val="0"/>
                        </a:spcAft>
                      </a:pPr>
                      <a:r>
                        <a:rPr lang="en-US" sz="1600" dirty="0">
                          <a:effectLst/>
                        </a:rPr>
                        <a:t>Type of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467754">
                <a:tc>
                  <a:txBody>
                    <a:bodyPr/>
                    <a:lstStyle/>
                    <a:p>
                      <a:pPr marL="0" marR="0">
                        <a:lnSpc>
                          <a:spcPct val="107000"/>
                        </a:lnSpc>
                        <a:spcBef>
                          <a:spcPts val="0"/>
                        </a:spcBef>
                        <a:spcAft>
                          <a:spcPts val="0"/>
                        </a:spcAft>
                      </a:pPr>
                      <a:r>
                        <a:rPr lang="en-US" sz="1600" dirty="0">
                          <a:effectLst/>
                        </a:rPr>
                        <a:t>Timestamp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a:effectLst/>
                        </a:rPr>
                        <a:t>Miliseconds after midnight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400540">
                <a:tc>
                  <a:txBody>
                    <a:bodyPr/>
                    <a:lstStyle/>
                    <a:p>
                      <a:pPr marL="0" marR="0">
                        <a:lnSpc>
                          <a:spcPct val="107000"/>
                        </a:lnSpc>
                        <a:spcBef>
                          <a:spcPts val="0"/>
                        </a:spcBef>
                        <a:spcAft>
                          <a:spcPts val="0"/>
                        </a:spcAft>
                      </a:pPr>
                      <a:r>
                        <a:rPr lang="en-US" sz="1600">
                          <a:effectLst/>
                        </a:rPr>
                        <a:t>Ticker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a:effectLst/>
                        </a:rPr>
                        <a:t>Stock identifier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400540">
                <a:tc>
                  <a:txBody>
                    <a:bodyPr/>
                    <a:lstStyle/>
                    <a:p>
                      <a:pPr marL="0" marR="0">
                        <a:lnSpc>
                          <a:spcPct val="107000"/>
                        </a:lnSpc>
                        <a:spcBef>
                          <a:spcPts val="0"/>
                        </a:spcBef>
                        <a:spcAft>
                          <a:spcPts val="0"/>
                        </a:spcAft>
                      </a:pPr>
                      <a:r>
                        <a:rPr lang="en-US" sz="1600">
                          <a:effectLst/>
                        </a:rPr>
                        <a:t>Order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a:effectLst/>
                        </a:rPr>
                        <a:t>Order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319975">
                <a:tc>
                  <a:txBody>
                    <a:bodyPr/>
                    <a:lstStyle/>
                    <a:p>
                      <a:pPr marL="0" marR="0">
                        <a:lnSpc>
                          <a:spcPct val="107000"/>
                        </a:lnSpc>
                        <a:spcBef>
                          <a:spcPts val="0"/>
                        </a:spcBef>
                        <a:spcAft>
                          <a:spcPts val="0"/>
                        </a:spcAft>
                      </a:pPr>
                      <a:r>
                        <a:rPr lang="en-US" sz="1600" dirty="0">
                          <a:effectLst/>
                        </a:rPr>
                        <a:t>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dirty="0">
                          <a:effectLst/>
                        </a:rPr>
                        <a:t>Message type (buy, sell, delete, cancel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400540">
                <a:tc>
                  <a:txBody>
                    <a:bodyPr/>
                    <a:lstStyle/>
                    <a:p>
                      <a:pPr marL="0" marR="0">
                        <a:lnSpc>
                          <a:spcPct val="107000"/>
                        </a:lnSpc>
                        <a:spcBef>
                          <a:spcPts val="0"/>
                        </a:spcBef>
                        <a:spcAft>
                          <a:spcPts val="0"/>
                        </a:spcAft>
                      </a:pPr>
                      <a:r>
                        <a:rPr lang="en-US" sz="1600" dirty="0">
                          <a:effectLst/>
                        </a:rPr>
                        <a:t>Shares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a:effectLst/>
                        </a:rPr>
                        <a:t>Number of shares in order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400540">
                <a:tc>
                  <a:txBody>
                    <a:bodyPr/>
                    <a:lstStyle/>
                    <a:p>
                      <a:pPr marL="0" marR="0">
                        <a:lnSpc>
                          <a:spcPct val="107000"/>
                        </a:lnSpc>
                        <a:spcBef>
                          <a:spcPts val="0"/>
                        </a:spcBef>
                        <a:spcAft>
                          <a:spcPts val="0"/>
                        </a:spcAft>
                      </a:pPr>
                      <a:r>
                        <a:rPr lang="en-US" sz="1600">
                          <a:effectLst/>
                        </a:rPr>
                        <a:t>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a:effectLst/>
                        </a:rPr>
                        <a:t>Price of the order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r h="381571">
                <a:tc>
                  <a:txBody>
                    <a:bodyPr/>
                    <a:lstStyle/>
                    <a:p>
                      <a:pPr marL="0" marR="0">
                        <a:lnSpc>
                          <a:spcPct val="107000"/>
                        </a:lnSpc>
                        <a:spcBef>
                          <a:spcPts val="0"/>
                        </a:spcBef>
                        <a:spcAft>
                          <a:spcPts val="0"/>
                        </a:spcAft>
                      </a:pPr>
                      <a:r>
                        <a:rPr lang="en-US" sz="1600" dirty="0">
                          <a:effectLst/>
                        </a:rPr>
                        <a:t>MPID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c>
                  <a:txBody>
                    <a:bodyPr/>
                    <a:lstStyle/>
                    <a:p>
                      <a:pPr marL="0" marR="0">
                        <a:lnSpc>
                          <a:spcPct val="107000"/>
                        </a:lnSpc>
                        <a:spcBef>
                          <a:spcPts val="0"/>
                        </a:spcBef>
                        <a:spcAft>
                          <a:spcPts val="0"/>
                        </a:spcAft>
                      </a:pPr>
                      <a:r>
                        <a:rPr lang="en-US" sz="1600" dirty="0">
                          <a:effectLst/>
                        </a:rPr>
                        <a:t>ID of the market participant </a:t>
                      </a:r>
                      <a:r>
                        <a:rPr lang="en-US" sz="1600" dirty="0" smtClean="0">
                          <a:effectLst/>
                        </a:rPr>
                        <a:t>issuing </a:t>
                      </a:r>
                      <a:r>
                        <a:rPr lang="en-US" sz="1600" dirty="0">
                          <a:effectLst/>
                        </a:rPr>
                        <a:t>the order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2558" marR="102558" marT="0" marB="0"/>
                </a:tc>
              </a:tr>
            </a:tbl>
          </a:graphicData>
        </a:graphic>
      </p:graphicFrame>
    </p:spTree>
    <p:extLst>
      <p:ext uri="{BB962C8B-B14F-4D97-AF65-F5344CB8AC3E}">
        <p14:creationId xmlns:p14="http://schemas.microsoft.com/office/powerpoint/2010/main" val="4012108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3" name="Content Placeholder 2"/>
          <p:cNvSpPr>
            <a:spLocks noGrp="1"/>
          </p:cNvSpPr>
          <p:nvPr>
            <p:ph idx="1"/>
          </p:nvPr>
        </p:nvSpPr>
        <p:spPr>
          <a:xfrm>
            <a:off x="2589212" y="1616767"/>
            <a:ext cx="8915400" cy="3777622"/>
          </a:xfrm>
        </p:spPr>
        <p:txBody>
          <a:bodyPr/>
          <a:lstStyle/>
          <a:p>
            <a:r>
              <a:rPr lang="en-US" sz="2600" dirty="0"/>
              <a:t>Market psychology</a:t>
            </a:r>
          </a:p>
          <a:p>
            <a:r>
              <a:rPr lang="en-US" sz="2600" dirty="0"/>
              <a:t>Wilder’s stock parameters</a:t>
            </a:r>
          </a:p>
          <a:p>
            <a:pPr lvl="1"/>
            <a:r>
              <a:rPr lang="en-US" sz="2400" dirty="0"/>
              <a:t>Trend direction</a:t>
            </a:r>
          </a:p>
          <a:p>
            <a:pPr lvl="1"/>
            <a:r>
              <a:rPr lang="en-US" sz="2400" dirty="0"/>
              <a:t>Trend strength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27" y="1616767"/>
            <a:ext cx="3396615" cy="21429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802" y="4200583"/>
            <a:ext cx="2978150" cy="2018954"/>
          </a:xfrm>
          <a:prstGeom prst="rect">
            <a:avLst/>
          </a:prstGeom>
        </p:spPr>
      </p:pic>
      <p:sp>
        <p:nvSpPr>
          <p:cNvPr id="6" name="Content Placeholder 2"/>
          <p:cNvSpPr txBox="1">
            <a:spLocks/>
          </p:cNvSpPr>
          <p:nvPr/>
        </p:nvSpPr>
        <p:spPr>
          <a:xfrm>
            <a:off x="7454927" y="3759722"/>
            <a:ext cx="6138543" cy="290067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600" dirty="0" smtClean="0"/>
              <a:t>Patterns</a:t>
            </a:r>
          </a:p>
          <a:p>
            <a:pPr lvl="1"/>
            <a:r>
              <a:rPr lang="en-US" sz="2400" dirty="0" smtClean="0"/>
              <a:t>Double Bottom</a:t>
            </a:r>
          </a:p>
          <a:p>
            <a:pPr lvl="1"/>
            <a:r>
              <a:rPr lang="en-US" sz="2400" dirty="0" smtClean="0"/>
              <a:t>Double Top</a:t>
            </a:r>
          </a:p>
          <a:p>
            <a:pPr lvl="1"/>
            <a:r>
              <a:rPr lang="en-US" sz="2400" dirty="0" smtClean="0"/>
              <a:t>Rectangle</a:t>
            </a:r>
          </a:p>
          <a:p>
            <a:pPr lvl="1"/>
            <a:r>
              <a:rPr lang="en-US" sz="2400" dirty="0" smtClean="0"/>
              <a:t>Head and Shoulders</a:t>
            </a:r>
          </a:p>
        </p:txBody>
      </p:sp>
    </p:spTree>
    <p:extLst>
      <p:ext uri="{BB962C8B-B14F-4D97-AF65-F5344CB8AC3E}">
        <p14:creationId xmlns:p14="http://schemas.microsoft.com/office/powerpoint/2010/main" val="2486476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Double Bottom</a:t>
            </a:r>
          </a:p>
        </p:txBody>
      </p:sp>
      <p:sp>
        <p:nvSpPr>
          <p:cNvPr id="3" name="Content Placeholder 2"/>
          <p:cNvSpPr>
            <a:spLocks noGrp="1"/>
          </p:cNvSpPr>
          <p:nvPr>
            <p:ph idx="1"/>
          </p:nvPr>
        </p:nvSpPr>
        <p:spPr/>
        <p:txBody>
          <a:bodyPr/>
          <a:lstStyle/>
          <a:p>
            <a:endParaRPr lang="en-US"/>
          </a:p>
        </p:txBody>
      </p:sp>
      <p:grpSp>
        <p:nvGrpSpPr>
          <p:cNvPr id="11" name="Group 10"/>
          <p:cNvGrpSpPr/>
          <p:nvPr/>
        </p:nvGrpSpPr>
        <p:grpSpPr>
          <a:xfrm>
            <a:off x="2280603" y="1445494"/>
            <a:ext cx="9532618" cy="5153834"/>
            <a:chOff x="1577341" y="483702"/>
            <a:chExt cx="10058398" cy="5438098"/>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341" y="483702"/>
              <a:ext cx="10058398" cy="5438098"/>
            </a:xfrm>
            <a:prstGeom prst="rect">
              <a:avLst/>
            </a:prstGeom>
          </p:spPr>
        </p:pic>
        <p:grpSp>
          <p:nvGrpSpPr>
            <p:cNvPr id="13" name="Group 12"/>
            <p:cNvGrpSpPr/>
            <p:nvPr/>
          </p:nvGrpSpPr>
          <p:grpSpPr>
            <a:xfrm>
              <a:off x="4116456" y="982980"/>
              <a:ext cx="4715124" cy="2735580"/>
              <a:chOff x="4116456" y="982980"/>
              <a:chExt cx="4715124" cy="2735580"/>
            </a:xfrm>
          </p:grpSpPr>
          <p:cxnSp>
            <p:nvCxnSpPr>
              <p:cNvPr id="14" name="Straight Arrow Connector 13"/>
              <p:cNvCxnSpPr/>
              <p:nvPr/>
            </p:nvCxnSpPr>
            <p:spPr>
              <a:xfrm flipH="1">
                <a:off x="4116456" y="1946734"/>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282856" y="982980"/>
                <a:ext cx="26504" cy="175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97780" y="3421380"/>
                <a:ext cx="0" cy="2971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831580" y="3268980"/>
                <a:ext cx="0" cy="4495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8" name="Oval 17"/>
          <p:cNvSpPr/>
          <p:nvPr/>
        </p:nvSpPr>
        <p:spPr>
          <a:xfrm>
            <a:off x="5367866" y="1670780"/>
            <a:ext cx="4372480" cy="3616836"/>
          </a:xfrm>
          <a:prstGeom prst="ellipse">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06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Double Top</a:t>
            </a:r>
          </a:p>
        </p:txBody>
      </p:sp>
      <p:sp>
        <p:nvSpPr>
          <p:cNvPr id="3" name="Content Placeholder 2"/>
          <p:cNvSpPr>
            <a:spLocks noGrp="1"/>
          </p:cNvSpPr>
          <p:nvPr>
            <p:ph idx="1"/>
          </p:nvPr>
        </p:nvSpPr>
        <p:spPr/>
        <p:txBody>
          <a:bodyPr/>
          <a:lstStyle/>
          <a:p>
            <a:endParaRPr lang="en-US"/>
          </a:p>
        </p:txBody>
      </p:sp>
      <p:cxnSp>
        <p:nvCxnSpPr>
          <p:cNvPr id="12" name="Straight Arrow Connector 11"/>
          <p:cNvCxnSpPr/>
          <p:nvPr/>
        </p:nvCxnSpPr>
        <p:spPr>
          <a:xfrm>
            <a:off x="4821803" y="1996959"/>
            <a:ext cx="0" cy="37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12703" y="1996959"/>
            <a:ext cx="11264" cy="247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24183" y="3898458"/>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30447" y="4323730"/>
            <a:ext cx="3976" cy="260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992" y="1448191"/>
            <a:ext cx="9621839" cy="5148440"/>
          </a:xfrm>
          <a:prstGeom prst="rect">
            <a:avLst/>
          </a:prstGeom>
        </p:spPr>
      </p:pic>
      <p:cxnSp>
        <p:nvCxnSpPr>
          <p:cNvPr id="17" name="Straight Arrow Connector 16"/>
          <p:cNvCxnSpPr/>
          <p:nvPr/>
        </p:nvCxnSpPr>
        <p:spPr>
          <a:xfrm>
            <a:off x="4821803" y="2003457"/>
            <a:ext cx="0" cy="37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212703" y="2003457"/>
            <a:ext cx="11264" cy="247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24183" y="3904956"/>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730447" y="4330228"/>
            <a:ext cx="3976" cy="260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479235" y="1219200"/>
            <a:ext cx="4154556" cy="3120495"/>
          </a:xfrm>
          <a:prstGeom prst="ellipse">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84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Rectangle</a:t>
            </a:r>
          </a:p>
        </p:txBody>
      </p:sp>
      <p:sp>
        <p:nvSpPr>
          <p:cNvPr id="3" name="Content Placeholder 2"/>
          <p:cNvSpPr>
            <a:spLocks noGrp="1"/>
          </p:cNvSpPr>
          <p:nvPr>
            <p:ph idx="1"/>
          </p:nvPr>
        </p:nvSpPr>
        <p:spPr/>
        <p:txBody>
          <a:bodyPr/>
          <a:lstStyle/>
          <a:p>
            <a:endParaRPr lang="en-US"/>
          </a:p>
        </p:txBody>
      </p:sp>
      <p:grpSp>
        <p:nvGrpSpPr>
          <p:cNvPr id="11" name="Group 10"/>
          <p:cNvGrpSpPr/>
          <p:nvPr/>
        </p:nvGrpSpPr>
        <p:grpSpPr>
          <a:xfrm>
            <a:off x="3102149" y="1228524"/>
            <a:ext cx="7889526" cy="5587774"/>
            <a:chOff x="1929605" y="1130195"/>
            <a:chExt cx="7113105" cy="5037872"/>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605" y="1130195"/>
              <a:ext cx="7113105" cy="5037872"/>
            </a:xfrm>
            <a:prstGeom prst="rect">
              <a:avLst/>
            </a:prstGeom>
          </p:spPr>
        </p:pic>
        <p:grpSp>
          <p:nvGrpSpPr>
            <p:cNvPr id="13" name="Group 12"/>
            <p:cNvGrpSpPr/>
            <p:nvPr/>
          </p:nvGrpSpPr>
          <p:grpSpPr>
            <a:xfrm>
              <a:off x="2862470" y="1609724"/>
              <a:ext cx="5420140" cy="2308492"/>
              <a:chOff x="2862470" y="1609724"/>
              <a:chExt cx="5420140" cy="2308492"/>
            </a:xfrm>
          </p:grpSpPr>
          <p:cxnSp>
            <p:nvCxnSpPr>
              <p:cNvPr id="14" name="Straight Arrow Connector 13"/>
              <p:cNvCxnSpPr/>
              <p:nvPr/>
            </p:nvCxnSpPr>
            <p:spPr>
              <a:xfrm flipH="1">
                <a:off x="3511826" y="1609724"/>
                <a:ext cx="536713" cy="37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08174" y="1609724"/>
                <a:ext cx="808383" cy="2058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399757" y="3770604"/>
                <a:ext cx="795096" cy="1454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970104" y="3767679"/>
                <a:ext cx="987287" cy="150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282610" y="1609724"/>
                <a:ext cx="0" cy="37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62470" y="3918216"/>
                <a:ext cx="40381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56855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Head and Shoulders</a:t>
            </a:r>
          </a:p>
        </p:txBody>
      </p:sp>
      <p:sp>
        <p:nvSpPr>
          <p:cNvPr id="3" name="Content Placeholder 2"/>
          <p:cNvSpPr>
            <a:spLocks noGrp="1"/>
          </p:cNvSpPr>
          <p:nvPr>
            <p:ph idx="1"/>
          </p:nvPr>
        </p:nvSpPr>
        <p:spPr/>
        <p:txBody>
          <a:bodyPr/>
          <a:lstStyle/>
          <a:p>
            <a:endParaRPr lang="en-US"/>
          </a:p>
        </p:txBody>
      </p:sp>
      <p:grpSp>
        <p:nvGrpSpPr>
          <p:cNvPr id="20" name="Group 19"/>
          <p:cNvGrpSpPr/>
          <p:nvPr/>
        </p:nvGrpSpPr>
        <p:grpSpPr>
          <a:xfrm>
            <a:off x="2333703" y="1522982"/>
            <a:ext cx="9426418" cy="4998858"/>
            <a:chOff x="2048031" y="1344791"/>
            <a:chExt cx="9426418" cy="4998858"/>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031" y="1344791"/>
              <a:ext cx="9426418" cy="4998858"/>
            </a:xfrm>
            <a:prstGeom prst="rect">
              <a:avLst/>
            </a:prstGeom>
          </p:spPr>
        </p:pic>
        <p:cxnSp>
          <p:nvCxnSpPr>
            <p:cNvPr id="22" name="Straight Arrow Connector 21"/>
            <p:cNvCxnSpPr/>
            <p:nvPr/>
          </p:nvCxnSpPr>
          <p:spPr>
            <a:xfrm flipH="1">
              <a:off x="3631096" y="2034540"/>
              <a:ext cx="11264" cy="236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9250680" y="1821180"/>
              <a:ext cx="7620" cy="182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501640" y="1576387"/>
              <a:ext cx="76200" cy="140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03010" y="4168140"/>
              <a:ext cx="334950" cy="201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867900" y="4146847"/>
              <a:ext cx="167310" cy="1996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08960" y="3055620"/>
              <a:ext cx="225900" cy="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882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Custom 1">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2089</TotalTime>
  <Words>488</Words>
  <Application>Microsoft Office PowerPoint</Application>
  <PresentationFormat>Widescreen</PresentationFormat>
  <Paragraphs>97</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Algorithmic Trading Strategies</vt:lpstr>
      <vt:lpstr>Outline</vt:lpstr>
      <vt:lpstr>Motivation</vt:lpstr>
      <vt:lpstr>Data</vt:lpstr>
      <vt:lpstr>Strategies</vt:lpstr>
      <vt:lpstr>Double Bottom</vt:lpstr>
      <vt:lpstr>Double Top</vt:lpstr>
      <vt:lpstr>Rectangle</vt:lpstr>
      <vt:lpstr>Head and Shoulders</vt:lpstr>
      <vt:lpstr>Genetic Algorithm</vt:lpstr>
      <vt:lpstr>Genetic Algorithm</vt:lpstr>
      <vt:lpstr>PowerPoint Presentation</vt:lpstr>
      <vt:lpstr>Application Flow</vt:lpstr>
      <vt:lpstr>Results</vt:lpstr>
      <vt:lpstr>Results</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Trading Strategies</dc:title>
  <dc:creator>Jelena Antic</dc:creator>
  <cp:lastModifiedBy>Filip Hrisafov</cp:lastModifiedBy>
  <cp:revision>67</cp:revision>
  <dcterms:created xsi:type="dcterms:W3CDTF">2014-05-14T12:53:15Z</dcterms:created>
  <dcterms:modified xsi:type="dcterms:W3CDTF">2014-05-20T12:48:18Z</dcterms:modified>
</cp:coreProperties>
</file>