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10400" cy="92964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4237">
          <p15:clr>
            <a:srgbClr val="A4A3A4"/>
          </p15:clr>
        </p15:guide>
        <p15:guide id="5" orient="horz" pos="4172">
          <p15:clr>
            <a:srgbClr val="A4A3A4"/>
          </p15:clr>
        </p15:guide>
        <p15:guide id="6" orient="horz" pos="2410">
          <p15:clr>
            <a:srgbClr val="A4A3A4"/>
          </p15:clr>
        </p15:guide>
        <p15:guide id="7" orient="horz" pos="912">
          <p15:clr>
            <a:srgbClr val="A4A3A4"/>
          </p15:clr>
        </p15:guide>
        <p15:guide id="8" orient="horz" pos="789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463">
          <p15:clr>
            <a:srgbClr val="A4A3A4"/>
          </p15:clr>
        </p15:guide>
        <p15:guide id="12" pos="96">
          <p15:clr>
            <a:srgbClr val="A4A3A4"/>
          </p15:clr>
        </p15:guide>
        <p15:guide id="13" pos="5672">
          <p15:clr>
            <a:srgbClr val="A4A3A4"/>
          </p15:clr>
        </p15:guide>
        <p15:guide id="14" pos="3011">
          <p15:clr>
            <a:srgbClr val="A4A3A4"/>
          </p15:clr>
        </p15:guide>
        <p15:guide id="15" pos="2767">
          <p15:clr>
            <a:srgbClr val="A4A3A4"/>
          </p15:clr>
        </p15:guide>
        <p15:guide id="16" pos="2697">
          <p15:clr>
            <a:srgbClr val="A4A3A4"/>
          </p15:clr>
        </p15:guide>
        <p15:guide id="17" pos="4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orient="horz" pos="336"/>
        <p:guide orient="horz" pos="720"/>
        <p:guide orient="horz" pos="4237"/>
        <p:guide orient="horz" pos="4172"/>
        <p:guide orient="horz" pos="2410"/>
        <p:guide orient="horz" pos="912"/>
        <p:guide orient="horz" pos="789"/>
        <p:guide pos="2880"/>
        <p:guide pos="288"/>
        <p:guide pos="5463"/>
        <p:guide pos="96"/>
        <p:guide pos="5672"/>
        <p:guide pos="3011"/>
        <p:guide pos="2767"/>
        <p:guide pos="2697"/>
        <p:guide pos="4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631865-1CF4-4DCF-8DB8-5A1CB98BDCB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C9EDC5-2E16-4B86-8494-11061BD7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49" y="3429000"/>
            <a:ext cx="6856846" cy="8104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6EF-516D-4E95-8799-7F081AB31830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9" y="1828800"/>
            <a:ext cx="2743206" cy="117195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072" y="4336473"/>
            <a:ext cx="6858000" cy="415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9" y="5489171"/>
            <a:ext cx="3566167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- 3 imag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2871216" cy="4032504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9F9D-9D22-4A65-A85E-59EA217DDA47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825857" y="1252538"/>
            <a:ext cx="1847088" cy="2240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429742" y="3558021"/>
            <a:ext cx="1847088" cy="2240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9742" y="1252538"/>
            <a:ext cx="2313432" cy="2240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6359513" y="3558021"/>
            <a:ext cx="2313432" cy="2240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216-2A35-4B26-84A7-616A75F57626}" type="datetime1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7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-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7AF6-EE5B-4F26-90B3-397397D40051}" type="datetime1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52538"/>
            <a:ext cx="8229600" cy="368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546-55A7-47AF-BBA6-BBF1632E9706}" type="datetime1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2BF3-761B-427F-99C1-A41AB9CC78B7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9" y="1828800"/>
            <a:ext cx="2743206" cy="1171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9" y="5489171"/>
            <a:ext cx="3566167" cy="91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3856" y="3429000"/>
            <a:ext cx="6858000" cy="813816"/>
          </a:xfrm>
        </p:spPr>
        <p:txBody>
          <a:bodyPr anchor="b"/>
          <a:lstStyle>
            <a:lvl1pPr algn="ctr">
              <a:defRPr sz="1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Matser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856" y="4334256"/>
            <a:ext cx="6858000" cy="420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2965-70D1-4682-A165-439952A5E45F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566160" cy="4983163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143000"/>
            <a:ext cx="3566160" cy="4983163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A1BA-DD52-455D-9D87-95C77DA110D3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3566160" cy="457200"/>
          </a:xfrm>
        </p:spPr>
        <p:txBody>
          <a:bodyPr anchor="b">
            <a:noAutofit/>
          </a:bodyPr>
          <a:lstStyle>
            <a:lvl1pPr marL="0" indent="0">
              <a:buNone/>
              <a:defRPr sz="1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5673"/>
            <a:ext cx="3566160" cy="438049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963" y="1143000"/>
            <a:ext cx="3566160" cy="457200"/>
          </a:xfrm>
        </p:spPr>
        <p:txBody>
          <a:bodyPr anchor="b">
            <a:noAutofit/>
          </a:bodyPr>
          <a:lstStyle>
            <a:lvl1pPr marL="0" indent="0">
              <a:buNone/>
              <a:defRPr sz="1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963" y="1745673"/>
            <a:ext cx="3566160" cy="438049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B73A-E8AE-4906-9F82-4720ED1FEC1B}" type="datetime1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25875"/>
            <a:ext cx="3566160" cy="2300288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24" y="3825875"/>
            <a:ext cx="3566160" cy="2300288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B83-EB96-48A0-B3C0-B357A592D898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447800"/>
            <a:ext cx="3922776" cy="217627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4024" y="1447800"/>
            <a:ext cx="3922776" cy="2176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image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9392" y="1447800"/>
            <a:ext cx="4407408" cy="1956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392" y="3825875"/>
            <a:ext cx="4407408" cy="1956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C487-F7C9-41C2-B810-4DF90392134F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447800"/>
            <a:ext cx="3438144" cy="21122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" y="3825875"/>
            <a:ext cx="3438144" cy="21122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3 image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2871216" cy="4032504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3971-A9EA-4F57-96C8-5F506E77893E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19472" y="1216603"/>
            <a:ext cx="3767328" cy="2304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19472" y="3590346"/>
            <a:ext cx="1847088" cy="21762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839712" y="3590346"/>
            <a:ext cx="1847088" cy="2176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3 imag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2871216" cy="4032504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DDCD-B8E7-4656-8F75-34D093E70BEF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19472" y="3502599"/>
            <a:ext cx="3767328" cy="2304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19472" y="1252538"/>
            <a:ext cx="1847088" cy="21762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839712" y="1252538"/>
            <a:ext cx="1847088" cy="2176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0" y="6470075"/>
            <a:ext cx="8851900" cy="2194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46304" y="164592"/>
            <a:ext cx="8851392" cy="502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7653"/>
            <a:ext cx="6442364" cy="3903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858000" cy="49831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9798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5C5E-4422-4D9E-B927-08CE77352D82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70075"/>
            <a:ext cx="28956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NAME OF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373" y="6470075"/>
            <a:ext cx="387927" cy="219456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F6418A7B-1371-42E7-8A6D-D2C2B5FC200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60" y="314706"/>
            <a:ext cx="1197866" cy="202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39" y="6555833"/>
            <a:ext cx="2468885" cy="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4" r:id="rId11"/>
    <p:sldLayoutId id="2147483665" r:id="rId12"/>
    <p:sldLayoutId id="2147483655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11125" indent="-111125" algn="l" defTabSz="914400" rtl="0" eaLnBrk="1" latinLnBrk="0" hangingPunct="1">
        <a:lnSpc>
          <a:spcPct val="120000"/>
        </a:lnSpc>
        <a:spcBef>
          <a:spcPts val="2400"/>
        </a:spcBef>
        <a:buClr>
          <a:srgbClr val="5F6062"/>
        </a:buClr>
        <a:buFont typeface="Arial" panose="020B0604020202020204" pitchFamily="34" charset="0"/>
        <a:buChar char="⁄"/>
        <a:defRPr sz="1000" b="1" kern="1200" cap="all" baseline="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234950" indent="-111125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346075" indent="-111125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457200" indent="-111125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</a:t>
            </a:r>
            <a:r>
              <a:rPr lang="en-US" dirty="0" err="1" smtClean="0"/>
              <a:t>jose</a:t>
            </a:r>
            <a:r>
              <a:rPr lang="en-US" dirty="0" smtClean="0"/>
              <a:t> Economic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78" y="876319"/>
            <a:ext cx="1040365" cy="278615"/>
          </a:xfrm>
        </p:spPr>
        <p:txBody>
          <a:bodyPr/>
          <a:lstStyle/>
          <a:p>
            <a:r>
              <a:rPr lang="en-US" sz="1600" dirty="0" smtClean="0"/>
              <a:t>TALENT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A7B-1371-42E7-8A6D-D2C2B5FC200B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65680"/>
              </p:ext>
            </p:extLst>
          </p:nvPr>
        </p:nvGraphicFramePr>
        <p:xfrm>
          <a:off x="1674844" y="884992"/>
          <a:ext cx="5906279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75"/>
                <a:gridCol w="1094778"/>
                <a:gridCol w="1278773"/>
                <a:gridCol w="993580"/>
                <a:gridCol w="131557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# of Tech</a:t>
                      </a:r>
                      <a:r>
                        <a:rPr lang="en-US" sz="1000" b="0" baseline="0" dirty="0" smtClean="0"/>
                        <a:t> Workers Living in San Jose</a:t>
                      </a:r>
                      <a:endParaRPr lang="en-US" sz="1000" b="0" dirty="0" smtClean="0"/>
                    </a:p>
                    <a:p>
                      <a:pPr algn="ctr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#</a:t>
                      </a:r>
                      <a:r>
                        <a:rPr lang="en-US" sz="1000" b="0" baseline="0" dirty="0" smtClean="0"/>
                        <a:t> of college-educated millennials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(25-34)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% Population with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Bachelor’s Degree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% Population Born Outside the US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Labor Force</a:t>
                      </a:r>
                      <a:endParaRPr lang="en-US" sz="1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68,700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552,300</a:t>
                      </a:r>
                      <a:endParaRPr 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ym typeface="Wingdings" panose="05000000000000000000" pitchFamily="2" charset="2"/>
                        </a:rPr>
                        <a:t> </a:t>
                      </a:r>
                      <a:r>
                        <a:rPr lang="en-US" sz="800" baseline="0" dirty="0" smtClean="0">
                          <a:sym typeface="Wingdings" panose="05000000000000000000" pitchFamily="2" charset="2"/>
                        </a:rPr>
                        <a:t>29% since 2010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ym typeface="Wingdings" panose="05000000000000000000" pitchFamily="2" charset="2"/>
                        </a:rPr>
                        <a:t> </a:t>
                      </a:r>
                      <a:r>
                        <a:rPr lang="en-US" sz="800" baseline="0" dirty="0" smtClean="0">
                          <a:sym typeface="Wingdings" panose="05000000000000000000" pitchFamily="2" charset="2"/>
                        </a:rPr>
                        <a:t>24% since 2010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ym typeface="Wingdings" panose="05000000000000000000" pitchFamily="2" charset="2"/>
                        </a:rPr>
                        <a:t> </a:t>
                      </a:r>
                      <a:r>
                        <a:rPr lang="en-US" sz="800" dirty="0" smtClean="0"/>
                        <a:t>3</a:t>
                      </a:r>
                      <a:r>
                        <a:rPr lang="en-US" sz="800" baseline="0" dirty="0" smtClean="0"/>
                        <a:t> percentage points</a:t>
                      </a:r>
                      <a:r>
                        <a:rPr lang="en-US" sz="800" dirty="0" smtClean="0"/>
                        <a:t> since 2010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ym typeface="Wingdings" panose="05000000000000000000" pitchFamily="2" charset="2"/>
                        </a:rPr>
                        <a:t> 1</a:t>
                      </a:r>
                      <a:r>
                        <a:rPr lang="en-US" sz="800" baseline="0" dirty="0" smtClean="0"/>
                        <a:t> percentage point</a:t>
                      </a:r>
                      <a:r>
                        <a:rPr lang="en-US" sz="800" dirty="0" smtClean="0"/>
                        <a:t> since 2010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>
                          <a:sym typeface="Wingdings" panose="05000000000000000000" pitchFamily="2" charset="2"/>
                        </a:rPr>
                        <a:t> </a:t>
                      </a:r>
                      <a:r>
                        <a:rPr lang="en-US" sz="800" smtClean="0">
                          <a:sym typeface="Wingdings" panose="05000000000000000000" pitchFamily="2" charset="2"/>
                        </a:rPr>
                        <a:t>53,700</a:t>
                      </a:r>
                      <a:r>
                        <a:rPr lang="en-US" sz="800" baseline="0" smtClean="0"/>
                        <a:t> </a:t>
                      </a:r>
                      <a:r>
                        <a:rPr lang="en-US" sz="800" dirty="0" smtClean="0"/>
                        <a:t>since 2010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98619"/>
              </p:ext>
            </p:extLst>
          </p:nvPr>
        </p:nvGraphicFramePr>
        <p:xfrm>
          <a:off x="1674843" y="2819094"/>
          <a:ext cx="2309153" cy="122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70"/>
                <a:gridCol w="1198983"/>
              </a:tblGrid>
              <a:tr h="36845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Unemployment</a:t>
                      </a:r>
                    </a:p>
                    <a:p>
                      <a:pPr algn="ctr"/>
                      <a:r>
                        <a:rPr lang="en-US" sz="1000" b="0" dirty="0" smtClean="0"/>
                        <a:t>Rate</a:t>
                      </a:r>
                      <a:endParaRPr lang="en-US" sz="10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Total Jobs</a:t>
                      </a:r>
                      <a:endParaRPr lang="en-US" sz="10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34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4.2%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(Dec</a:t>
                      </a:r>
                      <a:r>
                        <a:rPr lang="en-US" sz="800" baseline="0" dirty="0" smtClean="0"/>
                        <a:t> 2015)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392,600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(Q1 2015)</a:t>
                      </a:r>
                      <a:endParaRPr lang="en-US" sz="800" b="0" dirty="0"/>
                    </a:p>
                  </a:txBody>
                  <a:tcPr anchor="ctr"/>
                </a:tc>
              </a:tr>
              <a:tr h="344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ym typeface="Wingdings" panose="05000000000000000000" pitchFamily="2" charset="2"/>
                        </a:rPr>
                        <a:t> 41,400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since 2010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63082" y="2809519"/>
            <a:ext cx="737118" cy="2659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11125" indent="-111125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5F6062"/>
              </a:buClr>
              <a:buFont typeface="Arial" panose="020B0604020202020204" pitchFamily="34" charset="0"/>
              <a:buChar char="⁄"/>
              <a:defRPr sz="1000" b="1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234950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346075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457200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JOBS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24400"/>
              </p:ext>
            </p:extLst>
          </p:nvPr>
        </p:nvGraphicFramePr>
        <p:xfrm>
          <a:off x="1674844" y="4699812"/>
          <a:ext cx="5906279" cy="919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731"/>
                <a:gridCol w="1047750"/>
                <a:gridCol w="1147645"/>
                <a:gridCol w="1081205"/>
                <a:gridCol w="1227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Downtown Class</a:t>
                      </a:r>
                      <a:r>
                        <a:rPr lang="en-US" sz="1000" baseline="0" dirty="0" smtClean="0"/>
                        <a:t> A</a:t>
                      </a:r>
                    </a:p>
                    <a:p>
                      <a:pPr algn="ctr"/>
                      <a:r>
                        <a:rPr lang="en-US" sz="1000" dirty="0" smtClean="0"/>
                        <a:t>Office Vacancy 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Citywide Office Vacancy</a:t>
                      </a: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North San Jose R&amp;D Vacancy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Citywide R&amp;D Vacancy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Citywide Industrial Vacancy</a:t>
                      </a:r>
                      <a:endParaRPr lang="en-US" sz="1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10.3%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36511" y="4687665"/>
            <a:ext cx="951722" cy="7657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11125" indent="-111125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5F6062"/>
              </a:buClr>
              <a:buFont typeface="Arial" panose="020B0604020202020204" pitchFamily="34" charset="0"/>
              <a:buChar char="⁄"/>
              <a:defRPr sz="1000" b="1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234950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346075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457200" indent="-111125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/>
              <a:t>REAL ESTATE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0265" y="2327712"/>
            <a:ext cx="5830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US Census Bureau, 2014 American Community Survey 1 Year Estimates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4843" y="4042069"/>
            <a:ext cx="5830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California Employment Development Department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4842" y="5619292"/>
            <a:ext cx="5830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CBRE MarketView, Q4 2015.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6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503b8985c2188afbbbe7fcbdfa8b223a4512"/>
</p:tagLst>
</file>

<file path=ppt/theme/theme1.xml><?xml version="1.0" encoding="utf-8"?>
<a:theme xmlns:a="http://schemas.openxmlformats.org/drawingml/2006/main" name="Office Theme">
  <a:themeElements>
    <a:clrScheme name="City of San Jose-Fact Sheets">
      <a:dk1>
        <a:sysClr val="windowText" lastClr="000000"/>
      </a:dk1>
      <a:lt1>
        <a:sysClr val="window" lastClr="FFFFFF"/>
      </a:lt1>
      <a:dk2>
        <a:srgbClr val="006C91"/>
      </a:dk2>
      <a:lt2>
        <a:srgbClr val="EEECE1"/>
      </a:lt2>
      <a:accent1>
        <a:srgbClr val="006C91"/>
      </a:accent1>
      <a:accent2>
        <a:srgbClr val="B50938"/>
      </a:accent2>
      <a:accent3>
        <a:srgbClr val="9EC400"/>
      </a:accent3>
      <a:accent4>
        <a:srgbClr val="5F6062"/>
      </a:accent4>
      <a:accent5>
        <a:srgbClr val="00A4E4"/>
      </a:accent5>
      <a:accent6>
        <a:srgbClr val="F3901D"/>
      </a:accent6>
      <a:hlink>
        <a:srgbClr val="006C91"/>
      </a:hlink>
      <a:folHlink>
        <a:srgbClr val="7D0049"/>
      </a:folHlink>
    </a:clrScheme>
    <a:fontScheme name="City of San Jose PPT 1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149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San jose Economic Indicators</vt:lpstr>
    </vt:vector>
  </TitlesOfParts>
  <Company>KG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KatGeorges</dc:creator>
  <cp:lastModifiedBy>Walesh, Kim</cp:lastModifiedBy>
  <cp:revision>34</cp:revision>
  <cp:lastPrinted>2016-02-17T23:00:21Z</cp:lastPrinted>
  <dcterms:created xsi:type="dcterms:W3CDTF">2013-10-21T13:33:43Z</dcterms:created>
  <dcterms:modified xsi:type="dcterms:W3CDTF">2016-02-17T23:20:55Z</dcterms:modified>
</cp:coreProperties>
</file>