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72" r:id="rId2"/>
    <p:sldId id="268" r:id="rId3"/>
    <p:sldId id="266" r:id="rId4"/>
    <p:sldId id="270" r:id="rId5"/>
    <p:sldId id="271" r:id="rId6"/>
    <p:sldId id="256" r:id="rId7"/>
    <p:sldId id="257" r:id="rId8"/>
    <p:sldId id="258" r:id="rId9"/>
    <p:sldId id="259" r:id="rId10"/>
    <p:sldId id="261" r:id="rId11"/>
    <p:sldId id="269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5BFE4DA-25BB-404E-BD9E-0783A9B7EAAD}">
          <p14:sldIdLst>
            <p14:sldId id="272"/>
            <p14:sldId id="268"/>
            <p14:sldId id="266"/>
            <p14:sldId id="270"/>
            <p14:sldId id="271"/>
            <p14:sldId id="256"/>
            <p14:sldId id="257"/>
            <p14:sldId id="258"/>
            <p14:sldId id="259"/>
            <p14:sldId id="261"/>
            <p14:sldId id="269"/>
            <p14:sldId id="273"/>
          </p14:sldIdLst>
        </p14:section>
        <p14:section name="Untitled Section" id="{2DCC702A-A243-DB4A-8C6D-24D6E5D6023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1"/>
    <p:restoredTop sz="94749"/>
  </p:normalViewPr>
  <p:slideViewPr>
    <p:cSldViewPr snapToGrid="0" snapToObjects="1">
      <p:cViewPr>
        <p:scale>
          <a:sx n="108" d="100"/>
          <a:sy n="108" d="100"/>
        </p:scale>
        <p:origin x="76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2F189D-D7C4-2B4B-BA7D-F542C8765D31}" type="datetimeFigureOut">
              <a:rPr lang="en-US" smtClean="0"/>
              <a:t>6/20/17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7320ED-0C6B-184D-AB80-F731C6164C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275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320ED-0C6B-184D-AB80-F731C6164C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959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320ED-0C6B-184D-AB80-F731C6164C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839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08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501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84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469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3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05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6/20/17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7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917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6/20/17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83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285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44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3B3C1-B50E-B844-B5EC-A0E6C3AA92EA}" type="datetimeFigureOut">
              <a:rPr lang="en-US" smtClean="0"/>
              <a:t>6/20/17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74DA5-5CCD-7D40-BE37-48C93C333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49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6" Type="http://schemas.openxmlformats.org/officeDocument/2006/relationships/image" Target="../media/image4.png"/><Relationship Id="rId7" Type="http://schemas.openxmlformats.org/officeDocument/2006/relationships/image" Target="../media/image5.jpeg"/><Relationship Id="rId8" Type="http://schemas.openxmlformats.org/officeDocument/2006/relationships/image" Target="../media/image6.jpeg"/><Relationship Id="rId9" Type="http://schemas.openxmlformats.org/officeDocument/2006/relationships/image" Target="../media/image7.png"/><Relationship Id="rId10" Type="http://schemas.openxmlformats.org/officeDocument/2006/relationships/image" Target="../media/image8.jpeg"/><Relationship Id="rId11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jpe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2.jpe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4551259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8000" dirty="0" smtClean="0"/>
              <a:t>Price Monitoring System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20145"/>
            <a:ext cx="10515600" cy="856818"/>
          </a:xfrm>
        </p:spPr>
        <p:txBody>
          <a:bodyPr/>
          <a:lstStyle/>
          <a:p>
            <a:pPr algn="ctr"/>
            <a:r>
              <a:rPr lang="en-US" dirty="0" smtClean="0"/>
              <a:t>Bihju Chiu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72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User Service</a:t>
            </a:r>
            <a:endParaRPr lang="en-US" dirty="0"/>
          </a:p>
        </p:txBody>
      </p:sp>
      <p:sp>
        <p:nvSpPr>
          <p:cNvPr id="17" name="Cloud 16"/>
          <p:cNvSpPr/>
          <p:nvPr/>
        </p:nvSpPr>
        <p:spPr>
          <a:xfrm>
            <a:off x="3243312" y="904314"/>
            <a:ext cx="791004" cy="653598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029" y="892771"/>
            <a:ext cx="671607" cy="67160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185" y="815380"/>
            <a:ext cx="959764" cy="959764"/>
          </a:xfrm>
          <a:prstGeom prst="rect">
            <a:avLst/>
          </a:prstGeom>
        </p:spPr>
      </p:pic>
      <p:sp>
        <p:nvSpPr>
          <p:cNvPr id="28" name="Cube 27"/>
          <p:cNvSpPr/>
          <p:nvPr/>
        </p:nvSpPr>
        <p:spPr>
          <a:xfrm>
            <a:off x="7015841" y="1039076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42588" y="1086576"/>
            <a:ext cx="2358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842588" y="1425879"/>
            <a:ext cx="2311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015841" y="1125482"/>
            <a:ext cx="1685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User Service</a:t>
            </a:r>
            <a:endParaRPr lang="en-US" sz="1200" dirty="0"/>
          </a:p>
        </p:txBody>
      </p:sp>
      <p:cxnSp>
        <p:nvCxnSpPr>
          <p:cNvPr id="34" name="Straight Arrow Connector 33"/>
          <p:cNvCxnSpPr>
            <a:stCxn id="27" idx="3"/>
            <a:endCxn id="28" idx="2"/>
          </p:cNvCxnSpPr>
          <p:nvPr/>
        </p:nvCxnSpPr>
        <p:spPr>
          <a:xfrm>
            <a:off x="6333949" y="1295262"/>
            <a:ext cx="681892" cy="46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3"/>
            <a:endCxn id="14" idx="0"/>
          </p:cNvCxnSpPr>
          <p:nvPr/>
        </p:nvCxnSpPr>
        <p:spPr>
          <a:xfrm>
            <a:off x="7954147" y="1456448"/>
            <a:ext cx="0" cy="4917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32509" y="2695716"/>
            <a:ext cx="1154281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Allow users to create/update/delete accounts and subscribe/unsubscribe categories.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Allow users to query for discount products in any category.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POST	/users								Create user</a:t>
            </a:r>
          </a:p>
          <a:p>
            <a:r>
              <a:rPr lang="en-US" sz="2000" dirty="0" smtClean="0"/>
              <a:t>PUT	/users/{userId}							Update user</a:t>
            </a:r>
          </a:p>
          <a:p>
            <a:r>
              <a:rPr lang="en-US" sz="2000" dirty="0" smtClean="0"/>
              <a:t>DELETE	/users/{userId}							Delete user</a:t>
            </a:r>
          </a:p>
          <a:p>
            <a:r>
              <a:rPr lang="en-US" sz="2000" dirty="0" smtClean="0"/>
              <a:t>POST	/</a:t>
            </a:r>
            <a:r>
              <a:rPr lang="en-US" sz="2000" dirty="0" smtClean="0"/>
              <a:t>users/{</a:t>
            </a:r>
            <a:r>
              <a:rPr lang="en-US" sz="2000" dirty="0" err="1" smtClean="0"/>
              <a:t>userId</a:t>
            </a:r>
            <a:r>
              <a:rPr lang="en-US" sz="2000" dirty="0" smtClean="0"/>
              <a:t>}/categories			</a:t>
            </a:r>
            <a:r>
              <a:rPr lang="en-US" sz="2000" dirty="0" smtClean="0"/>
              <a:t>			</a:t>
            </a:r>
            <a:r>
              <a:rPr lang="en-US" sz="2000" dirty="0" smtClean="0"/>
              <a:t>Subscribe </a:t>
            </a:r>
            <a:r>
              <a:rPr lang="en-US" sz="2000" dirty="0" smtClean="0"/>
              <a:t>category</a:t>
            </a:r>
          </a:p>
          <a:p>
            <a:r>
              <a:rPr lang="en-US" sz="2000" dirty="0" smtClean="0"/>
              <a:t>PUT</a:t>
            </a:r>
            <a:r>
              <a:rPr lang="en-US" sz="2000" dirty="0"/>
              <a:t>	/</a:t>
            </a:r>
            <a:r>
              <a:rPr lang="en-US" sz="2000" dirty="0" smtClean="0"/>
              <a:t>users/{</a:t>
            </a:r>
            <a:r>
              <a:rPr lang="en-US" sz="2000" dirty="0" err="1" smtClean="0"/>
              <a:t>userId</a:t>
            </a:r>
            <a:r>
              <a:rPr lang="en-US" sz="2000" dirty="0" smtClean="0"/>
              <a:t>}/categories</a:t>
            </a:r>
            <a:r>
              <a:rPr lang="en-US" sz="2000" dirty="0"/>
              <a:t>						</a:t>
            </a:r>
            <a:r>
              <a:rPr lang="en-US" sz="2000" dirty="0" smtClean="0"/>
              <a:t>Update subscribed </a:t>
            </a:r>
            <a:r>
              <a:rPr lang="en-US" sz="2000" dirty="0"/>
              <a:t>category</a:t>
            </a:r>
          </a:p>
          <a:p>
            <a:r>
              <a:rPr lang="en-US" sz="2000" dirty="0" smtClean="0"/>
              <a:t>DELETE</a:t>
            </a:r>
            <a:r>
              <a:rPr lang="en-US" sz="2000" dirty="0" smtClean="0"/>
              <a:t>	/users/{userId}/categories/{categoryId}				Unsubscribe category</a:t>
            </a:r>
          </a:p>
          <a:p>
            <a:r>
              <a:rPr lang="en-US" sz="2000" dirty="0" smtClean="0"/>
              <a:t>GET	/users/categories</a:t>
            </a:r>
            <a:r>
              <a:rPr lang="en-US" sz="2000" dirty="0"/>
              <a:t>		</a:t>
            </a:r>
            <a:r>
              <a:rPr lang="en-US" sz="2000" dirty="0" smtClean="0"/>
              <a:t>					List </a:t>
            </a:r>
            <a:r>
              <a:rPr lang="en-US" sz="2000" dirty="0"/>
              <a:t>all categories</a:t>
            </a:r>
          </a:p>
          <a:p>
            <a:r>
              <a:rPr lang="en-US" sz="2000" dirty="0" smtClean="0"/>
              <a:t>GET	/users/deals?page=&lt;page#&gt;&amp;size=&lt;page size&gt;			Search deals</a:t>
            </a:r>
          </a:p>
          <a:p>
            <a:r>
              <a:rPr lang="en-US" sz="2000" dirty="0" smtClean="0"/>
              <a:t>	&amp;sortBy=&lt;field&gt;&amp;direction=&lt;ASC/DESC&gt;&amp;categoryId=&lt;</a:t>
            </a:r>
            <a:r>
              <a:rPr lang="en-US" sz="2000" dirty="0" err="1" smtClean="0"/>
              <a:t>categoryId</a:t>
            </a:r>
            <a:r>
              <a:rPr lang="en-US" sz="2000" dirty="0" smtClean="0"/>
              <a:t>&gt;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&amp;</a:t>
            </a:r>
            <a:r>
              <a:rPr lang="en-US" sz="2000" dirty="0" err="1" smtClean="0"/>
              <a:t>minDiscountPercent</a:t>
            </a:r>
            <a:r>
              <a:rPr lang="en-US" sz="2000" dirty="0" smtClean="0"/>
              <a:t>=&lt;minimum discount percentage</a:t>
            </a:r>
            <a:r>
              <a:rPr lang="en-US" sz="2000" dirty="0" smtClean="0"/>
              <a:t>&gt;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961" y="1948238"/>
            <a:ext cx="726372" cy="72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94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Product Log Service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560" y="1794549"/>
            <a:ext cx="517918" cy="5179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612308" y="1985550"/>
            <a:ext cx="1559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q_product_log</a:t>
            </a:r>
            <a:endParaRPr lang="en-US" dirty="0"/>
          </a:p>
        </p:txBody>
      </p:sp>
      <p:sp>
        <p:nvSpPr>
          <p:cNvPr id="8" name="Cube 7"/>
          <p:cNvSpPr/>
          <p:nvPr/>
        </p:nvSpPr>
        <p:spPr>
          <a:xfrm>
            <a:off x="4622261" y="1794549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22261" y="1894550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Product Log Service</a:t>
            </a:r>
            <a:endParaRPr lang="en-US" sz="1200" dirty="0"/>
          </a:p>
        </p:txBody>
      </p:sp>
      <p:cxnSp>
        <p:nvCxnSpPr>
          <p:cNvPr id="11" name="Straight Arrow Connector 10"/>
          <p:cNvCxnSpPr>
            <a:stCxn id="8" idx="3"/>
            <a:endCxn id="16" idx="0"/>
          </p:cNvCxnSpPr>
          <p:nvPr/>
        </p:nvCxnSpPr>
        <p:spPr>
          <a:xfrm flipH="1">
            <a:off x="5560566" y="2211921"/>
            <a:ext cx="1" cy="792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8" idx="2"/>
          </p:cNvCxnSpPr>
          <p:nvPr/>
        </p:nvCxnSpPr>
        <p:spPr>
          <a:xfrm>
            <a:off x="2660478" y="2053508"/>
            <a:ext cx="1961783" cy="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6259" y="4191990"/>
            <a:ext cx="117090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Receive product crawler log from q_product_log queue.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Store the log into MongoDB.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701" y="3004457"/>
            <a:ext cx="851729" cy="85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03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Demo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51092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Price Monitoring System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67009"/>
          </a:xfrm>
        </p:spPr>
        <p:txBody>
          <a:bodyPr>
            <a:normAutofit/>
          </a:bodyPr>
          <a:lstStyle/>
          <a:p>
            <a:r>
              <a:rPr lang="en-US" dirty="0"/>
              <a:t>K</a:t>
            </a:r>
            <a:r>
              <a:rPr lang="en-US" dirty="0" smtClean="0"/>
              <a:t>eeps track of product prices at online shopping web site. </a:t>
            </a:r>
          </a:p>
          <a:p>
            <a:r>
              <a:rPr lang="en-US" dirty="0" smtClean="0"/>
              <a:t>Allows users to subscribe by emails for interested product categories.</a:t>
            </a:r>
          </a:p>
          <a:p>
            <a:r>
              <a:rPr lang="en-US" dirty="0"/>
              <a:t>Notifies subscribers if </a:t>
            </a:r>
            <a:r>
              <a:rPr lang="en-US" dirty="0" smtClean="0"/>
              <a:t>there is any discount product in the subscribed categories. </a:t>
            </a:r>
          </a:p>
          <a:p>
            <a:r>
              <a:rPr lang="en-US" dirty="0" smtClean="0"/>
              <a:t>Also allows users </a:t>
            </a:r>
            <a:r>
              <a:rPr lang="en-US" dirty="0"/>
              <a:t>to query discount products </a:t>
            </a:r>
            <a:r>
              <a:rPr lang="en-US" dirty="0" smtClean="0"/>
              <a:t>online.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051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026" y="220954"/>
            <a:ext cx="10515600" cy="927397"/>
          </a:xfrm>
        </p:spPr>
        <p:txBody>
          <a:bodyPr/>
          <a:lstStyle/>
          <a:p>
            <a:pPr algn="ctr"/>
            <a:r>
              <a:rPr lang="en-US" dirty="0" smtClean="0"/>
              <a:t>Price Monitoring System Overview</a:t>
            </a:r>
            <a:endParaRPr lang="en-US" dirty="0"/>
          </a:p>
        </p:txBody>
      </p:sp>
      <p:pic>
        <p:nvPicPr>
          <p:cNvPr id="120" name="Content Placeholder 11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197" y="5875005"/>
            <a:ext cx="273043" cy="273043"/>
          </a:xfrm>
        </p:spPr>
      </p:pic>
      <p:sp>
        <p:nvSpPr>
          <p:cNvPr id="4" name="Cloud 3"/>
          <p:cNvSpPr/>
          <p:nvPr/>
        </p:nvSpPr>
        <p:spPr>
          <a:xfrm>
            <a:off x="1435677" y="1622170"/>
            <a:ext cx="791004" cy="653598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Up-Down Arrow 26"/>
          <p:cNvSpPr/>
          <p:nvPr/>
        </p:nvSpPr>
        <p:spPr>
          <a:xfrm>
            <a:off x="774244" y="4471446"/>
            <a:ext cx="237564" cy="571500"/>
          </a:xfrm>
          <a:prstGeom prst="up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art 27"/>
          <p:cNvSpPr/>
          <p:nvPr/>
        </p:nvSpPr>
        <p:spPr>
          <a:xfrm>
            <a:off x="7826657" y="6078124"/>
            <a:ext cx="270062" cy="26726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art 29"/>
          <p:cNvSpPr/>
          <p:nvPr/>
        </p:nvSpPr>
        <p:spPr>
          <a:xfrm>
            <a:off x="7826657" y="5265779"/>
            <a:ext cx="270062" cy="28575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8040130" y="6078124"/>
            <a:ext cx="2124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Check Service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8040130" y="5265779"/>
            <a:ext cx="1551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Check Service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276801" y="6175167"/>
            <a:ext cx="1958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Cloud Infrastructure Service</a:t>
            </a:r>
            <a:endParaRPr lang="en-US" sz="1200" dirty="0"/>
          </a:p>
        </p:txBody>
      </p:sp>
      <p:sp>
        <p:nvSpPr>
          <p:cNvPr id="54" name="Heart 53"/>
          <p:cNvSpPr/>
          <p:nvPr/>
        </p:nvSpPr>
        <p:spPr>
          <a:xfrm>
            <a:off x="7826657" y="3410327"/>
            <a:ext cx="270062" cy="28575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8040130" y="3410327"/>
            <a:ext cx="2124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Check Service</a:t>
            </a:r>
            <a:endParaRPr lang="en-US" sz="1200" dirty="0"/>
          </a:p>
        </p:txBody>
      </p:sp>
      <p:sp>
        <p:nvSpPr>
          <p:cNvPr id="57" name="Cube 56"/>
          <p:cNvSpPr/>
          <p:nvPr/>
        </p:nvSpPr>
        <p:spPr>
          <a:xfrm>
            <a:off x="5772479" y="1333138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Heart 70"/>
          <p:cNvSpPr/>
          <p:nvPr/>
        </p:nvSpPr>
        <p:spPr>
          <a:xfrm>
            <a:off x="7826657" y="1544530"/>
            <a:ext cx="270062" cy="28575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8040130" y="1544530"/>
            <a:ext cx="1623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Check Service</a:t>
            </a:r>
            <a:endParaRPr 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5772479" y="1440522"/>
            <a:ext cx="1017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User Service</a:t>
            </a:r>
            <a:endParaRPr lang="en-US" sz="1200" dirty="0"/>
          </a:p>
        </p:txBody>
      </p:sp>
      <p:sp>
        <p:nvSpPr>
          <p:cNvPr id="100" name="Heart 99"/>
          <p:cNvSpPr/>
          <p:nvPr/>
        </p:nvSpPr>
        <p:spPr>
          <a:xfrm>
            <a:off x="7826657" y="4304848"/>
            <a:ext cx="270265" cy="28575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8040130" y="4304848"/>
            <a:ext cx="2126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Check Service</a:t>
            </a:r>
            <a:endParaRPr lang="en-US" sz="1200" dirty="0"/>
          </a:p>
        </p:txBody>
      </p:sp>
      <p:sp>
        <p:nvSpPr>
          <p:cNvPr id="89" name="Heart 88"/>
          <p:cNvSpPr/>
          <p:nvPr/>
        </p:nvSpPr>
        <p:spPr>
          <a:xfrm>
            <a:off x="7826657" y="2479927"/>
            <a:ext cx="270062" cy="28575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8040130" y="2479927"/>
            <a:ext cx="1623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Check Service</a:t>
            </a:r>
            <a:endParaRPr lang="en-US" sz="1200" dirty="0"/>
          </a:p>
        </p:txBody>
      </p:sp>
      <p:pic>
        <p:nvPicPr>
          <p:cNvPr id="124" name="Content Placeholder 1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447" y="4096314"/>
            <a:ext cx="273043" cy="273043"/>
          </a:xfrm>
          <a:prstGeom prst="rect">
            <a:avLst/>
          </a:prstGeom>
        </p:spPr>
      </p:pic>
      <p:cxnSp>
        <p:nvCxnSpPr>
          <p:cNvPr id="131" name="Elbow Connector 130"/>
          <p:cNvCxnSpPr>
            <a:stCxn id="207" idx="5"/>
            <a:endCxn id="21" idx="2"/>
          </p:cNvCxnSpPr>
          <p:nvPr/>
        </p:nvCxnSpPr>
        <p:spPr>
          <a:xfrm flipV="1">
            <a:off x="7753434" y="2642292"/>
            <a:ext cx="3907278" cy="338922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193"/>
          <p:cNvCxnSpPr>
            <a:stCxn id="57" idx="5"/>
            <a:endCxn id="21" idx="0"/>
          </p:cNvCxnSpPr>
          <p:nvPr/>
        </p:nvCxnSpPr>
        <p:spPr>
          <a:xfrm>
            <a:off x="7753434" y="1489653"/>
            <a:ext cx="3907278" cy="42626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Cube 202"/>
          <p:cNvSpPr/>
          <p:nvPr/>
        </p:nvSpPr>
        <p:spPr>
          <a:xfrm>
            <a:off x="5772479" y="2292912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Cube 203"/>
          <p:cNvSpPr/>
          <p:nvPr/>
        </p:nvSpPr>
        <p:spPr>
          <a:xfrm>
            <a:off x="5772479" y="3200320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Cube 204"/>
          <p:cNvSpPr/>
          <p:nvPr/>
        </p:nvSpPr>
        <p:spPr>
          <a:xfrm>
            <a:off x="5749692" y="4107708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" name="Cube 205"/>
          <p:cNvSpPr/>
          <p:nvPr/>
        </p:nvSpPr>
        <p:spPr>
          <a:xfrm>
            <a:off x="5761298" y="5003233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Cube 206"/>
          <p:cNvSpPr/>
          <p:nvPr/>
        </p:nvSpPr>
        <p:spPr>
          <a:xfrm>
            <a:off x="5772479" y="5875005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TextBox 208"/>
          <p:cNvSpPr txBox="1"/>
          <p:nvPr/>
        </p:nvSpPr>
        <p:spPr>
          <a:xfrm>
            <a:off x="5772479" y="2392210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Instant Notification Service</a:t>
            </a:r>
            <a:endParaRPr lang="en-US" sz="1200" dirty="0"/>
          </a:p>
        </p:txBody>
      </p:sp>
      <p:sp>
        <p:nvSpPr>
          <p:cNvPr id="211" name="TextBox 210"/>
          <p:cNvSpPr txBox="1"/>
          <p:nvPr/>
        </p:nvSpPr>
        <p:spPr>
          <a:xfrm>
            <a:off x="5772479" y="3295575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Price Monitoring Service</a:t>
            </a:r>
            <a:endParaRPr lang="en-US" sz="1200" dirty="0"/>
          </a:p>
        </p:txBody>
      </p:sp>
      <p:sp>
        <p:nvSpPr>
          <p:cNvPr id="212" name="TextBox 211"/>
          <p:cNvSpPr txBox="1"/>
          <p:nvPr/>
        </p:nvSpPr>
        <p:spPr>
          <a:xfrm>
            <a:off x="5749692" y="4198920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Product Crawler</a:t>
            </a:r>
            <a:endParaRPr lang="en-US" sz="1200" dirty="0"/>
          </a:p>
        </p:txBody>
      </p:sp>
      <p:sp>
        <p:nvSpPr>
          <p:cNvPr id="213" name="TextBox 212"/>
          <p:cNvSpPr txBox="1"/>
          <p:nvPr/>
        </p:nvSpPr>
        <p:spPr>
          <a:xfrm>
            <a:off x="5772479" y="5958130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Category Crawler</a:t>
            </a:r>
            <a:endParaRPr lang="en-US" sz="1200" dirty="0"/>
          </a:p>
        </p:txBody>
      </p:sp>
      <p:sp>
        <p:nvSpPr>
          <p:cNvPr id="214" name="TextBox 213"/>
          <p:cNvSpPr txBox="1"/>
          <p:nvPr/>
        </p:nvSpPr>
        <p:spPr>
          <a:xfrm>
            <a:off x="5761298" y="5090402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Product Log Service</a:t>
            </a:r>
            <a:endParaRPr lang="en-US" sz="1200" dirty="0"/>
          </a:p>
        </p:txBody>
      </p:sp>
      <p:cxnSp>
        <p:nvCxnSpPr>
          <p:cNvPr id="219" name="Elbow Connector 218"/>
          <p:cNvCxnSpPr>
            <a:stCxn id="205" idx="5"/>
            <a:endCxn id="21" idx="2"/>
          </p:cNvCxnSpPr>
          <p:nvPr/>
        </p:nvCxnSpPr>
        <p:spPr>
          <a:xfrm flipV="1">
            <a:off x="7730647" y="2642292"/>
            <a:ext cx="3930065" cy="162193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Elbow Connector 222"/>
          <p:cNvCxnSpPr>
            <a:stCxn id="204" idx="5"/>
            <a:endCxn id="21" idx="2"/>
          </p:cNvCxnSpPr>
          <p:nvPr/>
        </p:nvCxnSpPr>
        <p:spPr>
          <a:xfrm flipV="1">
            <a:off x="7753434" y="2642292"/>
            <a:ext cx="3907278" cy="71454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245"/>
          <p:cNvCxnSpPr>
            <a:stCxn id="203" idx="5"/>
            <a:endCxn id="21" idx="1"/>
          </p:cNvCxnSpPr>
          <p:nvPr/>
        </p:nvCxnSpPr>
        <p:spPr>
          <a:xfrm flipV="1">
            <a:off x="7753434" y="2279106"/>
            <a:ext cx="3544092" cy="17032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Elbow Connector 281"/>
          <p:cNvCxnSpPr>
            <a:endCxn id="407" idx="1"/>
          </p:cNvCxnSpPr>
          <p:nvPr/>
        </p:nvCxnSpPr>
        <p:spPr>
          <a:xfrm flipV="1">
            <a:off x="1241466" y="1587034"/>
            <a:ext cx="2461216" cy="26075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Elbow Connector 285"/>
          <p:cNvCxnSpPr>
            <a:endCxn id="399" idx="1"/>
          </p:cNvCxnSpPr>
          <p:nvPr/>
        </p:nvCxnSpPr>
        <p:spPr>
          <a:xfrm>
            <a:off x="1253395" y="2067375"/>
            <a:ext cx="2372443" cy="48971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>
            <a:stCxn id="211" idx="1"/>
            <a:endCxn id="351" idx="3"/>
          </p:cNvCxnSpPr>
          <p:nvPr/>
        </p:nvCxnSpPr>
        <p:spPr>
          <a:xfrm flipH="1" flipV="1">
            <a:off x="4441776" y="3320112"/>
            <a:ext cx="1330703" cy="113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/>
          <p:cNvCxnSpPr>
            <a:stCxn id="351" idx="3"/>
            <a:endCxn id="203" idx="2"/>
          </p:cNvCxnSpPr>
          <p:nvPr/>
        </p:nvCxnSpPr>
        <p:spPr>
          <a:xfrm flipV="1">
            <a:off x="4441776" y="2553770"/>
            <a:ext cx="1330703" cy="766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>
            <a:stCxn id="205" idx="2"/>
            <a:endCxn id="354" idx="3"/>
          </p:cNvCxnSpPr>
          <p:nvPr/>
        </p:nvCxnSpPr>
        <p:spPr>
          <a:xfrm flipH="1">
            <a:off x="4441776" y="4368566"/>
            <a:ext cx="1307916" cy="374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/>
          <p:cNvCxnSpPr>
            <a:stCxn id="354" idx="3"/>
            <a:endCxn id="204" idx="2"/>
          </p:cNvCxnSpPr>
          <p:nvPr/>
        </p:nvCxnSpPr>
        <p:spPr>
          <a:xfrm flipV="1">
            <a:off x="4441776" y="3461178"/>
            <a:ext cx="1330703" cy="128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/>
          <p:cNvCxnSpPr>
            <a:stCxn id="433" idx="3"/>
            <a:endCxn id="206" idx="2"/>
          </p:cNvCxnSpPr>
          <p:nvPr/>
        </p:nvCxnSpPr>
        <p:spPr>
          <a:xfrm flipV="1">
            <a:off x="4441776" y="5264091"/>
            <a:ext cx="1319522" cy="531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9" name="Picture 34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36" y="1529836"/>
            <a:ext cx="671607" cy="671607"/>
          </a:xfrm>
          <a:prstGeom prst="rect">
            <a:avLst/>
          </a:prstGeom>
        </p:spPr>
      </p:pic>
      <p:pic>
        <p:nvPicPr>
          <p:cNvPr id="351" name="Picture 35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858" y="3061153"/>
            <a:ext cx="517918" cy="517918"/>
          </a:xfrm>
          <a:prstGeom prst="rect">
            <a:avLst/>
          </a:prstGeom>
        </p:spPr>
      </p:pic>
      <p:pic>
        <p:nvPicPr>
          <p:cNvPr id="354" name="Picture 35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858" y="4484307"/>
            <a:ext cx="517918" cy="517918"/>
          </a:xfrm>
          <a:prstGeom prst="rect">
            <a:avLst/>
          </a:prstGeom>
        </p:spPr>
      </p:pic>
      <p:pic>
        <p:nvPicPr>
          <p:cNvPr id="362" name="Picture 36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00" y="5190882"/>
            <a:ext cx="986256" cy="1003964"/>
          </a:xfrm>
          <a:prstGeom prst="rect">
            <a:avLst/>
          </a:prstGeom>
        </p:spPr>
      </p:pic>
      <p:cxnSp>
        <p:nvCxnSpPr>
          <p:cNvPr id="379" name="Straight Arrow Connector 378"/>
          <p:cNvCxnSpPr>
            <a:stCxn id="203" idx="2"/>
            <a:endCxn id="399" idx="3"/>
          </p:cNvCxnSpPr>
          <p:nvPr/>
        </p:nvCxnSpPr>
        <p:spPr>
          <a:xfrm flipH="1">
            <a:off x="4526928" y="2553770"/>
            <a:ext cx="1245551" cy="3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/>
          <p:cNvCxnSpPr>
            <a:stCxn id="211" idx="1"/>
            <a:endCxn id="451" idx="3"/>
          </p:cNvCxnSpPr>
          <p:nvPr/>
        </p:nvCxnSpPr>
        <p:spPr>
          <a:xfrm flipH="1">
            <a:off x="4715287" y="3434075"/>
            <a:ext cx="1057192" cy="6592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9" name="Picture 39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838" y="2106544"/>
            <a:ext cx="901090" cy="901090"/>
          </a:xfrm>
          <a:prstGeom prst="rect">
            <a:avLst/>
          </a:prstGeom>
        </p:spPr>
      </p:pic>
      <p:pic>
        <p:nvPicPr>
          <p:cNvPr id="407" name="Picture 40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682" y="1107152"/>
            <a:ext cx="959764" cy="959764"/>
          </a:xfrm>
          <a:prstGeom prst="rect">
            <a:avLst/>
          </a:prstGeom>
        </p:spPr>
      </p:pic>
      <p:cxnSp>
        <p:nvCxnSpPr>
          <p:cNvPr id="412" name="Straight Arrow Connector 411"/>
          <p:cNvCxnSpPr>
            <a:stCxn id="57" idx="2"/>
            <a:endCxn id="407" idx="3"/>
          </p:cNvCxnSpPr>
          <p:nvPr/>
        </p:nvCxnSpPr>
        <p:spPr>
          <a:xfrm flipH="1" flipV="1">
            <a:off x="4662446" y="1587034"/>
            <a:ext cx="1110033" cy="69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3" name="Picture 4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858" y="5536654"/>
            <a:ext cx="517918" cy="517918"/>
          </a:xfrm>
          <a:prstGeom prst="rect">
            <a:avLst/>
          </a:prstGeom>
        </p:spPr>
      </p:pic>
      <p:cxnSp>
        <p:nvCxnSpPr>
          <p:cNvPr id="435" name="Straight Arrow Connector 434"/>
          <p:cNvCxnSpPr>
            <a:stCxn id="212" idx="1"/>
            <a:endCxn id="433" idx="3"/>
          </p:cNvCxnSpPr>
          <p:nvPr/>
        </p:nvCxnSpPr>
        <p:spPr>
          <a:xfrm flipH="1">
            <a:off x="4441776" y="4337420"/>
            <a:ext cx="1307916" cy="1458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1" name="Picture 45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903" y="3900444"/>
            <a:ext cx="1154384" cy="385784"/>
          </a:xfrm>
          <a:prstGeom prst="rect">
            <a:avLst/>
          </a:prstGeom>
        </p:spPr>
      </p:pic>
      <p:sp>
        <p:nvSpPr>
          <p:cNvPr id="453" name="TextBox 452"/>
          <p:cNvSpPr txBox="1"/>
          <p:nvPr/>
        </p:nvSpPr>
        <p:spPr>
          <a:xfrm>
            <a:off x="5650682" y="6224498"/>
            <a:ext cx="1591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Port: 9000</a:t>
            </a:r>
            <a:endParaRPr lang="en-US" sz="1600" dirty="0"/>
          </a:p>
        </p:txBody>
      </p:sp>
      <p:sp>
        <p:nvSpPr>
          <p:cNvPr id="454" name="TextBox 453"/>
          <p:cNvSpPr txBox="1"/>
          <p:nvPr/>
        </p:nvSpPr>
        <p:spPr>
          <a:xfrm>
            <a:off x="5650682" y="5353313"/>
            <a:ext cx="1591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Port: 9005</a:t>
            </a:r>
            <a:endParaRPr lang="en-US" sz="1600" dirty="0"/>
          </a:p>
        </p:txBody>
      </p:sp>
      <p:sp>
        <p:nvSpPr>
          <p:cNvPr id="455" name="TextBox 454"/>
          <p:cNvSpPr txBox="1"/>
          <p:nvPr/>
        </p:nvSpPr>
        <p:spPr>
          <a:xfrm>
            <a:off x="5650682" y="4458375"/>
            <a:ext cx="1591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Port: 9001</a:t>
            </a:r>
            <a:endParaRPr lang="en-US" sz="1600" dirty="0"/>
          </a:p>
        </p:txBody>
      </p:sp>
      <p:sp>
        <p:nvSpPr>
          <p:cNvPr id="456" name="TextBox 455"/>
          <p:cNvSpPr txBox="1"/>
          <p:nvPr/>
        </p:nvSpPr>
        <p:spPr>
          <a:xfrm>
            <a:off x="5650682" y="3551574"/>
            <a:ext cx="1591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Port: 9002</a:t>
            </a:r>
            <a:endParaRPr lang="en-US" sz="1600" dirty="0"/>
          </a:p>
        </p:txBody>
      </p:sp>
      <p:sp>
        <p:nvSpPr>
          <p:cNvPr id="457" name="TextBox 456"/>
          <p:cNvSpPr txBox="1"/>
          <p:nvPr/>
        </p:nvSpPr>
        <p:spPr>
          <a:xfrm>
            <a:off x="5650682" y="2644753"/>
            <a:ext cx="1591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Port: 9003</a:t>
            </a:r>
            <a:endParaRPr lang="en-US" sz="1600" dirty="0"/>
          </a:p>
        </p:txBody>
      </p:sp>
      <p:sp>
        <p:nvSpPr>
          <p:cNvPr id="459" name="TextBox 458"/>
          <p:cNvSpPr txBox="1"/>
          <p:nvPr/>
        </p:nvSpPr>
        <p:spPr>
          <a:xfrm>
            <a:off x="5650682" y="1698028"/>
            <a:ext cx="1591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Port: 9004</a:t>
            </a:r>
            <a:endParaRPr lang="en-US" sz="1600" dirty="0"/>
          </a:p>
        </p:txBody>
      </p:sp>
      <p:sp>
        <p:nvSpPr>
          <p:cNvPr id="461" name="Rectangle 460"/>
          <p:cNvSpPr/>
          <p:nvPr/>
        </p:nvSpPr>
        <p:spPr>
          <a:xfrm>
            <a:off x="3283211" y="4918763"/>
            <a:ext cx="1660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q_product_p(n)</a:t>
            </a:r>
            <a:endParaRPr lang="en-US" dirty="0"/>
          </a:p>
        </p:txBody>
      </p:sp>
      <p:sp>
        <p:nvSpPr>
          <p:cNvPr id="462" name="Rectangle 461"/>
          <p:cNvSpPr/>
          <p:nvPr/>
        </p:nvSpPr>
        <p:spPr>
          <a:xfrm>
            <a:off x="3384201" y="5963790"/>
            <a:ext cx="1559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q_product_log</a:t>
            </a:r>
            <a:endParaRPr lang="en-US" dirty="0"/>
          </a:p>
        </p:txBody>
      </p:sp>
      <p:sp>
        <p:nvSpPr>
          <p:cNvPr id="463" name="Rectangle 462"/>
          <p:cNvSpPr/>
          <p:nvPr/>
        </p:nvSpPr>
        <p:spPr>
          <a:xfrm>
            <a:off x="2366999" y="3496662"/>
            <a:ext cx="2576731" cy="3357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q_discount_product_p(n)</a:t>
            </a:r>
            <a:endParaRPr lang="en-US" dirty="0"/>
          </a:p>
        </p:txBody>
      </p:sp>
      <p:cxnSp>
        <p:nvCxnSpPr>
          <p:cNvPr id="12" name="Elbow Connector 11"/>
          <p:cNvCxnSpPr>
            <a:stCxn id="206" idx="5"/>
            <a:endCxn id="14" idx="1"/>
          </p:cNvCxnSpPr>
          <p:nvPr/>
        </p:nvCxnSpPr>
        <p:spPr>
          <a:xfrm flipV="1">
            <a:off x="7742253" y="5157223"/>
            <a:ext cx="2472411" cy="25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664" y="4731358"/>
            <a:ext cx="851729" cy="8517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7526" y="1915920"/>
            <a:ext cx="726372" cy="72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21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625"/>
            <a:ext cx="10515600" cy="812511"/>
          </a:xfrm>
        </p:spPr>
        <p:txBody>
          <a:bodyPr/>
          <a:lstStyle/>
          <a:p>
            <a:pPr algn="ctr"/>
            <a:r>
              <a:rPr lang="en-US" dirty="0" smtClean="0"/>
              <a:t>DB Schema (MySQL)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2997" y="1151903"/>
            <a:ext cx="2616925" cy="2427490"/>
          </a:xfrm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Id</a:t>
            </a:r>
          </a:p>
          <a:p>
            <a:pPr marL="0" indent="0">
              <a:buNone/>
            </a:pPr>
            <a:r>
              <a:rPr lang="en-US" sz="1800" dirty="0" err="1" smtClean="0"/>
              <a:t>category_name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product_list_url</a:t>
            </a:r>
          </a:p>
          <a:p>
            <a:pPr marL="0" indent="0">
              <a:buNone/>
            </a:pPr>
            <a:r>
              <a:rPr lang="en-US" sz="1800" dirty="0" smtClean="0"/>
              <a:t>create_time</a:t>
            </a:r>
          </a:p>
          <a:p>
            <a:pPr marL="0" indent="0">
              <a:buNone/>
            </a:pPr>
            <a:r>
              <a:rPr lang="en-US" sz="1800" dirty="0"/>
              <a:t>u</a:t>
            </a:r>
            <a:r>
              <a:rPr lang="en-US" sz="1800" dirty="0" smtClean="0"/>
              <a:t>pdate_time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89875" y="679585"/>
            <a:ext cx="1298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category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512294" y="679585"/>
            <a:ext cx="2338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dirty="0" smtClean="0"/>
              <a:t>ategory_priority</a:t>
            </a:r>
            <a:endParaRPr lang="en-US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022" y="1151903"/>
            <a:ext cx="2484474" cy="243170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Id</a:t>
            </a:r>
          </a:p>
          <a:p>
            <a:pPr marL="0" indent="0">
              <a:buFont typeface="Arial"/>
              <a:buNone/>
            </a:pPr>
            <a:r>
              <a:rPr lang="en-US" sz="1800" dirty="0" err="1" smtClean="0"/>
              <a:t>category_id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smtClean="0"/>
              <a:t>Priority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u</a:t>
            </a:r>
            <a:r>
              <a:rPr lang="en-US" sz="1800" dirty="0" smtClean="0"/>
              <a:t>ser_count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create_time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update_time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12294" y="3666732"/>
            <a:ext cx="1959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user_category</a:t>
            </a:r>
            <a:endParaRPr lang="en-US" sz="24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517022" y="4132612"/>
            <a:ext cx="2484473" cy="243048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id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user_id</a:t>
            </a:r>
          </a:p>
          <a:p>
            <a:pPr marL="0" indent="0">
              <a:buFont typeface="Arial"/>
              <a:buNone/>
            </a:pPr>
            <a:r>
              <a:rPr lang="en-US" sz="1800" dirty="0" err="1" smtClean="0"/>
              <a:t>category_id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err="1"/>
              <a:t>m</a:t>
            </a:r>
            <a:r>
              <a:rPr lang="en-US" sz="1800" dirty="0" err="1" smtClean="0"/>
              <a:t>in_discount_percent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smtClean="0"/>
              <a:t>create_time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update_time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98594" y="679585"/>
            <a:ext cx="294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user_count_threshold</a:t>
            </a:r>
            <a:endParaRPr lang="en-US" sz="24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9198595" y="1151903"/>
            <a:ext cx="2686344" cy="2427489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id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h</a:t>
            </a:r>
            <a:r>
              <a:rPr lang="en-US" sz="1800" dirty="0" smtClean="0"/>
              <a:t>igh_priority_user_count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create_time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update_time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785215" y="1151903"/>
            <a:ext cx="2720682" cy="541119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id</a:t>
            </a:r>
          </a:p>
          <a:p>
            <a:pPr marL="0" indent="0">
              <a:buFont typeface="Arial"/>
              <a:buNone/>
            </a:pPr>
            <a:r>
              <a:rPr lang="en-US" sz="1800" dirty="0" err="1" smtClean="0"/>
              <a:t>product_id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/>
              <a:t>c</a:t>
            </a:r>
            <a:r>
              <a:rPr lang="en-US" sz="1800" dirty="0" smtClean="0"/>
              <a:t>ategory_id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t</a:t>
            </a:r>
            <a:r>
              <a:rPr lang="en-US" sz="1800" dirty="0" smtClean="0"/>
              <a:t>itle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t</a:t>
            </a:r>
            <a:r>
              <a:rPr lang="en-US" sz="1800" dirty="0" smtClean="0"/>
              <a:t>humnail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detail_url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p</a:t>
            </a:r>
            <a:r>
              <a:rPr lang="en-US" sz="1800" dirty="0" smtClean="0"/>
              <a:t>rice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o</a:t>
            </a:r>
            <a:r>
              <a:rPr lang="en-US" sz="1800" dirty="0" smtClean="0"/>
              <a:t>ld_price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create_time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update_time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216" y="679585"/>
            <a:ext cx="1167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product</a:t>
            </a:r>
            <a:endParaRPr lang="en-US" sz="24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702998" y="4132613"/>
            <a:ext cx="2616924" cy="243048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id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email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password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n</a:t>
            </a:r>
            <a:r>
              <a:rPr lang="en-US" sz="1800" dirty="0" smtClean="0"/>
              <a:t>otification_type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create_time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update_time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89875" y="3666732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759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Schema (MongoDB) and cache (Redis)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45031" y="2561066"/>
            <a:ext cx="3743253" cy="324596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id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Status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message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t</a:t>
            </a:r>
            <a:r>
              <a:rPr lang="en-US" sz="1800" dirty="0" smtClean="0"/>
              <a:t>hread_id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product_url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category_name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page_number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c</a:t>
            </a:r>
            <a:r>
              <a:rPr lang="en-US" sz="1800" dirty="0" smtClean="0"/>
              <a:t>reate_time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45031" y="2089249"/>
            <a:ext cx="1694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product_log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329538" y="2561066"/>
            <a:ext cx="347947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Key: productId</a:t>
            </a:r>
          </a:p>
          <a:p>
            <a:r>
              <a:rPr lang="en-US" dirty="0" smtClean="0"/>
              <a:t>Value: price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36910" y="2101124"/>
            <a:ext cx="905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cache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95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Category Crawler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45081" y="856528"/>
            <a:ext cx="6650182" cy="423356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Executed weekly at 00:00:00 AM Sunday</a:t>
            </a:r>
            <a:endParaRPr lang="en-US" sz="2000" dirty="0"/>
          </a:p>
        </p:txBody>
      </p:sp>
      <p:pic>
        <p:nvPicPr>
          <p:cNvPr id="12" name="Content Placeholder 1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788" y="916788"/>
            <a:ext cx="273043" cy="273043"/>
          </a:xfrm>
          <a:prstGeom prst="rect">
            <a:avLst/>
          </a:prstGeom>
        </p:spPr>
      </p:pic>
      <p:sp>
        <p:nvSpPr>
          <p:cNvPr id="14" name="Cloud 13"/>
          <p:cNvSpPr/>
          <p:nvPr/>
        </p:nvSpPr>
        <p:spPr>
          <a:xfrm>
            <a:off x="2446329" y="1721169"/>
            <a:ext cx="791004" cy="653598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ube 14"/>
          <p:cNvSpPr/>
          <p:nvPr/>
        </p:nvSpPr>
        <p:spPr>
          <a:xfrm>
            <a:off x="4419607" y="1771234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482708" y="1828047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Category Crawler</a:t>
            </a:r>
            <a:endParaRPr lang="en-US" sz="1200" dirty="0"/>
          </a:p>
        </p:txBody>
      </p:sp>
      <p:cxnSp>
        <p:nvCxnSpPr>
          <p:cNvPr id="9" name="Straight Arrow Connector 8"/>
          <p:cNvCxnSpPr>
            <a:stCxn id="14" idx="0"/>
            <a:endCxn id="15" idx="2"/>
          </p:cNvCxnSpPr>
          <p:nvPr/>
        </p:nvCxnSpPr>
        <p:spPr>
          <a:xfrm flipV="1">
            <a:off x="3236674" y="2032092"/>
            <a:ext cx="1182933" cy="1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5"/>
            <a:endCxn id="13" idx="1"/>
          </p:cNvCxnSpPr>
          <p:nvPr/>
        </p:nvCxnSpPr>
        <p:spPr>
          <a:xfrm flipV="1">
            <a:off x="6400562" y="1913834"/>
            <a:ext cx="1159354" cy="13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21241" y="2632927"/>
            <a:ext cx="1019218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Crawl categories from online shopping web site.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For each category, find the product list url, store the information into DB.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Set category priorities according to the number of subscribers.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Categories with subscribers count &gt; threshold, set to HIGH (1) priority.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Sort the rest of the categories by the number of subscribers in descending order.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The first half categories in the list are set to MEDIUM (2) priority.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The second half categories in the list are set to LOW (3) priority.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Threshold is configured at application.yml</a:t>
            </a:r>
            <a:r>
              <a:rPr lang="en-US" sz="2000" dirty="0"/>
              <a:t> </a:t>
            </a:r>
            <a:r>
              <a:rPr lang="en-US" sz="2000" dirty="0" smtClean="0"/>
              <a:t>and stored into DB.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When crawler starts the first time, it will update the threshold in DB.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Threshold </a:t>
            </a:r>
            <a:r>
              <a:rPr lang="en-US" sz="2000" dirty="0"/>
              <a:t>can </a:t>
            </a:r>
            <a:r>
              <a:rPr lang="en-US" sz="2000" dirty="0" smtClean="0"/>
              <a:t>also be changed at run time through REST </a:t>
            </a:r>
            <a:r>
              <a:rPr lang="en-US" sz="2000" dirty="0" err="1" smtClean="0"/>
              <a:t>api</a:t>
            </a:r>
            <a:r>
              <a:rPr lang="en-US" sz="2000" dirty="0" smtClean="0"/>
              <a:t>: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GET	/category-crawlers/user-count-threshold			Get threshold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PUT	/category-crawlers/user-count-threshold			Update threshold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916" y="1550648"/>
            <a:ext cx="726372" cy="726372"/>
          </a:xfrm>
          <a:prstGeom prst="rect">
            <a:avLst/>
          </a:prstGeom>
        </p:spPr>
      </p:pic>
      <p:pic>
        <p:nvPicPr>
          <p:cNvPr id="17" name="Content Placeholder 1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788" y="1258303"/>
            <a:ext cx="273043" cy="273043"/>
          </a:xfrm>
          <a:prstGeom prst="rect">
            <a:avLst/>
          </a:prstGeom>
        </p:spPr>
      </p:pic>
      <p:sp>
        <p:nvSpPr>
          <p:cNvPr id="18" name="Subtitle 2"/>
          <p:cNvSpPr txBox="1">
            <a:spLocks/>
          </p:cNvSpPr>
          <p:nvPr/>
        </p:nvSpPr>
        <p:spPr>
          <a:xfrm>
            <a:off x="2945081" y="1163303"/>
            <a:ext cx="6650182" cy="423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/>
              <a:t>Update category priority at 00:00:00 AM Monday - Saturday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9974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Product Crawler</a:t>
            </a:r>
            <a:endParaRPr lang="en-US" dirty="0"/>
          </a:p>
        </p:txBody>
      </p:sp>
      <p:pic>
        <p:nvPicPr>
          <p:cNvPr id="13" name="Content Placeholder 1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55" y="875226"/>
            <a:ext cx="273043" cy="273043"/>
          </a:xfrm>
          <a:prstGeom prst="rect">
            <a:avLst/>
          </a:prstGeom>
        </p:spPr>
      </p:pic>
      <p:pic>
        <p:nvPicPr>
          <p:cNvPr id="14" name="Content Placeholder 1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55" y="1197973"/>
            <a:ext cx="273043" cy="273043"/>
          </a:xfrm>
          <a:prstGeom prst="rect">
            <a:avLst/>
          </a:prstGeom>
        </p:spPr>
      </p:pic>
      <p:pic>
        <p:nvPicPr>
          <p:cNvPr id="15" name="Content Placeholder 1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55" y="1509122"/>
            <a:ext cx="273043" cy="2730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0" y="875226"/>
            <a:ext cx="8154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priority: executed every 3 hours starting at 01:00:00 AM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3999" y="1197973"/>
            <a:ext cx="838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MIDUM priority: executed every 12 hours starting at 02:00:00 </a:t>
            </a:r>
            <a:r>
              <a:rPr lang="en-US" dirty="0" smtClean="0"/>
              <a:t>AM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0" y="1509122"/>
            <a:ext cx="583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priority: executed every day at 03:00:00 AM</a:t>
            </a:r>
          </a:p>
        </p:txBody>
      </p:sp>
      <p:sp>
        <p:nvSpPr>
          <p:cNvPr id="21" name="Cube 20"/>
          <p:cNvSpPr/>
          <p:nvPr/>
        </p:nvSpPr>
        <p:spPr>
          <a:xfrm>
            <a:off x="3980219" y="2182310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992323" y="2292193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Category Crawler (p1)</a:t>
            </a:r>
            <a:endParaRPr lang="en-US" sz="12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30" y="2059247"/>
            <a:ext cx="517918" cy="517918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stCxn id="42" idx="2"/>
            <a:endCxn id="38" idx="0"/>
          </p:cNvCxnSpPr>
          <p:nvPr/>
        </p:nvCxnSpPr>
        <p:spPr>
          <a:xfrm flipH="1">
            <a:off x="2791218" y="3058706"/>
            <a:ext cx="1200876" cy="7398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1" idx="5"/>
            <a:endCxn id="23" idx="1"/>
          </p:cNvCxnSpPr>
          <p:nvPr/>
        </p:nvCxnSpPr>
        <p:spPr>
          <a:xfrm flipV="1">
            <a:off x="5961174" y="2318206"/>
            <a:ext cx="796156" cy="20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29197" y="4667013"/>
            <a:ext cx="103711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smtClean="0"/>
              <a:t>Get categories </a:t>
            </a:r>
            <a:r>
              <a:rPr lang="en-US" sz="2000" dirty="0" smtClean="0"/>
              <a:t>from Category table with the matching priority.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Order categories by user_count in descending order.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For each category, a new worker thread is started to </a:t>
            </a:r>
            <a:r>
              <a:rPr lang="en-US" sz="2000" dirty="0" smtClean="0"/>
              <a:t>crawl </a:t>
            </a:r>
            <a:r>
              <a:rPr lang="en-US" sz="2000" dirty="0"/>
              <a:t>the </a:t>
            </a:r>
            <a:r>
              <a:rPr lang="en-US" sz="2000" dirty="0" smtClean="0"/>
              <a:t>products in parallel.</a:t>
            </a:r>
            <a:endParaRPr lang="en-US" sz="2000" dirty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The worker thread crawls the online shopping web site with product_list_url to get all products.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Product information is sent to q_product_p(n).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Log information is sent to q_product_log with status SUCCESS (0) or FAIL (1). </a:t>
            </a:r>
            <a:endParaRPr lang="en-US" sz="2000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30" y="4021588"/>
            <a:ext cx="517918" cy="517918"/>
          </a:xfrm>
          <a:prstGeom prst="rect">
            <a:avLst/>
          </a:prstGeom>
        </p:spPr>
      </p:pic>
      <p:cxnSp>
        <p:nvCxnSpPr>
          <p:cNvPr id="33" name="Straight Arrow Connector 32"/>
          <p:cNvCxnSpPr>
            <a:stCxn id="21" idx="5"/>
            <a:endCxn id="31" idx="1"/>
          </p:cNvCxnSpPr>
          <p:nvPr/>
        </p:nvCxnSpPr>
        <p:spPr>
          <a:xfrm>
            <a:off x="5961174" y="2338825"/>
            <a:ext cx="796156" cy="1941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220193" y="2059247"/>
            <a:ext cx="233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q_product_p1 (High)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220194" y="4021588"/>
            <a:ext cx="162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dirty="0" smtClean="0"/>
              <a:t>_product_log</a:t>
            </a:r>
            <a:endParaRPr lang="en-US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30" y="2710410"/>
            <a:ext cx="517918" cy="51791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30" y="3370425"/>
            <a:ext cx="517918" cy="517918"/>
          </a:xfrm>
          <a:prstGeom prst="rect">
            <a:avLst/>
          </a:prstGeom>
        </p:spPr>
      </p:pic>
      <p:sp>
        <p:nvSpPr>
          <p:cNvPr id="42" name="Cube 41"/>
          <p:cNvSpPr/>
          <p:nvPr/>
        </p:nvSpPr>
        <p:spPr>
          <a:xfrm>
            <a:off x="3992094" y="2797848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Cube 42"/>
          <p:cNvSpPr/>
          <p:nvPr/>
        </p:nvSpPr>
        <p:spPr>
          <a:xfrm>
            <a:off x="3968351" y="3413385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980449" y="2914659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Category Crawler (p2)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992323" y="3537126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Category Crawler (p3)</a:t>
            </a:r>
            <a:endParaRPr lang="en-US" sz="1200" dirty="0"/>
          </a:p>
        </p:txBody>
      </p:sp>
      <p:cxnSp>
        <p:nvCxnSpPr>
          <p:cNvPr id="47" name="Straight Arrow Connector 46"/>
          <p:cNvCxnSpPr>
            <a:stCxn id="43" idx="2"/>
            <a:endCxn id="38" idx="0"/>
          </p:cNvCxnSpPr>
          <p:nvPr/>
        </p:nvCxnSpPr>
        <p:spPr>
          <a:xfrm flipH="1">
            <a:off x="2791218" y="3674243"/>
            <a:ext cx="1177133" cy="1243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1" idx="2"/>
            <a:endCxn id="38" idx="0"/>
          </p:cNvCxnSpPr>
          <p:nvPr/>
        </p:nvCxnSpPr>
        <p:spPr>
          <a:xfrm flipH="1">
            <a:off x="2791218" y="2443168"/>
            <a:ext cx="1189001" cy="13553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2" idx="5"/>
            <a:endCxn id="39" idx="1"/>
          </p:cNvCxnSpPr>
          <p:nvPr/>
        </p:nvCxnSpPr>
        <p:spPr>
          <a:xfrm>
            <a:off x="5973049" y="2954363"/>
            <a:ext cx="784281" cy="15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3" idx="5"/>
            <a:endCxn id="40" idx="1"/>
          </p:cNvCxnSpPr>
          <p:nvPr/>
        </p:nvCxnSpPr>
        <p:spPr>
          <a:xfrm>
            <a:off x="5949306" y="3569900"/>
            <a:ext cx="808024" cy="59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3" idx="5"/>
            <a:endCxn id="31" idx="1"/>
          </p:cNvCxnSpPr>
          <p:nvPr/>
        </p:nvCxnSpPr>
        <p:spPr>
          <a:xfrm>
            <a:off x="5949306" y="3569900"/>
            <a:ext cx="808024" cy="710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2" idx="5"/>
            <a:endCxn id="31" idx="1"/>
          </p:cNvCxnSpPr>
          <p:nvPr/>
        </p:nvCxnSpPr>
        <p:spPr>
          <a:xfrm>
            <a:off x="5973049" y="2954363"/>
            <a:ext cx="784281" cy="132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220193" y="2710410"/>
            <a:ext cx="271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q_product_p2 (Medium)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220194" y="3370425"/>
            <a:ext cx="233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q_product_p3 (Low)</a:t>
            </a:r>
            <a:endParaRPr lang="en-US" dirty="0"/>
          </a:p>
        </p:txBody>
      </p:sp>
      <p:sp>
        <p:nvSpPr>
          <p:cNvPr id="72" name="Cloud 71"/>
          <p:cNvSpPr/>
          <p:nvPr/>
        </p:nvSpPr>
        <p:spPr>
          <a:xfrm>
            <a:off x="2395716" y="1956510"/>
            <a:ext cx="791004" cy="653598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Arrow Connector 76"/>
          <p:cNvCxnSpPr>
            <a:stCxn id="72" idx="0"/>
            <a:endCxn id="21" idx="2"/>
          </p:cNvCxnSpPr>
          <p:nvPr/>
        </p:nvCxnSpPr>
        <p:spPr>
          <a:xfrm>
            <a:off x="3186061" y="2283309"/>
            <a:ext cx="794158" cy="159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2" idx="0"/>
            <a:endCxn id="42" idx="2"/>
          </p:cNvCxnSpPr>
          <p:nvPr/>
        </p:nvCxnSpPr>
        <p:spPr>
          <a:xfrm>
            <a:off x="3186061" y="2283309"/>
            <a:ext cx="806033" cy="775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2" idx="0"/>
            <a:endCxn id="43" idx="2"/>
          </p:cNvCxnSpPr>
          <p:nvPr/>
        </p:nvCxnSpPr>
        <p:spPr>
          <a:xfrm>
            <a:off x="3186061" y="2283309"/>
            <a:ext cx="782290" cy="1390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32" y="3798566"/>
            <a:ext cx="726372" cy="72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03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Price Monitoring Service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95" y="1192925"/>
            <a:ext cx="517918" cy="51791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95" y="1824554"/>
            <a:ext cx="517918" cy="51791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98" y="2456183"/>
            <a:ext cx="517918" cy="51791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500" y="1086050"/>
            <a:ext cx="517918" cy="51791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500" y="1729554"/>
            <a:ext cx="517918" cy="51791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500" y="2361183"/>
            <a:ext cx="517918" cy="517918"/>
          </a:xfrm>
          <a:prstGeom prst="rect">
            <a:avLst/>
          </a:prstGeom>
        </p:spPr>
      </p:pic>
      <p:sp>
        <p:nvSpPr>
          <p:cNvPr id="24" name="Cube 23"/>
          <p:cNvSpPr/>
          <p:nvPr/>
        </p:nvSpPr>
        <p:spPr>
          <a:xfrm>
            <a:off x="4098974" y="1192925"/>
            <a:ext cx="3047271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Cube 25"/>
          <p:cNvSpPr/>
          <p:nvPr/>
        </p:nvSpPr>
        <p:spPr>
          <a:xfrm>
            <a:off x="4098974" y="1824554"/>
            <a:ext cx="3047271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Cube 26"/>
          <p:cNvSpPr/>
          <p:nvPr/>
        </p:nvSpPr>
        <p:spPr>
          <a:xfrm>
            <a:off x="4098974" y="2456183"/>
            <a:ext cx="3047271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180300" y="1454177"/>
            <a:ext cx="233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q_product_p1 (High)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180300" y="2085810"/>
            <a:ext cx="25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q_product_p2 (Medium)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180300" y="2729315"/>
            <a:ext cx="233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q_product_p1 (Low)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394161" y="1086050"/>
            <a:ext cx="317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q_discount_product_p1 (High)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394161" y="1729554"/>
            <a:ext cx="3477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q_discount_product_p2 (Medium)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394161" y="2361183"/>
            <a:ext cx="310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q_discount_product_p3 (Low)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98974" y="1255343"/>
            <a:ext cx="304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Price_monitoring_service (p1)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125717" y="1906223"/>
            <a:ext cx="304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Price_monitoring_service (p2)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098974" y="2541768"/>
            <a:ext cx="304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Price_monitoring_service (p3)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7" idx="3"/>
            <a:endCxn id="6" idx="1"/>
          </p:cNvCxnSpPr>
          <p:nvPr/>
        </p:nvCxnSpPr>
        <p:spPr>
          <a:xfrm flipV="1">
            <a:off x="1196913" y="1440009"/>
            <a:ext cx="2902061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8" idx="3"/>
            <a:endCxn id="26" idx="2"/>
          </p:cNvCxnSpPr>
          <p:nvPr/>
        </p:nvCxnSpPr>
        <p:spPr>
          <a:xfrm>
            <a:off x="1196913" y="2083513"/>
            <a:ext cx="2902061" cy="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9" idx="3"/>
            <a:endCxn id="27" idx="2"/>
          </p:cNvCxnSpPr>
          <p:nvPr/>
        </p:nvCxnSpPr>
        <p:spPr>
          <a:xfrm>
            <a:off x="1196716" y="2715142"/>
            <a:ext cx="2902258" cy="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24" idx="5"/>
            <a:endCxn id="21" idx="1"/>
          </p:cNvCxnSpPr>
          <p:nvPr/>
        </p:nvCxnSpPr>
        <p:spPr>
          <a:xfrm flipV="1">
            <a:off x="7146245" y="1345009"/>
            <a:ext cx="703255" cy="4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26" idx="5"/>
            <a:endCxn id="22" idx="1"/>
          </p:cNvCxnSpPr>
          <p:nvPr/>
        </p:nvCxnSpPr>
        <p:spPr>
          <a:xfrm>
            <a:off x="7146245" y="1981069"/>
            <a:ext cx="703255" cy="7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27" idx="5"/>
            <a:endCxn id="23" idx="1"/>
          </p:cNvCxnSpPr>
          <p:nvPr/>
        </p:nvCxnSpPr>
        <p:spPr>
          <a:xfrm>
            <a:off x="7146245" y="2612698"/>
            <a:ext cx="703255" cy="7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4" idx="2"/>
            <a:endCxn id="88" idx="0"/>
          </p:cNvCxnSpPr>
          <p:nvPr/>
        </p:nvCxnSpPr>
        <p:spPr>
          <a:xfrm flipH="1">
            <a:off x="3246663" y="1453783"/>
            <a:ext cx="852311" cy="20496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26" idx="2"/>
            <a:endCxn id="88" idx="0"/>
          </p:cNvCxnSpPr>
          <p:nvPr/>
        </p:nvCxnSpPr>
        <p:spPr>
          <a:xfrm flipH="1">
            <a:off x="3246663" y="2085412"/>
            <a:ext cx="852311" cy="14179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27" idx="2"/>
            <a:endCxn id="88" idx="0"/>
          </p:cNvCxnSpPr>
          <p:nvPr/>
        </p:nvCxnSpPr>
        <p:spPr>
          <a:xfrm flipH="1">
            <a:off x="3246663" y="2717041"/>
            <a:ext cx="852311" cy="7863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Picture 8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471" y="3503411"/>
            <a:ext cx="1154384" cy="385784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296883" y="4702630"/>
            <a:ext cx="115884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Get product from q_product_p(n) queue.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Check if product’s id exists in cache, if not, store the product in DB and &lt;product_id, price&gt; pair to cache.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If product exists in cache, compare if price is reduced, if yes, send product to q_discount_product_p(n) 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Update cache and DB with new price </a:t>
            </a:r>
            <a:r>
              <a:rPr lang="en-US" sz="2000" dirty="0" smtClean="0"/>
              <a:t>and </a:t>
            </a:r>
            <a:r>
              <a:rPr lang="en-US" sz="2000" dirty="0" err="1" smtClean="0"/>
              <a:t>discountPercent</a:t>
            </a:r>
            <a:r>
              <a:rPr lang="en-US" sz="2000" dirty="0" smtClean="0"/>
              <a:t> if </a:t>
            </a:r>
            <a:r>
              <a:rPr lang="en-US" sz="2000" dirty="0" smtClean="0"/>
              <a:t>price is changed.</a:t>
            </a:r>
            <a:endParaRPr lang="en-US" sz="2000" dirty="0"/>
          </a:p>
        </p:txBody>
      </p:sp>
      <p:cxnSp>
        <p:nvCxnSpPr>
          <p:cNvPr id="95" name="Straight Arrow Connector 94"/>
          <p:cNvCxnSpPr>
            <a:stCxn id="24" idx="5"/>
            <a:endCxn id="37" idx="0"/>
          </p:cNvCxnSpPr>
          <p:nvPr/>
        </p:nvCxnSpPr>
        <p:spPr>
          <a:xfrm>
            <a:off x="7146245" y="1349440"/>
            <a:ext cx="593084" cy="20242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6" idx="5"/>
            <a:endCxn id="37" idx="0"/>
          </p:cNvCxnSpPr>
          <p:nvPr/>
        </p:nvCxnSpPr>
        <p:spPr>
          <a:xfrm>
            <a:off x="7146245" y="1981069"/>
            <a:ext cx="593084" cy="13925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27" idx="5"/>
            <a:endCxn id="37" idx="0"/>
          </p:cNvCxnSpPr>
          <p:nvPr/>
        </p:nvCxnSpPr>
        <p:spPr>
          <a:xfrm>
            <a:off x="7146245" y="2612698"/>
            <a:ext cx="593084" cy="7609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143" y="3373650"/>
            <a:ext cx="726372" cy="72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37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Instant Notification Service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08" y="1157302"/>
            <a:ext cx="517918" cy="51791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08" y="1800806"/>
            <a:ext cx="517918" cy="51791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08" y="2432435"/>
            <a:ext cx="517918" cy="51791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983969" y="1359182"/>
            <a:ext cx="317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q_discount_product_p1 (High)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83969" y="2002686"/>
            <a:ext cx="3477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q_discount_product_p2 (Medium)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83969" y="2634315"/>
            <a:ext cx="310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q_discount_product_p3 (Low)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6696" y="4940135"/>
            <a:ext cx="11178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Get discount products from q_discount_product_p(n) queues.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Find the </a:t>
            </a:r>
            <a:r>
              <a:rPr lang="en-US" sz="2000" dirty="0" smtClean="0"/>
              <a:t>subscribers: </a:t>
            </a:r>
            <a:r>
              <a:rPr lang="en-US" sz="2000" dirty="0" smtClean="0"/>
              <a:t>of the product’s </a:t>
            </a:r>
            <a:r>
              <a:rPr lang="en-US" sz="2000" dirty="0" smtClean="0"/>
              <a:t>category whose </a:t>
            </a:r>
            <a:r>
              <a:rPr lang="en-US" sz="2000" dirty="0" err="1" smtClean="0"/>
              <a:t>minDiscountPercent</a:t>
            </a:r>
            <a:r>
              <a:rPr lang="en-US" sz="2000" dirty="0" smtClean="0"/>
              <a:t> &lt;= product’s </a:t>
            </a:r>
            <a:r>
              <a:rPr lang="en-US" sz="2000" dirty="0" err="1" smtClean="0"/>
              <a:t>discountPercent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Start a new thread to send product discount information to users.</a:t>
            </a:r>
            <a:endParaRPr lang="en-US" sz="2000" dirty="0"/>
          </a:p>
        </p:txBody>
      </p:sp>
      <p:sp>
        <p:nvSpPr>
          <p:cNvPr id="28" name="Cube 27"/>
          <p:cNvSpPr/>
          <p:nvPr/>
        </p:nvSpPr>
        <p:spPr>
          <a:xfrm>
            <a:off x="4716490" y="1157302"/>
            <a:ext cx="3370606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Cube 28"/>
          <p:cNvSpPr/>
          <p:nvPr/>
        </p:nvSpPr>
        <p:spPr>
          <a:xfrm>
            <a:off x="4704694" y="1800806"/>
            <a:ext cx="3382402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Cube 29"/>
          <p:cNvSpPr/>
          <p:nvPr/>
        </p:nvSpPr>
        <p:spPr>
          <a:xfrm>
            <a:off x="4724486" y="2432435"/>
            <a:ext cx="3362610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853" y="1484738"/>
            <a:ext cx="901090" cy="90109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724486" y="1231595"/>
            <a:ext cx="336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Instant Notification Service (p1)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724486" y="1897746"/>
            <a:ext cx="336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Instant Notification Service (p2)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724486" y="2531324"/>
            <a:ext cx="336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Instant Notification Service (p3)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22" idx="3"/>
            <a:endCxn id="28" idx="2"/>
          </p:cNvCxnSpPr>
          <p:nvPr/>
        </p:nvCxnSpPr>
        <p:spPr>
          <a:xfrm>
            <a:off x="957226" y="1416261"/>
            <a:ext cx="3759264" cy="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3"/>
            <a:endCxn id="29" idx="2"/>
          </p:cNvCxnSpPr>
          <p:nvPr/>
        </p:nvCxnSpPr>
        <p:spPr>
          <a:xfrm>
            <a:off x="957226" y="2059765"/>
            <a:ext cx="3747468" cy="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4" idx="3"/>
            <a:endCxn id="30" idx="2"/>
          </p:cNvCxnSpPr>
          <p:nvPr/>
        </p:nvCxnSpPr>
        <p:spPr>
          <a:xfrm>
            <a:off x="957226" y="2691394"/>
            <a:ext cx="3767260" cy="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5"/>
            <a:endCxn id="32" idx="1"/>
          </p:cNvCxnSpPr>
          <p:nvPr/>
        </p:nvCxnSpPr>
        <p:spPr>
          <a:xfrm>
            <a:off x="8087096" y="1313817"/>
            <a:ext cx="680757" cy="621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9" idx="5"/>
            <a:endCxn id="32" idx="1"/>
          </p:cNvCxnSpPr>
          <p:nvPr/>
        </p:nvCxnSpPr>
        <p:spPr>
          <a:xfrm flipV="1">
            <a:off x="8087096" y="1935283"/>
            <a:ext cx="680757" cy="2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0" idx="5"/>
            <a:endCxn id="32" idx="1"/>
          </p:cNvCxnSpPr>
          <p:nvPr/>
        </p:nvCxnSpPr>
        <p:spPr>
          <a:xfrm flipV="1">
            <a:off x="8087096" y="1935283"/>
            <a:ext cx="680757" cy="653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loud 54"/>
          <p:cNvSpPr/>
          <p:nvPr/>
        </p:nvSpPr>
        <p:spPr>
          <a:xfrm>
            <a:off x="10272498" y="1522574"/>
            <a:ext cx="791004" cy="653598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115" y="1555988"/>
            <a:ext cx="671607" cy="671607"/>
          </a:xfrm>
          <a:prstGeom prst="rect">
            <a:avLst/>
          </a:prstGeom>
        </p:spPr>
      </p:pic>
      <p:cxnSp>
        <p:nvCxnSpPr>
          <p:cNvPr id="58" name="Straight Arrow Connector 57"/>
          <p:cNvCxnSpPr>
            <a:stCxn id="32" idx="3"/>
            <a:endCxn id="56" idx="1"/>
          </p:cNvCxnSpPr>
          <p:nvPr/>
        </p:nvCxnSpPr>
        <p:spPr>
          <a:xfrm flipV="1">
            <a:off x="9668943" y="1891792"/>
            <a:ext cx="1679172" cy="43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1" idx="0"/>
            <a:endCxn id="28" idx="2"/>
          </p:cNvCxnSpPr>
          <p:nvPr/>
        </p:nvCxnSpPr>
        <p:spPr>
          <a:xfrm flipV="1">
            <a:off x="3693234" y="1418160"/>
            <a:ext cx="1023256" cy="21038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1" idx="0"/>
            <a:endCxn id="29" idx="2"/>
          </p:cNvCxnSpPr>
          <p:nvPr/>
        </p:nvCxnSpPr>
        <p:spPr>
          <a:xfrm flipV="1">
            <a:off x="3693234" y="2061664"/>
            <a:ext cx="1011460" cy="14603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1" idx="0"/>
            <a:endCxn id="30" idx="2"/>
          </p:cNvCxnSpPr>
          <p:nvPr/>
        </p:nvCxnSpPr>
        <p:spPr>
          <a:xfrm flipV="1">
            <a:off x="3693234" y="2693293"/>
            <a:ext cx="1031252" cy="8286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048" y="3521967"/>
            <a:ext cx="726372" cy="72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3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10336</TotalTime>
  <Words>701</Words>
  <Application>Microsoft Macintosh PowerPoint</Application>
  <PresentationFormat>Widescreen</PresentationFormat>
  <Paragraphs>168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Arial</vt:lpstr>
      <vt:lpstr>Office Theme</vt:lpstr>
      <vt:lpstr>Price Monitoring System</vt:lpstr>
      <vt:lpstr>Price Monitoring System </vt:lpstr>
      <vt:lpstr>Price Monitoring System Overview</vt:lpstr>
      <vt:lpstr>DB Schema (MySQL)</vt:lpstr>
      <vt:lpstr>DB Schema (MongoDB) and cache (Redis)</vt:lpstr>
      <vt:lpstr>Category Crawler</vt:lpstr>
      <vt:lpstr>Product Crawler</vt:lpstr>
      <vt:lpstr>Price Monitoring Service</vt:lpstr>
      <vt:lpstr>Instant Notification Service</vt:lpstr>
      <vt:lpstr>User Service</vt:lpstr>
      <vt:lpstr>Product Log Service</vt:lpstr>
      <vt:lpstr>Demo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Discovery Crawler Flow</dc:title>
  <dc:creator>Bihju Chiu</dc:creator>
  <cp:lastModifiedBy>Bihju Chiu</cp:lastModifiedBy>
  <cp:revision>164</cp:revision>
  <cp:lastPrinted>2017-05-27T20:17:11Z</cp:lastPrinted>
  <dcterms:created xsi:type="dcterms:W3CDTF">2017-05-27T16:29:41Z</dcterms:created>
  <dcterms:modified xsi:type="dcterms:W3CDTF">2017-06-21T04:38:11Z</dcterms:modified>
</cp:coreProperties>
</file>