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8" r:id="rId2"/>
    <p:sldId id="266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53"/>
  </p:normalViewPr>
  <p:slideViewPr>
    <p:cSldViewPr snapToGrid="0" snapToObjects="1">
      <p:cViewPr>
        <p:scale>
          <a:sx n="108" d="100"/>
          <a:sy n="108" d="100"/>
        </p:scale>
        <p:origin x="73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2F189D-D7C4-2B4B-BA7D-F542C8765D31}" type="datetimeFigureOut">
              <a:rPr lang="en-US" smtClean="0"/>
              <a:t>6/11/17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7320ED-0C6B-184D-AB80-F731C6164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75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320ED-0C6B-184D-AB80-F731C6164C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59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8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01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4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69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5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17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3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85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4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3B3C1-B50E-B844-B5EC-A0E6C3AA92EA}" type="datetimeFigureOut">
              <a:rPr lang="en-US" smtClean="0"/>
              <a:t>6/11/17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9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jpeg"/><Relationship Id="rId9" Type="http://schemas.openxmlformats.org/officeDocument/2006/relationships/image" Target="../media/image7.jpeg"/><Relationship Id="rId10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amazon.com/s/ref=nb_sb_noss_2?url=search-alias=aps&amp;field-keywords=-1234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Price Monitoring System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product price monitoring system, similar to </a:t>
            </a:r>
            <a:r>
              <a:rPr lang="en-US" dirty="0" err="1" smtClean="0"/>
              <a:t>dealmoon.com</a:t>
            </a:r>
            <a:r>
              <a:rPr lang="en-US" dirty="0" smtClean="0"/>
              <a:t>, to notify subscribers about discount products.</a:t>
            </a:r>
          </a:p>
          <a:p>
            <a:r>
              <a:rPr lang="en-US" dirty="0" smtClean="0"/>
              <a:t>Acquire product info from Amazon web site and store into MySQL DB.</a:t>
            </a:r>
          </a:p>
          <a:p>
            <a:r>
              <a:rPr lang="en-US" dirty="0" smtClean="0"/>
              <a:t>Sort products according to category.</a:t>
            </a:r>
          </a:p>
          <a:p>
            <a:r>
              <a:rPr lang="en-US" dirty="0" smtClean="0"/>
              <a:t>Users can subscribe via email the interested categories.</a:t>
            </a:r>
          </a:p>
          <a:p>
            <a:r>
              <a:rPr lang="en-US" dirty="0" smtClean="0"/>
              <a:t>Notify user when product prices in the subscribed categories is reduced.</a:t>
            </a:r>
          </a:p>
          <a:p>
            <a:r>
              <a:rPr lang="en-US" dirty="0" smtClean="0"/>
              <a:t>User can also query discount products of any category.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51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Crawler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This </a:t>
            </a:r>
            <a:r>
              <a:rPr lang="en-US" dirty="0"/>
              <a:t>crawler is scheduled to run every 4 hours to quickly catch price changing </a:t>
            </a:r>
            <a:r>
              <a:rPr lang="en-US" dirty="0" smtClean="0"/>
              <a:t>information.</a:t>
            </a:r>
          </a:p>
          <a:p>
            <a:r>
              <a:rPr lang="en-US" dirty="0" smtClean="0"/>
              <a:t>If </a:t>
            </a:r>
            <a:r>
              <a:rPr lang="en-US" dirty="0"/>
              <a:t>a category contains a lot of products, multiple crawlers can be started to share the </a:t>
            </a:r>
            <a:r>
              <a:rPr lang="en-US" dirty="0" smtClean="0"/>
              <a:t>load.</a:t>
            </a:r>
          </a:p>
          <a:p>
            <a:r>
              <a:rPr lang="en-US" dirty="0" smtClean="0"/>
              <a:t>Only </a:t>
            </a:r>
            <a:r>
              <a:rPr lang="en-US" dirty="0"/>
              <a:t>subscribed categories will be </a:t>
            </a:r>
            <a:r>
              <a:rPr lang="en-US" dirty="0" smtClean="0"/>
              <a:t>crawled.</a:t>
            </a:r>
          </a:p>
          <a:p>
            <a:r>
              <a:rPr lang="en-US" dirty="0" smtClean="0"/>
              <a:t>Title</a:t>
            </a:r>
            <a:r>
              <a:rPr lang="en-US" dirty="0"/>
              <a:t>: get title from selector: </a:t>
            </a:r>
            <a:br>
              <a:rPr lang="en-US" dirty="0"/>
            </a:br>
            <a:r>
              <a:rPr lang="en-US" dirty="0" smtClean="0"/>
              <a:t>#</a:t>
            </a:r>
            <a:r>
              <a:rPr lang="en-US" dirty="0" err="1"/>
              <a:t>result_$RESULT_NO</a:t>
            </a:r>
            <a:r>
              <a:rPr lang="en-US" dirty="0"/>
              <a:t> &gt; div &gt; div &gt; div &gt; </a:t>
            </a:r>
            <a:r>
              <a:rPr lang="en-US" dirty="0" err="1"/>
              <a:t>div.a</a:t>
            </a:r>
            <a:r>
              <a:rPr lang="en-US" dirty="0"/>
              <a:t>-fixed-left-grid-</a:t>
            </a:r>
            <a:r>
              <a:rPr lang="en-US" dirty="0" err="1"/>
              <a:t>col.a</a:t>
            </a:r>
            <a:r>
              <a:rPr lang="en-US" dirty="0"/>
              <a:t>-col-right &gt; </a:t>
            </a:r>
            <a:r>
              <a:rPr lang="en-US" dirty="0" err="1"/>
              <a:t>div.a</a:t>
            </a:r>
            <a:r>
              <a:rPr lang="en-US" dirty="0"/>
              <a:t>-</a:t>
            </a:r>
            <a:r>
              <a:rPr lang="en-US" dirty="0" err="1"/>
              <a:t>row.a</a:t>
            </a:r>
            <a:r>
              <a:rPr lang="en-US" dirty="0"/>
              <a:t>-spacing-small &gt; </a:t>
            </a:r>
            <a:r>
              <a:rPr lang="en-US" dirty="0" err="1"/>
              <a:t>div:nth-child</a:t>
            </a:r>
            <a:r>
              <a:rPr lang="en-US" dirty="0"/>
              <a:t>(1) &gt; a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Where $RESULT_NO starts from </a:t>
            </a:r>
            <a:r>
              <a:rPr lang="en-US" dirty="0" smtClean="0"/>
              <a:t>0</a:t>
            </a:r>
            <a:endParaRPr lang="en-US" dirty="0"/>
          </a:p>
          <a:p>
            <a:r>
              <a:rPr lang="en-US" dirty="0" smtClean="0"/>
              <a:t>Price</a:t>
            </a:r>
            <a:r>
              <a:rPr lang="en-US" dirty="0"/>
              <a:t>: get aria-label from selector: </a:t>
            </a:r>
            <a:br>
              <a:rPr lang="en-US" dirty="0"/>
            </a:br>
            <a:r>
              <a:rPr lang="en-US" dirty="0" smtClean="0"/>
              <a:t>#</a:t>
            </a:r>
            <a:r>
              <a:rPr lang="en-US" dirty="0" err="1"/>
              <a:t>result_$RESULT_NO</a:t>
            </a:r>
            <a:r>
              <a:rPr lang="en-US" dirty="0"/>
              <a:t> &gt; div &gt; div &gt; div &gt; </a:t>
            </a:r>
            <a:r>
              <a:rPr lang="en-US" dirty="0" err="1"/>
              <a:t>div.a</a:t>
            </a:r>
            <a:r>
              <a:rPr lang="en-US" dirty="0"/>
              <a:t>-fixed-left-grid-</a:t>
            </a:r>
            <a:r>
              <a:rPr lang="en-US" dirty="0" err="1"/>
              <a:t>col.a</a:t>
            </a:r>
            <a:r>
              <a:rPr lang="en-US" dirty="0"/>
              <a:t>-col-right &gt; </a:t>
            </a:r>
            <a:r>
              <a:rPr lang="en-US" dirty="0" err="1"/>
              <a:t>div:nth-child</a:t>
            </a:r>
            <a:r>
              <a:rPr lang="en-US" dirty="0"/>
              <a:t>(2) &gt; div.a-column.a-span7 &gt; </a:t>
            </a:r>
            <a:r>
              <a:rPr lang="en-US" dirty="0" err="1"/>
              <a:t>div.a</a:t>
            </a:r>
            <a:r>
              <a:rPr lang="en-US" dirty="0"/>
              <a:t>-</a:t>
            </a:r>
            <a:r>
              <a:rPr lang="en-US" dirty="0" err="1"/>
              <a:t>row.a</a:t>
            </a:r>
            <a:r>
              <a:rPr lang="en-US" dirty="0"/>
              <a:t>-spacing-none &gt; a &gt; </a:t>
            </a:r>
            <a:r>
              <a:rPr lang="en-US" dirty="0" smtClean="0"/>
              <a:t>span</a:t>
            </a:r>
            <a:endParaRPr lang="en-US" dirty="0"/>
          </a:p>
          <a:p>
            <a:r>
              <a:rPr lang="en-US" dirty="0" err="1" smtClean="0"/>
              <a:t>Thumnail</a:t>
            </a:r>
            <a:r>
              <a:rPr lang="en-US" dirty="0"/>
              <a:t>: get </a:t>
            </a:r>
            <a:r>
              <a:rPr lang="en-US" dirty="0" err="1"/>
              <a:t>src</a:t>
            </a:r>
            <a:r>
              <a:rPr lang="en-US" dirty="0"/>
              <a:t> from selector: </a:t>
            </a:r>
            <a:br>
              <a:rPr lang="en-US" dirty="0"/>
            </a:br>
            <a:r>
              <a:rPr lang="en-US" dirty="0" smtClean="0"/>
              <a:t>#</a:t>
            </a:r>
            <a:r>
              <a:rPr lang="en-US" dirty="0" err="1"/>
              <a:t>result_$RESULT_NO</a:t>
            </a:r>
            <a:r>
              <a:rPr lang="en-US" dirty="0"/>
              <a:t> &gt; div &gt; div &gt; div &gt; </a:t>
            </a:r>
            <a:r>
              <a:rPr lang="en-US" dirty="0" err="1"/>
              <a:t>div.a</a:t>
            </a:r>
            <a:r>
              <a:rPr lang="en-US" dirty="0"/>
              <a:t>-fixed-left-grid-</a:t>
            </a:r>
            <a:r>
              <a:rPr lang="en-US" dirty="0" err="1"/>
              <a:t>col.a</a:t>
            </a:r>
            <a:r>
              <a:rPr lang="en-US" dirty="0"/>
              <a:t>-col-left &gt; div &gt; div &gt; a &gt; </a:t>
            </a:r>
            <a:r>
              <a:rPr lang="en-US" dirty="0" err="1" smtClean="0"/>
              <a:t>img</a:t>
            </a:r>
            <a:endParaRPr lang="en-US" dirty="0"/>
          </a:p>
          <a:p>
            <a:r>
              <a:rPr lang="en-US" dirty="0" err="1" smtClean="0"/>
              <a:t>Detail_url</a:t>
            </a:r>
            <a:r>
              <a:rPr lang="en-US" dirty="0"/>
              <a:t>: get </a:t>
            </a:r>
            <a:r>
              <a:rPr lang="en-US" dirty="0" err="1"/>
              <a:t>href</a:t>
            </a:r>
            <a:r>
              <a:rPr lang="en-US" dirty="0"/>
              <a:t> from selector: </a:t>
            </a:r>
            <a:br>
              <a:rPr lang="en-US" dirty="0"/>
            </a:br>
            <a:r>
              <a:rPr lang="en-US" dirty="0" smtClean="0"/>
              <a:t>#</a:t>
            </a:r>
            <a:r>
              <a:rPr lang="en-US" dirty="0"/>
              <a:t>result _$RESULT_NO &gt; div &gt; div &gt; div &gt; </a:t>
            </a:r>
            <a:r>
              <a:rPr lang="en-US" dirty="0" err="1"/>
              <a:t>div.a</a:t>
            </a:r>
            <a:r>
              <a:rPr lang="en-US" dirty="0"/>
              <a:t>-fixed-left-grid-</a:t>
            </a:r>
            <a:r>
              <a:rPr lang="en-US" dirty="0" err="1"/>
              <a:t>col.a</a:t>
            </a:r>
            <a:r>
              <a:rPr lang="en-US" dirty="0"/>
              <a:t>-col-right &gt; </a:t>
            </a:r>
            <a:r>
              <a:rPr lang="en-US" dirty="0" err="1"/>
              <a:t>div.a</a:t>
            </a:r>
            <a:r>
              <a:rPr lang="en-US" dirty="0"/>
              <a:t>-</a:t>
            </a:r>
            <a:r>
              <a:rPr lang="en-US" dirty="0" err="1"/>
              <a:t>row.a</a:t>
            </a:r>
            <a:r>
              <a:rPr lang="en-US" dirty="0"/>
              <a:t>-spacing-small &gt; </a:t>
            </a:r>
            <a:r>
              <a:rPr lang="en-US" dirty="0" err="1"/>
              <a:t>div:nth-child</a:t>
            </a:r>
            <a:r>
              <a:rPr lang="en-US" dirty="0"/>
              <a:t>(1) &gt; </a:t>
            </a:r>
            <a:r>
              <a:rPr lang="en-US" dirty="0" smtClean="0"/>
              <a:t>a</a:t>
            </a:r>
            <a:endParaRPr lang="en-US" dirty="0"/>
          </a:p>
          <a:p>
            <a:r>
              <a:rPr lang="en-US" dirty="0" err="1" smtClean="0"/>
              <a:t>product_id</a:t>
            </a:r>
            <a:r>
              <a:rPr lang="en-US" dirty="0"/>
              <a:t>: get last portion of </a:t>
            </a:r>
            <a:r>
              <a:rPr lang="en-US" dirty="0" err="1"/>
              <a:t>detail_url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143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Category Crawler</a:t>
            </a:r>
          </a:p>
          <a:p>
            <a:pPr lvl="1"/>
            <a:r>
              <a:rPr lang="en-US" dirty="0" smtClean="0"/>
              <a:t>Every week at 12:00 AM Sunday</a:t>
            </a:r>
          </a:p>
          <a:p>
            <a:r>
              <a:rPr lang="en-US" dirty="0" smtClean="0"/>
              <a:t>High Priority Product Crawler</a:t>
            </a:r>
          </a:p>
          <a:p>
            <a:pPr lvl="1"/>
            <a:r>
              <a:rPr lang="en-US" dirty="0" smtClean="0"/>
              <a:t>Every 3 hours starting from 1:00 AM daily</a:t>
            </a:r>
          </a:p>
          <a:p>
            <a:r>
              <a:rPr lang="en-US" dirty="0" smtClean="0"/>
              <a:t>Medium Priority Product Crawler</a:t>
            </a:r>
          </a:p>
          <a:p>
            <a:pPr lvl="1"/>
            <a:r>
              <a:rPr lang="en-US" dirty="0" smtClean="0"/>
              <a:t>Every 12 hours starting from 2:00 AM daily</a:t>
            </a:r>
          </a:p>
          <a:p>
            <a:r>
              <a:rPr lang="en-US" dirty="0" smtClean="0"/>
              <a:t>Low Priority Product Crawler</a:t>
            </a:r>
          </a:p>
          <a:p>
            <a:pPr lvl="1"/>
            <a:r>
              <a:rPr lang="en-US" dirty="0" smtClean="0"/>
              <a:t>Every day at 3:00 AM</a:t>
            </a:r>
          </a:p>
          <a:p>
            <a:r>
              <a:rPr lang="en-US" dirty="0" smtClean="0"/>
              <a:t>Order categories by subscribers count, then by category id.</a:t>
            </a:r>
          </a:p>
          <a:p>
            <a:r>
              <a:rPr lang="en-US" dirty="0" smtClean="0"/>
              <a:t>User-count-threshold property decides if the category belongs to high priority group.</a:t>
            </a:r>
          </a:p>
          <a:p>
            <a:r>
              <a:rPr lang="en-US" dirty="0" smtClean="0"/>
              <a:t>Category crawler sets the threshold in DB at start time.</a:t>
            </a:r>
          </a:p>
          <a:p>
            <a:r>
              <a:rPr lang="en-US" dirty="0" smtClean="0"/>
              <a:t>User can dynamically change the threshold through REST </a:t>
            </a:r>
            <a:r>
              <a:rPr lang="en-US" dirty="0" err="1" smtClean="0"/>
              <a:t>api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Categories w/ user count &gt; threshold belongs to the high priority group (priority = 1).</a:t>
            </a:r>
          </a:p>
          <a:p>
            <a:r>
              <a:rPr lang="en-US" dirty="0" smtClean="0"/>
              <a:t>The rest of categories are ordered by user count, first half go to medium group (priority = 2).</a:t>
            </a:r>
          </a:p>
          <a:p>
            <a:r>
              <a:rPr lang="en-US" dirty="0" smtClean="0"/>
              <a:t>The other half of the rest categories go to low priority group (priority = 3).</a:t>
            </a:r>
          </a:p>
        </p:txBody>
      </p:sp>
    </p:spTree>
    <p:extLst>
      <p:ext uri="{BB962C8B-B14F-4D97-AF65-F5344CB8AC3E}">
        <p14:creationId xmlns:p14="http://schemas.microsoft.com/office/powerpoint/2010/main" val="2042320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Price Monitoring System </a:t>
            </a:r>
            <a:r>
              <a:rPr lang="en-US" dirty="0" smtClean="0"/>
              <a:t>Design</a:t>
            </a:r>
            <a:endParaRPr lang="en-US" dirty="0"/>
          </a:p>
        </p:txBody>
      </p:sp>
      <p:pic>
        <p:nvPicPr>
          <p:cNvPr id="120" name="Content Placeholder 11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197" y="6171880"/>
            <a:ext cx="273043" cy="273043"/>
          </a:xfrm>
        </p:spPr>
      </p:pic>
      <p:sp>
        <p:nvSpPr>
          <p:cNvPr id="4" name="Cloud 3"/>
          <p:cNvSpPr/>
          <p:nvPr/>
        </p:nvSpPr>
        <p:spPr>
          <a:xfrm>
            <a:off x="1435677" y="2014045"/>
            <a:ext cx="791004" cy="653598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-Down Arrow 26"/>
          <p:cNvSpPr/>
          <p:nvPr/>
        </p:nvSpPr>
        <p:spPr>
          <a:xfrm>
            <a:off x="2389289" y="4768321"/>
            <a:ext cx="237564" cy="571500"/>
          </a:xfrm>
          <a:prstGeom prst="up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art 27"/>
          <p:cNvSpPr/>
          <p:nvPr/>
        </p:nvSpPr>
        <p:spPr>
          <a:xfrm>
            <a:off x="7826657" y="6374999"/>
            <a:ext cx="270062" cy="26726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art 29"/>
          <p:cNvSpPr/>
          <p:nvPr/>
        </p:nvSpPr>
        <p:spPr>
          <a:xfrm>
            <a:off x="7826657" y="5681404"/>
            <a:ext cx="270062" cy="28575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2234584" y="2219889"/>
            <a:ext cx="1068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HTTP Request</a:t>
            </a:r>
            <a:endParaRPr lang="en-US" sz="1200" dirty="0"/>
          </a:p>
        </p:txBody>
      </p:sp>
      <p:sp>
        <p:nvSpPr>
          <p:cNvPr id="109" name="TextBox 108"/>
          <p:cNvSpPr txBox="1"/>
          <p:nvPr/>
        </p:nvSpPr>
        <p:spPr>
          <a:xfrm>
            <a:off x="8040130" y="6374999"/>
            <a:ext cx="2124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Check Service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8040130" y="5681404"/>
            <a:ext cx="1551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Check Service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1891846" y="6472042"/>
            <a:ext cx="1958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Cloud Infrastructure Service</a:t>
            </a:r>
            <a:endParaRPr lang="en-US" sz="1200" dirty="0"/>
          </a:p>
        </p:txBody>
      </p:sp>
      <p:sp>
        <p:nvSpPr>
          <p:cNvPr id="54" name="Heart 53"/>
          <p:cNvSpPr/>
          <p:nvPr/>
        </p:nvSpPr>
        <p:spPr>
          <a:xfrm>
            <a:off x="7826657" y="4122827"/>
            <a:ext cx="270062" cy="28575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8040130" y="4122827"/>
            <a:ext cx="2124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Check Service</a:t>
            </a:r>
            <a:endParaRPr lang="en-US" sz="1200" dirty="0"/>
          </a:p>
        </p:txBody>
      </p:sp>
      <p:sp>
        <p:nvSpPr>
          <p:cNvPr id="57" name="Cube 56"/>
          <p:cNvSpPr/>
          <p:nvPr/>
        </p:nvSpPr>
        <p:spPr>
          <a:xfrm>
            <a:off x="5772479" y="1653763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Heart 70"/>
          <p:cNvSpPr/>
          <p:nvPr/>
        </p:nvSpPr>
        <p:spPr>
          <a:xfrm>
            <a:off x="7826657" y="1853280"/>
            <a:ext cx="270062" cy="28575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8040130" y="1853280"/>
            <a:ext cx="1623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Check Service</a:t>
            </a:r>
            <a:endParaRPr 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5772479" y="1761147"/>
            <a:ext cx="1017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User Service</a:t>
            </a:r>
            <a:endParaRPr lang="en-US" sz="1200" dirty="0"/>
          </a:p>
        </p:txBody>
      </p:sp>
      <p:sp>
        <p:nvSpPr>
          <p:cNvPr id="100" name="Heart 99"/>
          <p:cNvSpPr/>
          <p:nvPr/>
        </p:nvSpPr>
        <p:spPr>
          <a:xfrm>
            <a:off x="7826657" y="4862979"/>
            <a:ext cx="270265" cy="28575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8040130" y="4862979"/>
            <a:ext cx="2126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Health </a:t>
            </a:r>
            <a:r>
              <a:rPr lang="en-US" sz="1200" dirty="0" smtClean="0"/>
              <a:t>Check Service</a:t>
            </a:r>
            <a:endParaRPr lang="en-US" sz="1200" dirty="0"/>
          </a:p>
        </p:txBody>
      </p:sp>
      <p:sp>
        <p:nvSpPr>
          <p:cNvPr id="89" name="Heart 88"/>
          <p:cNvSpPr/>
          <p:nvPr/>
        </p:nvSpPr>
        <p:spPr>
          <a:xfrm>
            <a:off x="7826657" y="3346816"/>
            <a:ext cx="270062" cy="28575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8040130" y="3346816"/>
            <a:ext cx="1623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Check Service</a:t>
            </a:r>
            <a:endParaRPr lang="en-US" sz="1200" dirty="0"/>
          </a:p>
        </p:txBody>
      </p:sp>
      <p:sp>
        <p:nvSpPr>
          <p:cNvPr id="114" name="Heart 113"/>
          <p:cNvSpPr/>
          <p:nvPr/>
        </p:nvSpPr>
        <p:spPr>
          <a:xfrm>
            <a:off x="7826657" y="2609642"/>
            <a:ext cx="270062" cy="28575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8040130" y="2609642"/>
            <a:ext cx="1623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Check Service</a:t>
            </a:r>
            <a:endParaRPr lang="en-US" sz="1200" dirty="0"/>
          </a:p>
        </p:txBody>
      </p:sp>
      <p:pic>
        <p:nvPicPr>
          <p:cNvPr id="124" name="Content Placeholder 1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447" y="4654445"/>
            <a:ext cx="273043" cy="273043"/>
          </a:xfrm>
          <a:prstGeom prst="rect">
            <a:avLst/>
          </a:prstGeom>
        </p:spPr>
      </p:pic>
      <p:cxnSp>
        <p:nvCxnSpPr>
          <p:cNvPr id="131" name="Elbow Connector 130"/>
          <p:cNvCxnSpPr>
            <a:stCxn id="207" idx="5"/>
            <a:endCxn id="365" idx="2"/>
          </p:cNvCxnSpPr>
          <p:nvPr/>
        </p:nvCxnSpPr>
        <p:spPr>
          <a:xfrm flipV="1">
            <a:off x="7753434" y="3723466"/>
            <a:ext cx="3936040" cy="260492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193"/>
          <p:cNvCxnSpPr>
            <a:stCxn id="57" idx="5"/>
            <a:endCxn id="365" idx="0"/>
          </p:cNvCxnSpPr>
          <p:nvPr/>
        </p:nvCxnSpPr>
        <p:spPr>
          <a:xfrm>
            <a:off x="7753434" y="1810278"/>
            <a:ext cx="3936040" cy="110367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Elbow Connector 199"/>
          <p:cNvCxnSpPr>
            <a:stCxn id="365" idx="0"/>
            <a:endCxn id="202" idx="5"/>
          </p:cNvCxnSpPr>
          <p:nvPr/>
        </p:nvCxnSpPr>
        <p:spPr>
          <a:xfrm rot="16200000" flipV="1">
            <a:off x="9546125" y="770607"/>
            <a:ext cx="350659" cy="39360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Cube 201"/>
          <p:cNvSpPr/>
          <p:nvPr/>
        </p:nvSpPr>
        <p:spPr>
          <a:xfrm>
            <a:off x="5772479" y="2406782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Cube 202"/>
          <p:cNvSpPr/>
          <p:nvPr/>
        </p:nvSpPr>
        <p:spPr>
          <a:xfrm>
            <a:off x="5772479" y="3159801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Cube 203"/>
          <p:cNvSpPr/>
          <p:nvPr/>
        </p:nvSpPr>
        <p:spPr>
          <a:xfrm>
            <a:off x="5772479" y="3912820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Cube 204"/>
          <p:cNvSpPr/>
          <p:nvPr/>
        </p:nvSpPr>
        <p:spPr>
          <a:xfrm>
            <a:off x="5749692" y="4665839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Cube 205"/>
          <p:cNvSpPr/>
          <p:nvPr/>
        </p:nvSpPr>
        <p:spPr>
          <a:xfrm>
            <a:off x="5761298" y="5418858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Cube 206"/>
          <p:cNvSpPr/>
          <p:nvPr/>
        </p:nvSpPr>
        <p:spPr>
          <a:xfrm>
            <a:off x="5772479" y="6171880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TextBox 207"/>
          <p:cNvSpPr txBox="1"/>
          <p:nvPr/>
        </p:nvSpPr>
        <p:spPr>
          <a:xfrm>
            <a:off x="5772479" y="2510123"/>
            <a:ext cx="1685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Deal Search Service</a:t>
            </a:r>
            <a:endParaRPr lang="en-US" sz="1200" dirty="0"/>
          </a:p>
        </p:txBody>
      </p:sp>
      <p:sp>
        <p:nvSpPr>
          <p:cNvPr id="209" name="TextBox 208"/>
          <p:cNvSpPr txBox="1"/>
          <p:nvPr/>
        </p:nvSpPr>
        <p:spPr>
          <a:xfrm>
            <a:off x="5772479" y="3259099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Instant Notification Service</a:t>
            </a:r>
            <a:endParaRPr lang="en-US" sz="1200" dirty="0"/>
          </a:p>
        </p:txBody>
      </p:sp>
      <p:sp>
        <p:nvSpPr>
          <p:cNvPr id="211" name="TextBox 210"/>
          <p:cNvSpPr txBox="1"/>
          <p:nvPr/>
        </p:nvSpPr>
        <p:spPr>
          <a:xfrm>
            <a:off x="5772479" y="4008075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Price Monitoring Service</a:t>
            </a:r>
            <a:endParaRPr lang="en-US" sz="1200" dirty="0"/>
          </a:p>
        </p:txBody>
      </p:sp>
      <p:sp>
        <p:nvSpPr>
          <p:cNvPr id="212" name="TextBox 211"/>
          <p:cNvSpPr txBox="1"/>
          <p:nvPr/>
        </p:nvSpPr>
        <p:spPr>
          <a:xfrm>
            <a:off x="5749692" y="4757051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Product Crawler</a:t>
            </a:r>
            <a:endParaRPr lang="en-US" sz="1200" dirty="0"/>
          </a:p>
        </p:txBody>
      </p:sp>
      <p:sp>
        <p:nvSpPr>
          <p:cNvPr id="213" name="TextBox 212"/>
          <p:cNvSpPr txBox="1"/>
          <p:nvPr/>
        </p:nvSpPr>
        <p:spPr>
          <a:xfrm>
            <a:off x="5772479" y="6255005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Category Crawler</a:t>
            </a:r>
            <a:endParaRPr lang="en-US" sz="1200" dirty="0"/>
          </a:p>
        </p:txBody>
      </p:sp>
      <p:sp>
        <p:nvSpPr>
          <p:cNvPr id="214" name="TextBox 213"/>
          <p:cNvSpPr txBox="1"/>
          <p:nvPr/>
        </p:nvSpPr>
        <p:spPr>
          <a:xfrm>
            <a:off x="5761298" y="5506027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Product Log Service</a:t>
            </a:r>
            <a:endParaRPr lang="en-US" sz="1200" dirty="0"/>
          </a:p>
        </p:txBody>
      </p:sp>
      <p:cxnSp>
        <p:nvCxnSpPr>
          <p:cNvPr id="216" name="Elbow Connector 215"/>
          <p:cNvCxnSpPr>
            <a:endCxn id="365" idx="2"/>
          </p:cNvCxnSpPr>
          <p:nvPr/>
        </p:nvCxnSpPr>
        <p:spPr>
          <a:xfrm flipV="1">
            <a:off x="7721744" y="3723466"/>
            <a:ext cx="3967730" cy="191524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Elbow Connector 218"/>
          <p:cNvCxnSpPr>
            <a:stCxn id="205" idx="5"/>
            <a:endCxn id="365" idx="2"/>
          </p:cNvCxnSpPr>
          <p:nvPr/>
        </p:nvCxnSpPr>
        <p:spPr>
          <a:xfrm flipV="1">
            <a:off x="7730647" y="3723466"/>
            <a:ext cx="3958827" cy="109888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Elbow Connector 222"/>
          <p:cNvCxnSpPr>
            <a:stCxn id="204" idx="5"/>
            <a:endCxn id="365" idx="2"/>
          </p:cNvCxnSpPr>
          <p:nvPr/>
        </p:nvCxnSpPr>
        <p:spPr>
          <a:xfrm flipV="1">
            <a:off x="7753434" y="3723466"/>
            <a:ext cx="3936040" cy="34586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245"/>
          <p:cNvCxnSpPr>
            <a:stCxn id="203" idx="5"/>
            <a:endCxn id="365" idx="1"/>
          </p:cNvCxnSpPr>
          <p:nvPr/>
        </p:nvCxnSpPr>
        <p:spPr>
          <a:xfrm>
            <a:off x="7753434" y="3316316"/>
            <a:ext cx="3531285" cy="239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Elbow Connector 281"/>
          <p:cNvCxnSpPr>
            <a:endCxn id="407" idx="1"/>
          </p:cNvCxnSpPr>
          <p:nvPr/>
        </p:nvCxnSpPr>
        <p:spPr>
          <a:xfrm flipV="1">
            <a:off x="1241466" y="1990784"/>
            <a:ext cx="2461216" cy="26075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Elbow Connector 285"/>
          <p:cNvCxnSpPr>
            <a:endCxn id="399" idx="1"/>
          </p:cNvCxnSpPr>
          <p:nvPr/>
        </p:nvCxnSpPr>
        <p:spPr>
          <a:xfrm>
            <a:off x="1253395" y="2459244"/>
            <a:ext cx="2372443" cy="67972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>
            <a:stCxn id="211" idx="1"/>
            <a:endCxn id="351" idx="3"/>
          </p:cNvCxnSpPr>
          <p:nvPr/>
        </p:nvCxnSpPr>
        <p:spPr>
          <a:xfrm flipH="1" flipV="1">
            <a:off x="4441776" y="3971416"/>
            <a:ext cx="1330703" cy="175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/>
          <p:cNvCxnSpPr>
            <a:stCxn id="351" idx="3"/>
            <a:endCxn id="203" idx="2"/>
          </p:cNvCxnSpPr>
          <p:nvPr/>
        </p:nvCxnSpPr>
        <p:spPr>
          <a:xfrm flipV="1">
            <a:off x="4441776" y="3420659"/>
            <a:ext cx="1330703" cy="550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>
            <a:stCxn id="205" idx="2"/>
            <a:endCxn id="354" idx="3"/>
          </p:cNvCxnSpPr>
          <p:nvPr/>
        </p:nvCxnSpPr>
        <p:spPr>
          <a:xfrm flipH="1">
            <a:off x="4441776" y="4926697"/>
            <a:ext cx="1307916" cy="600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/>
          <p:cNvCxnSpPr>
            <a:stCxn id="354" idx="3"/>
            <a:endCxn id="204" idx="2"/>
          </p:cNvCxnSpPr>
          <p:nvPr/>
        </p:nvCxnSpPr>
        <p:spPr>
          <a:xfrm flipV="1">
            <a:off x="4441776" y="4173678"/>
            <a:ext cx="1330703" cy="1353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/>
          <p:cNvCxnSpPr>
            <a:stCxn id="433" idx="3"/>
            <a:endCxn id="206" idx="2"/>
          </p:cNvCxnSpPr>
          <p:nvPr/>
        </p:nvCxnSpPr>
        <p:spPr>
          <a:xfrm flipV="1">
            <a:off x="4441776" y="5679716"/>
            <a:ext cx="1319522" cy="531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9" name="Picture 34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36" y="1921711"/>
            <a:ext cx="671607" cy="671607"/>
          </a:xfrm>
          <a:prstGeom prst="rect">
            <a:avLst/>
          </a:prstGeom>
        </p:spPr>
      </p:pic>
      <p:pic>
        <p:nvPicPr>
          <p:cNvPr id="351" name="Picture 35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858" y="3712457"/>
            <a:ext cx="517918" cy="517918"/>
          </a:xfrm>
          <a:prstGeom prst="rect">
            <a:avLst/>
          </a:prstGeom>
        </p:spPr>
      </p:pic>
      <p:pic>
        <p:nvPicPr>
          <p:cNvPr id="354" name="Picture 35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858" y="5268067"/>
            <a:ext cx="517918" cy="517918"/>
          </a:xfrm>
          <a:prstGeom prst="rect">
            <a:avLst/>
          </a:prstGeom>
        </p:spPr>
      </p:pic>
      <p:pic>
        <p:nvPicPr>
          <p:cNvPr id="358" name="Picture 35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858" y="4263781"/>
            <a:ext cx="828643" cy="828643"/>
          </a:xfrm>
          <a:prstGeom prst="rect">
            <a:avLst/>
          </a:prstGeom>
        </p:spPr>
      </p:pic>
      <p:pic>
        <p:nvPicPr>
          <p:cNvPr id="362" name="Picture 36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945" y="5487757"/>
            <a:ext cx="986256" cy="1003964"/>
          </a:xfrm>
          <a:prstGeom prst="rect">
            <a:avLst/>
          </a:prstGeom>
        </p:spPr>
      </p:pic>
      <p:pic>
        <p:nvPicPr>
          <p:cNvPr id="365" name="Picture 36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4719" y="2913956"/>
            <a:ext cx="809510" cy="809510"/>
          </a:xfrm>
          <a:prstGeom prst="rect">
            <a:avLst/>
          </a:prstGeom>
        </p:spPr>
      </p:pic>
      <p:cxnSp>
        <p:nvCxnSpPr>
          <p:cNvPr id="379" name="Straight Arrow Connector 378"/>
          <p:cNvCxnSpPr>
            <a:stCxn id="203" idx="2"/>
            <a:endCxn id="399" idx="3"/>
          </p:cNvCxnSpPr>
          <p:nvPr/>
        </p:nvCxnSpPr>
        <p:spPr>
          <a:xfrm flipH="1" flipV="1">
            <a:off x="4526928" y="3138964"/>
            <a:ext cx="1245551" cy="281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/>
          <p:cNvCxnSpPr>
            <a:stCxn id="211" idx="1"/>
            <a:endCxn id="358" idx="3"/>
          </p:cNvCxnSpPr>
          <p:nvPr/>
        </p:nvCxnSpPr>
        <p:spPr>
          <a:xfrm flipH="1">
            <a:off x="4752501" y="4146575"/>
            <a:ext cx="1019978" cy="5315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9" name="Picture 39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838" y="2688419"/>
            <a:ext cx="901090" cy="901090"/>
          </a:xfrm>
          <a:prstGeom prst="rect">
            <a:avLst/>
          </a:prstGeom>
        </p:spPr>
      </p:pic>
      <p:pic>
        <p:nvPicPr>
          <p:cNvPr id="407" name="Picture 40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682" y="1510902"/>
            <a:ext cx="959764" cy="959764"/>
          </a:xfrm>
          <a:prstGeom prst="rect">
            <a:avLst/>
          </a:prstGeom>
        </p:spPr>
      </p:pic>
      <p:cxnSp>
        <p:nvCxnSpPr>
          <p:cNvPr id="412" name="Straight Arrow Connector 411"/>
          <p:cNvCxnSpPr>
            <a:stCxn id="57" idx="2"/>
            <a:endCxn id="407" idx="3"/>
          </p:cNvCxnSpPr>
          <p:nvPr/>
        </p:nvCxnSpPr>
        <p:spPr>
          <a:xfrm flipH="1">
            <a:off x="4662446" y="1914621"/>
            <a:ext cx="1110033" cy="761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Arrow Connector 412"/>
          <p:cNvCxnSpPr>
            <a:stCxn id="208" idx="1"/>
            <a:endCxn id="407" idx="3"/>
          </p:cNvCxnSpPr>
          <p:nvPr/>
        </p:nvCxnSpPr>
        <p:spPr>
          <a:xfrm flipH="1" flipV="1">
            <a:off x="4662446" y="1990784"/>
            <a:ext cx="1110033" cy="6578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3" name="Picture 4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858" y="5952279"/>
            <a:ext cx="517918" cy="517918"/>
          </a:xfrm>
          <a:prstGeom prst="rect">
            <a:avLst/>
          </a:prstGeom>
        </p:spPr>
      </p:pic>
      <p:cxnSp>
        <p:nvCxnSpPr>
          <p:cNvPr id="435" name="Straight Arrow Connector 434"/>
          <p:cNvCxnSpPr>
            <a:stCxn id="212" idx="1"/>
            <a:endCxn id="433" idx="3"/>
          </p:cNvCxnSpPr>
          <p:nvPr/>
        </p:nvCxnSpPr>
        <p:spPr>
          <a:xfrm flipH="1">
            <a:off x="4441776" y="4895551"/>
            <a:ext cx="1307916" cy="1315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21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Category </a:t>
            </a:r>
            <a:r>
              <a:rPr lang="en-US" dirty="0" smtClean="0"/>
              <a:t>Crawler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56527"/>
            <a:ext cx="12192000" cy="6001473"/>
          </a:xfrm>
        </p:spPr>
        <p:txBody>
          <a:bodyPr/>
          <a:lstStyle/>
          <a:p>
            <a:r>
              <a:rPr lang="en-US" dirty="0" smtClean="0"/>
              <a:t>Offline service: </a:t>
            </a:r>
            <a:r>
              <a:rPr lang="en-US" dirty="0" smtClean="0"/>
              <a:t>executed weekly at 00:00:00 AM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195" y="1327012"/>
            <a:ext cx="809510" cy="809510"/>
          </a:xfrm>
          <a:prstGeom prst="rect">
            <a:avLst/>
          </a:prstGeom>
        </p:spPr>
      </p:pic>
      <p:pic>
        <p:nvPicPr>
          <p:cNvPr id="12" name="Content Placeholder 1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788" y="916788"/>
            <a:ext cx="273043" cy="273043"/>
          </a:xfrm>
          <a:prstGeom prst="rect">
            <a:avLst/>
          </a:prstGeom>
        </p:spPr>
      </p:pic>
      <p:sp>
        <p:nvSpPr>
          <p:cNvPr id="14" name="Cloud 13"/>
          <p:cNvSpPr/>
          <p:nvPr/>
        </p:nvSpPr>
        <p:spPr>
          <a:xfrm>
            <a:off x="2446329" y="1531170"/>
            <a:ext cx="791004" cy="653598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4419607" y="1581235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482708" y="1638048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Category Crawler</a:t>
            </a:r>
            <a:endParaRPr lang="en-US" sz="1200" dirty="0"/>
          </a:p>
        </p:txBody>
      </p:sp>
      <p:cxnSp>
        <p:nvCxnSpPr>
          <p:cNvPr id="9" name="Straight Arrow Connector 8"/>
          <p:cNvCxnSpPr>
            <a:stCxn id="14" idx="0"/>
            <a:endCxn id="15" idx="2"/>
          </p:cNvCxnSpPr>
          <p:nvPr/>
        </p:nvCxnSpPr>
        <p:spPr>
          <a:xfrm flipV="1">
            <a:off x="3236674" y="1842093"/>
            <a:ext cx="1182933" cy="1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5"/>
            <a:endCxn id="11" idx="1"/>
          </p:cNvCxnSpPr>
          <p:nvPr/>
        </p:nvCxnSpPr>
        <p:spPr>
          <a:xfrm flipV="1">
            <a:off x="6400562" y="1731767"/>
            <a:ext cx="1084633" cy="5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536" y="2559879"/>
            <a:ext cx="4805894" cy="225981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721241" y="2502298"/>
            <a:ext cx="63564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Crawl categories from Amazon web site, store into DB.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Set category priorities according to subscribers count.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Categories with subscribers count &gt; THRESHOLD, set to HIGH (1) priority.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Sort the rest of the categories by subscribers count in descending order.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The first half groups are set to MEDIUM (2) priority.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The second half groups are set to LOW (3) priority.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9974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Product </a:t>
            </a:r>
            <a:r>
              <a:rPr lang="en-US" dirty="0" smtClean="0"/>
              <a:t>Crawler</a:t>
            </a:r>
            <a:endParaRPr lang="en-US" dirty="0"/>
          </a:p>
        </p:txBody>
      </p:sp>
      <p:pic>
        <p:nvPicPr>
          <p:cNvPr id="13" name="Content Placeholder 1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55" y="875226"/>
            <a:ext cx="273043" cy="273043"/>
          </a:xfrm>
          <a:prstGeom prst="rect">
            <a:avLst/>
          </a:prstGeom>
        </p:spPr>
      </p:pic>
      <p:pic>
        <p:nvPicPr>
          <p:cNvPr id="14" name="Content Placeholder 1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55" y="1197973"/>
            <a:ext cx="273043" cy="273043"/>
          </a:xfrm>
          <a:prstGeom prst="rect">
            <a:avLst/>
          </a:prstGeom>
        </p:spPr>
      </p:pic>
      <p:pic>
        <p:nvPicPr>
          <p:cNvPr id="15" name="Content Placeholder 1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55" y="1509122"/>
            <a:ext cx="273043" cy="2730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0" y="875226"/>
            <a:ext cx="755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priority: executed every 3 hours starting at 01:00:00 AM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0" y="1197973"/>
            <a:ext cx="689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MIDUM priority: executed every 12 hours starting at </a:t>
            </a:r>
            <a:r>
              <a:rPr lang="en-US"/>
              <a:t>02:00:00 </a:t>
            </a:r>
            <a:r>
              <a:rPr lang="en-US" smtClean="0"/>
              <a:t>AM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24000" y="1509122"/>
            <a:ext cx="583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priority: executed every day at 03:00:00 AM</a:t>
            </a:r>
            <a:endParaRPr lang="en-US" dirty="0"/>
          </a:p>
        </p:txBody>
      </p:sp>
      <p:sp>
        <p:nvSpPr>
          <p:cNvPr id="21" name="Cube 20"/>
          <p:cNvSpPr/>
          <p:nvPr/>
        </p:nvSpPr>
        <p:spPr>
          <a:xfrm>
            <a:off x="2210797" y="2182310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211026" y="2292193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Category Crawler (p1)</a:t>
            </a:r>
            <a:endParaRPr lang="en-US" sz="12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156" y="2059247"/>
            <a:ext cx="517918" cy="51791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21" y="3854143"/>
            <a:ext cx="809510" cy="809510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stCxn id="42" idx="2"/>
            <a:endCxn id="24" idx="0"/>
          </p:cNvCxnSpPr>
          <p:nvPr/>
        </p:nvCxnSpPr>
        <p:spPr>
          <a:xfrm flipH="1">
            <a:off x="1387476" y="3058705"/>
            <a:ext cx="823321" cy="7954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1" idx="5"/>
            <a:endCxn id="23" idx="1"/>
          </p:cNvCxnSpPr>
          <p:nvPr/>
        </p:nvCxnSpPr>
        <p:spPr>
          <a:xfrm flipV="1">
            <a:off x="4191752" y="2318206"/>
            <a:ext cx="772404" cy="20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207323" y="5142016"/>
            <a:ext cx="94606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Get category list from Category table with matching priority.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Product is sent to q_product_p1, q_product_p2, q_product_p3.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For each category, a new worker thread is started to parallel crawling the products.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Log information is sent to </a:t>
            </a:r>
            <a:r>
              <a:rPr lang="en-US" dirty="0" err="1" smtClean="0"/>
              <a:t>q_product_log</a:t>
            </a:r>
            <a:r>
              <a:rPr lang="en-US" dirty="0" smtClean="0"/>
              <a:t> with status SUCCESS (0) or FAIL (1). </a:t>
            </a:r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156" y="4021588"/>
            <a:ext cx="517918" cy="517918"/>
          </a:xfrm>
          <a:prstGeom prst="rect">
            <a:avLst/>
          </a:prstGeom>
        </p:spPr>
      </p:pic>
      <p:cxnSp>
        <p:nvCxnSpPr>
          <p:cNvPr id="33" name="Straight Arrow Connector 32"/>
          <p:cNvCxnSpPr>
            <a:stCxn id="22" idx="3"/>
            <a:endCxn id="31" idx="1"/>
          </p:cNvCxnSpPr>
          <p:nvPr/>
        </p:nvCxnSpPr>
        <p:spPr>
          <a:xfrm>
            <a:off x="4191752" y="2430693"/>
            <a:ext cx="772404" cy="1849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438896" y="2059247"/>
            <a:ext cx="233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q_product_p1 (High)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438897" y="4021588"/>
            <a:ext cx="162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</a:t>
            </a:r>
            <a:r>
              <a:rPr lang="en-US" dirty="0" err="1" smtClean="0"/>
              <a:t>_product_log</a:t>
            </a:r>
            <a:endParaRPr lang="en-US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156" y="2710410"/>
            <a:ext cx="517918" cy="51791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156" y="3370425"/>
            <a:ext cx="517918" cy="517918"/>
          </a:xfrm>
          <a:prstGeom prst="rect">
            <a:avLst/>
          </a:prstGeom>
        </p:spPr>
      </p:pic>
      <p:sp>
        <p:nvSpPr>
          <p:cNvPr id="42" name="Cube 41"/>
          <p:cNvSpPr/>
          <p:nvPr/>
        </p:nvSpPr>
        <p:spPr>
          <a:xfrm>
            <a:off x="2210797" y="2797847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ube 42"/>
          <p:cNvSpPr/>
          <p:nvPr/>
        </p:nvSpPr>
        <p:spPr>
          <a:xfrm>
            <a:off x="2210797" y="3413385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211026" y="2932472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Category Crawler (p2)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2211026" y="3537126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Category Crawler (p3)</a:t>
            </a:r>
            <a:endParaRPr lang="en-US" sz="1200" dirty="0"/>
          </a:p>
        </p:txBody>
      </p:sp>
      <p:cxnSp>
        <p:nvCxnSpPr>
          <p:cNvPr id="47" name="Straight Arrow Connector 46"/>
          <p:cNvCxnSpPr>
            <a:stCxn id="45" idx="1"/>
            <a:endCxn id="24" idx="0"/>
          </p:cNvCxnSpPr>
          <p:nvPr/>
        </p:nvCxnSpPr>
        <p:spPr>
          <a:xfrm flipH="1">
            <a:off x="1387476" y="3675626"/>
            <a:ext cx="823550" cy="1785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1" idx="2"/>
            <a:endCxn id="24" idx="0"/>
          </p:cNvCxnSpPr>
          <p:nvPr/>
        </p:nvCxnSpPr>
        <p:spPr>
          <a:xfrm flipH="1">
            <a:off x="1387476" y="2443168"/>
            <a:ext cx="823321" cy="14109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2" idx="5"/>
            <a:endCxn id="39" idx="1"/>
          </p:cNvCxnSpPr>
          <p:nvPr/>
        </p:nvCxnSpPr>
        <p:spPr>
          <a:xfrm>
            <a:off x="4191752" y="2954362"/>
            <a:ext cx="772404" cy="15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3" idx="5"/>
            <a:endCxn id="40" idx="1"/>
          </p:cNvCxnSpPr>
          <p:nvPr/>
        </p:nvCxnSpPr>
        <p:spPr>
          <a:xfrm>
            <a:off x="4191752" y="3569900"/>
            <a:ext cx="772404" cy="59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3" idx="5"/>
            <a:endCxn id="31" idx="1"/>
          </p:cNvCxnSpPr>
          <p:nvPr/>
        </p:nvCxnSpPr>
        <p:spPr>
          <a:xfrm>
            <a:off x="4191752" y="3569900"/>
            <a:ext cx="772404" cy="710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4" idx="3"/>
            <a:endCxn id="31" idx="1"/>
          </p:cNvCxnSpPr>
          <p:nvPr/>
        </p:nvCxnSpPr>
        <p:spPr>
          <a:xfrm>
            <a:off x="4191752" y="3070972"/>
            <a:ext cx="772404" cy="1209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438896" y="2710410"/>
            <a:ext cx="271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q_product_p2 (Medium)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438897" y="3370425"/>
            <a:ext cx="233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q_product_p3 (Low)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03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Price Monitoring 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56527"/>
            <a:ext cx="12192000" cy="6001474"/>
          </a:xfrm>
        </p:spPr>
        <p:txBody>
          <a:bodyPr/>
          <a:lstStyle/>
          <a:p>
            <a:r>
              <a:rPr lang="en-US" dirty="0" smtClean="0"/>
              <a:t>Offline service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00518" y="2095134"/>
            <a:ext cx="2741271" cy="1160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8" name="Magnetic Disk 7"/>
          <p:cNvSpPr/>
          <p:nvPr/>
        </p:nvSpPr>
        <p:spPr>
          <a:xfrm>
            <a:off x="7027994" y="4030243"/>
            <a:ext cx="1226916" cy="105577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DB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65930" y="5233347"/>
            <a:ext cx="829898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Product DB: product table</a:t>
            </a:r>
          </a:p>
          <a:p>
            <a:r>
              <a:rPr lang="en-US" dirty="0" err="1" smtClean="0"/>
              <a:t>product_id</a:t>
            </a:r>
            <a:r>
              <a:rPr lang="en-US" dirty="0" smtClean="0"/>
              <a:t>, </a:t>
            </a:r>
            <a:r>
              <a:rPr lang="en-US" dirty="0" err="1" smtClean="0"/>
              <a:t>category_id</a:t>
            </a:r>
            <a:r>
              <a:rPr lang="en-US" dirty="0" smtClean="0"/>
              <a:t>, title, </a:t>
            </a:r>
            <a:r>
              <a:rPr lang="en-US" dirty="0" err="1" smtClean="0"/>
              <a:t>thumnail</a:t>
            </a:r>
            <a:r>
              <a:rPr lang="en-US" dirty="0" smtClean="0"/>
              <a:t>, </a:t>
            </a:r>
            <a:r>
              <a:rPr lang="en-US" dirty="0" err="1" smtClean="0"/>
              <a:t>detail_url</a:t>
            </a:r>
            <a:r>
              <a:rPr lang="en-US" dirty="0" smtClean="0"/>
              <a:t>, price, </a:t>
            </a:r>
            <a:r>
              <a:rPr lang="en-US" dirty="0" err="1" smtClean="0"/>
              <a:t>old_price</a:t>
            </a:r>
            <a:r>
              <a:rPr lang="en-US" dirty="0" smtClean="0"/>
              <a:t>, </a:t>
            </a:r>
            <a:r>
              <a:rPr lang="en-US" dirty="0" err="1" smtClean="0"/>
              <a:t>last_updated_time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Product Price Cache:</a:t>
            </a:r>
          </a:p>
          <a:p>
            <a:r>
              <a:rPr lang="en-US" dirty="0" smtClean="0"/>
              <a:t>Key: </a:t>
            </a:r>
            <a:r>
              <a:rPr lang="en-US" dirty="0" err="1" smtClean="0"/>
              <a:t>product_id</a:t>
            </a:r>
            <a:r>
              <a:rPr lang="en-US" dirty="0" smtClean="0"/>
              <a:t>, value: </a:t>
            </a:r>
            <a:r>
              <a:rPr lang="en-US" dirty="0" err="1" smtClean="0"/>
              <a:t>last_price</a:t>
            </a:r>
            <a:endParaRPr lang="en-US" dirty="0" smtClean="0"/>
          </a:p>
        </p:txBody>
      </p:sp>
      <p:sp>
        <p:nvSpPr>
          <p:cNvPr id="16" name="Magnetic Disk 15"/>
          <p:cNvSpPr/>
          <p:nvPr/>
        </p:nvSpPr>
        <p:spPr>
          <a:xfrm>
            <a:off x="4502360" y="3961725"/>
            <a:ext cx="1226916" cy="105577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Price Cache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914159" y="1798885"/>
            <a:ext cx="2741271" cy="1160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8" name="Rectangle 37"/>
          <p:cNvSpPr/>
          <p:nvPr/>
        </p:nvSpPr>
        <p:spPr>
          <a:xfrm>
            <a:off x="4627800" y="1541491"/>
            <a:ext cx="2741271" cy="1155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Price Monitoring Services</a:t>
            </a:r>
          </a:p>
          <a:p>
            <a:pPr algn="ctr"/>
            <a:r>
              <a:rPr lang="en-US" dirty="0" smtClean="0"/>
              <a:t>for each category</a:t>
            </a:r>
          </a:p>
        </p:txBody>
      </p:sp>
      <p:sp>
        <p:nvSpPr>
          <p:cNvPr id="50" name="Multidocument 49"/>
          <p:cNvSpPr/>
          <p:nvPr/>
        </p:nvSpPr>
        <p:spPr>
          <a:xfrm>
            <a:off x="1462537" y="1401431"/>
            <a:ext cx="1805049" cy="145702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Category Queue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5" idx="2"/>
            <a:endCxn id="16" idx="1"/>
          </p:cNvCxnSpPr>
          <p:nvPr/>
        </p:nvCxnSpPr>
        <p:spPr>
          <a:xfrm flipH="1">
            <a:off x="5115818" y="3255909"/>
            <a:ext cx="1455336" cy="7058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1"/>
            <a:endCxn id="5" idx="2"/>
          </p:cNvCxnSpPr>
          <p:nvPr/>
        </p:nvCxnSpPr>
        <p:spPr>
          <a:xfrm flipH="1" flipV="1">
            <a:off x="6571154" y="3255909"/>
            <a:ext cx="1070298" cy="7743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ultidocument 34"/>
          <p:cNvSpPr/>
          <p:nvPr/>
        </p:nvSpPr>
        <p:spPr>
          <a:xfrm>
            <a:off x="9496881" y="1957829"/>
            <a:ext cx="1805049" cy="145702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Price Reduction Queue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50" idx="3"/>
            <a:endCxn id="38" idx="1"/>
          </p:cNvCxnSpPr>
          <p:nvPr/>
        </p:nvCxnSpPr>
        <p:spPr>
          <a:xfrm flipV="1">
            <a:off x="3267586" y="2119123"/>
            <a:ext cx="1360214" cy="10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35" idx="1"/>
          </p:cNvCxnSpPr>
          <p:nvPr/>
        </p:nvCxnSpPr>
        <p:spPr>
          <a:xfrm>
            <a:off x="7941789" y="2675522"/>
            <a:ext cx="1555092" cy="10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37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Instant Notification 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56527"/>
            <a:ext cx="12192000" cy="6001474"/>
          </a:xfrm>
        </p:spPr>
        <p:txBody>
          <a:bodyPr/>
          <a:lstStyle/>
          <a:p>
            <a:r>
              <a:rPr lang="en-US" dirty="0" smtClean="0"/>
              <a:t>Offline service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99868" y="2095134"/>
            <a:ext cx="2741271" cy="1160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378957" y="4837330"/>
            <a:ext cx="565265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User DB: </a:t>
            </a:r>
          </a:p>
          <a:p>
            <a:endParaRPr lang="en-US" dirty="0"/>
          </a:p>
          <a:p>
            <a:r>
              <a:rPr lang="en-US" dirty="0" smtClean="0"/>
              <a:t>user table</a:t>
            </a:r>
          </a:p>
          <a:p>
            <a:r>
              <a:rPr lang="en-US" dirty="0" err="1" smtClean="0"/>
              <a:t>user_id</a:t>
            </a:r>
            <a:r>
              <a:rPr lang="en-US" dirty="0" smtClean="0"/>
              <a:t>, email, password, </a:t>
            </a:r>
            <a:r>
              <a:rPr lang="en-US" dirty="0" err="1" smtClean="0"/>
              <a:t>last_updated_time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user_category</a:t>
            </a:r>
            <a:r>
              <a:rPr lang="en-US" dirty="0" smtClean="0"/>
              <a:t> table</a:t>
            </a:r>
          </a:p>
          <a:p>
            <a:r>
              <a:rPr lang="en-US" dirty="0" err="1" smtClean="0"/>
              <a:t>user_id</a:t>
            </a:r>
            <a:r>
              <a:rPr lang="en-US" dirty="0" smtClean="0"/>
              <a:t>, </a:t>
            </a:r>
            <a:r>
              <a:rPr lang="en-US" dirty="0" err="1" smtClean="0"/>
              <a:t>category_id</a:t>
            </a:r>
            <a:r>
              <a:rPr lang="en-US" dirty="0" smtClean="0"/>
              <a:t>, </a:t>
            </a:r>
            <a:r>
              <a:rPr lang="en-US" dirty="0" err="1" smtClean="0"/>
              <a:t>notification_type</a:t>
            </a:r>
            <a:r>
              <a:rPr lang="en-US" dirty="0" smtClean="0"/>
              <a:t> (0: instant, 1: daily)</a:t>
            </a:r>
          </a:p>
        </p:txBody>
      </p:sp>
      <p:sp>
        <p:nvSpPr>
          <p:cNvPr id="16" name="Magnetic Disk 15"/>
          <p:cNvSpPr/>
          <p:nvPr/>
        </p:nvSpPr>
        <p:spPr>
          <a:xfrm>
            <a:off x="5257045" y="3639113"/>
            <a:ext cx="1226916" cy="105577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DB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213509" y="1798885"/>
            <a:ext cx="2741271" cy="1160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8" name="Rectangle 37"/>
          <p:cNvSpPr/>
          <p:nvPr/>
        </p:nvSpPr>
        <p:spPr>
          <a:xfrm>
            <a:off x="3927150" y="1541491"/>
            <a:ext cx="2741271" cy="1155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Notification Service</a:t>
            </a:r>
          </a:p>
        </p:txBody>
      </p:sp>
      <p:sp>
        <p:nvSpPr>
          <p:cNvPr id="50" name="Multidocument 49"/>
          <p:cNvSpPr/>
          <p:nvPr/>
        </p:nvSpPr>
        <p:spPr>
          <a:xfrm>
            <a:off x="761887" y="1401431"/>
            <a:ext cx="1805049" cy="145702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Price Reduction Queue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5" idx="2"/>
            <a:endCxn id="16" idx="1"/>
          </p:cNvCxnSpPr>
          <p:nvPr/>
        </p:nvCxnSpPr>
        <p:spPr>
          <a:xfrm flipH="1">
            <a:off x="5870503" y="3255909"/>
            <a:ext cx="1" cy="3832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0" idx="3"/>
            <a:endCxn id="38" idx="1"/>
          </p:cNvCxnSpPr>
          <p:nvPr/>
        </p:nvCxnSpPr>
        <p:spPr>
          <a:xfrm flipV="1">
            <a:off x="2566936" y="2119123"/>
            <a:ext cx="1360214" cy="10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21" idx="1"/>
          </p:cNvCxnSpPr>
          <p:nvPr/>
        </p:nvCxnSpPr>
        <p:spPr>
          <a:xfrm flipV="1">
            <a:off x="7241139" y="2672766"/>
            <a:ext cx="1427006" cy="2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249149" y="2672766"/>
            <a:ext cx="2741271" cy="1155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8942628" y="2404633"/>
            <a:ext cx="2741271" cy="1155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8668145" y="2095134"/>
            <a:ext cx="2741271" cy="1155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 Email</a:t>
            </a:r>
          </a:p>
        </p:txBody>
      </p:sp>
    </p:spTree>
    <p:extLst>
      <p:ext uri="{BB962C8B-B14F-4D97-AF65-F5344CB8AC3E}">
        <p14:creationId xmlns:p14="http://schemas.microsoft.com/office/powerpoint/2010/main" val="25793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Daily Notification 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56527"/>
            <a:ext cx="12192000" cy="6001474"/>
          </a:xfrm>
        </p:spPr>
        <p:txBody>
          <a:bodyPr/>
          <a:lstStyle/>
          <a:p>
            <a:r>
              <a:rPr lang="en-US" dirty="0" smtClean="0"/>
              <a:t>Offline service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16459" y="2249511"/>
            <a:ext cx="2741271" cy="1160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6" name="Magnetic Disk 15"/>
          <p:cNvSpPr/>
          <p:nvPr/>
        </p:nvSpPr>
        <p:spPr>
          <a:xfrm>
            <a:off x="5773636" y="4300304"/>
            <a:ext cx="1226916" cy="105577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DB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730100" y="1953262"/>
            <a:ext cx="2741271" cy="1160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8" name="Rectangle 37"/>
          <p:cNvSpPr/>
          <p:nvPr/>
        </p:nvSpPr>
        <p:spPr>
          <a:xfrm>
            <a:off x="4443741" y="1695868"/>
            <a:ext cx="2741271" cy="1155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Daily Notification Service</a:t>
            </a:r>
          </a:p>
        </p:txBody>
      </p:sp>
      <p:cxnSp>
        <p:nvCxnSpPr>
          <p:cNvPr id="20" name="Straight Arrow Connector 19"/>
          <p:cNvCxnSpPr>
            <a:stCxn id="5" idx="2"/>
            <a:endCxn id="16" idx="1"/>
          </p:cNvCxnSpPr>
          <p:nvPr/>
        </p:nvCxnSpPr>
        <p:spPr>
          <a:xfrm flipH="1">
            <a:off x="6387094" y="3410286"/>
            <a:ext cx="1" cy="8900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21" idx="1"/>
          </p:cNvCxnSpPr>
          <p:nvPr/>
        </p:nvCxnSpPr>
        <p:spPr>
          <a:xfrm flipV="1">
            <a:off x="7757730" y="2827143"/>
            <a:ext cx="827294" cy="2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166028" y="2827143"/>
            <a:ext cx="2741271" cy="1155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8859507" y="2559010"/>
            <a:ext cx="2741271" cy="1155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8585024" y="2249511"/>
            <a:ext cx="2741271" cy="1155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 Email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74353" y="1710512"/>
            <a:ext cx="2741271" cy="1155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Notification Service For Each Category</a:t>
            </a:r>
          </a:p>
        </p:txBody>
      </p:sp>
      <p:cxnSp>
        <p:nvCxnSpPr>
          <p:cNvPr id="10" name="Straight Arrow Connector 9"/>
          <p:cNvCxnSpPr>
            <a:stCxn id="17" idx="3"/>
            <a:endCxn id="38" idx="1"/>
          </p:cNvCxnSpPr>
          <p:nvPr/>
        </p:nvCxnSpPr>
        <p:spPr>
          <a:xfrm flipV="1">
            <a:off x="3615624" y="2273500"/>
            <a:ext cx="828117" cy="14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66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User Subscription 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56527"/>
            <a:ext cx="12192000" cy="6001474"/>
          </a:xfrm>
        </p:spPr>
        <p:txBody>
          <a:bodyPr/>
          <a:lstStyle/>
          <a:p>
            <a:r>
              <a:rPr lang="en-US" dirty="0" smtClean="0"/>
              <a:t>Online service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16927" y="4190195"/>
            <a:ext cx="2025657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User Service:</a:t>
            </a:r>
          </a:p>
          <a:p>
            <a:endParaRPr lang="en-US" dirty="0"/>
          </a:p>
          <a:p>
            <a:r>
              <a:rPr lang="en-US" dirty="0" err="1" smtClean="0"/>
              <a:t>createUser</a:t>
            </a:r>
            <a:endParaRPr lang="en-US" dirty="0" smtClean="0"/>
          </a:p>
          <a:p>
            <a:r>
              <a:rPr lang="en-US" dirty="0" err="1" smtClean="0"/>
              <a:t>updateUser</a:t>
            </a:r>
            <a:endParaRPr lang="en-US" dirty="0" smtClean="0"/>
          </a:p>
          <a:p>
            <a:r>
              <a:rPr lang="en-US" dirty="0" err="1" smtClean="0"/>
              <a:t>getAllCategories</a:t>
            </a:r>
            <a:endParaRPr lang="en-US" dirty="0" smtClean="0"/>
          </a:p>
          <a:p>
            <a:r>
              <a:rPr lang="en-US" dirty="0" err="1" smtClean="0"/>
              <a:t>createSubscription</a:t>
            </a:r>
            <a:endParaRPr lang="en-US" dirty="0" smtClean="0"/>
          </a:p>
          <a:p>
            <a:r>
              <a:rPr lang="en-US" dirty="0" err="1" smtClean="0"/>
              <a:t>updateSubscription</a:t>
            </a:r>
            <a:endParaRPr lang="en-US" dirty="0" smtClean="0"/>
          </a:p>
          <a:p>
            <a:r>
              <a:rPr lang="en-US" dirty="0" err="1" smtClean="0"/>
              <a:t>deleteSubscription</a:t>
            </a:r>
            <a:endParaRPr lang="en-US" dirty="0"/>
          </a:p>
        </p:txBody>
      </p:sp>
      <p:sp>
        <p:nvSpPr>
          <p:cNvPr id="16" name="Magnetic Disk 15"/>
          <p:cNvSpPr/>
          <p:nvPr/>
        </p:nvSpPr>
        <p:spPr>
          <a:xfrm>
            <a:off x="7780561" y="3896542"/>
            <a:ext cx="1226916" cy="105577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DB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462541" y="1969000"/>
            <a:ext cx="2741271" cy="1155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Service</a:t>
            </a:r>
          </a:p>
        </p:txBody>
      </p:sp>
      <p:cxnSp>
        <p:nvCxnSpPr>
          <p:cNvPr id="20" name="Straight Arrow Connector 19"/>
          <p:cNvCxnSpPr>
            <a:stCxn id="38" idx="2"/>
          </p:cNvCxnSpPr>
          <p:nvPr/>
        </p:nvCxnSpPr>
        <p:spPr>
          <a:xfrm>
            <a:off x="7833177" y="3124264"/>
            <a:ext cx="572717" cy="7722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loud Callout 3"/>
          <p:cNvSpPr/>
          <p:nvPr/>
        </p:nvSpPr>
        <p:spPr>
          <a:xfrm>
            <a:off x="2935064" y="1661682"/>
            <a:ext cx="1638794" cy="1721922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572492" y="2498654"/>
            <a:ext cx="1890049" cy="23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Magnetic Disk 21"/>
          <p:cNvSpPr/>
          <p:nvPr/>
        </p:nvSpPr>
        <p:spPr>
          <a:xfrm>
            <a:off x="5985919" y="3912033"/>
            <a:ext cx="1226916" cy="105577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Category DB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38" idx="2"/>
          </p:cNvCxnSpPr>
          <p:nvPr/>
        </p:nvCxnSpPr>
        <p:spPr>
          <a:xfrm flipH="1">
            <a:off x="6611252" y="3124264"/>
            <a:ext cx="1221925" cy="7877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474657" y="2748271"/>
            <a:ext cx="1987884" cy="8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94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Category Crawler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Since </a:t>
            </a:r>
            <a:r>
              <a:rPr lang="en-US" dirty="0"/>
              <a:t>product category won't change too fast, this crawler is scheduled to run once a </a:t>
            </a:r>
            <a:r>
              <a:rPr lang="en-US" dirty="0" smtClean="0"/>
              <a:t>week.</a:t>
            </a:r>
          </a:p>
          <a:p>
            <a:r>
              <a:rPr lang="en-US" dirty="0" smtClean="0"/>
              <a:t>From </a:t>
            </a:r>
            <a:r>
              <a:rPr lang="en-US" dirty="0" err="1"/>
              <a:t>url</a:t>
            </a:r>
            <a:r>
              <a:rPr lang="en-US" dirty="0"/>
              <a:t>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://www.amazon.com/s/ref=nb_sb_noss_2?url=search-alias=aps&amp;field-keywords=-</a:t>
            </a:r>
            <a:r>
              <a:rPr lang="en-US" dirty="0" smtClean="0">
                <a:hlinkClick r:id="rId2"/>
              </a:rPr>
              <a:t>12345</a:t>
            </a:r>
            <a:endParaRPr lang="en-US" dirty="0"/>
          </a:p>
          <a:p>
            <a:r>
              <a:rPr lang="en-US" dirty="0" smtClean="0"/>
              <a:t>Selector: #</a:t>
            </a:r>
            <a:r>
              <a:rPr lang="en-US" dirty="0" err="1" smtClean="0"/>
              <a:t>searchDropdownBox</a:t>
            </a:r>
            <a:r>
              <a:rPr lang="en-US" dirty="0" smtClean="0"/>
              <a:t> </a:t>
            </a:r>
            <a:r>
              <a:rPr lang="en-US" dirty="0"/>
              <a:t>&gt; </a:t>
            </a:r>
            <a:r>
              <a:rPr lang="en-US" dirty="0" err="1"/>
              <a:t>option:nth-child</a:t>
            </a:r>
            <a:r>
              <a:rPr lang="en-US" dirty="0"/>
              <a:t>(n)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Where n &gt;= </a:t>
            </a:r>
            <a:r>
              <a:rPr lang="en-US" dirty="0" smtClean="0"/>
              <a:t>2</a:t>
            </a:r>
          </a:p>
          <a:p>
            <a:r>
              <a:rPr lang="en-US" dirty="0" smtClean="0"/>
              <a:t>Get category name from child node text.</a:t>
            </a:r>
            <a:endParaRPr lang="en-US" dirty="0"/>
          </a:p>
          <a:p>
            <a:r>
              <a:rPr lang="en-US" dirty="0" smtClean="0"/>
              <a:t>Get </a:t>
            </a:r>
            <a:r>
              <a:rPr lang="en-US" dirty="0"/>
              <a:t>“</a:t>
            </a:r>
            <a:r>
              <a:rPr lang="en-US" dirty="0" smtClean="0"/>
              <a:t>search-alias=xxx” </a:t>
            </a:r>
            <a:r>
              <a:rPr lang="en-US" dirty="0"/>
              <a:t>as category </a:t>
            </a:r>
            <a:r>
              <a:rPr lang="en-US" dirty="0" smtClean="0"/>
              <a:t>search alias</a:t>
            </a:r>
            <a:endParaRPr lang="en-US" b="1" dirty="0"/>
          </a:p>
          <a:p>
            <a:r>
              <a:rPr lang="en-US" dirty="0" smtClean="0"/>
              <a:t>Repeat </a:t>
            </a:r>
            <a:r>
              <a:rPr lang="en-US" dirty="0"/>
              <a:t>till empty element </a:t>
            </a:r>
            <a:r>
              <a:rPr lang="en-US" dirty="0" smtClean="0"/>
              <a:t>is reached.</a:t>
            </a:r>
          </a:p>
          <a:p>
            <a:r>
              <a:rPr lang="en-US" dirty="0" smtClean="0"/>
              <a:t>The </a:t>
            </a:r>
            <a:r>
              <a:rPr lang="en-US" dirty="0"/>
              <a:t>product list </a:t>
            </a:r>
            <a:r>
              <a:rPr lang="en-US" dirty="0" err="1"/>
              <a:t>url</a:t>
            </a:r>
            <a:r>
              <a:rPr lang="en-US" dirty="0"/>
              <a:t> for each category is in the following format:</a:t>
            </a:r>
            <a:br>
              <a:rPr lang="en-US" dirty="0"/>
            </a:b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www.amazon.com</a:t>
            </a:r>
            <a:r>
              <a:rPr lang="en-US" dirty="0"/>
              <a:t>/s/ref=</a:t>
            </a:r>
            <a:r>
              <a:rPr lang="en-US" dirty="0" err="1"/>
              <a:t>nb_sb_noss?url</a:t>
            </a:r>
            <a:r>
              <a:rPr lang="en-US" dirty="0"/>
              <a:t>=$</a:t>
            </a:r>
            <a:r>
              <a:rPr lang="en-US" dirty="0" err="1"/>
              <a:t>SEARCH_ALIAS&amp;field-keywords</a:t>
            </a:r>
            <a:r>
              <a:rPr lang="en-US" dirty="0"/>
              <a:t>=-12345&amp;page=$PAGE_NO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Replace the $SEARCH_ALIAS with category name and $PAGE_NO with the desired product </a:t>
            </a:r>
            <a:r>
              <a:rPr lang="en-US" dirty="0" smtClean="0"/>
              <a:t>list.</a:t>
            </a:r>
            <a:endParaRPr lang="en-US" dirty="0"/>
          </a:p>
          <a:p>
            <a:r>
              <a:rPr lang="en-US" dirty="0" smtClean="0"/>
              <a:t>Store </a:t>
            </a:r>
            <a:r>
              <a:rPr lang="en-US" dirty="0"/>
              <a:t>the &lt;Category name, product list </a:t>
            </a:r>
            <a:r>
              <a:rPr lang="en-US" dirty="0" err="1"/>
              <a:t>url</a:t>
            </a:r>
            <a:r>
              <a:rPr lang="en-US" dirty="0"/>
              <a:t>&gt; pairs into Category DB.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863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5086</TotalTime>
  <Words>683</Words>
  <Application>Microsoft Macintosh PowerPoint</Application>
  <PresentationFormat>Widescreen</PresentationFormat>
  <Paragraphs>129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Arial</vt:lpstr>
      <vt:lpstr>Office Theme</vt:lpstr>
      <vt:lpstr>What is Price Monitoring System </vt:lpstr>
      <vt:lpstr>Price Monitoring System Design</vt:lpstr>
      <vt:lpstr>Category Crawler</vt:lpstr>
      <vt:lpstr>Product Crawler</vt:lpstr>
      <vt:lpstr>Price Monitoring Flow</vt:lpstr>
      <vt:lpstr>Instant Notification Flow</vt:lpstr>
      <vt:lpstr>Daily Notification Flow</vt:lpstr>
      <vt:lpstr>User Subscription Flow</vt:lpstr>
      <vt:lpstr>Category Crawler Detail</vt:lpstr>
      <vt:lpstr>Product Crawler Detail</vt:lpstr>
      <vt:lpstr>Scheduling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Discovery Crawler Flow</dc:title>
  <dc:creator>Bihju Chiu</dc:creator>
  <cp:lastModifiedBy>Bihju Chiu</cp:lastModifiedBy>
  <cp:revision>68</cp:revision>
  <cp:lastPrinted>2017-05-27T20:17:11Z</cp:lastPrinted>
  <dcterms:created xsi:type="dcterms:W3CDTF">2017-05-27T16:29:41Z</dcterms:created>
  <dcterms:modified xsi:type="dcterms:W3CDTF">2017-06-14T21:44:38Z</dcterms:modified>
</cp:coreProperties>
</file>