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8" r:id="rId2"/>
    <p:sldId id="266" r:id="rId3"/>
    <p:sldId id="256" r:id="rId4"/>
    <p:sldId id="257" r:id="rId5"/>
    <p:sldId id="258" r:id="rId6"/>
    <p:sldId id="259" r:id="rId7"/>
    <p:sldId id="261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BFE4DA-25BB-404E-BD9E-0783A9B7EAAD}">
          <p14:sldIdLst>
            <p14:sldId id="268"/>
            <p14:sldId id="266"/>
            <p14:sldId id="256"/>
            <p14:sldId id="257"/>
            <p14:sldId id="258"/>
            <p14:sldId id="259"/>
            <p14:sldId id="261"/>
            <p14:sldId id="269"/>
            <p14:sldId id="270"/>
          </p14:sldIdLst>
        </p14:section>
        <p14:section name="Untitled Section" id="{2DCC702A-A243-DB4A-8C6D-24D6E5D6023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7"/>
    <p:restoredTop sz="94749"/>
  </p:normalViewPr>
  <p:slideViewPr>
    <p:cSldViewPr snapToGrid="0" snapToObjects="1">
      <p:cViewPr>
        <p:scale>
          <a:sx n="108" d="100"/>
          <a:sy n="108" d="100"/>
        </p:scale>
        <p:origin x="4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F189D-D7C4-2B4B-BA7D-F542C8765D31}" type="datetimeFigureOut">
              <a:rPr lang="en-US" smtClean="0"/>
              <a:t>6/14/17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320ED-0C6B-184D-AB80-F731C6164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75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320ED-0C6B-184D-AB80-F731C6164C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5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320ED-0C6B-184D-AB80-F731C6164C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3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0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4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6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5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1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8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9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7.jpe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2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Price Monitoring System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product price monitoring system, similar to </a:t>
            </a:r>
            <a:r>
              <a:rPr lang="en-US" dirty="0" err="1" smtClean="0"/>
              <a:t>dealmoon.com</a:t>
            </a:r>
            <a:r>
              <a:rPr lang="en-US" dirty="0" smtClean="0"/>
              <a:t>, to notify subscribers about discount products.</a:t>
            </a:r>
          </a:p>
          <a:p>
            <a:r>
              <a:rPr lang="en-US" dirty="0" smtClean="0"/>
              <a:t>Acquire product info from an online shopping web site and store into MySQL DB.</a:t>
            </a:r>
          </a:p>
          <a:p>
            <a:r>
              <a:rPr lang="en-US" dirty="0" smtClean="0"/>
              <a:t>Sort products according to their categories.</a:t>
            </a:r>
          </a:p>
          <a:p>
            <a:r>
              <a:rPr lang="en-US" dirty="0" smtClean="0"/>
              <a:t>Users can create/update/delete their accounts with email addresses.</a:t>
            </a:r>
          </a:p>
          <a:p>
            <a:r>
              <a:rPr lang="en-US" dirty="0" smtClean="0"/>
              <a:t>User can subscribe/unsubscribe the interested categories.</a:t>
            </a:r>
          </a:p>
          <a:p>
            <a:r>
              <a:rPr lang="en-US" dirty="0" smtClean="0"/>
              <a:t>The system will notify subscribed users when a product price is reduced in the subscribed category.</a:t>
            </a:r>
          </a:p>
          <a:p>
            <a:r>
              <a:rPr lang="en-US" dirty="0" smtClean="0"/>
              <a:t>User can also query discount products of any category online.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1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026" y="220954"/>
            <a:ext cx="10515600" cy="927397"/>
          </a:xfrm>
        </p:spPr>
        <p:txBody>
          <a:bodyPr/>
          <a:lstStyle/>
          <a:p>
            <a:pPr algn="ctr"/>
            <a:r>
              <a:rPr lang="en-US" dirty="0" smtClean="0"/>
              <a:t>Price Monitoring </a:t>
            </a:r>
            <a:r>
              <a:rPr lang="en-US" smtClean="0"/>
              <a:t>System Overview</a:t>
            </a:r>
            <a:endParaRPr lang="en-US" dirty="0"/>
          </a:p>
        </p:txBody>
      </p:sp>
      <p:pic>
        <p:nvPicPr>
          <p:cNvPr id="120" name="Content Placeholder 11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197" y="5875005"/>
            <a:ext cx="273043" cy="273043"/>
          </a:xfrm>
        </p:spPr>
      </p:pic>
      <p:sp>
        <p:nvSpPr>
          <p:cNvPr id="4" name="Cloud 3"/>
          <p:cNvSpPr/>
          <p:nvPr/>
        </p:nvSpPr>
        <p:spPr>
          <a:xfrm>
            <a:off x="1435677" y="1622170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-Down Arrow 26"/>
          <p:cNvSpPr/>
          <p:nvPr/>
        </p:nvSpPr>
        <p:spPr>
          <a:xfrm>
            <a:off x="774244" y="4471446"/>
            <a:ext cx="237564" cy="571500"/>
          </a:xfrm>
          <a:prstGeom prst="up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art 27"/>
          <p:cNvSpPr/>
          <p:nvPr/>
        </p:nvSpPr>
        <p:spPr>
          <a:xfrm>
            <a:off x="7826657" y="6078124"/>
            <a:ext cx="270062" cy="26726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art 29"/>
          <p:cNvSpPr/>
          <p:nvPr/>
        </p:nvSpPr>
        <p:spPr>
          <a:xfrm>
            <a:off x="7826657" y="5265779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8040130" y="6078124"/>
            <a:ext cx="2124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8040130" y="5265779"/>
            <a:ext cx="1551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76801" y="6175167"/>
            <a:ext cx="1958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Cloud Infrastructure Service</a:t>
            </a:r>
            <a:endParaRPr lang="en-US" sz="1200" dirty="0"/>
          </a:p>
        </p:txBody>
      </p:sp>
      <p:sp>
        <p:nvSpPr>
          <p:cNvPr id="54" name="Heart 53"/>
          <p:cNvSpPr/>
          <p:nvPr/>
        </p:nvSpPr>
        <p:spPr>
          <a:xfrm>
            <a:off x="7826657" y="3410327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040130" y="3410327"/>
            <a:ext cx="2124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57" name="Cube 56"/>
          <p:cNvSpPr/>
          <p:nvPr/>
        </p:nvSpPr>
        <p:spPr>
          <a:xfrm>
            <a:off x="5772479" y="1333138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Heart 70"/>
          <p:cNvSpPr/>
          <p:nvPr/>
        </p:nvSpPr>
        <p:spPr>
          <a:xfrm>
            <a:off x="7826657" y="1544530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8040130" y="1544530"/>
            <a:ext cx="162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5772479" y="1440522"/>
            <a:ext cx="101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Service</a:t>
            </a:r>
            <a:endParaRPr lang="en-US" sz="1200" dirty="0"/>
          </a:p>
        </p:txBody>
      </p:sp>
      <p:sp>
        <p:nvSpPr>
          <p:cNvPr id="100" name="Heart 99"/>
          <p:cNvSpPr/>
          <p:nvPr/>
        </p:nvSpPr>
        <p:spPr>
          <a:xfrm>
            <a:off x="7826657" y="4304848"/>
            <a:ext cx="270265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8040130" y="4304848"/>
            <a:ext cx="2126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Health </a:t>
            </a:r>
            <a:r>
              <a:rPr lang="en-US" sz="1200" dirty="0" smtClean="0"/>
              <a:t>Check Service</a:t>
            </a:r>
            <a:endParaRPr lang="en-US" sz="1200" dirty="0"/>
          </a:p>
        </p:txBody>
      </p:sp>
      <p:sp>
        <p:nvSpPr>
          <p:cNvPr id="89" name="Heart 88"/>
          <p:cNvSpPr/>
          <p:nvPr/>
        </p:nvSpPr>
        <p:spPr>
          <a:xfrm>
            <a:off x="7826657" y="2479927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8040130" y="2479927"/>
            <a:ext cx="162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pic>
        <p:nvPicPr>
          <p:cNvPr id="124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447" y="4096314"/>
            <a:ext cx="273043" cy="273043"/>
          </a:xfrm>
          <a:prstGeom prst="rect">
            <a:avLst/>
          </a:prstGeom>
        </p:spPr>
      </p:pic>
      <p:cxnSp>
        <p:nvCxnSpPr>
          <p:cNvPr id="131" name="Elbow Connector 130"/>
          <p:cNvCxnSpPr>
            <a:stCxn id="207" idx="5"/>
          </p:cNvCxnSpPr>
          <p:nvPr/>
        </p:nvCxnSpPr>
        <p:spPr>
          <a:xfrm flipV="1">
            <a:off x="7753434" y="3426591"/>
            <a:ext cx="3936040" cy="2604929"/>
          </a:xfrm>
          <a:prstGeom prst="bentConnector3">
            <a:avLst>
              <a:gd name="adj1" fmla="val 10008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57" idx="5"/>
            <a:endCxn id="365" idx="0"/>
          </p:cNvCxnSpPr>
          <p:nvPr/>
        </p:nvCxnSpPr>
        <p:spPr>
          <a:xfrm>
            <a:off x="7753434" y="1489653"/>
            <a:ext cx="3936040" cy="55742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ube 202"/>
          <p:cNvSpPr/>
          <p:nvPr/>
        </p:nvSpPr>
        <p:spPr>
          <a:xfrm>
            <a:off x="5772479" y="2292912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Cube 203"/>
          <p:cNvSpPr/>
          <p:nvPr/>
        </p:nvSpPr>
        <p:spPr>
          <a:xfrm>
            <a:off x="5772479" y="3200320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be 204"/>
          <p:cNvSpPr/>
          <p:nvPr/>
        </p:nvSpPr>
        <p:spPr>
          <a:xfrm>
            <a:off x="5749692" y="4107708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Cube 205"/>
          <p:cNvSpPr/>
          <p:nvPr/>
        </p:nvSpPr>
        <p:spPr>
          <a:xfrm>
            <a:off x="5761298" y="5003233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Cube 206"/>
          <p:cNvSpPr/>
          <p:nvPr/>
        </p:nvSpPr>
        <p:spPr>
          <a:xfrm>
            <a:off x="5772479" y="5875005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/>
          <p:cNvSpPr txBox="1"/>
          <p:nvPr/>
        </p:nvSpPr>
        <p:spPr>
          <a:xfrm>
            <a:off x="5772479" y="239221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Instant Notification Service</a:t>
            </a:r>
            <a:endParaRPr 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5772479" y="3295575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Price Monitoring Service</a:t>
            </a:r>
            <a:endParaRPr lang="en-US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5749692" y="419892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Crawler</a:t>
            </a:r>
            <a:endParaRPr lang="en-US" sz="1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5772479" y="595813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</a:t>
            </a:r>
            <a:endParaRPr lang="en-US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5761298" y="5090402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Log Service</a:t>
            </a:r>
            <a:endParaRPr lang="en-US" sz="1200" dirty="0"/>
          </a:p>
        </p:txBody>
      </p:sp>
      <p:cxnSp>
        <p:nvCxnSpPr>
          <p:cNvPr id="219" name="Elbow Connector 218"/>
          <p:cNvCxnSpPr>
            <a:stCxn id="205" idx="5"/>
            <a:endCxn id="365" idx="2"/>
          </p:cNvCxnSpPr>
          <p:nvPr/>
        </p:nvCxnSpPr>
        <p:spPr>
          <a:xfrm flipV="1">
            <a:off x="7730647" y="2856584"/>
            <a:ext cx="3958827" cy="140763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>
            <a:stCxn id="204" idx="5"/>
            <a:endCxn id="365" idx="2"/>
          </p:cNvCxnSpPr>
          <p:nvPr/>
        </p:nvCxnSpPr>
        <p:spPr>
          <a:xfrm flipV="1">
            <a:off x="7753434" y="2856584"/>
            <a:ext cx="3936040" cy="50025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203" idx="5"/>
            <a:endCxn id="365" idx="1"/>
          </p:cNvCxnSpPr>
          <p:nvPr/>
        </p:nvCxnSpPr>
        <p:spPr>
          <a:xfrm>
            <a:off x="7753434" y="2449427"/>
            <a:ext cx="3531285" cy="240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/>
          <p:cNvCxnSpPr>
            <a:endCxn id="407" idx="1"/>
          </p:cNvCxnSpPr>
          <p:nvPr/>
        </p:nvCxnSpPr>
        <p:spPr>
          <a:xfrm flipV="1">
            <a:off x="1241466" y="1587034"/>
            <a:ext cx="2461216" cy="26075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Elbow Connector 285"/>
          <p:cNvCxnSpPr>
            <a:endCxn id="399" idx="1"/>
          </p:cNvCxnSpPr>
          <p:nvPr/>
        </p:nvCxnSpPr>
        <p:spPr>
          <a:xfrm>
            <a:off x="1253395" y="2067375"/>
            <a:ext cx="2372443" cy="48971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211" idx="1"/>
            <a:endCxn id="351" idx="3"/>
          </p:cNvCxnSpPr>
          <p:nvPr/>
        </p:nvCxnSpPr>
        <p:spPr>
          <a:xfrm flipH="1" flipV="1">
            <a:off x="4441776" y="3320112"/>
            <a:ext cx="1330703" cy="11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>
            <a:stCxn id="351" idx="3"/>
            <a:endCxn id="203" idx="2"/>
          </p:cNvCxnSpPr>
          <p:nvPr/>
        </p:nvCxnSpPr>
        <p:spPr>
          <a:xfrm flipV="1">
            <a:off x="4441776" y="2553770"/>
            <a:ext cx="1330703" cy="76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205" idx="2"/>
            <a:endCxn id="354" idx="3"/>
          </p:cNvCxnSpPr>
          <p:nvPr/>
        </p:nvCxnSpPr>
        <p:spPr>
          <a:xfrm flipH="1">
            <a:off x="4441776" y="4368566"/>
            <a:ext cx="1307916" cy="37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stCxn id="354" idx="3"/>
            <a:endCxn id="204" idx="2"/>
          </p:cNvCxnSpPr>
          <p:nvPr/>
        </p:nvCxnSpPr>
        <p:spPr>
          <a:xfrm flipV="1">
            <a:off x="4441776" y="3461178"/>
            <a:ext cx="1330703" cy="128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>
            <a:stCxn id="433" idx="3"/>
            <a:endCxn id="206" idx="2"/>
          </p:cNvCxnSpPr>
          <p:nvPr/>
        </p:nvCxnSpPr>
        <p:spPr>
          <a:xfrm flipV="1">
            <a:off x="4441776" y="5264091"/>
            <a:ext cx="1319522" cy="53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9" name="Picture 3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36" y="1529836"/>
            <a:ext cx="671607" cy="671607"/>
          </a:xfrm>
          <a:prstGeom prst="rect">
            <a:avLst/>
          </a:prstGeom>
        </p:spPr>
      </p:pic>
      <p:pic>
        <p:nvPicPr>
          <p:cNvPr id="351" name="Picture 3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3061153"/>
            <a:ext cx="517918" cy="517918"/>
          </a:xfrm>
          <a:prstGeom prst="rect">
            <a:avLst/>
          </a:prstGeom>
        </p:spPr>
      </p:pic>
      <p:pic>
        <p:nvPicPr>
          <p:cNvPr id="354" name="Picture 3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4484307"/>
            <a:ext cx="517918" cy="517918"/>
          </a:xfrm>
          <a:prstGeom prst="rect">
            <a:avLst/>
          </a:prstGeom>
        </p:spPr>
      </p:pic>
      <p:pic>
        <p:nvPicPr>
          <p:cNvPr id="362" name="Picture 36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00" y="5190882"/>
            <a:ext cx="986256" cy="1003964"/>
          </a:xfrm>
          <a:prstGeom prst="rect">
            <a:avLst/>
          </a:prstGeom>
        </p:spPr>
      </p:pic>
      <p:pic>
        <p:nvPicPr>
          <p:cNvPr id="365" name="Picture 36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719" y="2047074"/>
            <a:ext cx="809510" cy="809510"/>
          </a:xfrm>
          <a:prstGeom prst="rect">
            <a:avLst/>
          </a:prstGeom>
        </p:spPr>
      </p:pic>
      <p:cxnSp>
        <p:nvCxnSpPr>
          <p:cNvPr id="379" name="Straight Arrow Connector 378"/>
          <p:cNvCxnSpPr>
            <a:stCxn id="203" idx="2"/>
            <a:endCxn id="399" idx="3"/>
          </p:cNvCxnSpPr>
          <p:nvPr/>
        </p:nvCxnSpPr>
        <p:spPr>
          <a:xfrm flipH="1">
            <a:off x="4526928" y="2553770"/>
            <a:ext cx="1245551" cy="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/>
          <p:cNvCxnSpPr>
            <a:stCxn id="211" idx="1"/>
            <a:endCxn id="451" idx="3"/>
          </p:cNvCxnSpPr>
          <p:nvPr/>
        </p:nvCxnSpPr>
        <p:spPr>
          <a:xfrm flipH="1">
            <a:off x="4715287" y="3434075"/>
            <a:ext cx="1057192" cy="659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" name="Picture 39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838" y="2106544"/>
            <a:ext cx="901090" cy="901090"/>
          </a:xfrm>
          <a:prstGeom prst="rect">
            <a:avLst/>
          </a:prstGeom>
        </p:spPr>
      </p:pic>
      <p:pic>
        <p:nvPicPr>
          <p:cNvPr id="407" name="Picture 40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682" y="1107152"/>
            <a:ext cx="959764" cy="959764"/>
          </a:xfrm>
          <a:prstGeom prst="rect">
            <a:avLst/>
          </a:prstGeom>
        </p:spPr>
      </p:pic>
      <p:cxnSp>
        <p:nvCxnSpPr>
          <p:cNvPr id="412" name="Straight Arrow Connector 411"/>
          <p:cNvCxnSpPr>
            <a:stCxn id="57" idx="2"/>
            <a:endCxn id="407" idx="3"/>
          </p:cNvCxnSpPr>
          <p:nvPr/>
        </p:nvCxnSpPr>
        <p:spPr>
          <a:xfrm flipH="1" flipV="1">
            <a:off x="4662446" y="1587034"/>
            <a:ext cx="1110033" cy="69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3" name="Picture 4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5536654"/>
            <a:ext cx="517918" cy="517918"/>
          </a:xfrm>
          <a:prstGeom prst="rect">
            <a:avLst/>
          </a:prstGeom>
        </p:spPr>
      </p:pic>
      <p:cxnSp>
        <p:nvCxnSpPr>
          <p:cNvPr id="435" name="Straight Arrow Connector 434"/>
          <p:cNvCxnSpPr>
            <a:stCxn id="212" idx="1"/>
            <a:endCxn id="433" idx="3"/>
          </p:cNvCxnSpPr>
          <p:nvPr/>
        </p:nvCxnSpPr>
        <p:spPr>
          <a:xfrm flipH="1">
            <a:off x="4441776" y="4337420"/>
            <a:ext cx="1307916" cy="145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1" name="Picture 45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903" y="3900444"/>
            <a:ext cx="1154384" cy="385784"/>
          </a:xfrm>
          <a:prstGeom prst="rect">
            <a:avLst/>
          </a:prstGeom>
        </p:spPr>
      </p:pic>
      <p:sp>
        <p:nvSpPr>
          <p:cNvPr id="453" name="TextBox 452"/>
          <p:cNvSpPr txBox="1"/>
          <p:nvPr/>
        </p:nvSpPr>
        <p:spPr>
          <a:xfrm>
            <a:off x="5650682" y="6224498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9000</a:t>
            </a:r>
            <a:endParaRPr lang="en-US" sz="1600" dirty="0"/>
          </a:p>
        </p:txBody>
      </p:sp>
      <p:sp>
        <p:nvSpPr>
          <p:cNvPr id="454" name="TextBox 453"/>
          <p:cNvSpPr txBox="1"/>
          <p:nvPr/>
        </p:nvSpPr>
        <p:spPr>
          <a:xfrm>
            <a:off x="5650682" y="5353313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</a:t>
            </a:r>
            <a:r>
              <a:rPr lang="en-US" sz="1600" dirty="0" smtClean="0"/>
              <a:t>9005</a:t>
            </a:r>
            <a:endParaRPr lang="en-US" sz="1600" dirty="0"/>
          </a:p>
        </p:txBody>
      </p:sp>
      <p:sp>
        <p:nvSpPr>
          <p:cNvPr id="455" name="TextBox 454"/>
          <p:cNvSpPr txBox="1"/>
          <p:nvPr/>
        </p:nvSpPr>
        <p:spPr>
          <a:xfrm>
            <a:off x="5650682" y="4458375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9001</a:t>
            </a:r>
            <a:endParaRPr lang="en-US" sz="1600" dirty="0"/>
          </a:p>
        </p:txBody>
      </p:sp>
      <p:sp>
        <p:nvSpPr>
          <p:cNvPr id="456" name="TextBox 455"/>
          <p:cNvSpPr txBox="1"/>
          <p:nvPr/>
        </p:nvSpPr>
        <p:spPr>
          <a:xfrm>
            <a:off x="5650682" y="3551574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9002</a:t>
            </a:r>
            <a:endParaRPr lang="en-US" sz="1600" dirty="0"/>
          </a:p>
        </p:txBody>
      </p:sp>
      <p:sp>
        <p:nvSpPr>
          <p:cNvPr id="457" name="TextBox 456"/>
          <p:cNvSpPr txBox="1"/>
          <p:nvPr/>
        </p:nvSpPr>
        <p:spPr>
          <a:xfrm>
            <a:off x="5650682" y="2644753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9003</a:t>
            </a:r>
            <a:endParaRPr lang="en-US" sz="1600" dirty="0"/>
          </a:p>
        </p:txBody>
      </p:sp>
      <p:sp>
        <p:nvSpPr>
          <p:cNvPr id="459" name="TextBox 458"/>
          <p:cNvSpPr txBox="1"/>
          <p:nvPr/>
        </p:nvSpPr>
        <p:spPr>
          <a:xfrm>
            <a:off x="5650682" y="1698028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9004</a:t>
            </a:r>
            <a:endParaRPr lang="en-US" sz="1600" dirty="0"/>
          </a:p>
        </p:txBody>
      </p:sp>
      <p:sp>
        <p:nvSpPr>
          <p:cNvPr id="461" name="Rectangle 460"/>
          <p:cNvSpPr/>
          <p:nvPr/>
        </p:nvSpPr>
        <p:spPr>
          <a:xfrm>
            <a:off x="3283211" y="4918763"/>
            <a:ext cx="16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q_product_p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462" name="Rectangle 461"/>
          <p:cNvSpPr/>
          <p:nvPr/>
        </p:nvSpPr>
        <p:spPr>
          <a:xfrm>
            <a:off x="3384201" y="5963790"/>
            <a:ext cx="1559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q_product_log</a:t>
            </a:r>
            <a:endParaRPr lang="en-US" dirty="0"/>
          </a:p>
        </p:txBody>
      </p:sp>
      <p:sp>
        <p:nvSpPr>
          <p:cNvPr id="463" name="Rectangle 462"/>
          <p:cNvSpPr/>
          <p:nvPr/>
        </p:nvSpPr>
        <p:spPr>
          <a:xfrm>
            <a:off x="2366999" y="3496662"/>
            <a:ext cx="2576731" cy="335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q_discount_product_p</a:t>
            </a:r>
            <a:r>
              <a:rPr lang="en-US" dirty="0" smtClean="0"/>
              <a:t>(n)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11" y="4700205"/>
            <a:ext cx="919082" cy="91908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206" idx="5"/>
            <a:endCxn id="10" idx="1"/>
          </p:cNvCxnSpPr>
          <p:nvPr/>
        </p:nvCxnSpPr>
        <p:spPr>
          <a:xfrm flipV="1">
            <a:off x="7742253" y="5159746"/>
            <a:ext cx="2422858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2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Category Crawler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5081" y="856528"/>
            <a:ext cx="6650182" cy="423356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Executed weekly at 00:00:00 AM Sunday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195" y="1327012"/>
            <a:ext cx="809510" cy="809510"/>
          </a:xfrm>
          <a:prstGeom prst="rect">
            <a:avLst/>
          </a:prstGeom>
        </p:spPr>
      </p:pic>
      <p:pic>
        <p:nvPicPr>
          <p:cNvPr id="12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88" y="916788"/>
            <a:ext cx="273043" cy="273043"/>
          </a:xfrm>
          <a:prstGeom prst="rect">
            <a:avLst/>
          </a:prstGeom>
        </p:spPr>
      </p:pic>
      <p:sp>
        <p:nvSpPr>
          <p:cNvPr id="14" name="Cloud 13"/>
          <p:cNvSpPr/>
          <p:nvPr/>
        </p:nvSpPr>
        <p:spPr>
          <a:xfrm>
            <a:off x="2446329" y="1531170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4419607" y="1581235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82708" y="1638048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14" idx="0"/>
            <a:endCxn id="15" idx="2"/>
          </p:cNvCxnSpPr>
          <p:nvPr/>
        </p:nvCxnSpPr>
        <p:spPr>
          <a:xfrm flipV="1">
            <a:off x="3236674" y="1842093"/>
            <a:ext cx="1182933" cy="1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5"/>
            <a:endCxn id="11" idx="1"/>
          </p:cNvCxnSpPr>
          <p:nvPr/>
        </p:nvCxnSpPr>
        <p:spPr>
          <a:xfrm flipV="1">
            <a:off x="6400562" y="1731767"/>
            <a:ext cx="1084633" cy="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1241" y="2383544"/>
            <a:ext cx="101921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Crawl categories from online shopping web site.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For each category, find the product list </a:t>
            </a:r>
            <a:r>
              <a:rPr lang="en-US" sz="2000" dirty="0" err="1" smtClean="0"/>
              <a:t>url</a:t>
            </a:r>
            <a:r>
              <a:rPr lang="en-US" sz="2000" dirty="0" smtClean="0"/>
              <a:t>, store the information into DB.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Set category priorities according to the number of subscribers.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Categories with subscribers count &gt; THRESHOLD, set to HIGH (1)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Sort the rest of the categories by the number of subscribers in descending order.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first half categories in the list are set to MEDIUM (2)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second half categories in the list are set to LOW (3)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THRESHOLD is configured at </a:t>
            </a:r>
            <a:r>
              <a:rPr lang="en-US" sz="2000" dirty="0" err="1" smtClean="0"/>
              <a:t>application.yml</a:t>
            </a:r>
            <a:r>
              <a:rPr lang="en-US" sz="2000" dirty="0"/>
              <a:t> </a:t>
            </a:r>
            <a:r>
              <a:rPr lang="en-US" sz="2000" dirty="0" smtClean="0"/>
              <a:t>and stored into DB.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When crawler starts, it checks if THRESHOLD exists in DB, if not, get THRESHOLD from property file and update DB.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THRESHOLD can also be changed at run time through REST </a:t>
            </a:r>
            <a:r>
              <a:rPr lang="en-US" sz="2000" dirty="0" err="1" smtClean="0"/>
              <a:t>api</a:t>
            </a:r>
            <a:r>
              <a:rPr lang="en-US" sz="2000" dirty="0" smtClean="0"/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GET	/</a:t>
            </a:r>
            <a:r>
              <a:rPr lang="en-US" sz="2000" dirty="0" err="1" smtClean="0"/>
              <a:t>api</a:t>
            </a:r>
            <a:r>
              <a:rPr lang="en-US" sz="2000" dirty="0" smtClean="0"/>
              <a:t>/category-crawler/user-count-threshold		Get threshold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PUT	/</a:t>
            </a:r>
            <a:r>
              <a:rPr lang="en-US" sz="2000" dirty="0" err="1" smtClean="0"/>
              <a:t>api</a:t>
            </a:r>
            <a:r>
              <a:rPr lang="en-US" sz="2000" dirty="0" smtClean="0"/>
              <a:t>/category-crawler/user-count-threshold		Update threshold</a:t>
            </a:r>
          </a:p>
        </p:txBody>
      </p:sp>
    </p:spTree>
    <p:extLst>
      <p:ext uri="{BB962C8B-B14F-4D97-AF65-F5344CB8AC3E}">
        <p14:creationId xmlns:p14="http://schemas.microsoft.com/office/powerpoint/2010/main" val="18997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Product Crawler</a:t>
            </a:r>
            <a:endParaRPr lang="en-US" dirty="0"/>
          </a:p>
        </p:txBody>
      </p:sp>
      <p:pic>
        <p:nvPicPr>
          <p:cNvPr id="13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875226"/>
            <a:ext cx="273043" cy="273043"/>
          </a:xfrm>
          <a:prstGeom prst="rect">
            <a:avLst/>
          </a:prstGeom>
        </p:spPr>
      </p:pic>
      <p:pic>
        <p:nvPicPr>
          <p:cNvPr id="14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1197973"/>
            <a:ext cx="273043" cy="273043"/>
          </a:xfrm>
          <a:prstGeom prst="rect">
            <a:avLst/>
          </a:prstGeom>
        </p:spPr>
      </p:pic>
      <p:pic>
        <p:nvPicPr>
          <p:cNvPr id="15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1509122"/>
            <a:ext cx="273043" cy="2730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875226"/>
            <a:ext cx="815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priority: executed every 3 hours starting at 01:00:00 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3999" y="1197973"/>
            <a:ext cx="838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MIDUM priority: executed every 12 hours starting at 02:00:00 </a:t>
            </a:r>
            <a:r>
              <a:rPr lang="en-US" dirty="0" smtClean="0"/>
              <a:t>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1509122"/>
            <a:ext cx="583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priority: executed every day at 03:00:00 AM</a:t>
            </a:r>
          </a:p>
        </p:txBody>
      </p:sp>
      <p:sp>
        <p:nvSpPr>
          <p:cNvPr id="21" name="Cube 20"/>
          <p:cNvSpPr/>
          <p:nvPr/>
        </p:nvSpPr>
        <p:spPr>
          <a:xfrm>
            <a:off x="3980219" y="2182310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92323" y="2292193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(p1)</a:t>
            </a:r>
            <a:endParaRPr lang="en-US" sz="12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2059247"/>
            <a:ext cx="517918" cy="5179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504" y="3654143"/>
            <a:ext cx="809510" cy="809510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42" idx="2"/>
            <a:endCxn id="24" idx="0"/>
          </p:cNvCxnSpPr>
          <p:nvPr/>
        </p:nvCxnSpPr>
        <p:spPr>
          <a:xfrm flipH="1">
            <a:off x="2916259" y="3058706"/>
            <a:ext cx="1075835" cy="5954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5"/>
            <a:endCxn id="23" idx="1"/>
          </p:cNvCxnSpPr>
          <p:nvPr/>
        </p:nvCxnSpPr>
        <p:spPr>
          <a:xfrm flipV="1">
            <a:off x="5961174" y="2318206"/>
            <a:ext cx="796156" cy="2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07323" y="4536386"/>
            <a:ext cx="94606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Get category list from Category table with the matching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Order categories by subscriber count in descending order.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For each category, a new worker thread is started to </a:t>
            </a:r>
            <a:r>
              <a:rPr lang="en-US" sz="2000" dirty="0" smtClean="0"/>
              <a:t>crawl </a:t>
            </a:r>
            <a:r>
              <a:rPr lang="en-US" sz="2000" dirty="0"/>
              <a:t>the </a:t>
            </a:r>
            <a:r>
              <a:rPr lang="en-US" sz="2000" dirty="0" smtClean="0"/>
              <a:t>products in parallel.</a:t>
            </a: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worker thread get the product list </a:t>
            </a:r>
            <a:r>
              <a:rPr lang="en-US" sz="2000" dirty="0" err="1" smtClean="0"/>
              <a:t>url</a:t>
            </a:r>
            <a:r>
              <a:rPr lang="en-US" sz="2000" dirty="0" smtClean="0"/>
              <a:t> from the Category object.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worker thread crawls the online shopping web site to get all products.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Product information is sent to </a:t>
            </a:r>
            <a:r>
              <a:rPr lang="en-US" sz="2000" dirty="0" err="1" smtClean="0"/>
              <a:t>q_product_p</a:t>
            </a:r>
            <a:r>
              <a:rPr lang="en-US" sz="2000" dirty="0" smtClean="0"/>
              <a:t>(n).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Log information is sent to </a:t>
            </a:r>
            <a:r>
              <a:rPr lang="en-US" sz="2000" dirty="0" err="1" smtClean="0"/>
              <a:t>q_product_log</a:t>
            </a:r>
            <a:r>
              <a:rPr lang="en-US" sz="2000" dirty="0" smtClean="0"/>
              <a:t> with status SUCCESS (0) or FAIL (1). </a:t>
            </a:r>
            <a:endParaRPr lang="en-US" sz="20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4021588"/>
            <a:ext cx="517918" cy="517918"/>
          </a:xfrm>
          <a:prstGeom prst="rect">
            <a:avLst/>
          </a:prstGeom>
        </p:spPr>
      </p:pic>
      <p:cxnSp>
        <p:nvCxnSpPr>
          <p:cNvPr id="33" name="Straight Arrow Connector 32"/>
          <p:cNvCxnSpPr>
            <a:stCxn id="21" idx="5"/>
            <a:endCxn id="31" idx="1"/>
          </p:cNvCxnSpPr>
          <p:nvPr/>
        </p:nvCxnSpPr>
        <p:spPr>
          <a:xfrm>
            <a:off x="5961174" y="2338825"/>
            <a:ext cx="796156" cy="194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20193" y="2059247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(High)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220194" y="4021588"/>
            <a:ext cx="162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</a:t>
            </a:r>
            <a:r>
              <a:rPr lang="en-US" dirty="0" err="1" smtClean="0"/>
              <a:t>_product_log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2710410"/>
            <a:ext cx="517918" cy="51791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3370425"/>
            <a:ext cx="517918" cy="517918"/>
          </a:xfrm>
          <a:prstGeom prst="rect">
            <a:avLst/>
          </a:prstGeom>
        </p:spPr>
      </p:pic>
      <p:sp>
        <p:nvSpPr>
          <p:cNvPr id="42" name="Cube 41"/>
          <p:cNvSpPr/>
          <p:nvPr/>
        </p:nvSpPr>
        <p:spPr>
          <a:xfrm>
            <a:off x="3992094" y="2797848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be 42"/>
          <p:cNvSpPr/>
          <p:nvPr/>
        </p:nvSpPr>
        <p:spPr>
          <a:xfrm>
            <a:off x="3968351" y="3413385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80449" y="2914659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(p2)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992323" y="3537126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(p3)</a:t>
            </a:r>
            <a:endParaRPr lang="en-US" sz="1200" dirty="0"/>
          </a:p>
        </p:txBody>
      </p:sp>
      <p:cxnSp>
        <p:nvCxnSpPr>
          <p:cNvPr id="47" name="Straight Arrow Connector 46"/>
          <p:cNvCxnSpPr>
            <a:stCxn id="43" idx="2"/>
            <a:endCxn id="24" idx="0"/>
          </p:cNvCxnSpPr>
          <p:nvPr/>
        </p:nvCxnSpPr>
        <p:spPr>
          <a:xfrm flipH="1" flipV="1">
            <a:off x="2916259" y="3654143"/>
            <a:ext cx="1052092" cy="20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2"/>
            <a:endCxn id="24" idx="0"/>
          </p:cNvCxnSpPr>
          <p:nvPr/>
        </p:nvCxnSpPr>
        <p:spPr>
          <a:xfrm flipH="1">
            <a:off x="2916259" y="2443168"/>
            <a:ext cx="1063960" cy="12109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2" idx="5"/>
            <a:endCxn id="39" idx="1"/>
          </p:cNvCxnSpPr>
          <p:nvPr/>
        </p:nvCxnSpPr>
        <p:spPr>
          <a:xfrm>
            <a:off x="5973049" y="2954363"/>
            <a:ext cx="784281" cy="1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3" idx="5"/>
            <a:endCxn id="40" idx="1"/>
          </p:cNvCxnSpPr>
          <p:nvPr/>
        </p:nvCxnSpPr>
        <p:spPr>
          <a:xfrm>
            <a:off x="5949306" y="3569900"/>
            <a:ext cx="808024" cy="5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3" idx="5"/>
            <a:endCxn id="31" idx="1"/>
          </p:cNvCxnSpPr>
          <p:nvPr/>
        </p:nvCxnSpPr>
        <p:spPr>
          <a:xfrm>
            <a:off x="5949306" y="3569900"/>
            <a:ext cx="808024" cy="71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2" idx="5"/>
            <a:endCxn id="31" idx="1"/>
          </p:cNvCxnSpPr>
          <p:nvPr/>
        </p:nvCxnSpPr>
        <p:spPr>
          <a:xfrm>
            <a:off x="5973049" y="2954363"/>
            <a:ext cx="784281" cy="132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20193" y="2710410"/>
            <a:ext cx="271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q_product_p2 (Medium)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220194" y="3370425"/>
            <a:ext cx="23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q_product_p3 (Low)</a:t>
            </a:r>
            <a:endParaRPr lang="en-US" dirty="0"/>
          </a:p>
        </p:txBody>
      </p:sp>
      <p:sp>
        <p:nvSpPr>
          <p:cNvPr id="72" name="Cloud 71"/>
          <p:cNvSpPr/>
          <p:nvPr/>
        </p:nvSpPr>
        <p:spPr>
          <a:xfrm>
            <a:off x="2395716" y="1956510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stCxn id="72" idx="0"/>
            <a:endCxn id="21" idx="2"/>
          </p:cNvCxnSpPr>
          <p:nvPr/>
        </p:nvCxnSpPr>
        <p:spPr>
          <a:xfrm>
            <a:off x="3186061" y="2283309"/>
            <a:ext cx="794158" cy="15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2" idx="0"/>
            <a:endCxn id="42" idx="2"/>
          </p:cNvCxnSpPr>
          <p:nvPr/>
        </p:nvCxnSpPr>
        <p:spPr>
          <a:xfrm>
            <a:off x="3186061" y="2283309"/>
            <a:ext cx="806033" cy="77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2" idx="0"/>
            <a:endCxn id="43" idx="2"/>
          </p:cNvCxnSpPr>
          <p:nvPr/>
        </p:nvCxnSpPr>
        <p:spPr>
          <a:xfrm>
            <a:off x="3186061" y="2283309"/>
            <a:ext cx="782290" cy="139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3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Price Monitoring Service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5" y="1192925"/>
            <a:ext cx="517918" cy="5179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5" y="1824554"/>
            <a:ext cx="517918" cy="5179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98" y="2456183"/>
            <a:ext cx="517918" cy="5179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0" y="1086050"/>
            <a:ext cx="517918" cy="5179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0" y="1729554"/>
            <a:ext cx="517918" cy="5179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0" y="2361183"/>
            <a:ext cx="517918" cy="517918"/>
          </a:xfrm>
          <a:prstGeom prst="rect">
            <a:avLst/>
          </a:prstGeom>
        </p:spPr>
      </p:pic>
      <p:sp>
        <p:nvSpPr>
          <p:cNvPr id="24" name="Cube 23"/>
          <p:cNvSpPr/>
          <p:nvPr/>
        </p:nvSpPr>
        <p:spPr>
          <a:xfrm>
            <a:off x="4098974" y="1192925"/>
            <a:ext cx="3047271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/>
          <p:cNvSpPr/>
          <p:nvPr/>
        </p:nvSpPr>
        <p:spPr>
          <a:xfrm>
            <a:off x="4098974" y="1824554"/>
            <a:ext cx="3047271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/>
          <p:cNvSpPr/>
          <p:nvPr/>
        </p:nvSpPr>
        <p:spPr>
          <a:xfrm>
            <a:off x="4098974" y="2456183"/>
            <a:ext cx="3047271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180300" y="1454177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(High)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80300" y="2085810"/>
            <a:ext cx="25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q_product_p2 (Medium)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180300" y="2729315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(Low)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394161" y="1086050"/>
            <a:ext cx="317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q_discount_product_p1 (High)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94161" y="1729554"/>
            <a:ext cx="347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q_discount_product_p2 (Medium)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394161" y="2361183"/>
            <a:ext cx="310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q_discount_product_p3 (Low)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98974" y="1255343"/>
            <a:ext cx="30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Price_monitoring_service</a:t>
            </a:r>
            <a:r>
              <a:rPr lang="en-US" dirty="0" smtClean="0"/>
              <a:t> (p1)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125717" y="1906223"/>
            <a:ext cx="30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Price_monitoring_service</a:t>
            </a:r>
            <a:r>
              <a:rPr lang="en-US" dirty="0" smtClean="0"/>
              <a:t> (p2)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098974" y="2541768"/>
            <a:ext cx="30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Price_monitoring_service</a:t>
            </a:r>
            <a:r>
              <a:rPr lang="en-US" dirty="0" smtClean="0"/>
              <a:t> (p3)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7" idx="3"/>
            <a:endCxn id="6" idx="1"/>
          </p:cNvCxnSpPr>
          <p:nvPr/>
        </p:nvCxnSpPr>
        <p:spPr>
          <a:xfrm flipV="1">
            <a:off x="1196913" y="1440009"/>
            <a:ext cx="2902061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3"/>
            <a:endCxn id="26" idx="2"/>
          </p:cNvCxnSpPr>
          <p:nvPr/>
        </p:nvCxnSpPr>
        <p:spPr>
          <a:xfrm>
            <a:off x="1196913" y="2083513"/>
            <a:ext cx="2902061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3"/>
            <a:endCxn id="27" idx="2"/>
          </p:cNvCxnSpPr>
          <p:nvPr/>
        </p:nvCxnSpPr>
        <p:spPr>
          <a:xfrm>
            <a:off x="1196716" y="2715142"/>
            <a:ext cx="2902258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4" idx="5"/>
            <a:endCxn id="21" idx="1"/>
          </p:cNvCxnSpPr>
          <p:nvPr/>
        </p:nvCxnSpPr>
        <p:spPr>
          <a:xfrm flipV="1">
            <a:off x="7146245" y="1345009"/>
            <a:ext cx="703255" cy="4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6" idx="5"/>
            <a:endCxn id="22" idx="1"/>
          </p:cNvCxnSpPr>
          <p:nvPr/>
        </p:nvCxnSpPr>
        <p:spPr>
          <a:xfrm>
            <a:off x="7146245" y="1981069"/>
            <a:ext cx="703255" cy="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7" idx="5"/>
            <a:endCxn id="23" idx="1"/>
          </p:cNvCxnSpPr>
          <p:nvPr/>
        </p:nvCxnSpPr>
        <p:spPr>
          <a:xfrm>
            <a:off x="7146245" y="2612698"/>
            <a:ext cx="703255" cy="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4" idx="2"/>
            <a:endCxn id="88" idx="0"/>
          </p:cNvCxnSpPr>
          <p:nvPr/>
        </p:nvCxnSpPr>
        <p:spPr>
          <a:xfrm flipH="1">
            <a:off x="3246663" y="1453783"/>
            <a:ext cx="852311" cy="20496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6" idx="2"/>
            <a:endCxn id="88" idx="0"/>
          </p:cNvCxnSpPr>
          <p:nvPr/>
        </p:nvCxnSpPr>
        <p:spPr>
          <a:xfrm flipH="1">
            <a:off x="3246663" y="2085412"/>
            <a:ext cx="852311" cy="1417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7" idx="2"/>
            <a:endCxn id="88" idx="0"/>
          </p:cNvCxnSpPr>
          <p:nvPr/>
        </p:nvCxnSpPr>
        <p:spPr>
          <a:xfrm flipH="1">
            <a:off x="3246663" y="2717041"/>
            <a:ext cx="852311" cy="7863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471" y="3503411"/>
            <a:ext cx="1154384" cy="385784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296883" y="4239494"/>
            <a:ext cx="115884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Get product from </a:t>
            </a:r>
            <a:r>
              <a:rPr lang="en-US" sz="2000" dirty="0" err="1" smtClean="0"/>
              <a:t>q_product_p</a:t>
            </a:r>
            <a:r>
              <a:rPr lang="en-US" sz="2000" dirty="0" smtClean="0"/>
              <a:t>(n) queue.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Check if product’s id exists in cache, if not, store the product in DB and &lt;product id, price&gt; pair to cache.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If product exists in cache, compare if price is reduced, if yes, send product to </a:t>
            </a:r>
            <a:r>
              <a:rPr lang="en-US" sz="2000" dirty="0" err="1" smtClean="0"/>
              <a:t>q_discount_product_p</a:t>
            </a:r>
            <a:r>
              <a:rPr lang="en-US" sz="2000" dirty="0" smtClean="0"/>
              <a:t>(n) queue.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Update cache and DB with new price if price is changed.</a:t>
            </a:r>
            <a:endParaRPr lang="en-US" sz="2000" dirty="0"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949" y="3417983"/>
            <a:ext cx="809510" cy="809510"/>
          </a:xfrm>
          <a:prstGeom prst="rect">
            <a:avLst/>
          </a:prstGeom>
        </p:spPr>
      </p:pic>
      <p:cxnSp>
        <p:nvCxnSpPr>
          <p:cNvPr id="95" name="Straight Arrow Connector 94"/>
          <p:cNvCxnSpPr>
            <a:stCxn id="24" idx="5"/>
            <a:endCxn id="93" idx="0"/>
          </p:cNvCxnSpPr>
          <p:nvPr/>
        </p:nvCxnSpPr>
        <p:spPr>
          <a:xfrm>
            <a:off x="7146245" y="1349440"/>
            <a:ext cx="557459" cy="20685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6" idx="5"/>
            <a:endCxn id="93" idx="0"/>
          </p:cNvCxnSpPr>
          <p:nvPr/>
        </p:nvCxnSpPr>
        <p:spPr>
          <a:xfrm>
            <a:off x="7146245" y="1981069"/>
            <a:ext cx="557459" cy="14369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7" idx="5"/>
            <a:endCxn id="93" idx="0"/>
          </p:cNvCxnSpPr>
          <p:nvPr/>
        </p:nvCxnSpPr>
        <p:spPr>
          <a:xfrm>
            <a:off x="7146245" y="2612698"/>
            <a:ext cx="557459" cy="8052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37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Instant Notification Service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1157302"/>
            <a:ext cx="517918" cy="5179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1800806"/>
            <a:ext cx="517918" cy="5179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2432435"/>
            <a:ext cx="517918" cy="51791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83969" y="1359182"/>
            <a:ext cx="317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q_discount_product_p1 (High)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969" y="2002686"/>
            <a:ext cx="347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q_discount_product_p2 (Medium)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83969" y="2634315"/>
            <a:ext cx="310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q_discount_product_p3 (Low)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6696" y="4940135"/>
            <a:ext cx="7861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Get discount products from </a:t>
            </a:r>
            <a:r>
              <a:rPr lang="en-US" sz="2000" dirty="0" err="1" smtClean="0"/>
              <a:t>q_discount_product_p</a:t>
            </a:r>
            <a:r>
              <a:rPr lang="en-US" sz="2000" dirty="0" smtClean="0"/>
              <a:t>(n) queues.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Find the subscribers of the product’s category.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Start a new thread to send product discount information to users.</a:t>
            </a:r>
            <a:endParaRPr lang="en-US" sz="2000" dirty="0"/>
          </a:p>
        </p:txBody>
      </p:sp>
      <p:sp>
        <p:nvSpPr>
          <p:cNvPr id="28" name="Cube 27"/>
          <p:cNvSpPr/>
          <p:nvPr/>
        </p:nvSpPr>
        <p:spPr>
          <a:xfrm>
            <a:off x="4716490" y="1157302"/>
            <a:ext cx="3370606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4704694" y="1800806"/>
            <a:ext cx="3382402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4724486" y="2432435"/>
            <a:ext cx="3362610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853" y="1484738"/>
            <a:ext cx="901090" cy="90109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724486" y="1231595"/>
            <a:ext cx="336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</a:t>
            </a:r>
            <a:r>
              <a:rPr lang="en-US" smtClean="0"/>
              <a:t>Notification Service (</a:t>
            </a:r>
            <a:r>
              <a:rPr lang="en-US" dirty="0" smtClean="0"/>
              <a:t>p1)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24486" y="1897746"/>
            <a:ext cx="336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Notification Service (p2)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24486" y="2531324"/>
            <a:ext cx="336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Notification Service (p3)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2" idx="3"/>
            <a:endCxn id="28" idx="2"/>
          </p:cNvCxnSpPr>
          <p:nvPr/>
        </p:nvCxnSpPr>
        <p:spPr>
          <a:xfrm>
            <a:off x="957226" y="1416261"/>
            <a:ext cx="3759264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29" idx="2"/>
          </p:cNvCxnSpPr>
          <p:nvPr/>
        </p:nvCxnSpPr>
        <p:spPr>
          <a:xfrm>
            <a:off x="957226" y="2059765"/>
            <a:ext cx="3747468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3"/>
            <a:endCxn id="30" idx="2"/>
          </p:cNvCxnSpPr>
          <p:nvPr/>
        </p:nvCxnSpPr>
        <p:spPr>
          <a:xfrm>
            <a:off x="957226" y="2691394"/>
            <a:ext cx="3767260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2" idx="1"/>
          </p:cNvCxnSpPr>
          <p:nvPr/>
        </p:nvCxnSpPr>
        <p:spPr>
          <a:xfrm>
            <a:off x="8087096" y="1313817"/>
            <a:ext cx="680757" cy="62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9" idx="5"/>
            <a:endCxn id="32" idx="1"/>
          </p:cNvCxnSpPr>
          <p:nvPr/>
        </p:nvCxnSpPr>
        <p:spPr>
          <a:xfrm flipV="1">
            <a:off x="8087096" y="1935283"/>
            <a:ext cx="680757" cy="2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" idx="5"/>
            <a:endCxn id="32" idx="1"/>
          </p:cNvCxnSpPr>
          <p:nvPr/>
        </p:nvCxnSpPr>
        <p:spPr>
          <a:xfrm flipV="1">
            <a:off x="8087096" y="1935283"/>
            <a:ext cx="680757" cy="65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loud 54"/>
          <p:cNvSpPr/>
          <p:nvPr/>
        </p:nvSpPr>
        <p:spPr>
          <a:xfrm>
            <a:off x="10272498" y="1522574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115" y="1555988"/>
            <a:ext cx="671607" cy="671607"/>
          </a:xfrm>
          <a:prstGeom prst="rect">
            <a:avLst/>
          </a:prstGeom>
        </p:spPr>
      </p:pic>
      <p:cxnSp>
        <p:nvCxnSpPr>
          <p:cNvPr id="58" name="Straight Arrow Connector 57"/>
          <p:cNvCxnSpPr>
            <a:stCxn id="32" idx="3"/>
            <a:endCxn id="56" idx="1"/>
          </p:cNvCxnSpPr>
          <p:nvPr/>
        </p:nvCxnSpPr>
        <p:spPr>
          <a:xfrm flipV="1">
            <a:off x="9668943" y="1891792"/>
            <a:ext cx="1679172" cy="4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856" y="3376317"/>
            <a:ext cx="809510" cy="809510"/>
          </a:xfrm>
          <a:prstGeom prst="rect">
            <a:avLst/>
          </a:prstGeom>
        </p:spPr>
      </p:pic>
      <p:cxnSp>
        <p:nvCxnSpPr>
          <p:cNvPr id="63" name="Straight Arrow Connector 62"/>
          <p:cNvCxnSpPr>
            <a:stCxn id="59" idx="3"/>
            <a:endCxn id="28" idx="2"/>
          </p:cNvCxnSpPr>
          <p:nvPr/>
        </p:nvCxnSpPr>
        <p:spPr>
          <a:xfrm flipV="1">
            <a:off x="3650366" y="1418160"/>
            <a:ext cx="1066124" cy="2362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9" idx="3"/>
            <a:endCxn id="29" idx="2"/>
          </p:cNvCxnSpPr>
          <p:nvPr/>
        </p:nvCxnSpPr>
        <p:spPr>
          <a:xfrm flipV="1">
            <a:off x="3650366" y="2061664"/>
            <a:ext cx="1054328" cy="17194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3"/>
            <a:endCxn id="30" idx="2"/>
          </p:cNvCxnSpPr>
          <p:nvPr/>
        </p:nvCxnSpPr>
        <p:spPr>
          <a:xfrm flipV="1">
            <a:off x="3650366" y="2693293"/>
            <a:ext cx="1074120" cy="10877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3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Service</a:t>
            </a:r>
            <a:endParaRPr lang="en-US" dirty="0"/>
          </a:p>
        </p:txBody>
      </p:sp>
      <p:sp>
        <p:nvSpPr>
          <p:cNvPr id="17" name="Cloud 16"/>
          <p:cNvSpPr/>
          <p:nvPr/>
        </p:nvSpPr>
        <p:spPr>
          <a:xfrm>
            <a:off x="3243312" y="1153689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029" y="1142146"/>
            <a:ext cx="671607" cy="67160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188" y="2320190"/>
            <a:ext cx="809510" cy="80951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85" y="1064755"/>
            <a:ext cx="959764" cy="959764"/>
          </a:xfrm>
          <a:prstGeom prst="rect">
            <a:avLst/>
          </a:prstGeom>
        </p:spPr>
      </p:pic>
      <p:sp>
        <p:nvSpPr>
          <p:cNvPr id="28" name="Cube 27"/>
          <p:cNvSpPr/>
          <p:nvPr/>
        </p:nvSpPr>
        <p:spPr>
          <a:xfrm>
            <a:off x="7015841" y="1288451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42588" y="1335951"/>
            <a:ext cx="2358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842588" y="1675254"/>
            <a:ext cx="2311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15841" y="1374857"/>
            <a:ext cx="168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Service</a:t>
            </a:r>
            <a:endParaRPr lang="en-US" sz="1200" dirty="0"/>
          </a:p>
        </p:txBody>
      </p:sp>
      <p:cxnSp>
        <p:nvCxnSpPr>
          <p:cNvPr id="34" name="Straight Arrow Connector 33"/>
          <p:cNvCxnSpPr>
            <a:stCxn id="27" idx="3"/>
            <a:endCxn id="28" idx="2"/>
          </p:cNvCxnSpPr>
          <p:nvPr/>
        </p:nvCxnSpPr>
        <p:spPr>
          <a:xfrm>
            <a:off x="6333949" y="1544637"/>
            <a:ext cx="681892" cy="46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  <a:endCxn id="26" idx="0"/>
          </p:cNvCxnSpPr>
          <p:nvPr/>
        </p:nvCxnSpPr>
        <p:spPr>
          <a:xfrm flipH="1">
            <a:off x="7946943" y="1705823"/>
            <a:ext cx="7204" cy="6143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2509" y="3158841"/>
            <a:ext cx="115428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Allow users to create/update/delete accounts and subscribe/unsubscribe categories.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Allow users to query for discount products in any category.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POST	/</a:t>
            </a:r>
            <a:r>
              <a:rPr lang="en-US" sz="2000" dirty="0" err="1" smtClean="0"/>
              <a:t>api</a:t>
            </a:r>
            <a:r>
              <a:rPr lang="en-US" sz="2000" dirty="0" smtClean="0"/>
              <a:t>/users					Create user</a:t>
            </a:r>
          </a:p>
          <a:p>
            <a:r>
              <a:rPr lang="en-US" sz="2000" dirty="0" smtClean="0"/>
              <a:t>PUT	/</a:t>
            </a:r>
            <a:r>
              <a:rPr lang="en-US" sz="2000" dirty="0" err="1" smtClean="0"/>
              <a:t>api</a:t>
            </a:r>
            <a:r>
              <a:rPr lang="en-US" sz="2000" dirty="0" smtClean="0"/>
              <a:t>/users/{</a:t>
            </a:r>
            <a:r>
              <a:rPr lang="en-US" sz="2000" dirty="0" err="1" smtClean="0"/>
              <a:t>userId</a:t>
            </a:r>
            <a:r>
              <a:rPr lang="en-US" sz="2000" dirty="0" smtClean="0"/>
              <a:t>}				Update user</a:t>
            </a:r>
          </a:p>
          <a:p>
            <a:r>
              <a:rPr lang="en-US" sz="2000" dirty="0" smtClean="0"/>
              <a:t>DELETE	/</a:t>
            </a:r>
            <a:r>
              <a:rPr lang="en-US" sz="2000" dirty="0" err="1" smtClean="0"/>
              <a:t>api</a:t>
            </a:r>
            <a:r>
              <a:rPr lang="en-US" sz="2000" dirty="0" smtClean="0"/>
              <a:t>/users/{</a:t>
            </a:r>
            <a:r>
              <a:rPr lang="en-US" sz="2000" dirty="0" err="1" smtClean="0"/>
              <a:t>userId</a:t>
            </a:r>
            <a:r>
              <a:rPr lang="en-US" sz="2000" dirty="0" smtClean="0"/>
              <a:t>}				Delete user</a:t>
            </a:r>
          </a:p>
          <a:p>
            <a:r>
              <a:rPr lang="en-US" sz="2000" dirty="0" smtClean="0"/>
              <a:t>POST	/</a:t>
            </a:r>
            <a:r>
              <a:rPr lang="en-US" sz="2000" dirty="0" err="1" smtClean="0"/>
              <a:t>api</a:t>
            </a:r>
            <a:r>
              <a:rPr lang="en-US" sz="2000" dirty="0" smtClean="0"/>
              <a:t>/users/{</a:t>
            </a:r>
            <a:r>
              <a:rPr lang="en-US" sz="2000" dirty="0" err="1" smtClean="0"/>
              <a:t>userId</a:t>
            </a:r>
            <a:r>
              <a:rPr lang="en-US" sz="2000" dirty="0" smtClean="0"/>
              <a:t>}/categories/{</a:t>
            </a:r>
            <a:r>
              <a:rPr lang="en-US" sz="2000" dirty="0" err="1" smtClean="0"/>
              <a:t>categoryId</a:t>
            </a:r>
            <a:r>
              <a:rPr lang="en-US" sz="2000" dirty="0" smtClean="0"/>
              <a:t>}		Subscribe category</a:t>
            </a:r>
          </a:p>
          <a:p>
            <a:r>
              <a:rPr lang="en-US" sz="2000" dirty="0" smtClean="0"/>
              <a:t>DELETE	/</a:t>
            </a:r>
            <a:r>
              <a:rPr lang="en-US" sz="2000" dirty="0" err="1" smtClean="0"/>
              <a:t>api</a:t>
            </a:r>
            <a:r>
              <a:rPr lang="en-US" sz="2000" dirty="0" smtClean="0"/>
              <a:t>/users/{</a:t>
            </a:r>
            <a:r>
              <a:rPr lang="en-US" sz="2000" dirty="0" err="1" smtClean="0"/>
              <a:t>userId</a:t>
            </a:r>
            <a:r>
              <a:rPr lang="en-US" sz="2000" dirty="0" smtClean="0"/>
              <a:t>}/categories/{</a:t>
            </a:r>
            <a:r>
              <a:rPr lang="en-US" sz="2000" dirty="0" err="1" smtClean="0"/>
              <a:t>categoryId</a:t>
            </a:r>
            <a:r>
              <a:rPr lang="en-US" sz="2000" dirty="0" smtClean="0"/>
              <a:t>}		Unsubscribe category</a:t>
            </a:r>
          </a:p>
          <a:p>
            <a:r>
              <a:rPr lang="en-US" sz="2000" dirty="0" smtClean="0"/>
              <a:t>GET </a:t>
            </a:r>
            <a:r>
              <a:rPr lang="en-US" sz="2000" dirty="0"/>
              <a:t>/</a:t>
            </a:r>
            <a:r>
              <a:rPr lang="en-US" sz="2000" dirty="0" err="1"/>
              <a:t>api</a:t>
            </a:r>
            <a:r>
              <a:rPr lang="en-US" sz="2000" dirty="0"/>
              <a:t>/deal-search-service/categories		</a:t>
            </a:r>
            <a:r>
              <a:rPr lang="en-US" sz="2000" dirty="0" smtClean="0"/>
              <a:t>	List </a:t>
            </a:r>
            <a:r>
              <a:rPr lang="en-US" sz="2000" dirty="0"/>
              <a:t>all categories</a:t>
            </a:r>
          </a:p>
          <a:p>
            <a:r>
              <a:rPr lang="en-US" sz="2000" dirty="0" smtClean="0"/>
              <a:t>GET </a:t>
            </a:r>
            <a:r>
              <a:rPr lang="en-US" sz="2000" dirty="0"/>
              <a:t>/</a:t>
            </a:r>
            <a:r>
              <a:rPr lang="en-US" sz="2000" dirty="0" err="1"/>
              <a:t>api</a:t>
            </a:r>
            <a:r>
              <a:rPr lang="en-US" sz="2000" dirty="0"/>
              <a:t>/deal-search-service/deals/{</a:t>
            </a:r>
            <a:r>
              <a:rPr lang="en-US" sz="2000" dirty="0" err="1"/>
              <a:t>categoryId</a:t>
            </a:r>
            <a:r>
              <a:rPr lang="en-US" sz="2000" dirty="0"/>
              <a:t>}	</a:t>
            </a:r>
            <a:r>
              <a:rPr lang="en-US" sz="2000" dirty="0" smtClean="0"/>
              <a:t>	List </a:t>
            </a:r>
            <a:r>
              <a:rPr lang="en-US" sz="2000" dirty="0"/>
              <a:t>all deals for the specified category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69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Product Log Service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60" y="1794549"/>
            <a:ext cx="517918" cy="5179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12308" y="1985550"/>
            <a:ext cx="1559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q_product_log</a:t>
            </a:r>
            <a:endParaRPr lang="en-US" dirty="0"/>
          </a:p>
        </p:txBody>
      </p:sp>
      <p:sp>
        <p:nvSpPr>
          <p:cNvPr id="8" name="Cube 7"/>
          <p:cNvSpPr/>
          <p:nvPr/>
        </p:nvSpPr>
        <p:spPr>
          <a:xfrm>
            <a:off x="4622261" y="1794549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22261" y="189455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Log Service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8" idx="3"/>
            <a:endCxn id="12" idx="0"/>
          </p:cNvCxnSpPr>
          <p:nvPr/>
        </p:nvCxnSpPr>
        <p:spPr>
          <a:xfrm>
            <a:off x="5560567" y="2211921"/>
            <a:ext cx="0" cy="668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8" idx="2"/>
          </p:cNvCxnSpPr>
          <p:nvPr/>
        </p:nvCxnSpPr>
        <p:spPr>
          <a:xfrm>
            <a:off x="2660478" y="2053508"/>
            <a:ext cx="1961783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259" y="4191990"/>
            <a:ext cx="11709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Receive product crawler log from </a:t>
            </a:r>
            <a:r>
              <a:rPr lang="en-US" sz="2000" dirty="0" err="1" smtClean="0"/>
              <a:t>q_product_log</a:t>
            </a:r>
            <a:r>
              <a:rPr lang="en-US" sz="2000" dirty="0" smtClean="0"/>
              <a:t> queue.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Store the log into </a:t>
            </a:r>
            <a:r>
              <a:rPr lang="en-US" sz="2000" dirty="0" smtClean="0"/>
              <a:t>MongoDB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Product crawler sends log to queue instead of writing to DB or file to have higher throughput for </a:t>
            </a:r>
            <a:r>
              <a:rPr lang="en-US" sz="2000" smtClean="0"/>
              <a:t>crawling</a:t>
            </a:r>
            <a:r>
              <a:rPr lang="en-US" sz="2000" smtClean="0"/>
              <a:t>.</a:t>
            </a:r>
            <a:endParaRPr lang="en-US" sz="20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026" y="2880586"/>
            <a:ext cx="919082" cy="91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3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625"/>
            <a:ext cx="10515600" cy="812511"/>
          </a:xfrm>
        </p:spPr>
        <p:txBody>
          <a:bodyPr/>
          <a:lstStyle/>
          <a:p>
            <a:pPr algn="ctr"/>
            <a:r>
              <a:rPr lang="en-US" dirty="0" smtClean="0"/>
              <a:t>DB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316" y="1056904"/>
            <a:ext cx="1833748" cy="1876301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id</a:t>
            </a:r>
          </a:p>
          <a:p>
            <a:pPr marL="0" indent="0">
              <a:buNone/>
            </a:pPr>
            <a:r>
              <a:rPr lang="en-US" sz="1800" dirty="0" err="1" smtClean="0"/>
              <a:t>category_name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product_list_url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create_time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/>
              <a:t>u</a:t>
            </a:r>
            <a:r>
              <a:rPr lang="en-US" sz="1800" dirty="0" err="1" smtClean="0"/>
              <a:t>pdate_time</a:t>
            </a:r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75316" y="644462"/>
            <a:ext cx="1298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category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297968" y="644462"/>
            <a:ext cx="2338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</a:t>
            </a:r>
            <a:r>
              <a:rPr lang="en-US" sz="2400" dirty="0" err="1" smtClean="0"/>
              <a:t>ategory_priority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97968" y="1056904"/>
            <a:ext cx="1833748" cy="187630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category_id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/>
              <a:t>p</a:t>
            </a:r>
            <a:r>
              <a:rPr lang="en-US" sz="1800" dirty="0" smtClean="0"/>
              <a:t>riority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u</a:t>
            </a:r>
            <a:r>
              <a:rPr lang="en-US" sz="1800" dirty="0" err="1" smtClean="0"/>
              <a:t>ser_count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create_time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update_time</a:t>
            </a:r>
            <a:endParaRPr lang="en-US" sz="1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767613" y="644462"/>
            <a:ext cx="195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user_category</a:t>
            </a:r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861912" y="1056905"/>
            <a:ext cx="1833748" cy="18763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user_id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category_id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create_time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update_time</a:t>
            </a:r>
            <a:endParaRPr lang="en-US" sz="18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8405210" y="644462"/>
            <a:ext cx="294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user_count_threshold</a:t>
            </a:r>
            <a:endParaRPr lang="en-US" sz="2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405209" y="1056905"/>
            <a:ext cx="2757595" cy="18763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h</a:t>
            </a:r>
            <a:r>
              <a:rPr lang="en-US" sz="1800" dirty="0" err="1" smtClean="0"/>
              <a:t>igh_priority_user_count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create_time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update_time</a:t>
            </a:r>
            <a:endParaRPr lang="en-US" sz="1800" dirty="0" smtClean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85216" y="3489367"/>
            <a:ext cx="1823848" cy="308956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p</a:t>
            </a:r>
            <a:r>
              <a:rPr lang="en-US" sz="1800" dirty="0" err="1" smtClean="0"/>
              <a:t>roduct_id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/>
              <a:t>c</a:t>
            </a:r>
            <a:r>
              <a:rPr lang="en-US" sz="1800" dirty="0" err="1" smtClean="0"/>
              <a:t>ategory_id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/>
              <a:t>t</a:t>
            </a:r>
            <a:r>
              <a:rPr lang="en-US" sz="1800" dirty="0" smtClean="0"/>
              <a:t>itle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t</a:t>
            </a:r>
            <a:r>
              <a:rPr lang="en-US" sz="1800" dirty="0" err="1" smtClean="0"/>
              <a:t>humnail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detail_url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/>
              <a:t>p</a:t>
            </a:r>
            <a:r>
              <a:rPr lang="en-US" sz="1800" dirty="0" smtClean="0"/>
              <a:t>rice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o</a:t>
            </a:r>
            <a:r>
              <a:rPr lang="en-US" sz="1800" dirty="0" err="1" smtClean="0"/>
              <a:t>ld_price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create_time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update_time</a:t>
            </a:r>
            <a:endParaRPr lang="en-US" sz="18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85216" y="3076925"/>
            <a:ext cx="116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product</a:t>
            </a:r>
            <a:endParaRPr lang="en-US" sz="2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277053" y="3475517"/>
            <a:ext cx="2078717" cy="308956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status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message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t</a:t>
            </a:r>
            <a:r>
              <a:rPr lang="en-US" sz="1800" dirty="0" err="1" smtClean="0"/>
              <a:t>hread_id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product_url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category_name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page_number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Timestamp_in_milli</a:t>
            </a:r>
            <a:endParaRPr lang="en-US" sz="18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277054" y="3063075"/>
            <a:ext cx="1694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product_log</a:t>
            </a:r>
            <a:endParaRPr lang="en-US" sz="24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863898" y="3473538"/>
            <a:ext cx="1863612" cy="308956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email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password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n</a:t>
            </a:r>
            <a:r>
              <a:rPr lang="en-US" sz="1800" dirty="0" err="1" smtClean="0"/>
              <a:t>otification_type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create_time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update_time</a:t>
            </a:r>
            <a:endParaRPr lang="en-US" sz="18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863898" y="3061096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</a:t>
            </a:r>
            <a:endParaRPr lang="en-US" sz="24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8415114" y="3495313"/>
            <a:ext cx="1863612" cy="308956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user_id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category_id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create_time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update_time</a:t>
            </a:r>
            <a:endParaRPr lang="en-US" sz="18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8415114" y="3082871"/>
            <a:ext cx="195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</a:t>
            </a:r>
            <a:r>
              <a:rPr lang="en-US" sz="2400" dirty="0" err="1" smtClean="0"/>
              <a:t>ser_category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759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6585</TotalTime>
  <Words>748</Words>
  <Application>Microsoft Macintosh PowerPoint</Application>
  <PresentationFormat>Widescreen</PresentationFormat>
  <Paragraphs>166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What is Price Monitoring System </vt:lpstr>
      <vt:lpstr>Price Monitoring System Overview</vt:lpstr>
      <vt:lpstr>Category Crawler</vt:lpstr>
      <vt:lpstr>Product Crawler</vt:lpstr>
      <vt:lpstr>Price Monitoring Service</vt:lpstr>
      <vt:lpstr>Instant Notification Service</vt:lpstr>
      <vt:lpstr>User Service</vt:lpstr>
      <vt:lpstr>Product Log Service</vt:lpstr>
      <vt:lpstr>DB Schema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Discovery Crawler Flow</dc:title>
  <dc:creator>Bihju Chiu</dc:creator>
  <cp:lastModifiedBy>Bihju Chiu</cp:lastModifiedBy>
  <cp:revision>120</cp:revision>
  <cp:lastPrinted>2017-05-27T20:17:11Z</cp:lastPrinted>
  <dcterms:created xsi:type="dcterms:W3CDTF">2017-05-27T16:29:41Z</dcterms:created>
  <dcterms:modified xsi:type="dcterms:W3CDTF">2017-06-16T01:58:04Z</dcterms:modified>
</cp:coreProperties>
</file>