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68"/>
            <p14:sldId id="266"/>
            <p14:sldId id="256"/>
            <p14:sldId id="257"/>
            <p14:sldId id="258"/>
            <p14:sldId id="259"/>
            <p14:sldId id="260"/>
            <p14:sldId id="261"/>
            <p14:sldId id="269"/>
          </p14:sldIdLst>
        </p14:section>
        <p14:section name="Untitled Section" id="{2DCC702A-A243-DB4A-8C6D-24D6E5D6023D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3"/>
  </p:normalViewPr>
  <p:slideViewPr>
    <p:cSldViewPr snapToGrid="0" snapToObjects="1">
      <p:cViewPr>
        <p:scale>
          <a:sx n="108" d="100"/>
          <a:sy n="108" d="100"/>
        </p:scale>
        <p:origin x="7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product price monitoring system, similar to </a:t>
            </a:r>
            <a:r>
              <a:rPr lang="en-US" dirty="0" err="1" smtClean="0"/>
              <a:t>dealmoon.com</a:t>
            </a:r>
            <a:r>
              <a:rPr lang="en-US" dirty="0" smtClean="0"/>
              <a:t>, to notify subscribers about discount products.</a:t>
            </a:r>
          </a:p>
          <a:p>
            <a:r>
              <a:rPr lang="en-US" dirty="0" smtClean="0"/>
              <a:t>Acquire product info from an online shopping web site and store into MySQL DB.</a:t>
            </a:r>
          </a:p>
          <a:p>
            <a:r>
              <a:rPr lang="en-US" dirty="0" smtClean="0"/>
              <a:t>Sort products according to their categories.</a:t>
            </a:r>
          </a:p>
          <a:p>
            <a:r>
              <a:rPr lang="en-US" dirty="0" smtClean="0"/>
              <a:t>Users can create/update/delete their accounts with email addresses.</a:t>
            </a:r>
          </a:p>
          <a:p>
            <a:r>
              <a:rPr lang="en-US" dirty="0" smtClean="0"/>
              <a:t>User can subscribe/unsubscribe the interested categories.</a:t>
            </a:r>
          </a:p>
          <a:p>
            <a:r>
              <a:rPr lang="en-US" dirty="0" smtClean="0"/>
              <a:t>The system will notify subscribed users when a product price is reduced in the subscribed category.</a:t>
            </a:r>
          </a:p>
          <a:p>
            <a:r>
              <a:rPr lang="en-US" dirty="0" smtClean="0"/>
              <a:t>User can also query discount products of any category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16" y="1056904"/>
            <a:ext cx="1833748" cy="1876301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product_list_url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pdate_time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5316" y="644462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97968" y="644462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97968" y="1056904"/>
            <a:ext cx="1833748" cy="187630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riority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7613" y="64446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61912" y="1056905"/>
            <a:ext cx="1833748" cy="1876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405210" y="644462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405209" y="1056905"/>
            <a:ext cx="2757595" cy="1876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h</a:t>
            </a:r>
            <a:r>
              <a:rPr lang="en-US" sz="1800" dirty="0" err="1" smtClean="0"/>
              <a:t>igh_priority_user_count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6" y="3489367"/>
            <a:ext cx="1823848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/>
              <a:t>c</a:t>
            </a:r>
            <a:r>
              <a:rPr lang="en-US" sz="1800" dirty="0" err="1" smtClean="0"/>
              <a:t>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humnail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detail_url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o</a:t>
            </a:r>
            <a:r>
              <a:rPr lang="en-US" sz="1800" dirty="0" err="1" smtClean="0"/>
              <a:t>ld_price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5216" y="307692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77053" y="3475517"/>
            <a:ext cx="2078717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hread_id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page_number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Timestamp_in_milli</a:t>
            </a:r>
            <a:endParaRPr lang="en-US" sz="1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77054" y="3063075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product_log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63898" y="3473538"/>
            <a:ext cx="1863612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n</a:t>
            </a:r>
            <a:r>
              <a:rPr lang="en-US" sz="1800" dirty="0" err="1" smtClean="0"/>
              <a:t>otification_type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863898" y="306109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415114" y="3495313"/>
            <a:ext cx="1863612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415114" y="3082871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</a:t>
            </a:r>
            <a:r>
              <a:rPr lang="en-US" sz="2400" dirty="0" err="1" smtClean="0"/>
              <a:t>ser_category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</a:t>
            </a:r>
            <a:r>
              <a:rPr lang="en-US" smtClean="0"/>
              <a:t>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6171880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2014045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74244" y="4768321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826657" y="6374999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art 29"/>
          <p:cNvSpPr/>
          <p:nvPr/>
        </p:nvSpPr>
        <p:spPr>
          <a:xfrm>
            <a:off x="7826657" y="5681404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374999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681404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472042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41228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40130" y="41228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65376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art 70"/>
          <p:cNvSpPr/>
          <p:nvPr/>
        </p:nvSpPr>
        <p:spPr>
          <a:xfrm>
            <a:off x="7826657" y="185328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040130" y="185328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761147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862979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862979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Health </a:t>
            </a:r>
            <a:r>
              <a:rPr lang="en-US" sz="1200" dirty="0" smtClean="0"/>
              <a:t>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3346816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040130" y="3346816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4" name="Heart 113"/>
          <p:cNvSpPr/>
          <p:nvPr/>
        </p:nvSpPr>
        <p:spPr>
          <a:xfrm>
            <a:off x="7826657" y="2609642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8040130" y="2609642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654445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365" idx="2"/>
          </p:cNvCxnSpPr>
          <p:nvPr/>
        </p:nvCxnSpPr>
        <p:spPr>
          <a:xfrm flipV="1">
            <a:off x="7753434" y="3723466"/>
            <a:ext cx="3936040" cy="26049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365" idx="0"/>
          </p:cNvCxnSpPr>
          <p:nvPr/>
        </p:nvCxnSpPr>
        <p:spPr>
          <a:xfrm>
            <a:off x="7753434" y="1810278"/>
            <a:ext cx="3936040" cy="110367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365" idx="0"/>
            <a:endCxn id="202" idx="5"/>
          </p:cNvCxnSpPr>
          <p:nvPr/>
        </p:nvCxnSpPr>
        <p:spPr>
          <a:xfrm rot="16200000" flipV="1">
            <a:off x="9546125" y="770607"/>
            <a:ext cx="350659" cy="3936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ube 201"/>
          <p:cNvSpPr/>
          <p:nvPr/>
        </p:nvSpPr>
        <p:spPr>
          <a:xfrm>
            <a:off x="5772479" y="240678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5772479" y="315980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5772479" y="39128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5749692" y="466583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5761298" y="541885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5772479" y="617188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5772479" y="2510123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Deal Search Service</a:t>
            </a:r>
            <a:endParaRPr lang="en-US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325909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40080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757051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625500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506027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6" name="Elbow Connector 215"/>
          <p:cNvCxnSpPr>
            <a:endCxn id="365" idx="2"/>
          </p:cNvCxnSpPr>
          <p:nvPr/>
        </p:nvCxnSpPr>
        <p:spPr>
          <a:xfrm flipV="1">
            <a:off x="7721744" y="3723466"/>
            <a:ext cx="3967730" cy="19152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5" idx="5"/>
            <a:endCxn id="365" idx="2"/>
          </p:cNvCxnSpPr>
          <p:nvPr/>
        </p:nvCxnSpPr>
        <p:spPr>
          <a:xfrm flipV="1">
            <a:off x="7730647" y="3723466"/>
            <a:ext cx="3958827" cy="10988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365" idx="2"/>
          </p:cNvCxnSpPr>
          <p:nvPr/>
        </p:nvCxnSpPr>
        <p:spPr>
          <a:xfrm flipV="1">
            <a:off x="7753434" y="3723466"/>
            <a:ext cx="3936040" cy="3458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365" idx="1"/>
          </p:cNvCxnSpPr>
          <p:nvPr/>
        </p:nvCxnSpPr>
        <p:spPr>
          <a:xfrm>
            <a:off x="7753434" y="3316316"/>
            <a:ext cx="3531285" cy="23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883909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304869"/>
            <a:ext cx="2372443" cy="679720"/>
          </a:xfrm>
          <a:prstGeom prst="bentConnector3">
            <a:avLst>
              <a:gd name="adj1" fmla="val 515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805166"/>
            <a:ext cx="1330703" cy="34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3420659"/>
            <a:ext cx="1330703" cy="38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926697"/>
            <a:ext cx="1307916" cy="33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4173678"/>
            <a:ext cx="1330703" cy="109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679716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921711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546207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006813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487757"/>
            <a:ext cx="986256" cy="1003964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19" y="2913956"/>
            <a:ext cx="809510" cy="809510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 flipV="1">
            <a:off x="4526928" y="2984589"/>
            <a:ext cx="1245551" cy="43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4146575"/>
            <a:ext cx="1057192" cy="516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5340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404027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883909"/>
            <a:ext cx="1110033" cy="30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stCxn id="208" idx="1"/>
            <a:endCxn id="407" idx="3"/>
          </p:cNvCxnSpPr>
          <p:nvPr/>
        </p:nvCxnSpPr>
        <p:spPr>
          <a:xfrm flipH="1" flipV="1">
            <a:off x="4662446" y="1883909"/>
            <a:ext cx="1110033" cy="764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952279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895551"/>
            <a:ext cx="1307916" cy="131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447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52137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76893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9006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5016506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42640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3511642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8" name="TextBox 457"/>
          <p:cNvSpPr txBox="1"/>
          <p:nvPr/>
        </p:nvSpPr>
        <p:spPr>
          <a:xfrm>
            <a:off x="5650682" y="2759210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9005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200677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5441269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q_product_p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6379415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99541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q_discount_product_p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</a:t>
            </a:r>
            <a:r>
              <a:rPr lang="en-US" dirty="0" smtClean="0"/>
              <a:t>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95" y="1327012"/>
            <a:ext cx="809510" cy="809510"/>
          </a:xfrm>
          <a:prstGeom prst="rect">
            <a:avLst/>
          </a:prstGeom>
        </p:spPr>
      </p:pic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531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419607" y="158123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82708" y="1638048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1842093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1" idx="1"/>
          </p:cNvCxnSpPr>
          <p:nvPr/>
        </p:nvCxnSpPr>
        <p:spPr>
          <a:xfrm flipV="1">
            <a:off x="6400562" y="1731767"/>
            <a:ext cx="1084633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383544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</a:t>
            </a:r>
            <a:r>
              <a:rPr lang="en-US" sz="2000" dirty="0" err="1" smtClean="0"/>
              <a:t>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starts, it checks if THRESHOLD exists in DB, if not, get THRESHOLD from property file and update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can 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</a:t>
            </a:r>
            <a:r>
              <a:rPr lang="en-US" sz="2000" dirty="0" err="1" smtClean="0"/>
              <a:t>api</a:t>
            </a:r>
            <a:r>
              <a:rPr lang="en-US" sz="2000" dirty="0" smtClean="0"/>
              <a:t>/category-crawler/user-count-threshold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</a:t>
            </a:r>
            <a:r>
              <a:rPr lang="en-US" sz="2000" dirty="0" err="1" smtClean="0"/>
              <a:t>api</a:t>
            </a:r>
            <a:r>
              <a:rPr lang="en-US" sz="2000" dirty="0" smtClean="0"/>
              <a:t>/category-crawler/user-count-threshold		Update threshold</a:t>
            </a:r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</a:t>
            </a:r>
            <a:r>
              <a:rPr lang="en-US" dirty="0" smtClean="0"/>
              <a:t>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04" y="3654143"/>
            <a:ext cx="809510" cy="80951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24" idx="0"/>
          </p:cNvCxnSpPr>
          <p:nvPr/>
        </p:nvCxnSpPr>
        <p:spPr>
          <a:xfrm flipH="1">
            <a:off x="2916259" y="3058706"/>
            <a:ext cx="1075835" cy="595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07323" y="4536386"/>
            <a:ext cx="9460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category list 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subscriber 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get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 from the Category object.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24" idx="0"/>
          </p:cNvCxnSpPr>
          <p:nvPr/>
        </p:nvCxnSpPr>
        <p:spPr>
          <a:xfrm flipH="1" flipV="1">
            <a:off x="2916259" y="3654143"/>
            <a:ext cx="1052092" cy="2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4" idx="0"/>
          </p:cNvCxnSpPr>
          <p:nvPr/>
        </p:nvCxnSpPr>
        <p:spPr>
          <a:xfrm flipH="1">
            <a:off x="2916259" y="2443168"/>
            <a:ext cx="1063960" cy="1210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</a:t>
            </a:r>
            <a:r>
              <a:rPr lang="en-US" dirty="0" smtClean="0"/>
              <a:t>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239494"/>
            <a:ext cx="11588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 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if price is changed.</a:t>
            </a:r>
            <a:endParaRPr lang="en-US" sz="2000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49" y="3417983"/>
            <a:ext cx="809510" cy="809510"/>
          </a:xfrm>
          <a:prstGeom prst="rect">
            <a:avLst/>
          </a:prstGeom>
        </p:spPr>
      </p:pic>
      <p:cxnSp>
        <p:nvCxnSpPr>
          <p:cNvPr id="95" name="Straight Arrow Connector 94"/>
          <p:cNvCxnSpPr>
            <a:stCxn id="24" idx="5"/>
            <a:endCxn id="93" idx="0"/>
          </p:cNvCxnSpPr>
          <p:nvPr/>
        </p:nvCxnSpPr>
        <p:spPr>
          <a:xfrm>
            <a:off x="7146245" y="1349440"/>
            <a:ext cx="557459" cy="2068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93" idx="0"/>
          </p:cNvCxnSpPr>
          <p:nvPr/>
        </p:nvCxnSpPr>
        <p:spPr>
          <a:xfrm>
            <a:off x="7146245" y="1981069"/>
            <a:ext cx="557459" cy="1436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93" idx="0"/>
          </p:cNvCxnSpPr>
          <p:nvPr/>
        </p:nvCxnSpPr>
        <p:spPr>
          <a:xfrm>
            <a:off x="7146245" y="2612698"/>
            <a:ext cx="557459" cy="805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</a:t>
            </a:r>
            <a:r>
              <a:rPr lang="en-US" dirty="0" smtClean="0"/>
              <a:t>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786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 of the product’s category.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</a:t>
            </a:r>
            <a:r>
              <a:rPr lang="en-US" smtClean="0"/>
              <a:t>Notification Service (</a:t>
            </a:r>
            <a:r>
              <a:rPr lang="en-US" dirty="0" smtClean="0"/>
              <a:t>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6" y="3376317"/>
            <a:ext cx="809510" cy="809510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59" idx="3"/>
            <a:endCxn id="28" idx="2"/>
          </p:cNvCxnSpPr>
          <p:nvPr/>
        </p:nvCxnSpPr>
        <p:spPr>
          <a:xfrm flipV="1">
            <a:off x="3650366" y="1418160"/>
            <a:ext cx="1066124" cy="2362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  <a:endCxn id="29" idx="2"/>
          </p:cNvCxnSpPr>
          <p:nvPr/>
        </p:nvCxnSpPr>
        <p:spPr>
          <a:xfrm flipV="1">
            <a:off x="3650366" y="2061664"/>
            <a:ext cx="1054328" cy="1719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30" idx="2"/>
          </p:cNvCxnSpPr>
          <p:nvPr/>
        </p:nvCxnSpPr>
        <p:spPr>
          <a:xfrm flipV="1">
            <a:off x="3650366" y="2693293"/>
            <a:ext cx="1074120" cy="1087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Deal Search Service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3259503" y="151237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7019079" y="1458917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19083" y="1547616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Deal Search Service</a:t>
            </a:r>
            <a:endParaRPr lang="en-US" sz="1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86" y="1379300"/>
            <a:ext cx="671607" cy="6716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29" y="2523746"/>
            <a:ext cx="809510" cy="8095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27" y="1235221"/>
            <a:ext cx="959764" cy="95976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29" idx="1"/>
          </p:cNvCxnSpPr>
          <p:nvPr/>
        </p:nvCxnSpPr>
        <p:spPr>
          <a:xfrm flipV="1">
            <a:off x="2783288" y="1715103"/>
            <a:ext cx="2534439" cy="1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83288" y="2003683"/>
            <a:ext cx="2534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</p:cNvCxnSpPr>
          <p:nvPr/>
        </p:nvCxnSpPr>
        <p:spPr>
          <a:xfrm flipV="1">
            <a:off x="7950184" y="1876289"/>
            <a:ext cx="7205" cy="64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  <a:endCxn id="24" idx="2"/>
          </p:cNvCxnSpPr>
          <p:nvPr/>
        </p:nvCxnSpPr>
        <p:spPr>
          <a:xfrm>
            <a:off x="6277491" y="1715103"/>
            <a:ext cx="741588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0" y="3823853"/>
            <a:ext cx="8486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User can query discount products through REST API.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GET /</a:t>
            </a:r>
            <a:r>
              <a:rPr lang="en-US" sz="2000" dirty="0" err="1" smtClean="0"/>
              <a:t>api</a:t>
            </a:r>
            <a:r>
              <a:rPr lang="en-US" sz="2000" dirty="0" smtClean="0"/>
              <a:t>/deal-search-service/deals/{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Return products ordered by price change amount in descending order.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16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115368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1142146"/>
            <a:ext cx="671607" cy="6716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88" y="2320190"/>
            <a:ext cx="809510" cy="8095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1064755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28845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335951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675254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374857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544637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6" idx="0"/>
          </p:cNvCxnSpPr>
          <p:nvPr/>
        </p:nvCxnSpPr>
        <p:spPr>
          <a:xfrm flipH="1">
            <a:off x="7946943" y="1705823"/>
            <a:ext cx="7204" cy="614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5023" y="4180114"/>
            <a:ext cx="10379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users and subscribe/unsubscribe categories.</a:t>
            </a:r>
          </a:p>
          <a:p>
            <a:endParaRPr lang="en-US" sz="2000" dirty="0" smtClean="0"/>
          </a:p>
          <a:p>
            <a:r>
              <a:rPr lang="en-US" sz="2000" dirty="0" smtClean="0"/>
              <a:t>POST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					Create user</a:t>
            </a:r>
          </a:p>
          <a:p>
            <a:r>
              <a:rPr lang="en-US" sz="2000" dirty="0" smtClean="0"/>
              <a:t>PUT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Update user</a:t>
            </a:r>
          </a:p>
          <a:p>
            <a:r>
              <a:rPr lang="en-US" sz="2000" dirty="0" smtClean="0"/>
              <a:t>DELETE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Delete user</a:t>
            </a:r>
          </a:p>
          <a:p>
            <a:r>
              <a:rPr lang="en-US" sz="2000" dirty="0" smtClean="0"/>
              <a:t>POST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Subscribe category</a:t>
            </a:r>
          </a:p>
          <a:p>
            <a:r>
              <a:rPr lang="en-US" sz="2000" dirty="0" smtClean="0"/>
              <a:t>DELETE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Unsubscribe category</a:t>
            </a:r>
          </a:p>
        </p:txBody>
      </p:sp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69" y="2880586"/>
            <a:ext cx="809510" cy="809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5" idx="0"/>
          </p:cNvCxnSpPr>
          <p:nvPr/>
        </p:nvCxnSpPr>
        <p:spPr>
          <a:xfrm>
            <a:off x="5560567" y="2211921"/>
            <a:ext cx="4557" cy="66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MySQL DB.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Product crawler sends log to queue instead of writing to DB or file to have higher throughput for crawling.</a:t>
            </a:r>
          </a:p>
        </p:txBody>
      </p:sp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780</Words>
  <Application>Microsoft Macintosh PowerPoint</Application>
  <PresentationFormat>Widescreen</PresentationFormat>
  <Paragraphs>172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What is Price Monitoring System </vt:lpstr>
      <vt:lpstr>Price Monitoring System Overview</vt:lpstr>
      <vt:lpstr>Category Crawler</vt:lpstr>
      <vt:lpstr>Product Crawler</vt:lpstr>
      <vt:lpstr>Price Monitoring Service</vt:lpstr>
      <vt:lpstr>Instant Notification Service</vt:lpstr>
      <vt:lpstr>Deal Search Service</vt:lpstr>
      <vt:lpstr>User Service</vt:lpstr>
      <vt:lpstr>Product Log Service</vt:lpstr>
      <vt:lpstr>DB Schema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102</cp:revision>
  <cp:lastPrinted>2017-05-27T20:17:11Z</cp:lastPrinted>
  <dcterms:created xsi:type="dcterms:W3CDTF">2017-05-27T16:29:41Z</dcterms:created>
  <dcterms:modified xsi:type="dcterms:W3CDTF">2017-06-15T01:11:42Z</dcterms:modified>
</cp:coreProperties>
</file>