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>
        <p:scale>
          <a:sx n="108" d="100"/>
          <a:sy n="108" d="100"/>
        </p:scale>
        <p:origin x="73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F189D-D7C4-2B4B-BA7D-F542C8765D31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320ED-0C6B-184D-AB80-F731C6164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0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4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6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5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1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8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3B3C1-B50E-B844-B5EC-A0E6C3AA92E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9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Category Crawling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6527"/>
            <a:ext cx="12192000" cy="6001473"/>
          </a:xfrm>
        </p:spPr>
        <p:txBody>
          <a:bodyPr/>
          <a:lstStyle/>
          <a:p>
            <a:r>
              <a:rPr lang="en-US" dirty="0" smtClean="0"/>
              <a:t>Offline service: executed every week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52075" y="1969798"/>
            <a:ext cx="1944547" cy="83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Category Crawling 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85630" y="1796179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Crawl Amazon Web  to find Product List URL for Each Category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5096622" y="2376567"/>
            <a:ext cx="789008" cy="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gnetic Disk 7"/>
          <p:cNvSpPr/>
          <p:nvPr/>
        </p:nvSpPr>
        <p:spPr>
          <a:xfrm>
            <a:off x="6642807" y="3468716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 DB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2"/>
            <a:endCxn id="8" idx="1"/>
          </p:cNvCxnSpPr>
          <p:nvPr/>
        </p:nvCxnSpPr>
        <p:spPr>
          <a:xfrm flipH="1">
            <a:off x="7256265" y="2956954"/>
            <a:ext cx="1" cy="511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72228" y="4780857"/>
            <a:ext cx="638241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CategoryDB</a:t>
            </a:r>
            <a:r>
              <a:rPr lang="en-US" dirty="0" smtClean="0"/>
              <a:t>:</a:t>
            </a:r>
          </a:p>
          <a:p>
            <a:r>
              <a:rPr lang="en-US" dirty="0" smtClean="0"/>
              <a:t>category table</a:t>
            </a:r>
          </a:p>
          <a:p>
            <a:endParaRPr lang="en-US" dirty="0" smtClean="0"/>
          </a:p>
          <a:p>
            <a:r>
              <a:rPr lang="en-US" dirty="0" err="1" smtClean="0"/>
              <a:t>category_id</a:t>
            </a:r>
            <a:r>
              <a:rPr lang="en-US" dirty="0" smtClean="0"/>
              <a:t>, </a:t>
            </a:r>
            <a:r>
              <a:rPr lang="en-US" dirty="0" err="1" smtClean="0"/>
              <a:t>category_name</a:t>
            </a:r>
            <a:r>
              <a:rPr lang="en-US" dirty="0" smtClean="0"/>
              <a:t>, </a:t>
            </a:r>
            <a:r>
              <a:rPr lang="en-US" dirty="0" err="1" smtClean="0"/>
              <a:t>product_list_url</a:t>
            </a:r>
            <a:r>
              <a:rPr lang="en-US" dirty="0" smtClean="0"/>
              <a:t>, </a:t>
            </a:r>
            <a:r>
              <a:rPr lang="en-US" dirty="0" err="1" smtClean="0"/>
              <a:t>last_updated_time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97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Product Crawling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6527"/>
            <a:ext cx="12192000" cy="6001474"/>
          </a:xfrm>
        </p:spPr>
        <p:txBody>
          <a:bodyPr/>
          <a:lstStyle/>
          <a:p>
            <a:r>
              <a:rPr lang="en-US" dirty="0" smtClean="0"/>
              <a:t>Offline service: executed every 4 hours (depends on how many active categories)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7324" y="1713054"/>
            <a:ext cx="2968830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Product Crawling Service For Each Category w/ Subscribers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63287" y="2257816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7" name="Straight Arrow Connector 6"/>
          <p:cNvCxnSpPr>
            <a:stCxn id="4" idx="3"/>
            <a:endCxn id="38" idx="1"/>
          </p:cNvCxnSpPr>
          <p:nvPr/>
        </p:nvCxnSpPr>
        <p:spPr>
          <a:xfrm flipV="1">
            <a:off x="3706154" y="2284560"/>
            <a:ext cx="1484415" cy="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gnetic Disk 15"/>
          <p:cNvSpPr/>
          <p:nvPr/>
        </p:nvSpPr>
        <p:spPr>
          <a:xfrm>
            <a:off x="1608281" y="3466092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</a:t>
            </a:r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476928" y="1961567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5190569" y="1704172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Crawl Amazon Web  For All Products Of The  Specified Category</a:t>
            </a:r>
          </a:p>
        </p:txBody>
      </p:sp>
      <p:sp>
        <p:nvSpPr>
          <p:cNvPr id="50" name="Multidocument 49"/>
          <p:cNvSpPr/>
          <p:nvPr/>
        </p:nvSpPr>
        <p:spPr>
          <a:xfrm>
            <a:off x="9478613" y="1529304"/>
            <a:ext cx="1805049" cy="14570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 Queue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38" idx="3"/>
            <a:endCxn id="50" idx="1"/>
          </p:cNvCxnSpPr>
          <p:nvPr/>
        </p:nvCxnSpPr>
        <p:spPr>
          <a:xfrm flipV="1">
            <a:off x="7931840" y="2257816"/>
            <a:ext cx="1546773" cy="2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2"/>
            <a:endCxn id="16" idx="1"/>
          </p:cNvCxnSpPr>
          <p:nvPr/>
        </p:nvCxnSpPr>
        <p:spPr>
          <a:xfrm>
            <a:off x="2221739" y="2873829"/>
            <a:ext cx="0" cy="5922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3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Price Monitoring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6527"/>
            <a:ext cx="12192000" cy="6001474"/>
          </a:xfrm>
        </p:spPr>
        <p:txBody>
          <a:bodyPr/>
          <a:lstStyle/>
          <a:p>
            <a:r>
              <a:rPr lang="en-US" dirty="0" smtClean="0"/>
              <a:t>Offline 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00518" y="2095134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" name="Magnetic Disk 7"/>
          <p:cNvSpPr/>
          <p:nvPr/>
        </p:nvSpPr>
        <p:spPr>
          <a:xfrm>
            <a:off x="7027994" y="4030243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DB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65930" y="5233347"/>
            <a:ext cx="829898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Product DB: product table</a:t>
            </a:r>
          </a:p>
          <a:p>
            <a:r>
              <a:rPr lang="en-US" dirty="0" err="1" smtClean="0"/>
              <a:t>product_id</a:t>
            </a:r>
            <a:r>
              <a:rPr lang="en-US" dirty="0" smtClean="0"/>
              <a:t>, </a:t>
            </a:r>
            <a:r>
              <a:rPr lang="en-US" dirty="0" err="1" smtClean="0"/>
              <a:t>category_id</a:t>
            </a:r>
            <a:r>
              <a:rPr lang="en-US" dirty="0" smtClean="0"/>
              <a:t>, title, </a:t>
            </a:r>
            <a:r>
              <a:rPr lang="en-US" dirty="0" err="1" smtClean="0"/>
              <a:t>thumnail</a:t>
            </a:r>
            <a:r>
              <a:rPr lang="en-US" dirty="0" smtClean="0"/>
              <a:t>, </a:t>
            </a:r>
            <a:r>
              <a:rPr lang="en-US" dirty="0" err="1" smtClean="0"/>
              <a:t>detail_url</a:t>
            </a:r>
            <a:r>
              <a:rPr lang="en-US" dirty="0" smtClean="0"/>
              <a:t>, price, </a:t>
            </a:r>
            <a:r>
              <a:rPr lang="en-US" dirty="0" err="1" smtClean="0"/>
              <a:t>old_price</a:t>
            </a:r>
            <a:r>
              <a:rPr lang="en-US" dirty="0" smtClean="0"/>
              <a:t>, </a:t>
            </a:r>
            <a:r>
              <a:rPr lang="en-US" dirty="0" err="1" smtClean="0"/>
              <a:t>last_updated_time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Product Price Cache:</a:t>
            </a:r>
          </a:p>
          <a:p>
            <a:r>
              <a:rPr lang="en-US" dirty="0" smtClean="0"/>
              <a:t>Key: </a:t>
            </a:r>
            <a:r>
              <a:rPr lang="en-US" dirty="0" err="1" smtClean="0"/>
              <a:t>detail_url</a:t>
            </a:r>
            <a:r>
              <a:rPr lang="en-US" dirty="0" smtClean="0"/>
              <a:t>, value: {</a:t>
            </a:r>
            <a:r>
              <a:rPr lang="en-US" dirty="0" err="1" smtClean="0"/>
              <a:t>product_id</a:t>
            </a:r>
            <a:r>
              <a:rPr lang="en-US" dirty="0" smtClean="0"/>
              <a:t>, </a:t>
            </a:r>
            <a:r>
              <a:rPr lang="en-US" dirty="0" err="1" smtClean="0"/>
              <a:t>last_price</a:t>
            </a:r>
            <a:r>
              <a:rPr lang="en-US" dirty="0" smtClean="0"/>
              <a:t>}</a:t>
            </a:r>
          </a:p>
        </p:txBody>
      </p:sp>
      <p:sp>
        <p:nvSpPr>
          <p:cNvPr id="16" name="Magnetic Disk 15"/>
          <p:cNvSpPr/>
          <p:nvPr/>
        </p:nvSpPr>
        <p:spPr>
          <a:xfrm>
            <a:off x="4502360" y="3961725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Price Cache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914159" y="1798885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4627800" y="1541491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 Monitoring Services</a:t>
            </a:r>
          </a:p>
          <a:p>
            <a:pPr algn="ctr"/>
            <a:r>
              <a:rPr lang="en-US" dirty="0" smtClean="0"/>
              <a:t>for each category</a:t>
            </a:r>
          </a:p>
        </p:txBody>
      </p:sp>
      <p:sp>
        <p:nvSpPr>
          <p:cNvPr id="50" name="Multidocument 49"/>
          <p:cNvSpPr/>
          <p:nvPr/>
        </p:nvSpPr>
        <p:spPr>
          <a:xfrm>
            <a:off x="1462537" y="1401431"/>
            <a:ext cx="1805049" cy="14570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 Queue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5" idx="2"/>
            <a:endCxn id="16" idx="1"/>
          </p:cNvCxnSpPr>
          <p:nvPr/>
        </p:nvCxnSpPr>
        <p:spPr>
          <a:xfrm flipH="1">
            <a:off x="5115818" y="3255909"/>
            <a:ext cx="1455336" cy="7058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1"/>
            <a:endCxn id="5" idx="2"/>
          </p:cNvCxnSpPr>
          <p:nvPr/>
        </p:nvCxnSpPr>
        <p:spPr>
          <a:xfrm flipH="1" flipV="1">
            <a:off x="6571154" y="3255909"/>
            <a:ext cx="1070298" cy="7743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ultidocument 34"/>
          <p:cNvSpPr/>
          <p:nvPr/>
        </p:nvSpPr>
        <p:spPr>
          <a:xfrm>
            <a:off x="9496881" y="1957829"/>
            <a:ext cx="1805049" cy="14570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 Reduction Queue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50" idx="3"/>
            <a:endCxn id="38" idx="1"/>
          </p:cNvCxnSpPr>
          <p:nvPr/>
        </p:nvCxnSpPr>
        <p:spPr>
          <a:xfrm flipV="1">
            <a:off x="3267586" y="2119123"/>
            <a:ext cx="1360214" cy="1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35" idx="1"/>
          </p:cNvCxnSpPr>
          <p:nvPr/>
        </p:nvCxnSpPr>
        <p:spPr>
          <a:xfrm>
            <a:off x="7941789" y="2675522"/>
            <a:ext cx="1555092" cy="1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3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Instant Notification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6527"/>
            <a:ext cx="12192000" cy="6001474"/>
          </a:xfrm>
        </p:spPr>
        <p:txBody>
          <a:bodyPr/>
          <a:lstStyle/>
          <a:p>
            <a:r>
              <a:rPr lang="en-US" dirty="0" smtClean="0"/>
              <a:t>Offline 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99868" y="2095134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378957" y="4837330"/>
            <a:ext cx="565265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 DB: </a:t>
            </a:r>
          </a:p>
          <a:p>
            <a:endParaRPr lang="en-US" dirty="0"/>
          </a:p>
          <a:p>
            <a:r>
              <a:rPr lang="en-US" dirty="0" smtClean="0"/>
              <a:t>user table</a:t>
            </a:r>
          </a:p>
          <a:p>
            <a:r>
              <a:rPr lang="en-US" dirty="0" err="1" smtClean="0"/>
              <a:t>user_id</a:t>
            </a:r>
            <a:r>
              <a:rPr lang="en-US" dirty="0" smtClean="0"/>
              <a:t>, email, password, </a:t>
            </a:r>
            <a:r>
              <a:rPr lang="en-US" dirty="0" err="1" smtClean="0"/>
              <a:t>last_updated_time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user_category</a:t>
            </a:r>
            <a:r>
              <a:rPr lang="en-US" dirty="0" smtClean="0"/>
              <a:t> table</a:t>
            </a:r>
          </a:p>
          <a:p>
            <a:r>
              <a:rPr lang="en-US" dirty="0" err="1" smtClean="0"/>
              <a:t>user_id</a:t>
            </a:r>
            <a:r>
              <a:rPr lang="en-US" dirty="0" smtClean="0"/>
              <a:t>, </a:t>
            </a:r>
            <a:r>
              <a:rPr lang="en-US" dirty="0" err="1" smtClean="0"/>
              <a:t>category_id</a:t>
            </a:r>
            <a:r>
              <a:rPr lang="en-US" dirty="0" smtClean="0"/>
              <a:t>, </a:t>
            </a:r>
            <a:r>
              <a:rPr lang="en-US" dirty="0" err="1" smtClean="0"/>
              <a:t>notification_type</a:t>
            </a:r>
            <a:r>
              <a:rPr lang="en-US" dirty="0" smtClean="0"/>
              <a:t> (0: instant, 1: daily)</a:t>
            </a:r>
          </a:p>
        </p:txBody>
      </p:sp>
      <p:sp>
        <p:nvSpPr>
          <p:cNvPr id="16" name="Magnetic Disk 15"/>
          <p:cNvSpPr/>
          <p:nvPr/>
        </p:nvSpPr>
        <p:spPr>
          <a:xfrm>
            <a:off x="5257045" y="3639113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DB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213509" y="1798885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3927150" y="1541491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Notification Service</a:t>
            </a:r>
          </a:p>
        </p:txBody>
      </p:sp>
      <p:sp>
        <p:nvSpPr>
          <p:cNvPr id="50" name="Multidocument 49"/>
          <p:cNvSpPr/>
          <p:nvPr/>
        </p:nvSpPr>
        <p:spPr>
          <a:xfrm>
            <a:off x="761887" y="1401431"/>
            <a:ext cx="1805049" cy="14570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 Reduction Queue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5" idx="2"/>
            <a:endCxn id="16" idx="1"/>
          </p:cNvCxnSpPr>
          <p:nvPr/>
        </p:nvCxnSpPr>
        <p:spPr>
          <a:xfrm flipH="1">
            <a:off x="5870503" y="3255909"/>
            <a:ext cx="1" cy="383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0" idx="3"/>
            <a:endCxn id="38" idx="1"/>
          </p:cNvCxnSpPr>
          <p:nvPr/>
        </p:nvCxnSpPr>
        <p:spPr>
          <a:xfrm flipV="1">
            <a:off x="2566936" y="2119123"/>
            <a:ext cx="1360214" cy="1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21" idx="1"/>
          </p:cNvCxnSpPr>
          <p:nvPr/>
        </p:nvCxnSpPr>
        <p:spPr>
          <a:xfrm flipV="1">
            <a:off x="7241139" y="2672766"/>
            <a:ext cx="1427006" cy="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249149" y="2672766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8942628" y="2404633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8668145" y="2095134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Email</a:t>
            </a:r>
          </a:p>
        </p:txBody>
      </p:sp>
    </p:spTree>
    <p:extLst>
      <p:ext uri="{BB962C8B-B14F-4D97-AF65-F5344CB8AC3E}">
        <p14:creationId xmlns:p14="http://schemas.microsoft.com/office/powerpoint/2010/main" val="25793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Daily Notification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6527"/>
            <a:ext cx="12192000" cy="6001474"/>
          </a:xfrm>
        </p:spPr>
        <p:txBody>
          <a:bodyPr/>
          <a:lstStyle/>
          <a:p>
            <a:r>
              <a:rPr lang="en-US" dirty="0" smtClean="0"/>
              <a:t>Offline 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16459" y="2249511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" name="Magnetic Disk 15"/>
          <p:cNvSpPr/>
          <p:nvPr/>
        </p:nvSpPr>
        <p:spPr>
          <a:xfrm>
            <a:off x="5773636" y="4300304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DB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730100" y="1953262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4443741" y="1695868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Notification Service</a:t>
            </a:r>
          </a:p>
        </p:txBody>
      </p:sp>
      <p:cxnSp>
        <p:nvCxnSpPr>
          <p:cNvPr id="20" name="Straight Arrow Connector 19"/>
          <p:cNvCxnSpPr>
            <a:stCxn id="5" idx="2"/>
            <a:endCxn id="16" idx="1"/>
          </p:cNvCxnSpPr>
          <p:nvPr/>
        </p:nvCxnSpPr>
        <p:spPr>
          <a:xfrm flipH="1">
            <a:off x="6387094" y="3410286"/>
            <a:ext cx="1" cy="890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21" idx="1"/>
          </p:cNvCxnSpPr>
          <p:nvPr/>
        </p:nvCxnSpPr>
        <p:spPr>
          <a:xfrm flipV="1">
            <a:off x="7757730" y="2827143"/>
            <a:ext cx="827294" cy="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166028" y="2827143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8859507" y="2559010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8585024" y="2249511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Email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4353" y="1710512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Notification Service For Each Category</a:t>
            </a:r>
          </a:p>
        </p:txBody>
      </p:sp>
      <p:cxnSp>
        <p:nvCxnSpPr>
          <p:cNvPr id="10" name="Straight Arrow Connector 9"/>
          <p:cNvCxnSpPr>
            <a:stCxn id="17" idx="3"/>
            <a:endCxn id="38" idx="1"/>
          </p:cNvCxnSpPr>
          <p:nvPr/>
        </p:nvCxnSpPr>
        <p:spPr>
          <a:xfrm flipV="1">
            <a:off x="3615624" y="2273500"/>
            <a:ext cx="828117" cy="1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66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Subscription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6527"/>
            <a:ext cx="12192000" cy="6001474"/>
          </a:xfrm>
        </p:spPr>
        <p:txBody>
          <a:bodyPr/>
          <a:lstStyle/>
          <a:p>
            <a:r>
              <a:rPr lang="en-US" dirty="0" smtClean="0"/>
              <a:t>Online service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16927" y="4190195"/>
            <a:ext cx="202565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 Service:</a:t>
            </a:r>
          </a:p>
          <a:p>
            <a:endParaRPr lang="en-US" dirty="0"/>
          </a:p>
          <a:p>
            <a:r>
              <a:rPr lang="en-US" dirty="0" err="1" smtClean="0"/>
              <a:t>createUser</a:t>
            </a:r>
            <a:endParaRPr lang="en-US" dirty="0" smtClean="0"/>
          </a:p>
          <a:p>
            <a:r>
              <a:rPr lang="en-US" dirty="0" err="1" smtClean="0"/>
              <a:t>updateUser</a:t>
            </a:r>
            <a:endParaRPr lang="en-US" dirty="0" smtClean="0"/>
          </a:p>
          <a:p>
            <a:r>
              <a:rPr lang="en-US" dirty="0" err="1" smtClean="0"/>
              <a:t>getAllCategories</a:t>
            </a:r>
            <a:endParaRPr lang="en-US" dirty="0" smtClean="0"/>
          </a:p>
          <a:p>
            <a:r>
              <a:rPr lang="en-US" dirty="0" err="1" smtClean="0"/>
              <a:t>createSubscription</a:t>
            </a:r>
            <a:endParaRPr lang="en-US" dirty="0" smtClean="0"/>
          </a:p>
          <a:p>
            <a:r>
              <a:rPr lang="en-US" dirty="0" err="1" smtClean="0"/>
              <a:t>updateSubscription</a:t>
            </a:r>
            <a:endParaRPr lang="en-US" dirty="0" smtClean="0"/>
          </a:p>
          <a:p>
            <a:r>
              <a:rPr lang="en-US" dirty="0" err="1" smtClean="0"/>
              <a:t>deleteSubscription</a:t>
            </a:r>
            <a:endParaRPr lang="en-US" dirty="0"/>
          </a:p>
        </p:txBody>
      </p:sp>
      <p:sp>
        <p:nvSpPr>
          <p:cNvPr id="16" name="Magnetic Disk 15"/>
          <p:cNvSpPr/>
          <p:nvPr/>
        </p:nvSpPr>
        <p:spPr>
          <a:xfrm>
            <a:off x="7780561" y="3896542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DB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462541" y="1969000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Service</a:t>
            </a:r>
          </a:p>
        </p:txBody>
      </p:sp>
      <p:cxnSp>
        <p:nvCxnSpPr>
          <p:cNvPr id="20" name="Straight Arrow Connector 19"/>
          <p:cNvCxnSpPr>
            <a:stCxn id="38" idx="2"/>
          </p:cNvCxnSpPr>
          <p:nvPr/>
        </p:nvCxnSpPr>
        <p:spPr>
          <a:xfrm>
            <a:off x="7833177" y="3124264"/>
            <a:ext cx="572717" cy="7722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Callout 3"/>
          <p:cNvSpPr/>
          <p:nvPr/>
        </p:nvSpPr>
        <p:spPr>
          <a:xfrm>
            <a:off x="2935064" y="1661682"/>
            <a:ext cx="1638794" cy="172192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492" y="2498654"/>
            <a:ext cx="1890049" cy="2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agnetic Disk 21"/>
          <p:cNvSpPr/>
          <p:nvPr/>
        </p:nvSpPr>
        <p:spPr>
          <a:xfrm>
            <a:off x="5985919" y="3912033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 DB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38" idx="2"/>
          </p:cNvCxnSpPr>
          <p:nvPr/>
        </p:nvCxnSpPr>
        <p:spPr>
          <a:xfrm flipH="1">
            <a:off x="6611252" y="3124264"/>
            <a:ext cx="1221925" cy="7877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474657" y="2748271"/>
            <a:ext cx="1987884" cy="8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9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Crawling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url</a:t>
            </a:r>
            <a:r>
              <a:rPr lang="en-US" dirty="0"/>
              <a:t>: https://</a:t>
            </a:r>
            <a:r>
              <a:rPr lang="en-US" dirty="0" err="1"/>
              <a:t>www.amazon.com</a:t>
            </a:r>
            <a:r>
              <a:rPr lang="en-US" dirty="0"/>
              <a:t>/s/ref=nb_sb_noss_2?url=search-alias=</a:t>
            </a:r>
            <a:r>
              <a:rPr lang="en-US" dirty="0" err="1"/>
              <a:t>aps&amp;field-keywords</a:t>
            </a:r>
            <a:r>
              <a:rPr lang="en-US" dirty="0"/>
              <a:t>=-12345</a:t>
            </a:r>
            <a:endParaRPr lang="en-US" dirty="0" smtClean="0"/>
          </a:p>
          <a:p>
            <a:r>
              <a:rPr lang="en-US" dirty="0" smtClean="0"/>
              <a:t>Selector : #</a:t>
            </a:r>
            <a:r>
              <a:rPr lang="en-US" dirty="0" err="1" smtClean="0"/>
              <a:t>searchDropdownBox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err="1" smtClean="0"/>
              <a:t>option:nth-child</a:t>
            </a:r>
            <a:r>
              <a:rPr lang="en-US" dirty="0" smtClean="0"/>
              <a:t>(n), n &gt;= 2</a:t>
            </a:r>
          </a:p>
          <a:p>
            <a:r>
              <a:rPr lang="en-US" dirty="0" smtClean="0"/>
              <a:t>Get all “search-alias” as category name</a:t>
            </a:r>
          </a:p>
          <a:p>
            <a:r>
              <a:rPr lang="en-US" dirty="0" smtClean="0"/>
              <a:t>Repeat till empty element returned.</a:t>
            </a:r>
          </a:p>
          <a:p>
            <a:r>
              <a:rPr lang="en-US" dirty="0" smtClean="0"/>
              <a:t>The product list </a:t>
            </a:r>
            <a:r>
              <a:rPr lang="en-US" dirty="0" err="1" smtClean="0"/>
              <a:t>url</a:t>
            </a:r>
            <a:r>
              <a:rPr lang="en-US" dirty="0" smtClean="0"/>
              <a:t> for each category is in the following format: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www.amazon.com</a:t>
            </a:r>
            <a:r>
              <a:rPr lang="en-US" dirty="0"/>
              <a:t>/s/ref=</a:t>
            </a:r>
            <a:r>
              <a:rPr lang="en-US" dirty="0" err="1"/>
              <a:t>nb_sb_noss?url</a:t>
            </a:r>
            <a:r>
              <a:rPr lang="en-US" dirty="0"/>
              <a:t>=search-alias</a:t>
            </a:r>
            <a:r>
              <a:rPr lang="en-US" dirty="0" smtClean="0"/>
              <a:t>=$</a:t>
            </a:r>
            <a:r>
              <a:rPr lang="en-US" dirty="0" err="1" smtClean="0"/>
              <a:t>SEARCH_ALIAS&amp;field-keywords</a:t>
            </a:r>
            <a:r>
              <a:rPr lang="en-US" dirty="0"/>
              <a:t>=-12345&amp;page</a:t>
            </a:r>
            <a:r>
              <a:rPr lang="en-US" dirty="0" smtClean="0"/>
              <a:t>=$PAGE_NO, replace the $SEARCH_ALIAS with category name and $PAGE_NO with the desired product list.</a:t>
            </a:r>
          </a:p>
          <a:p>
            <a:pPr lvl="1"/>
            <a:r>
              <a:rPr lang="en-US" dirty="0" smtClean="0"/>
              <a:t>Store the &lt;Category name, product list </a:t>
            </a:r>
            <a:r>
              <a:rPr lang="en-US" dirty="0" err="1" smtClean="0"/>
              <a:t>url</a:t>
            </a:r>
            <a:r>
              <a:rPr lang="en-US" dirty="0" smtClean="0"/>
              <a:t>&gt; into Category DB.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Crawling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Title: get title from selector</a:t>
            </a:r>
            <a:r>
              <a:rPr lang="en-US" dirty="0"/>
              <a:t>: #</a:t>
            </a:r>
            <a:r>
              <a:rPr lang="en-US" dirty="0" err="1"/>
              <a:t>result</a:t>
            </a:r>
            <a:r>
              <a:rPr lang="en-US" dirty="0" err="1" smtClean="0"/>
              <a:t>_$RESULT_NO</a:t>
            </a:r>
            <a:r>
              <a:rPr lang="en-US" dirty="0" smtClean="0"/>
              <a:t> </a:t>
            </a:r>
            <a:r>
              <a:rPr lang="en-US" dirty="0"/>
              <a:t>&gt; div &gt; div &gt; div &gt; </a:t>
            </a:r>
            <a:r>
              <a:rPr lang="en-US" dirty="0" err="1"/>
              <a:t>div.a</a:t>
            </a:r>
            <a:r>
              <a:rPr lang="en-US" dirty="0"/>
              <a:t>-fixed-left-grid-</a:t>
            </a:r>
            <a:r>
              <a:rPr lang="en-US" dirty="0" err="1"/>
              <a:t>col.a</a:t>
            </a:r>
            <a:r>
              <a:rPr lang="en-US" dirty="0"/>
              <a:t>-col-right &gt; </a:t>
            </a:r>
            <a:r>
              <a:rPr lang="en-US" dirty="0" err="1"/>
              <a:t>div.a</a:t>
            </a:r>
            <a:r>
              <a:rPr lang="en-US" dirty="0"/>
              <a:t>-</a:t>
            </a:r>
            <a:r>
              <a:rPr lang="en-US" dirty="0" err="1"/>
              <a:t>row.a</a:t>
            </a:r>
            <a:r>
              <a:rPr lang="en-US" dirty="0"/>
              <a:t>-spacing-small &gt; </a:t>
            </a:r>
            <a:r>
              <a:rPr lang="en-US" dirty="0" err="1"/>
              <a:t>div:nth-child</a:t>
            </a:r>
            <a:r>
              <a:rPr lang="en-US" dirty="0"/>
              <a:t>(1) &gt; </a:t>
            </a:r>
            <a:r>
              <a:rPr lang="en-US" dirty="0" smtClean="0"/>
              <a:t>a, $RESULT_NO starts from 0</a:t>
            </a:r>
          </a:p>
          <a:p>
            <a:r>
              <a:rPr lang="en-US" dirty="0" smtClean="0"/>
              <a:t>Price: get aria-label from </a:t>
            </a:r>
            <a:r>
              <a:rPr lang="en-US" dirty="0"/>
              <a:t>selector: #</a:t>
            </a:r>
            <a:r>
              <a:rPr lang="en-US" dirty="0" err="1"/>
              <a:t>result</a:t>
            </a:r>
            <a:r>
              <a:rPr lang="en-US" dirty="0" err="1" smtClean="0"/>
              <a:t>_$RESULT_NO</a:t>
            </a:r>
            <a:r>
              <a:rPr lang="en-US" dirty="0" smtClean="0"/>
              <a:t> </a:t>
            </a:r>
            <a:r>
              <a:rPr lang="en-US" dirty="0"/>
              <a:t>&gt; div &gt; div &gt; div &gt; </a:t>
            </a:r>
            <a:r>
              <a:rPr lang="en-US" dirty="0" err="1"/>
              <a:t>div.a</a:t>
            </a:r>
            <a:r>
              <a:rPr lang="en-US" dirty="0"/>
              <a:t>-fixed-left-grid-</a:t>
            </a:r>
            <a:r>
              <a:rPr lang="en-US" dirty="0" err="1"/>
              <a:t>col.a</a:t>
            </a:r>
            <a:r>
              <a:rPr lang="en-US" dirty="0"/>
              <a:t>-col-right &gt; </a:t>
            </a:r>
            <a:r>
              <a:rPr lang="en-US" dirty="0" err="1"/>
              <a:t>div:nth-child</a:t>
            </a:r>
            <a:r>
              <a:rPr lang="en-US" dirty="0"/>
              <a:t>(2) &gt; div.a-column.a-span7 &gt; </a:t>
            </a:r>
            <a:r>
              <a:rPr lang="en-US" dirty="0" err="1"/>
              <a:t>div.a</a:t>
            </a:r>
            <a:r>
              <a:rPr lang="en-US" dirty="0"/>
              <a:t>-</a:t>
            </a:r>
            <a:r>
              <a:rPr lang="en-US" dirty="0" err="1"/>
              <a:t>row.a</a:t>
            </a:r>
            <a:r>
              <a:rPr lang="en-US" dirty="0"/>
              <a:t>-spacing-none &gt; a &gt; </a:t>
            </a:r>
            <a:r>
              <a:rPr lang="en-US" dirty="0" smtClean="0"/>
              <a:t>span</a:t>
            </a:r>
          </a:p>
          <a:p>
            <a:r>
              <a:rPr lang="en-US" dirty="0" err="1" smtClean="0"/>
              <a:t>Thumnail</a:t>
            </a:r>
            <a:r>
              <a:rPr lang="en-US" dirty="0"/>
              <a:t>: get </a:t>
            </a:r>
            <a:r>
              <a:rPr lang="en-US" dirty="0" err="1"/>
              <a:t>src</a:t>
            </a:r>
            <a:r>
              <a:rPr lang="en-US" dirty="0"/>
              <a:t> from selector: #</a:t>
            </a:r>
            <a:r>
              <a:rPr lang="en-US" dirty="0" err="1" smtClean="0"/>
              <a:t>result_$</a:t>
            </a:r>
            <a:r>
              <a:rPr lang="en-US" dirty="0" err="1"/>
              <a:t>RESULT_NO</a:t>
            </a:r>
            <a:r>
              <a:rPr lang="en-US" dirty="0" smtClean="0"/>
              <a:t> </a:t>
            </a:r>
            <a:r>
              <a:rPr lang="en-US" dirty="0"/>
              <a:t>&gt; div &gt; div &gt; div &gt; </a:t>
            </a:r>
            <a:r>
              <a:rPr lang="en-US" dirty="0" err="1"/>
              <a:t>div.a</a:t>
            </a:r>
            <a:r>
              <a:rPr lang="en-US" dirty="0"/>
              <a:t>-fixed-left-grid-</a:t>
            </a:r>
            <a:r>
              <a:rPr lang="en-US" dirty="0" err="1"/>
              <a:t>col.a</a:t>
            </a:r>
            <a:r>
              <a:rPr lang="en-US" dirty="0"/>
              <a:t>-col-left &gt; div &gt; div &gt; a &gt; </a:t>
            </a:r>
            <a:r>
              <a:rPr lang="en-US" dirty="0" err="1" smtClean="0"/>
              <a:t>img</a:t>
            </a:r>
            <a:endParaRPr lang="en-US" dirty="0" smtClean="0"/>
          </a:p>
          <a:p>
            <a:r>
              <a:rPr lang="en-US" dirty="0" err="1" smtClean="0"/>
              <a:t>Detail_url</a:t>
            </a:r>
            <a:r>
              <a:rPr lang="en-US" dirty="0" smtClean="0"/>
              <a:t>: </a:t>
            </a:r>
            <a:r>
              <a:rPr lang="en-US" dirty="0"/>
              <a:t>get </a:t>
            </a:r>
            <a:r>
              <a:rPr lang="en-US" dirty="0" err="1" smtClean="0"/>
              <a:t>href</a:t>
            </a:r>
            <a:r>
              <a:rPr lang="en-US" dirty="0" smtClean="0"/>
              <a:t> from </a:t>
            </a:r>
            <a:r>
              <a:rPr lang="en-US" dirty="0"/>
              <a:t>selector: #</a:t>
            </a:r>
            <a:r>
              <a:rPr lang="en-US" dirty="0" smtClean="0"/>
              <a:t>result</a:t>
            </a:r>
            <a:r>
              <a:rPr lang="en-US" dirty="0"/>
              <a:t> _$RESULT_NO</a:t>
            </a:r>
            <a:r>
              <a:rPr lang="en-US" dirty="0" smtClean="0"/>
              <a:t> </a:t>
            </a:r>
            <a:r>
              <a:rPr lang="en-US" dirty="0"/>
              <a:t>&gt; div &gt; div &gt; div &gt; </a:t>
            </a:r>
            <a:r>
              <a:rPr lang="en-US" dirty="0" err="1"/>
              <a:t>div.a</a:t>
            </a:r>
            <a:r>
              <a:rPr lang="en-US" dirty="0"/>
              <a:t>-fixed-left-grid-</a:t>
            </a:r>
            <a:r>
              <a:rPr lang="en-US" dirty="0" err="1"/>
              <a:t>col.a</a:t>
            </a:r>
            <a:r>
              <a:rPr lang="en-US" dirty="0"/>
              <a:t>-col-right &gt; </a:t>
            </a:r>
            <a:r>
              <a:rPr lang="en-US" dirty="0" err="1"/>
              <a:t>div.a</a:t>
            </a:r>
            <a:r>
              <a:rPr lang="en-US" dirty="0"/>
              <a:t>-</a:t>
            </a:r>
            <a:r>
              <a:rPr lang="en-US" dirty="0" err="1"/>
              <a:t>row.a</a:t>
            </a:r>
            <a:r>
              <a:rPr lang="en-US" dirty="0"/>
              <a:t>-spacing-small &gt; </a:t>
            </a:r>
            <a:r>
              <a:rPr lang="en-US" dirty="0" err="1"/>
              <a:t>div:nth-child</a:t>
            </a:r>
            <a:r>
              <a:rPr lang="en-US" dirty="0"/>
              <a:t>(1) &gt; 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422</Words>
  <Application>Microsoft Macintosh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Category Crawling Flow</vt:lpstr>
      <vt:lpstr>Product Crawling Flow</vt:lpstr>
      <vt:lpstr>Price Monitoring Flow</vt:lpstr>
      <vt:lpstr>Instant Notification Flow</vt:lpstr>
      <vt:lpstr>Daily Notification Flow</vt:lpstr>
      <vt:lpstr>User Subscription Flow</vt:lpstr>
      <vt:lpstr>Category Crawling Detail</vt:lpstr>
      <vt:lpstr>Product Crawling Detail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Discovery Crawler Flow</dc:title>
  <dc:creator>Bihju Chiu</dc:creator>
  <cp:lastModifiedBy>Bihju Chiu</cp:lastModifiedBy>
  <cp:revision>30</cp:revision>
  <cp:lastPrinted>2017-05-27T20:17:11Z</cp:lastPrinted>
  <dcterms:created xsi:type="dcterms:W3CDTF">2017-05-27T16:29:41Z</dcterms:created>
  <dcterms:modified xsi:type="dcterms:W3CDTF">2017-05-31T04:14:29Z</dcterms:modified>
</cp:coreProperties>
</file>