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>
        <p:scale>
          <a:sx n="108" d="100"/>
          <a:sy n="108" d="100"/>
        </p:scale>
        <p:origin x="7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/s/ref=nb_sb_noss_2?url=search-alias=aps&amp;field-keywords=-1234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3"/>
          </a:xfrm>
        </p:spPr>
        <p:txBody>
          <a:bodyPr/>
          <a:lstStyle/>
          <a:p>
            <a:r>
              <a:rPr lang="en-US" dirty="0" smtClean="0"/>
              <a:t>Offline service: executed every week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2075" y="1969798"/>
            <a:ext cx="1944547" cy="83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Category Crawling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5630" y="1796179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 Amazon Web  to find Product List URL for Each Category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5096622" y="2376567"/>
            <a:ext cx="789008" cy="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gnetic Disk 7"/>
          <p:cNvSpPr/>
          <p:nvPr/>
        </p:nvSpPr>
        <p:spPr>
          <a:xfrm>
            <a:off x="6642807" y="3468716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8" idx="1"/>
          </p:cNvCxnSpPr>
          <p:nvPr/>
        </p:nvCxnSpPr>
        <p:spPr>
          <a:xfrm flipH="1">
            <a:off x="7256265" y="2956954"/>
            <a:ext cx="1" cy="51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2228" y="4780857"/>
            <a:ext cx="63824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CategoryDB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category table</a:t>
            </a:r>
          </a:p>
          <a:p>
            <a:endParaRPr lang="en-US" dirty="0" smtClean="0"/>
          </a:p>
          <a:p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category_name</a:t>
            </a:r>
            <a:r>
              <a:rPr lang="en-US" dirty="0" smtClean="0"/>
              <a:t>, </a:t>
            </a:r>
            <a:r>
              <a:rPr lang="en-US" dirty="0" err="1" smtClean="0"/>
              <a:t>product_list_url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service: executed every 4 hours (depends on how many active categories)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324" y="1713054"/>
            <a:ext cx="2968830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Product Crawling Service For Each Category w/ Subscribers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3287" y="2257816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" name="Straight Arrow Connector 6"/>
          <p:cNvCxnSpPr>
            <a:stCxn id="4" idx="3"/>
            <a:endCxn id="38" idx="1"/>
          </p:cNvCxnSpPr>
          <p:nvPr/>
        </p:nvCxnSpPr>
        <p:spPr>
          <a:xfrm flipV="1">
            <a:off x="3706154" y="2284560"/>
            <a:ext cx="1484415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gnetic Disk 15"/>
          <p:cNvSpPr/>
          <p:nvPr/>
        </p:nvSpPr>
        <p:spPr>
          <a:xfrm>
            <a:off x="1608281" y="3466092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76928" y="1961567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190569" y="1704172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 Amazon Web  For All Products Of The  Specified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9478613" y="1529304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8" idx="3"/>
            <a:endCxn id="50" idx="1"/>
          </p:cNvCxnSpPr>
          <p:nvPr/>
        </p:nvCxnSpPr>
        <p:spPr>
          <a:xfrm flipV="1">
            <a:off x="7931840" y="2257816"/>
            <a:ext cx="1546773" cy="2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2"/>
            <a:endCxn id="16" idx="1"/>
          </p:cNvCxnSpPr>
          <p:nvPr/>
        </p:nvCxnSpPr>
        <p:spPr>
          <a:xfrm>
            <a:off x="2221739" y="2873829"/>
            <a:ext cx="0" cy="592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0518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Magnetic Disk 7"/>
          <p:cNvSpPr/>
          <p:nvPr/>
        </p:nvSpPr>
        <p:spPr>
          <a:xfrm>
            <a:off x="7027994" y="403024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5930" y="5233347"/>
            <a:ext cx="82989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Product DB: product table</a:t>
            </a:r>
          </a:p>
          <a:p>
            <a:r>
              <a:rPr lang="en-US" dirty="0" err="1" smtClean="0"/>
              <a:t>product_id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title, </a:t>
            </a:r>
            <a:r>
              <a:rPr lang="en-US" dirty="0" err="1" smtClean="0"/>
              <a:t>thumnail</a:t>
            </a:r>
            <a:r>
              <a:rPr lang="en-US" dirty="0" smtClean="0"/>
              <a:t>, </a:t>
            </a:r>
            <a:r>
              <a:rPr lang="en-US" dirty="0" err="1" smtClean="0"/>
              <a:t>detail_url</a:t>
            </a:r>
            <a:r>
              <a:rPr lang="en-US" dirty="0" smtClean="0"/>
              <a:t>, price, </a:t>
            </a:r>
            <a:r>
              <a:rPr lang="en-US" dirty="0" err="1" smtClean="0"/>
              <a:t>old_price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 Price Cache:</a:t>
            </a:r>
          </a:p>
          <a:p>
            <a:r>
              <a:rPr lang="en-US" dirty="0" smtClean="0"/>
              <a:t>Key: </a:t>
            </a:r>
            <a:r>
              <a:rPr lang="en-US" dirty="0" err="1" smtClean="0"/>
              <a:t>product_id</a:t>
            </a:r>
            <a:r>
              <a:rPr lang="en-US" dirty="0" smtClean="0"/>
              <a:t>, value: </a:t>
            </a:r>
            <a:r>
              <a:rPr lang="en-US" dirty="0" err="1" smtClean="0"/>
              <a:t>last_price</a:t>
            </a:r>
            <a:endParaRPr lang="en-US" dirty="0" smtClean="0"/>
          </a:p>
        </p:txBody>
      </p:sp>
      <p:sp>
        <p:nvSpPr>
          <p:cNvPr id="16" name="Magnetic Disk 15"/>
          <p:cNvSpPr/>
          <p:nvPr/>
        </p:nvSpPr>
        <p:spPr>
          <a:xfrm>
            <a:off x="4502360" y="3961725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Price Cache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14159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627800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Monitoring Services</a:t>
            </a:r>
          </a:p>
          <a:p>
            <a:pPr algn="ctr"/>
            <a:r>
              <a:rPr lang="en-US" dirty="0" smtClean="0"/>
              <a:t>for each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1462537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115818" y="3255909"/>
            <a:ext cx="1455336" cy="705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5" idx="2"/>
          </p:cNvCxnSpPr>
          <p:nvPr/>
        </p:nvCxnSpPr>
        <p:spPr>
          <a:xfrm flipH="1" flipV="1">
            <a:off x="6571154" y="3255909"/>
            <a:ext cx="1070298" cy="77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document 34"/>
          <p:cNvSpPr/>
          <p:nvPr/>
        </p:nvSpPr>
        <p:spPr>
          <a:xfrm>
            <a:off x="9496881" y="1957829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3267586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35" idx="1"/>
          </p:cNvCxnSpPr>
          <p:nvPr/>
        </p:nvCxnSpPr>
        <p:spPr>
          <a:xfrm>
            <a:off x="7941789" y="2675522"/>
            <a:ext cx="1555092" cy="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9868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78957" y="4837330"/>
            <a:ext cx="56526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DB: </a:t>
            </a:r>
          </a:p>
          <a:p>
            <a:endParaRPr lang="en-US" dirty="0"/>
          </a:p>
          <a:p>
            <a:r>
              <a:rPr lang="en-US" dirty="0" smtClean="0"/>
              <a:t>user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email, password,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user_category</a:t>
            </a:r>
            <a:r>
              <a:rPr lang="en-US" dirty="0" smtClean="0"/>
              <a:t>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notification_type</a:t>
            </a:r>
            <a:r>
              <a:rPr lang="en-US" dirty="0" smtClean="0"/>
              <a:t> (0: instant, 1: daily)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5257045" y="363911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13509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3927150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Service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761887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870503" y="3255909"/>
            <a:ext cx="1" cy="38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2566936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241139" y="2672766"/>
            <a:ext cx="1427006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49149" y="2672766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942628" y="240463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668145" y="2095134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Daily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6459" y="2249511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Magnetic Disk 15"/>
          <p:cNvSpPr/>
          <p:nvPr/>
        </p:nvSpPr>
        <p:spPr>
          <a:xfrm>
            <a:off x="5773636" y="4300304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30100" y="1953262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443741" y="1695868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Notification Service</a:t>
            </a:r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6387094" y="3410286"/>
            <a:ext cx="1" cy="890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757730" y="2827143"/>
            <a:ext cx="827294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66028" y="282714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859507" y="2559010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585024" y="224951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4353" y="1710512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Notification Service For Each Category</a:t>
            </a:r>
          </a:p>
        </p:txBody>
      </p:sp>
      <p:cxnSp>
        <p:nvCxnSpPr>
          <p:cNvPr id="10" name="Straight Arrow Connector 9"/>
          <p:cNvCxnSpPr>
            <a:stCxn id="17" idx="3"/>
            <a:endCxn id="38" idx="1"/>
          </p:cNvCxnSpPr>
          <p:nvPr/>
        </p:nvCxnSpPr>
        <p:spPr>
          <a:xfrm flipV="1">
            <a:off x="3615624" y="2273500"/>
            <a:ext cx="828117" cy="1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Subscription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Online service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6927" y="4190195"/>
            <a:ext cx="20256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Service:</a:t>
            </a:r>
          </a:p>
          <a:p>
            <a:endParaRPr lang="en-US" dirty="0"/>
          </a:p>
          <a:p>
            <a:r>
              <a:rPr lang="en-US" dirty="0" err="1" smtClean="0"/>
              <a:t>createUser</a:t>
            </a:r>
            <a:endParaRPr lang="en-US" dirty="0" smtClean="0"/>
          </a:p>
          <a:p>
            <a:r>
              <a:rPr lang="en-US" dirty="0" err="1" smtClean="0"/>
              <a:t>updateUser</a:t>
            </a:r>
            <a:endParaRPr lang="en-US" dirty="0" smtClean="0"/>
          </a:p>
          <a:p>
            <a:r>
              <a:rPr lang="en-US" dirty="0" err="1" smtClean="0"/>
              <a:t>getAllCategories</a:t>
            </a:r>
            <a:endParaRPr lang="en-US" dirty="0" smtClean="0"/>
          </a:p>
          <a:p>
            <a:r>
              <a:rPr lang="en-US" dirty="0" err="1" smtClean="0"/>
              <a:t>createSubscription</a:t>
            </a:r>
            <a:endParaRPr lang="en-US" dirty="0" smtClean="0"/>
          </a:p>
          <a:p>
            <a:r>
              <a:rPr lang="en-US" dirty="0" err="1" smtClean="0"/>
              <a:t>updateSubscription</a:t>
            </a:r>
            <a:endParaRPr lang="en-US" dirty="0" smtClean="0"/>
          </a:p>
          <a:p>
            <a:r>
              <a:rPr lang="en-US" dirty="0" err="1" smtClean="0"/>
              <a:t>deleteSubscription</a:t>
            </a:r>
            <a:endParaRPr lang="en-US" dirty="0"/>
          </a:p>
        </p:txBody>
      </p:sp>
      <p:sp>
        <p:nvSpPr>
          <p:cNvPr id="16" name="Magnetic Disk 15"/>
          <p:cNvSpPr/>
          <p:nvPr/>
        </p:nvSpPr>
        <p:spPr>
          <a:xfrm>
            <a:off x="7780561" y="3896542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62541" y="1969000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</a:p>
        </p:txBody>
      </p:sp>
      <p:cxnSp>
        <p:nvCxnSpPr>
          <p:cNvPr id="20" name="Straight Arrow Connector 19"/>
          <p:cNvCxnSpPr>
            <a:stCxn id="38" idx="2"/>
          </p:cNvCxnSpPr>
          <p:nvPr/>
        </p:nvCxnSpPr>
        <p:spPr>
          <a:xfrm>
            <a:off x="7833177" y="3124264"/>
            <a:ext cx="572717" cy="772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Callout 3"/>
          <p:cNvSpPr/>
          <p:nvPr/>
        </p:nvSpPr>
        <p:spPr>
          <a:xfrm>
            <a:off x="2935064" y="1661682"/>
            <a:ext cx="1638794" cy="17219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492" y="2498654"/>
            <a:ext cx="1890049" cy="2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gnetic Disk 21"/>
          <p:cNvSpPr/>
          <p:nvPr/>
        </p:nvSpPr>
        <p:spPr>
          <a:xfrm>
            <a:off x="5985919" y="391203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38" idx="2"/>
          </p:cNvCxnSpPr>
          <p:nvPr/>
        </p:nvCxnSpPr>
        <p:spPr>
          <a:xfrm flipH="1">
            <a:off x="6611252" y="3124264"/>
            <a:ext cx="1221925" cy="787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474657" y="2748271"/>
            <a:ext cx="1987884" cy="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Crawler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Since </a:t>
            </a:r>
            <a:r>
              <a:rPr lang="en-US" dirty="0"/>
              <a:t>product category won't change too fast, this crawler is scheduled to run once a </a:t>
            </a:r>
            <a:r>
              <a:rPr lang="en-US" dirty="0" smtClean="0"/>
              <a:t>week.</a:t>
            </a:r>
          </a:p>
          <a:p>
            <a:r>
              <a:rPr lang="en-US" dirty="0" smtClean="0"/>
              <a:t>From 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://www.amazon.com/s/ref=nb_sb_noss_2?url=search-alias=aps&amp;field-keywords=-</a:t>
            </a:r>
            <a:r>
              <a:rPr lang="en-US" dirty="0" smtClean="0">
                <a:hlinkClick r:id="rId2"/>
              </a:rPr>
              <a:t>12345</a:t>
            </a:r>
            <a:endParaRPr lang="en-US" dirty="0"/>
          </a:p>
          <a:p>
            <a:r>
              <a:rPr lang="en-US" dirty="0" smtClean="0"/>
              <a:t>Selector: #</a:t>
            </a:r>
            <a:r>
              <a:rPr lang="en-US" dirty="0" err="1" smtClean="0"/>
              <a:t>searchDropdownBox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option:nth-child</a:t>
            </a:r>
            <a:r>
              <a:rPr lang="en-US" dirty="0"/>
              <a:t>(n)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n &gt;=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Get category name from child node text.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“</a:t>
            </a:r>
            <a:r>
              <a:rPr lang="en-US" dirty="0" smtClean="0"/>
              <a:t>search-alias=xxx” </a:t>
            </a:r>
            <a:r>
              <a:rPr lang="en-US" dirty="0"/>
              <a:t>as category </a:t>
            </a:r>
            <a:r>
              <a:rPr lang="en-US" dirty="0" smtClean="0"/>
              <a:t>search alias</a:t>
            </a:r>
            <a:endParaRPr lang="en-US" b="1" dirty="0"/>
          </a:p>
          <a:p>
            <a:r>
              <a:rPr lang="en-US" dirty="0" smtClean="0"/>
              <a:t>Repeat </a:t>
            </a:r>
            <a:r>
              <a:rPr lang="en-US" dirty="0"/>
              <a:t>till empty element </a:t>
            </a:r>
            <a:r>
              <a:rPr lang="en-US" dirty="0" smtClean="0"/>
              <a:t>is reached.</a:t>
            </a:r>
          </a:p>
          <a:p>
            <a:r>
              <a:rPr lang="en-US" dirty="0" smtClean="0"/>
              <a:t>The </a:t>
            </a:r>
            <a:r>
              <a:rPr lang="en-US" dirty="0"/>
              <a:t>product list </a:t>
            </a:r>
            <a:r>
              <a:rPr lang="en-US" dirty="0" err="1"/>
              <a:t>url</a:t>
            </a:r>
            <a:r>
              <a:rPr lang="en-US" dirty="0"/>
              <a:t> for each category is in the following format:</a:t>
            </a:r>
            <a:br>
              <a:rPr lang="en-US" dirty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www.amazon.com</a:t>
            </a:r>
            <a:r>
              <a:rPr lang="en-US" dirty="0"/>
              <a:t>/s/ref=</a:t>
            </a:r>
            <a:r>
              <a:rPr lang="en-US" dirty="0" err="1"/>
              <a:t>nb_sb_noss?url</a:t>
            </a:r>
            <a:r>
              <a:rPr lang="en-US" dirty="0"/>
              <a:t>=$</a:t>
            </a:r>
            <a:r>
              <a:rPr lang="en-US" dirty="0" err="1"/>
              <a:t>SEARCH_ALIAS&amp;field-keywords</a:t>
            </a:r>
            <a:r>
              <a:rPr lang="en-US" dirty="0"/>
              <a:t>=-12345&amp;page=$PAGE_NO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Replace the $SEARCH_ALIAS with category name and $PAGE_NO with the desired product </a:t>
            </a:r>
            <a:r>
              <a:rPr lang="en-US" dirty="0" smtClean="0"/>
              <a:t>list.</a:t>
            </a:r>
            <a:endParaRPr lang="en-US" dirty="0"/>
          </a:p>
          <a:p>
            <a:r>
              <a:rPr lang="en-US" dirty="0" smtClean="0"/>
              <a:t>Store </a:t>
            </a:r>
            <a:r>
              <a:rPr lang="en-US" dirty="0"/>
              <a:t>the &lt;Category name, product list </a:t>
            </a:r>
            <a:r>
              <a:rPr lang="en-US" dirty="0" err="1"/>
              <a:t>url</a:t>
            </a:r>
            <a:r>
              <a:rPr lang="en-US" dirty="0"/>
              <a:t>&gt; pairs into Category DB.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6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Crawler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crawler is scheduled to run every 4 hours to quickly catch price changing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If </a:t>
            </a:r>
            <a:r>
              <a:rPr lang="en-US" dirty="0"/>
              <a:t>a category contains a lot of products, multiple crawlers can be started to share the </a:t>
            </a:r>
            <a:r>
              <a:rPr lang="en-US" dirty="0" smtClean="0"/>
              <a:t>load.</a:t>
            </a:r>
          </a:p>
          <a:p>
            <a:r>
              <a:rPr lang="en-US" dirty="0" smtClean="0"/>
              <a:t>Only </a:t>
            </a:r>
            <a:r>
              <a:rPr lang="en-US" dirty="0"/>
              <a:t>subscribed categories will be </a:t>
            </a:r>
            <a:r>
              <a:rPr lang="en-US" dirty="0" smtClean="0"/>
              <a:t>crawled.</a:t>
            </a:r>
          </a:p>
          <a:p>
            <a:r>
              <a:rPr lang="en-US" dirty="0" smtClean="0"/>
              <a:t>Title</a:t>
            </a:r>
            <a:r>
              <a:rPr lang="en-US" dirty="0"/>
              <a:t>: get title from selector: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/>
              <a:t>result_$RESULT_NO</a:t>
            </a:r>
            <a:r>
              <a:rPr lang="en-US" dirty="0"/>
              <a:t> 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-spacing-small &gt; </a:t>
            </a:r>
            <a:r>
              <a:rPr lang="en-US" dirty="0" err="1"/>
              <a:t>div:nth-child</a:t>
            </a:r>
            <a:r>
              <a:rPr lang="en-US" dirty="0"/>
              <a:t>(1) &gt; a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$RESULT_NO starts from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Price</a:t>
            </a:r>
            <a:r>
              <a:rPr lang="en-US" dirty="0"/>
              <a:t>: get aria-label from selector: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/>
              <a:t>result_$RESULT_NO</a:t>
            </a:r>
            <a:r>
              <a:rPr lang="en-US" dirty="0"/>
              <a:t> 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div:nth-child</a:t>
            </a:r>
            <a:r>
              <a:rPr lang="en-US" dirty="0"/>
              <a:t>(2) &gt; div.a-column.a-span7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-spacing-none &gt; a &gt; </a:t>
            </a:r>
            <a:r>
              <a:rPr lang="en-US" dirty="0" smtClean="0"/>
              <a:t>span</a:t>
            </a:r>
            <a:endParaRPr lang="en-US" dirty="0"/>
          </a:p>
          <a:p>
            <a:r>
              <a:rPr lang="en-US" dirty="0" err="1" smtClean="0"/>
              <a:t>Thumnail</a:t>
            </a:r>
            <a:r>
              <a:rPr lang="en-US" dirty="0"/>
              <a:t>: get </a:t>
            </a:r>
            <a:r>
              <a:rPr lang="en-US" dirty="0" err="1"/>
              <a:t>src</a:t>
            </a:r>
            <a:r>
              <a:rPr lang="en-US" dirty="0"/>
              <a:t> from selector: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/>
              <a:t>result_$RESULT_NO</a:t>
            </a:r>
            <a:r>
              <a:rPr lang="en-US" dirty="0"/>
              <a:t> 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-col-left &gt; div &gt; div &gt; a &gt; </a:t>
            </a:r>
            <a:r>
              <a:rPr lang="en-US" dirty="0" err="1" smtClean="0"/>
              <a:t>img</a:t>
            </a:r>
            <a:endParaRPr lang="en-US" dirty="0"/>
          </a:p>
          <a:p>
            <a:r>
              <a:rPr lang="en-US" dirty="0" err="1" smtClean="0"/>
              <a:t>Detail_url</a:t>
            </a:r>
            <a:r>
              <a:rPr lang="en-US" dirty="0"/>
              <a:t>: get </a:t>
            </a:r>
            <a:r>
              <a:rPr lang="en-US" dirty="0" err="1"/>
              <a:t>href</a:t>
            </a:r>
            <a:r>
              <a:rPr lang="en-US" dirty="0"/>
              <a:t> from selector: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/>
              <a:t>result _$RESULT_NO 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-spacing-small &gt; </a:t>
            </a:r>
            <a:r>
              <a:rPr lang="en-US" dirty="0" err="1"/>
              <a:t>div:nth-child</a:t>
            </a:r>
            <a:r>
              <a:rPr lang="en-US" dirty="0"/>
              <a:t>(1) &gt; 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 err="1" smtClean="0"/>
              <a:t>product_id</a:t>
            </a:r>
            <a:r>
              <a:rPr lang="en-US" dirty="0"/>
              <a:t>: get last portion of </a:t>
            </a:r>
            <a:r>
              <a:rPr lang="en-US" dirty="0" err="1"/>
              <a:t>detail_url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300</Words>
  <Application>Microsoft Macintosh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Category Crawling Flow</vt:lpstr>
      <vt:lpstr>Product Crawling Flow</vt:lpstr>
      <vt:lpstr>Price Monitoring Flow</vt:lpstr>
      <vt:lpstr>Instant Notification Flow</vt:lpstr>
      <vt:lpstr>Daily Notification Flow</vt:lpstr>
      <vt:lpstr>User Subscription Flow</vt:lpstr>
      <vt:lpstr>Category Crawler Detail</vt:lpstr>
      <vt:lpstr>Product Crawler Detail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34</cp:revision>
  <cp:lastPrinted>2017-05-27T20:17:11Z</cp:lastPrinted>
  <dcterms:created xsi:type="dcterms:W3CDTF">2017-05-27T16:29:41Z</dcterms:created>
  <dcterms:modified xsi:type="dcterms:W3CDTF">2017-05-31T18:20:09Z</dcterms:modified>
</cp:coreProperties>
</file>