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8" r:id="rId2"/>
    <p:sldId id="266" r:id="rId3"/>
    <p:sldId id="270" r:id="rId4"/>
    <p:sldId id="271" r:id="rId5"/>
    <p:sldId id="256" r:id="rId6"/>
    <p:sldId id="257" r:id="rId7"/>
    <p:sldId id="258" r:id="rId8"/>
    <p:sldId id="259" r:id="rId9"/>
    <p:sldId id="26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BFE4DA-25BB-404E-BD9E-0783A9B7EAAD}">
          <p14:sldIdLst>
            <p14:sldId id="268"/>
            <p14:sldId id="266"/>
            <p14:sldId id="270"/>
            <p14:sldId id="271"/>
            <p14:sldId id="256"/>
            <p14:sldId id="257"/>
            <p14:sldId id="258"/>
            <p14:sldId id="259"/>
            <p14:sldId id="261"/>
            <p14:sldId id="269"/>
          </p14:sldIdLst>
        </p14:section>
        <p14:section name="Untitled Section" id="{2DCC702A-A243-DB4A-8C6D-24D6E5D6023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3"/>
    <p:restoredTop sz="94753"/>
  </p:normalViewPr>
  <p:slideViewPr>
    <p:cSldViewPr snapToGrid="0" snapToObjects="1">
      <p:cViewPr>
        <p:scale>
          <a:sx n="108" d="100"/>
          <a:sy n="108" d="100"/>
        </p:scale>
        <p:origin x="4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89D-D7C4-2B4B-BA7D-F542C8765D31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20ED-0C6B-184D-AB80-F731C616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3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png"/><Relationship Id="rId10" Type="http://schemas.openxmlformats.org/officeDocument/2006/relationships/image" Target="../media/image8.jpeg"/><Relationship Id="rId11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2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Price </a:t>
            </a:r>
            <a:r>
              <a:rPr lang="en-US" dirty="0" smtClean="0"/>
              <a:t>Monitoring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7009"/>
          </a:xfrm>
        </p:spPr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dirty="0" smtClean="0"/>
              <a:t>eeps track of product price changes at online shopping web site. </a:t>
            </a:r>
          </a:p>
          <a:p>
            <a:r>
              <a:rPr lang="en-US" dirty="0" smtClean="0"/>
              <a:t>Allows users to subscribe </a:t>
            </a:r>
            <a:r>
              <a:rPr lang="en-US" dirty="0" smtClean="0"/>
              <a:t>by emails </a:t>
            </a:r>
            <a:r>
              <a:rPr lang="en-US" dirty="0" smtClean="0"/>
              <a:t>for interested product categories.</a:t>
            </a:r>
          </a:p>
          <a:p>
            <a:r>
              <a:rPr lang="en-US" dirty="0"/>
              <a:t>Notifies subscribers if any product of subscribed categories has reduced price. </a:t>
            </a:r>
            <a:endParaRPr lang="en-US" dirty="0" smtClean="0"/>
          </a:p>
          <a:p>
            <a:r>
              <a:rPr lang="en-US" dirty="0" smtClean="0"/>
              <a:t>Also allow users </a:t>
            </a:r>
            <a:r>
              <a:rPr lang="en-US" dirty="0"/>
              <a:t>to query discount products </a:t>
            </a:r>
            <a:r>
              <a:rPr lang="en-US" dirty="0" smtClean="0"/>
              <a:t>online.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5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 Log Service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60" y="1794549"/>
            <a:ext cx="517918" cy="5179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12308" y="198555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q_product_log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4622261" y="1794549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22261" y="189455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8" idx="3"/>
            <a:endCxn id="16" idx="0"/>
          </p:cNvCxnSpPr>
          <p:nvPr/>
        </p:nvCxnSpPr>
        <p:spPr>
          <a:xfrm flipH="1">
            <a:off x="5560566" y="2211921"/>
            <a:ext cx="1" cy="79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2"/>
          </p:cNvCxnSpPr>
          <p:nvPr/>
        </p:nvCxnSpPr>
        <p:spPr>
          <a:xfrm>
            <a:off x="2660478" y="2053508"/>
            <a:ext cx="1961783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259" y="4191990"/>
            <a:ext cx="1170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Receive product crawler log from </a:t>
            </a:r>
            <a:r>
              <a:rPr lang="en-US" sz="2000" dirty="0" err="1" smtClean="0"/>
              <a:t>q_product_log</a:t>
            </a:r>
            <a:r>
              <a:rPr lang="en-US" sz="2000" dirty="0" smtClean="0"/>
              <a:t> queue.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Store the log into </a:t>
            </a:r>
            <a:r>
              <a:rPr lang="en-US" sz="2000" dirty="0" smtClean="0"/>
              <a:t>MongoDB.</a:t>
            </a:r>
            <a:endParaRPr lang="en-US" sz="2000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1" y="3004457"/>
            <a:ext cx="851729" cy="8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26" y="220954"/>
            <a:ext cx="10515600" cy="927397"/>
          </a:xfrm>
        </p:spPr>
        <p:txBody>
          <a:bodyPr/>
          <a:lstStyle/>
          <a:p>
            <a:pPr algn="ctr"/>
            <a:r>
              <a:rPr lang="en-US" dirty="0" smtClean="0"/>
              <a:t>Price Monitoring </a:t>
            </a:r>
            <a:r>
              <a:rPr lang="en-US" smtClean="0"/>
              <a:t>System Overview</a:t>
            </a:r>
            <a:endParaRPr lang="en-US" dirty="0"/>
          </a:p>
        </p:txBody>
      </p:sp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97" y="5875005"/>
            <a:ext cx="273043" cy="273043"/>
          </a:xfrm>
        </p:spPr>
      </p:pic>
      <p:sp>
        <p:nvSpPr>
          <p:cNvPr id="4" name="Cloud 3"/>
          <p:cNvSpPr/>
          <p:nvPr/>
        </p:nvSpPr>
        <p:spPr>
          <a:xfrm>
            <a:off x="1435677" y="1622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774244" y="4471446"/>
            <a:ext cx="237564" cy="57150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826657" y="6078124"/>
            <a:ext cx="270062" cy="26726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art 29"/>
          <p:cNvSpPr/>
          <p:nvPr/>
        </p:nvSpPr>
        <p:spPr>
          <a:xfrm>
            <a:off x="7826657" y="5265779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8040130" y="6078124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040130" y="5265779"/>
            <a:ext cx="155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76801" y="6175167"/>
            <a:ext cx="195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Cloud Infrastructure Service</a:t>
            </a:r>
            <a:endParaRPr lang="en-US" sz="1200" dirty="0"/>
          </a:p>
        </p:txBody>
      </p:sp>
      <p:sp>
        <p:nvSpPr>
          <p:cNvPr id="54" name="Heart 53"/>
          <p:cNvSpPr/>
          <p:nvPr/>
        </p:nvSpPr>
        <p:spPr>
          <a:xfrm>
            <a:off x="7826657" y="34103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040130" y="3410327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57" name="Cube 56"/>
          <p:cNvSpPr/>
          <p:nvPr/>
        </p:nvSpPr>
        <p:spPr>
          <a:xfrm>
            <a:off x="5772479" y="133313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Heart 70"/>
          <p:cNvSpPr/>
          <p:nvPr/>
        </p:nvSpPr>
        <p:spPr>
          <a:xfrm>
            <a:off x="7826657" y="1544530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8040130" y="1544530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772479" y="1440522"/>
            <a:ext cx="101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sp>
        <p:nvSpPr>
          <p:cNvPr id="100" name="Heart 99"/>
          <p:cNvSpPr/>
          <p:nvPr/>
        </p:nvSpPr>
        <p:spPr>
          <a:xfrm>
            <a:off x="7826657" y="4304848"/>
            <a:ext cx="270265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040130" y="4304848"/>
            <a:ext cx="2126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Health </a:t>
            </a:r>
            <a:r>
              <a:rPr lang="en-US" sz="1200" dirty="0" smtClean="0"/>
              <a:t>Check Service</a:t>
            </a:r>
            <a:endParaRPr lang="en-US" sz="1200" dirty="0"/>
          </a:p>
        </p:txBody>
      </p:sp>
      <p:sp>
        <p:nvSpPr>
          <p:cNvPr id="89" name="Heart 88"/>
          <p:cNvSpPr/>
          <p:nvPr/>
        </p:nvSpPr>
        <p:spPr>
          <a:xfrm>
            <a:off x="7826657" y="24799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8040130" y="2479927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pic>
        <p:nvPicPr>
          <p:cNvPr id="12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47" y="4096314"/>
            <a:ext cx="273043" cy="273043"/>
          </a:xfrm>
          <a:prstGeom prst="rect">
            <a:avLst/>
          </a:prstGeom>
        </p:spPr>
      </p:pic>
      <p:cxnSp>
        <p:nvCxnSpPr>
          <p:cNvPr id="131" name="Elbow Connector 130"/>
          <p:cNvCxnSpPr>
            <a:stCxn id="207" idx="5"/>
            <a:endCxn id="21" idx="2"/>
          </p:cNvCxnSpPr>
          <p:nvPr/>
        </p:nvCxnSpPr>
        <p:spPr>
          <a:xfrm flipV="1">
            <a:off x="7753434" y="2642292"/>
            <a:ext cx="3907278" cy="338922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57" idx="5"/>
            <a:endCxn id="21" idx="0"/>
          </p:cNvCxnSpPr>
          <p:nvPr/>
        </p:nvCxnSpPr>
        <p:spPr>
          <a:xfrm>
            <a:off x="7753434" y="1489653"/>
            <a:ext cx="3907278" cy="42626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be 202"/>
          <p:cNvSpPr/>
          <p:nvPr/>
        </p:nvSpPr>
        <p:spPr>
          <a:xfrm>
            <a:off x="5772479" y="2292912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ube 203"/>
          <p:cNvSpPr/>
          <p:nvPr/>
        </p:nvSpPr>
        <p:spPr>
          <a:xfrm>
            <a:off x="5772479" y="320032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be 204"/>
          <p:cNvSpPr/>
          <p:nvPr/>
        </p:nvSpPr>
        <p:spPr>
          <a:xfrm>
            <a:off x="5749692" y="410770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ube 205"/>
          <p:cNvSpPr/>
          <p:nvPr/>
        </p:nvSpPr>
        <p:spPr>
          <a:xfrm>
            <a:off x="5761298" y="5003233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ube 206"/>
          <p:cNvSpPr/>
          <p:nvPr/>
        </p:nvSpPr>
        <p:spPr>
          <a:xfrm>
            <a:off x="5772479" y="587500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5772479" y="239221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Instant Notification Service</a:t>
            </a:r>
            <a:endParaRPr 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772479" y="3295575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Price Monitoring Service</a:t>
            </a:r>
            <a:endParaRPr 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749692" y="419892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Crawler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5772479" y="595813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761298" y="5090402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219" name="Elbow Connector 218"/>
          <p:cNvCxnSpPr>
            <a:stCxn id="205" idx="5"/>
            <a:endCxn id="21" idx="2"/>
          </p:cNvCxnSpPr>
          <p:nvPr/>
        </p:nvCxnSpPr>
        <p:spPr>
          <a:xfrm flipV="1">
            <a:off x="7730647" y="2642292"/>
            <a:ext cx="3930065" cy="16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04" idx="5"/>
            <a:endCxn id="21" idx="2"/>
          </p:cNvCxnSpPr>
          <p:nvPr/>
        </p:nvCxnSpPr>
        <p:spPr>
          <a:xfrm flipV="1">
            <a:off x="7753434" y="2642292"/>
            <a:ext cx="3907278" cy="71454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03" idx="5"/>
            <a:endCxn id="21" idx="1"/>
          </p:cNvCxnSpPr>
          <p:nvPr/>
        </p:nvCxnSpPr>
        <p:spPr>
          <a:xfrm flipV="1">
            <a:off x="7753434" y="2279106"/>
            <a:ext cx="3544092" cy="17032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endCxn id="407" idx="1"/>
          </p:cNvCxnSpPr>
          <p:nvPr/>
        </p:nvCxnSpPr>
        <p:spPr>
          <a:xfrm flipV="1">
            <a:off x="1241466" y="1587034"/>
            <a:ext cx="2461216" cy="2607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endCxn id="399" idx="1"/>
          </p:cNvCxnSpPr>
          <p:nvPr/>
        </p:nvCxnSpPr>
        <p:spPr>
          <a:xfrm>
            <a:off x="1253395" y="2067375"/>
            <a:ext cx="2372443" cy="4897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11" idx="1"/>
            <a:endCxn id="351" idx="3"/>
          </p:cNvCxnSpPr>
          <p:nvPr/>
        </p:nvCxnSpPr>
        <p:spPr>
          <a:xfrm flipH="1" flipV="1">
            <a:off x="4441776" y="3320112"/>
            <a:ext cx="1330703" cy="11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351" idx="3"/>
            <a:endCxn id="203" idx="2"/>
          </p:cNvCxnSpPr>
          <p:nvPr/>
        </p:nvCxnSpPr>
        <p:spPr>
          <a:xfrm flipV="1">
            <a:off x="4441776" y="2553770"/>
            <a:ext cx="1330703" cy="76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05" idx="2"/>
            <a:endCxn id="354" idx="3"/>
          </p:cNvCxnSpPr>
          <p:nvPr/>
        </p:nvCxnSpPr>
        <p:spPr>
          <a:xfrm flipH="1">
            <a:off x="4441776" y="4368566"/>
            <a:ext cx="1307916" cy="3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354" idx="3"/>
            <a:endCxn id="204" idx="2"/>
          </p:cNvCxnSpPr>
          <p:nvPr/>
        </p:nvCxnSpPr>
        <p:spPr>
          <a:xfrm flipV="1">
            <a:off x="4441776" y="3461178"/>
            <a:ext cx="1330703" cy="128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433" idx="3"/>
            <a:endCxn id="206" idx="2"/>
          </p:cNvCxnSpPr>
          <p:nvPr/>
        </p:nvCxnSpPr>
        <p:spPr>
          <a:xfrm flipV="1">
            <a:off x="4441776" y="5264091"/>
            <a:ext cx="1319522" cy="53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Picture 3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6" y="1529836"/>
            <a:ext cx="671607" cy="671607"/>
          </a:xfrm>
          <a:prstGeom prst="rect">
            <a:avLst/>
          </a:prstGeom>
        </p:spPr>
      </p:pic>
      <p:pic>
        <p:nvPicPr>
          <p:cNvPr id="351" name="Picture 3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3061153"/>
            <a:ext cx="517918" cy="517918"/>
          </a:xfrm>
          <a:prstGeom prst="rect">
            <a:avLst/>
          </a:prstGeom>
        </p:spPr>
      </p:pic>
      <p:pic>
        <p:nvPicPr>
          <p:cNvPr id="354" name="Picture 3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4484307"/>
            <a:ext cx="517918" cy="517918"/>
          </a:xfrm>
          <a:prstGeom prst="rect">
            <a:avLst/>
          </a:prstGeom>
        </p:spPr>
      </p:pic>
      <p:pic>
        <p:nvPicPr>
          <p:cNvPr id="362" name="Picture 3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0" y="5190882"/>
            <a:ext cx="986256" cy="1003964"/>
          </a:xfrm>
          <a:prstGeom prst="rect">
            <a:avLst/>
          </a:prstGeom>
        </p:spPr>
      </p:pic>
      <p:cxnSp>
        <p:nvCxnSpPr>
          <p:cNvPr id="379" name="Straight Arrow Connector 378"/>
          <p:cNvCxnSpPr>
            <a:stCxn id="203" idx="2"/>
            <a:endCxn id="399" idx="3"/>
          </p:cNvCxnSpPr>
          <p:nvPr/>
        </p:nvCxnSpPr>
        <p:spPr>
          <a:xfrm flipH="1">
            <a:off x="4526928" y="2553770"/>
            <a:ext cx="1245551" cy="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211" idx="1"/>
            <a:endCxn id="451" idx="3"/>
          </p:cNvCxnSpPr>
          <p:nvPr/>
        </p:nvCxnSpPr>
        <p:spPr>
          <a:xfrm flipH="1">
            <a:off x="4715287" y="3434075"/>
            <a:ext cx="1057192" cy="659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38" y="2106544"/>
            <a:ext cx="901090" cy="901090"/>
          </a:xfrm>
          <a:prstGeom prst="rect">
            <a:avLst/>
          </a:prstGeom>
        </p:spPr>
      </p:pic>
      <p:pic>
        <p:nvPicPr>
          <p:cNvPr id="407" name="Picture 4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82" y="1107152"/>
            <a:ext cx="959764" cy="959764"/>
          </a:xfrm>
          <a:prstGeom prst="rect">
            <a:avLst/>
          </a:prstGeom>
        </p:spPr>
      </p:pic>
      <p:cxnSp>
        <p:nvCxnSpPr>
          <p:cNvPr id="412" name="Straight Arrow Connector 411"/>
          <p:cNvCxnSpPr>
            <a:stCxn id="57" idx="2"/>
            <a:endCxn id="407" idx="3"/>
          </p:cNvCxnSpPr>
          <p:nvPr/>
        </p:nvCxnSpPr>
        <p:spPr>
          <a:xfrm flipH="1" flipV="1">
            <a:off x="4662446" y="1587034"/>
            <a:ext cx="1110033" cy="6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" name="Picture 4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5536654"/>
            <a:ext cx="517918" cy="517918"/>
          </a:xfrm>
          <a:prstGeom prst="rect">
            <a:avLst/>
          </a:prstGeom>
        </p:spPr>
      </p:pic>
      <p:cxnSp>
        <p:nvCxnSpPr>
          <p:cNvPr id="435" name="Straight Arrow Connector 434"/>
          <p:cNvCxnSpPr>
            <a:stCxn id="212" idx="1"/>
            <a:endCxn id="433" idx="3"/>
          </p:cNvCxnSpPr>
          <p:nvPr/>
        </p:nvCxnSpPr>
        <p:spPr>
          <a:xfrm flipH="1">
            <a:off x="4441776" y="4337420"/>
            <a:ext cx="1307916" cy="145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" name="Picture 4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03" y="3900444"/>
            <a:ext cx="1154384" cy="385784"/>
          </a:xfrm>
          <a:prstGeom prst="rect">
            <a:avLst/>
          </a:prstGeom>
        </p:spPr>
      </p:pic>
      <p:sp>
        <p:nvSpPr>
          <p:cNvPr id="453" name="TextBox 452"/>
          <p:cNvSpPr txBox="1"/>
          <p:nvPr/>
        </p:nvSpPr>
        <p:spPr>
          <a:xfrm>
            <a:off x="5650682" y="622449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9000</a:t>
            </a:r>
            <a:endParaRPr lang="en-US" sz="1600" dirty="0"/>
          </a:p>
        </p:txBody>
      </p:sp>
      <p:sp>
        <p:nvSpPr>
          <p:cNvPr id="454" name="TextBox 453"/>
          <p:cNvSpPr txBox="1"/>
          <p:nvPr/>
        </p:nvSpPr>
        <p:spPr>
          <a:xfrm>
            <a:off x="5650682" y="535331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</a:t>
            </a:r>
            <a:r>
              <a:rPr lang="en-US" sz="1600" dirty="0" smtClean="0"/>
              <a:t>9005</a:t>
            </a:r>
            <a:endParaRPr lang="en-US" sz="1600" dirty="0"/>
          </a:p>
        </p:txBody>
      </p:sp>
      <p:sp>
        <p:nvSpPr>
          <p:cNvPr id="455" name="TextBox 454"/>
          <p:cNvSpPr txBox="1"/>
          <p:nvPr/>
        </p:nvSpPr>
        <p:spPr>
          <a:xfrm>
            <a:off x="5650682" y="4458375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9001</a:t>
            </a:r>
            <a:endParaRPr lang="en-US" sz="1600" dirty="0"/>
          </a:p>
        </p:txBody>
      </p:sp>
      <p:sp>
        <p:nvSpPr>
          <p:cNvPr id="456" name="TextBox 455"/>
          <p:cNvSpPr txBox="1"/>
          <p:nvPr/>
        </p:nvSpPr>
        <p:spPr>
          <a:xfrm>
            <a:off x="5650682" y="3551574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9002</a:t>
            </a:r>
            <a:endParaRPr lang="en-US" sz="1600" dirty="0"/>
          </a:p>
        </p:txBody>
      </p:sp>
      <p:sp>
        <p:nvSpPr>
          <p:cNvPr id="457" name="TextBox 456"/>
          <p:cNvSpPr txBox="1"/>
          <p:nvPr/>
        </p:nvSpPr>
        <p:spPr>
          <a:xfrm>
            <a:off x="5650682" y="264475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9003</a:t>
            </a:r>
            <a:endParaRPr lang="en-US" sz="1600" dirty="0"/>
          </a:p>
        </p:txBody>
      </p:sp>
      <p:sp>
        <p:nvSpPr>
          <p:cNvPr id="459" name="TextBox 458"/>
          <p:cNvSpPr txBox="1"/>
          <p:nvPr/>
        </p:nvSpPr>
        <p:spPr>
          <a:xfrm>
            <a:off x="5650682" y="169802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9004</a:t>
            </a:r>
            <a:endParaRPr lang="en-US" sz="1600" dirty="0"/>
          </a:p>
        </p:txBody>
      </p:sp>
      <p:sp>
        <p:nvSpPr>
          <p:cNvPr id="461" name="Rectangle 460"/>
          <p:cNvSpPr/>
          <p:nvPr/>
        </p:nvSpPr>
        <p:spPr>
          <a:xfrm>
            <a:off x="3283211" y="4918763"/>
            <a:ext cx="16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q_product_p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462" name="Rectangle 461"/>
          <p:cNvSpPr/>
          <p:nvPr/>
        </p:nvSpPr>
        <p:spPr>
          <a:xfrm>
            <a:off x="3384201" y="596379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q_product_log</a:t>
            </a:r>
            <a:endParaRPr lang="en-US" dirty="0"/>
          </a:p>
        </p:txBody>
      </p:sp>
      <p:sp>
        <p:nvSpPr>
          <p:cNvPr id="463" name="Rectangle 462"/>
          <p:cNvSpPr/>
          <p:nvPr/>
        </p:nvSpPr>
        <p:spPr>
          <a:xfrm>
            <a:off x="2366999" y="3496662"/>
            <a:ext cx="2576731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q_discount_product_p</a:t>
            </a:r>
            <a:r>
              <a:rPr lang="en-US" dirty="0" smtClean="0"/>
              <a:t>(n)</a:t>
            </a:r>
            <a:endParaRPr lang="en-US" dirty="0"/>
          </a:p>
        </p:txBody>
      </p:sp>
      <p:cxnSp>
        <p:nvCxnSpPr>
          <p:cNvPr id="12" name="Elbow Connector 11"/>
          <p:cNvCxnSpPr>
            <a:stCxn id="206" idx="5"/>
            <a:endCxn id="14" idx="1"/>
          </p:cNvCxnSpPr>
          <p:nvPr/>
        </p:nvCxnSpPr>
        <p:spPr>
          <a:xfrm flipV="1">
            <a:off x="7742253" y="5157223"/>
            <a:ext cx="2472411" cy="2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64" y="4731358"/>
            <a:ext cx="851729" cy="8517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526" y="1915920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25"/>
            <a:ext cx="10515600" cy="812511"/>
          </a:xfrm>
        </p:spPr>
        <p:txBody>
          <a:bodyPr/>
          <a:lstStyle/>
          <a:p>
            <a:pPr algn="ctr"/>
            <a:r>
              <a:rPr lang="en-US" dirty="0" smtClean="0"/>
              <a:t>DB </a:t>
            </a:r>
            <a:r>
              <a:rPr lang="en-US" dirty="0" smtClean="0"/>
              <a:t>Schema (MySQL)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997" y="1151903"/>
            <a:ext cx="2616925" cy="2427490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id</a:t>
            </a:r>
          </a:p>
          <a:p>
            <a:pPr marL="0" indent="0">
              <a:buNone/>
            </a:pPr>
            <a:r>
              <a:rPr lang="en-US" sz="1800" dirty="0" err="1" smtClean="0"/>
              <a:t>category_name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product_list_url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/>
              <a:t>u</a:t>
            </a:r>
            <a:r>
              <a:rPr lang="en-US" sz="1800" dirty="0" err="1" smtClean="0"/>
              <a:t>pdate_time</a:t>
            </a:r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689875" y="679585"/>
            <a:ext cx="129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category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512294" y="679585"/>
            <a:ext cx="233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</a:t>
            </a:r>
            <a:r>
              <a:rPr lang="en-US" sz="2400" dirty="0" err="1" smtClean="0"/>
              <a:t>ategory_priority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022" y="1151903"/>
            <a:ext cx="2484474" cy="2431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riority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u</a:t>
            </a:r>
            <a:r>
              <a:rPr lang="en-US" sz="1800" dirty="0" err="1" smtClean="0"/>
              <a:t>ser_count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512294" y="3666732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user_category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17022" y="4132612"/>
            <a:ext cx="2484473" cy="24304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user_id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198594" y="679585"/>
            <a:ext cx="294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user_count_threshold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198595" y="1151903"/>
            <a:ext cx="2686344" cy="242748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h</a:t>
            </a:r>
            <a:r>
              <a:rPr lang="en-US" sz="1800" dirty="0" err="1" smtClean="0"/>
              <a:t>igh_priority_user_count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85215" y="1151903"/>
            <a:ext cx="2720682" cy="541119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p</a:t>
            </a:r>
            <a:r>
              <a:rPr lang="en-US" sz="1800" dirty="0" err="1" smtClean="0"/>
              <a:t>roduct_id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/>
              <a:t>c</a:t>
            </a:r>
            <a:r>
              <a:rPr lang="en-US" sz="1800" dirty="0" err="1" smtClean="0"/>
              <a:t>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itle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t</a:t>
            </a:r>
            <a:r>
              <a:rPr lang="en-US" sz="1800" dirty="0" err="1" smtClean="0"/>
              <a:t>humnail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detail_url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rice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o</a:t>
            </a:r>
            <a:r>
              <a:rPr lang="en-US" sz="1800" dirty="0" err="1" smtClean="0"/>
              <a:t>ld_price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85216" y="679585"/>
            <a:ext cx="116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</a:t>
            </a: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702998" y="4132613"/>
            <a:ext cx="2616924" cy="243048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email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password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n</a:t>
            </a:r>
            <a:r>
              <a:rPr lang="en-US" sz="1800" dirty="0" err="1" smtClean="0"/>
              <a:t>otification_type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689875" y="366673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5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Schema (MongoDB) and cache (</a:t>
            </a:r>
            <a:r>
              <a:rPr lang="en-US" dirty="0" err="1" smtClean="0"/>
              <a:t>Redis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45031" y="2561066"/>
            <a:ext cx="3743253" cy="324596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S</a:t>
            </a:r>
            <a:r>
              <a:rPr lang="en-US" sz="1800" dirty="0" smtClean="0"/>
              <a:t>tatus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message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t</a:t>
            </a:r>
            <a:r>
              <a:rPr lang="en-US" sz="1800" dirty="0" err="1" smtClean="0"/>
              <a:t>hread_id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product_url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category_name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page_number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/>
              <a:t>c</a:t>
            </a:r>
            <a:r>
              <a:rPr lang="en-US" sz="1800" dirty="0" err="1" smtClean="0"/>
              <a:t>reate_time</a:t>
            </a: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945031" y="2089249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product_log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29538" y="2561066"/>
            <a:ext cx="34794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</a:t>
            </a:r>
            <a:r>
              <a:rPr lang="en-US" dirty="0" err="1" smtClean="0"/>
              <a:t>productId</a:t>
            </a:r>
            <a:endParaRPr lang="en-US" dirty="0" smtClean="0"/>
          </a:p>
          <a:p>
            <a:r>
              <a:rPr lang="en-US" dirty="0" smtClean="0"/>
              <a:t>Value: price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6910" y="2101124"/>
            <a:ext cx="90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5081" y="856528"/>
            <a:ext cx="6650182" cy="42335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Executed weekly at 00:00:00 AM Sunday</a:t>
            </a:r>
            <a:endParaRPr lang="en-US" sz="2000" dirty="0"/>
          </a:p>
        </p:txBody>
      </p:sp>
      <p:pic>
        <p:nvPicPr>
          <p:cNvPr id="12" name="Content Placeholder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916788"/>
            <a:ext cx="273043" cy="273043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>
          <a:xfrm>
            <a:off x="2446329" y="1531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4419607" y="158123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82708" y="1638048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4" idx="0"/>
            <a:endCxn id="15" idx="2"/>
          </p:cNvCxnSpPr>
          <p:nvPr/>
        </p:nvCxnSpPr>
        <p:spPr>
          <a:xfrm flipV="1">
            <a:off x="3236674" y="1842093"/>
            <a:ext cx="1182933" cy="1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3" idx="1"/>
          </p:cNvCxnSpPr>
          <p:nvPr/>
        </p:nvCxnSpPr>
        <p:spPr>
          <a:xfrm flipV="1">
            <a:off x="6400562" y="1723835"/>
            <a:ext cx="1159354" cy="1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241" y="2383544"/>
            <a:ext cx="101921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Crawl categories from online shopping web site.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For each category, find the product list </a:t>
            </a:r>
            <a:r>
              <a:rPr lang="en-US" sz="2000" dirty="0" err="1" smtClean="0"/>
              <a:t>url</a:t>
            </a:r>
            <a:r>
              <a:rPr lang="en-US" sz="2000" dirty="0" smtClean="0"/>
              <a:t>, store the information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Set category priorities according to the number of subscribers.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Categories with subscribers count &gt; </a:t>
            </a:r>
            <a:r>
              <a:rPr lang="en-US" sz="2000" dirty="0" smtClean="0"/>
              <a:t>threshold, </a:t>
            </a:r>
            <a:r>
              <a:rPr lang="en-US" sz="2000" dirty="0" smtClean="0"/>
              <a:t>set to HIGH (1)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Sort the rest of the categories by the number of subscribers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first half categories in the list are set to MEDIUM (2)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second half categories in the list are set to LOW (3)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is </a:t>
            </a:r>
            <a:r>
              <a:rPr lang="en-US" sz="2000" dirty="0" smtClean="0"/>
              <a:t>configured at </a:t>
            </a:r>
            <a:r>
              <a:rPr lang="en-US" sz="2000" dirty="0" err="1" smtClean="0"/>
              <a:t>application.yml</a:t>
            </a:r>
            <a:r>
              <a:rPr lang="en-US" sz="2000" dirty="0"/>
              <a:t> </a:t>
            </a:r>
            <a:r>
              <a:rPr lang="en-US" sz="2000" dirty="0" smtClean="0"/>
              <a:t>and stored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When crawler starts, it checks if </a:t>
            </a:r>
            <a:r>
              <a:rPr lang="en-US" sz="2000" dirty="0" smtClean="0"/>
              <a:t>threshold exists </a:t>
            </a:r>
            <a:r>
              <a:rPr lang="en-US" sz="2000" dirty="0" smtClean="0"/>
              <a:t>in DB, if not, get </a:t>
            </a:r>
            <a:r>
              <a:rPr lang="en-US" sz="2000" dirty="0"/>
              <a:t>threshold from </a:t>
            </a:r>
            <a:r>
              <a:rPr lang="en-US" sz="2000" dirty="0" smtClean="0"/>
              <a:t>property file and update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</a:t>
            </a:r>
            <a:r>
              <a:rPr lang="en-US" sz="2000" dirty="0"/>
              <a:t>can </a:t>
            </a:r>
            <a:r>
              <a:rPr lang="en-US" sz="2000" dirty="0" smtClean="0"/>
              <a:t>also be changed at run time through REST </a:t>
            </a:r>
            <a:r>
              <a:rPr lang="en-US" sz="2000" dirty="0" err="1" smtClean="0"/>
              <a:t>api</a:t>
            </a:r>
            <a:r>
              <a:rPr lang="en-US" sz="2000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	</a:t>
            </a:r>
            <a:r>
              <a:rPr lang="en-US" sz="2000" dirty="0" smtClean="0"/>
              <a:t>/category-crawlers/user-count-threshold</a:t>
            </a:r>
            <a:r>
              <a:rPr lang="en-US" sz="2000" dirty="0" smtClean="0"/>
              <a:t>		</a:t>
            </a:r>
            <a:r>
              <a:rPr lang="en-US" sz="2000" dirty="0" smtClean="0"/>
              <a:t>	Get </a:t>
            </a:r>
            <a:r>
              <a:rPr lang="en-US" sz="2000" dirty="0" smtClean="0"/>
              <a:t>threshold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PUT	</a:t>
            </a:r>
            <a:r>
              <a:rPr lang="en-US" sz="2000" dirty="0" smtClean="0"/>
              <a:t>/category-crawlers/user-count-threshold</a:t>
            </a:r>
            <a:r>
              <a:rPr lang="en-US" sz="2000" dirty="0" smtClean="0"/>
              <a:t>		</a:t>
            </a:r>
            <a:r>
              <a:rPr lang="en-US" sz="2000" dirty="0" smtClean="0"/>
              <a:t>	Update </a:t>
            </a:r>
            <a:r>
              <a:rPr lang="en-US" sz="2000" dirty="0" smtClean="0"/>
              <a:t>threshold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16" y="1360649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Crawler</a:t>
            </a:r>
            <a:endParaRPr lang="en-US" dirty="0"/>
          </a:p>
        </p:txBody>
      </p:sp>
      <p:pic>
        <p:nvPicPr>
          <p:cNvPr id="13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875226"/>
            <a:ext cx="273043" cy="273043"/>
          </a:xfrm>
          <a:prstGeom prst="rect">
            <a:avLst/>
          </a:prstGeom>
        </p:spPr>
      </p:pic>
      <p:pic>
        <p:nvPicPr>
          <p:cNvPr id="1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197973"/>
            <a:ext cx="273043" cy="273043"/>
          </a:xfrm>
          <a:prstGeom prst="rect">
            <a:avLst/>
          </a:prstGeom>
        </p:spPr>
      </p:pic>
      <p:pic>
        <p:nvPicPr>
          <p:cNvPr id="15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509122"/>
            <a:ext cx="273043" cy="273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875226"/>
            <a:ext cx="815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priority: executed every 3 hours starting at 01:00:00 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3999" y="1197973"/>
            <a:ext cx="83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MIDUM priority: executed every 12 hours starting at 02:00:00 </a:t>
            </a:r>
            <a:r>
              <a:rPr lang="en-US" dirty="0" smtClean="0"/>
              <a:t>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509122"/>
            <a:ext cx="583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priority: executed every day at 03:00:00 AM</a:t>
            </a:r>
          </a:p>
        </p:txBody>
      </p:sp>
      <p:sp>
        <p:nvSpPr>
          <p:cNvPr id="21" name="Cube 20"/>
          <p:cNvSpPr/>
          <p:nvPr/>
        </p:nvSpPr>
        <p:spPr>
          <a:xfrm>
            <a:off x="3980219" y="218231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92323" y="2292193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(p1)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059247"/>
            <a:ext cx="517918" cy="517918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2" idx="2"/>
            <a:endCxn id="38" idx="0"/>
          </p:cNvCxnSpPr>
          <p:nvPr/>
        </p:nvCxnSpPr>
        <p:spPr>
          <a:xfrm flipH="1">
            <a:off x="2791218" y="3058706"/>
            <a:ext cx="1200876" cy="739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5"/>
            <a:endCxn id="23" idx="1"/>
          </p:cNvCxnSpPr>
          <p:nvPr/>
        </p:nvCxnSpPr>
        <p:spPr>
          <a:xfrm flipV="1">
            <a:off x="5961174" y="2318206"/>
            <a:ext cx="796156" cy="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9197" y="4667013"/>
            <a:ext cx="10371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category list from Category table with the matching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Order categories by </a:t>
            </a:r>
            <a:r>
              <a:rPr lang="en-US" sz="2000" dirty="0" err="1" smtClean="0"/>
              <a:t>user_count</a:t>
            </a:r>
            <a:r>
              <a:rPr lang="en-US" sz="2000" dirty="0" smtClean="0"/>
              <a:t> </a:t>
            </a:r>
            <a:r>
              <a:rPr lang="en-US" sz="2000" dirty="0" smtClean="0"/>
              <a:t>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For each category, a new worker thread is started to </a:t>
            </a:r>
            <a:r>
              <a:rPr lang="en-US" sz="2000" dirty="0" smtClean="0"/>
              <a:t>crawl </a:t>
            </a:r>
            <a:r>
              <a:rPr lang="en-US" sz="2000" dirty="0"/>
              <a:t>the </a:t>
            </a:r>
            <a:r>
              <a:rPr lang="en-US" sz="2000" dirty="0" smtClean="0"/>
              <a:t>products in parallel.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worker thread crawls the online shopping web site </a:t>
            </a:r>
            <a:r>
              <a:rPr lang="en-US" sz="2000" dirty="0" smtClean="0"/>
              <a:t>with </a:t>
            </a:r>
            <a:r>
              <a:rPr lang="en-US" sz="2000" dirty="0" err="1" smtClean="0"/>
              <a:t>product_list_url</a:t>
            </a:r>
            <a:r>
              <a:rPr lang="en-US" sz="2000" dirty="0" smtClean="0"/>
              <a:t> to </a:t>
            </a:r>
            <a:r>
              <a:rPr lang="en-US" sz="2000" dirty="0" smtClean="0"/>
              <a:t>get all products.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Product information is sent to </a:t>
            </a:r>
            <a:r>
              <a:rPr lang="en-US" sz="2000" dirty="0" err="1" smtClean="0"/>
              <a:t>q_product_p</a:t>
            </a:r>
            <a:r>
              <a:rPr lang="en-US" sz="2000" dirty="0" smtClean="0"/>
              <a:t>(n).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Log information is sent to </a:t>
            </a:r>
            <a:r>
              <a:rPr lang="en-US" sz="2000" dirty="0" err="1" smtClean="0"/>
              <a:t>q_product_log</a:t>
            </a:r>
            <a:r>
              <a:rPr lang="en-US" sz="2000" dirty="0" smtClean="0"/>
              <a:t> with status SUCCESS (0) or FAIL (1). 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4021588"/>
            <a:ext cx="517918" cy="517918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21" idx="5"/>
            <a:endCxn id="31" idx="1"/>
          </p:cNvCxnSpPr>
          <p:nvPr/>
        </p:nvCxnSpPr>
        <p:spPr>
          <a:xfrm>
            <a:off x="5961174" y="2338825"/>
            <a:ext cx="796156" cy="194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0193" y="205924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20194" y="4021588"/>
            <a:ext cx="1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</a:t>
            </a:r>
            <a:r>
              <a:rPr lang="en-US" dirty="0" err="1" smtClean="0"/>
              <a:t>_product_log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710410"/>
            <a:ext cx="517918" cy="5179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3370425"/>
            <a:ext cx="517918" cy="517918"/>
          </a:xfrm>
          <a:prstGeom prst="rect">
            <a:avLst/>
          </a:prstGeom>
        </p:spPr>
      </p:pic>
      <p:sp>
        <p:nvSpPr>
          <p:cNvPr id="42" name="Cube 41"/>
          <p:cNvSpPr/>
          <p:nvPr/>
        </p:nvSpPr>
        <p:spPr>
          <a:xfrm>
            <a:off x="3992094" y="279784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3968351" y="341338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80449" y="2914659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(p2)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992323" y="3537126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(p3)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43" idx="2"/>
            <a:endCxn id="38" idx="0"/>
          </p:cNvCxnSpPr>
          <p:nvPr/>
        </p:nvCxnSpPr>
        <p:spPr>
          <a:xfrm flipH="1">
            <a:off x="2791218" y="3674243"/>
            <a:ext cx="1177133" cy="124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38" idx="0"/>
          </p:cNvCxnSpPr>
          <p:nvPr/>
        </p:nvCxnSpPr>
        <p:spPr>
          <a:xfrm flipH="1">
            <a:off x="2791218" y="2443168"/>
            <a:ext cx="1189001" cy="1355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5"/>
            <a:endCxn id="39" idx="1"/>
          </p:cNvCxnSpPr>
          <p:nvPr/>
        </p:nvCxnSpPr>
        <p:spPr>
          <a:xfrm>
            <a:off x="5973049" y="2954363"/>
            <a:ext cx="784281" cy="1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5"/>
            <a:endCxn id="40" idx="1"/>
          </p:cNvCxnSpPr>
          <p:nvPr/>
        </p:nvCxnSpPr>
        <p:spPr>
          <a:xfrm>
            <a:off x="5949306" y="3569900"/>
            <a:ext cx="808024" cy="5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5"/>
            <a:endCxn id="31" idx="1"/>
          </p:cNvCxnSpPr>
          <p:nvPr/>
        </p:nvCxnSpPr>
        <p:spPr>
          <a:xfrm>
            <a:off x="5949306" y="3569900"/>
            <a:ext cx="808024" cy="71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2" idx="5"/>
            <a:endCxn id="31" idx="1"/>
          </p:cNvCxnSpPr>
          <p:nvPr/>
        </p:nvCxnSpPr>
        <p:spPr>
          <a:xfrm>
            <a:off x="5973049" y="2954363"/>
            <a:ext cx="784281" cy="132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20193" y="2710410"/>
            <a:ext cx="271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q_product_p2 (Medium)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20194" y="3370425"/>
            <a:ext cx="23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q_product_p3 (Low)</a:t>
            </a:r>
            <a:endParaRPr lang="en-US" dirty="0"/>
          </a:p>
        </p:txBody>
      </p:sp>
      <p:sp>
        <p:nvSpPr>
          <p:cNvPr id="72" name="Cloud 71"/>
          <p:cNvSpPr/>
          <p:nvPr/>
        </p:nvSpPr>
        <p:spPr>
          <a:xfrm>
            <a:off x="2395716" y="195651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72" idx="0"/>
            <a:endCxn id="21" idx="2"/>
          </p:cNvCxnSpPr>
          <p:nvPr/>
        </p:nvCxnSpPr>
        <p:spPr>
          <a:xfrm>
            <a:off x="3186061" y="2283309"/>
            <a:ext cx="794158" cy="15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0"/>
            <a:endCxn id="42" idx="2"/>
          </p:cNvCxnSpPr>
          <p:nvPr/>
        </p:nvCxnSpPr>
        <p:spPr>
          <a:xfrm>
            <a:off x="3186061" y="2283309"/>
            <a:ext cx="806033" cy="77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0"/>
            <a:endCxn id="43" idx="2"/>
          </p:cNvCxnSpPr>
          <p:nvPr/>
        </p:nvCxnSpPr>
        <p:spPr>
          <a:xfrm>
            <a:off x="3186061" y="2283309"/>
            <a:ext cx="782290" cy="139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32" y="3798566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Monitoring Service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192925"/>
            <a:ext cx="517918" cy="517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824554"/>
            <a:ext cx="517918" cy="517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8" y="2456183"/>
            <a:ext cx="517918" cy="517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086050"/>
            <a:ext cx="517918" cy="517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729554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2361183"/>
            <a:ext cx="517918" cy="517918"/>
          </a:xfrm>
          <a:prstGeom prst="rect">
            <a:avLst/>
          </a:prstGeom>
        </p:spPr>
      </p:pic>
      <p:sp>
        <p:nvSpPr>
          <p:cNvPr id="24" name="Cube 23"/>
          <p:cNvSpPr/>
          <p:nvPr/>
        </p:nvSpPr>
        <p:spPr>
          <a:xfrm>
            <a:off x="4098974" y="1192925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4098974" y="1824554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4098974" y="2456183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80300" y="145417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80300" y="2085810"/>
            <a:ext cx="25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80300" y="2729315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(Low)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94161" y="1086050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94161" y="1729554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94161" y="2361183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8974" y="125534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Price_monitoring_service</a:t>
            </a:r>
            <a:r>
              <a:rPr lang="en-US" dirty="0" smtClean="0"/>
              <a:t> (p1)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25717" y="190622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Price_monitoring_service</a:t>
            </a:r>
            <a:r>
              <a:rPr lang="en-US" dirty="0" smtClean="0"/>
              <a:t> (p2)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98974" y="2541768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Price_monitoring_service</a:t>
            </a:r>
            <a:r>
              <a:rPr lang="en-US" dirty="0" smtClean="0"/>
              <a:t>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7" idx="3"/>
            <a:endCxn id="6" idx="1"/>
          </p:cNvCxnSpPr>
          <p:nvPr/>
        </p:nvCxnSpPr>
        <p:spPr>
          <a:xfrm flipV="1">
            <a:off x="1196913" y="1440009"/>
            <a:ext cx="2902061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6" idx="2"/>
          </p:cNvCxnSpPr>
          <p:nvPr/>
        </p:nvCxnSpPr>
        <p:spPr>
          <a:xfrm>
            <a:off x="1196913" y="2083513"/>
            <a:ext cx="2902061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3"/>
            <a:endCxn id="27" idx="2"/>
          </p:cNvCxnSpPr>
          <p:nvPr/>
        </p:nvCxnSpPr>
        <p:spPr>
          <a:xfrm>
            <a:off x="1196716" y="2715142"/>
            <a:ext cx="290225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5"/>
            <a:endCxn id="21" idx="1"/>
          </p:cNvCxnSpPr>
          <p:nvPr/>
        </p:nvCxnSpPr>
        <p:spPr>
          <a:xfrm flipV="1">
            <a:off x="7146245" y="1345009"/>
            <a:ext cx="703255" cy="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5"/>
            <a:endCxn id="22" idx="1"/>
          </p:cNvCxnSpPr>
          <p:nvPr/>
        </p:nvCxnSpPr>
        <p:spPr>
          <a:xfrm>
            <a:off x="7146245" y="1981069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7" idx="5"/>
            <a:endCxn id="23" idx="1"/>
          </p:cNvCxnSpPr>
          <p:nvPr/>
        </p:nvCxnSpPr>
        <p:spPr>
          <a:xfrm>
            <a:off x="7146245" y="2612698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2"/>
            <a:endCxn id="88" idx="0"/>
          </p:cNvCxnSpPr>
          <p:nvPr/>
        </p:nvCxnSpPr>
        <p:spPr>
          <a:xfrm flipH="1">
            <a:off x="3246663" y="1453783"/>
            <a:ext cx="852311" cy="2049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6" idx="2"/>
            <a:endCxn id="88" idx="0"/>
          </p:cNvCxnSpPr>
          <p:nvPr/>
        </p:nvCxnSpPr>
        <p:spPr>
          <a:xfrm flipH="1">
            <a:off x="3246663" y="2085412"/>
            <a:ext cx="852311" cy="1417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88" idx="0"/>
          </p:cNvCxnSpPr>
          <p:nvPr/>
        </p:nvCxnSpPr>
        <p:spPr>
          <a:xfrm flipH="1">
            <a:off x="3246663" y="2717041"/>
            <a:ext cx="852311" cy="786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71" y="3503411"/>
            <a:ext cx="1154384" cy="385784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96883" y="4239494"/>
            <a:ext cx="115884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product from </a:t>
            </a:r>
            <a:r>
              <a:rPr lang="en-US" sz="2000" dirty="0" err="1" smtClean="0"/>
              <a:t>q_product_p</a:t>
            </a:r>
            <a:r>
              <a:rPr lang="en-US" sz="2000" dirty="0" smtClean="0"/>
              <a:t>(n) queue.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Check if product’s id exists in cache, if not, store the product in DB and &lt;</a:t>
            </a:r>
            <a:r>
              <a:rPr lang="en-US" sz="2000" dirty="0" err="1" smtClean="0"/>
              <a:t>product_id</a:t>
            </a:r>
            <a:r>
              <a:rPr lang="en-US" sz="2000" dirty="0" smtClean="0"/>
              <a:t>, price&gt; pair to cache.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If product exists in cache, compare if price is reduced, if yes, send product to </a:t>
            </a:r>
            <a:r>
              <a:rPr lang="en-US" sz="2000" dirty="0" err="1" smtClean="0"/>
              <a:t>q_discount_product_p</a:t>
            </a:r>
            <a:r>
              <a:rPr lang="en-US" sz="2000" dirty="0" smtClean="0"/>
              <a:t>(n) 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Update </a:t>
            </a:r>
            <a:r>
              <a:rPr lang="en-US" sz="2000" dirty="0" smtClean="0"/>
              <a:t>cache and DB with new price if price is changed.</a:t>
            </a:r>
            <a:endParaRPr lang="en-US" sz="2000" dirty="0"/>
          </a:p>
        </p:txBody>
      </p:sp>
      <p:cxnSp>
        <p:nvCxnSpPr>
          <p:cNvPr id="95" name="Straight Arrow Connector 94"/>
          <p:cNvCxnSpPr>
            <a:stCxn id="24" idx="5"/>
            <a:endCxn id="37" idx="0"/>
          </p:cNvCxnSpPr>
          <p:nvPr/>
        </p:nvCxnSpPr>
        <p:spPr>
          <a:xfrm>
            <a:off x="7146245" y="1349440"/>
            <a:ext cx="593084" cy="2024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6" idx="5"/>
            <a:endCxn id="37" idx="0"/>
          </p:cNvCxnSpPr>
          <p:nvPr/>
        </p:nvCxnSpPr>
        <p:spPr>
          <a:xfrm>
            <a:off x="7146245" y="1981069"/>
            <a:ext cx="593084" cy="1392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5"/>
            <a:endCxn id="37" idx="0"/>
          </p:cNvCxnSpPr>
          <p:nvPr/>
        </p:nvCxnSpPr>
        <p:spPr>
          <a:xfrm>
            <a:off x="7146245" y="2612698"/>
            <a:ext cx="593084" cy="760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43" y="3373650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 Notification Service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157302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800806"/>
            <a:ext cx="517918" cy="517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2432435"/>
            <a:ext cx="517918" cy="5179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3969" y="1359182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969" y="2002686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3969" y="2634315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6696" y="4940135"/>
            <a:ext cx="7861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Get discount products from </a:t>
            </a:r>
            <a:r>
              <a:rPr lang="en-US" sz="2000" dirty="0" err="1" smtClean="0"/>
              <a:t>q_discount_product_p</a:t>
            </a:r>
            <a:r>
              <a:rPr lang="en-US" sz="2000" dirty="0" smtClean="0"/>
              <a:t>(n) queues.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Find the subscribers of the product’s category.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Start a new thread to send product discount information to users.</a:t>
            </a:r>
            <a:endParaRPr lang="en-US" sz="2000" dirty="0"/>
          </a:p>
        </p:txBody>
      </p:sp>
      <p:sp>
        <p:nvSpPr>
          <p:cNvPr id="28" name="Cube 27"/>
          <p:cNvSpPr/>
          <p:nvPr/>
        </p:nvSpPr>
        <p:spPr>
          <a:xfrm>
            <a:off x="4716490" y="1157302"/>
            <a:ext cx="3370606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4704694" y="1800806"/>
            <a:ext cx="3382402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4724486" y="2432435"/>
            <a:ext cx="3362610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53" y="1484738"/>
            <a:ext cx="901090" cy="90109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724486" y="1231595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</a:t>
            </a:r>
            <a:r>
              <a:rPr lang="en-US" smtClean="0"/>
              <a:t>Notification Service (</a:t>
            </a:r>
            <a:r>
              <a:rPr lang="en-US" dirty="0" smtClean="0"/>
              <a:t>p1)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24486" y="1897746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(p2)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86" y="2531324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2" idx="3"/>
            <a:endCxn id="28" idx="2"/>
          </p:cNvCxnSpPr>
          <p:nvPr/>
        </p:nvCxnSpPr>
        <p:spPr>
          <a:xfrm>
            <a:off x="957226" y="1416261"/>
            <a:ext cx="3759264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9" idx="2"/>
          </p:cNvCxnSpPr>
          <p:nvPr/>
        </p:nvCxnSpPr>
        <p:spPr>
          <a:xfrm>
            <a:off x="957226" y="2059765"/>
            <a:ext cx="374746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3"/>
            <a:endCxn id="30" idx="2"/>
          </p:cNvCxnSpPr>
          <p:nvPr/>
        </p:nvCxnSpPr>
        <p:spPr>
          <a:xfrm>
            <a:off x="957226" y="2691394"/>
            <a:ext cx="3767260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2" idx="1"/>
          </p:cNvCxnSpPr>
          <p:nvPr/>
        </p:nvCxnSpPr>
        <p:spPr>
          <a:xfrm>
            <a:off x="8087096" y="1313817"/>
            <a:ext cx="680757" cy="62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5"/>
            <a:endCxn id="32" idx="1"/>
          </p:cNvCxnSpPr>
          <p:nvPr/>
        </p:nvCxnSpPr>
        <p:spPr>
          <a:xfrm flipV="1">
            <a:off x="8087096" y="1935283"/>
            <a:ext cx="680757" cy="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5"/>
            <a:endCxn id="32" idx="1"/>
          </p:cNvCxnSpPr>
          <p:nvPr/>
        </p:nvCxnSpPr>
        <p:spPr>
          <a:xfrm flipV="1">
            <a:off x="8087096" y="1935283"/>
            <a:ext cx="680757" cy="6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10272498" y="1522574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115" y="1555988"/>
            <a:ext cx="671607" cy="671607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stCxn id="32" idx="3"/>
            <a:endCxn id="56" idx="1"/>
          </p:cNvCxnSpPr>
          <p:nvPr/>
        </p:nvCxnSpPr>
        <p:spPr>
          <a:xfrm flipV="1">
            <a:off x="9668943" y="1891792"/>
            <a:ext cx="1679172" cy="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1" idx="0"/>
            <a:endCxn id="28" idx="2"/>
          </p:cNvCxnSpPr>
          <p:nvPr/>
        </p:nvCxnSpPr>
        <p:spPr>
          <a:xfrm flipV="1">
            <a:off x="3693234" y="1418160"/>
            <a:ext cx="1023256" cy="2103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0"/>
            <a:endCxn id="29" idx="2"/>
          </p:cNvCxnSpPr>
          <p:nvPr/>
        </p:nvCxnSpPr>
        <p:spPr>
          <a:xfrm flipV="1">
            <a:off x="3693234" y="2061664"/>
            <a:ext cx="1011460" cy="146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" idx="0"/>
            <a:endCxn id="30" idx="2"/>
          </p:cNvCxnSpPr>
          <p:nvPr/>
        </p:nvCxnSpPr>
        <p:spPr>
          <a:xfrm flipV="1">
            <a:off x="3693234" y="2693293"/>
            <a:ext cx="1031252" cy="828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48" y="3521967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Service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3243312" y="1153689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29" y="1142146"/>
            <a:ext cx="671607" cy="6716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85" y="1064755"/>
            <a:ext cx="959764" cy="959764"/>
          </a:xfrm>
          <a:prstGeom prst="rect">
            <a:avLst/>
          </a:prstGeom>
        </p:spPr>
      </p:pic>
      <p:sp>
        <p:nvSpPr>
          <p:cNvPr id="28" name="Cube 27"/>
          <p:cNvSpPr/>
          <p:nvPr/>
        </p:nvSpPr>
        <p:spPr>
          <a:xfrm>
            <a:off x="7015841" y="1288451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2588" y="1335951"/>
            <a:ext cx="235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42588" y="1675254"/>
            <a:ext cx="231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5841" y="1374857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27" idx="3"/>
            <a:endCxn id="28" idx="2"/>
          </p:cNvCxnSpPr>
          <p:nvPr/>
        </p:nvCxnSpPr>
        <p:spPr>
          <a:xfrm>
            <a:off x="6333949" y="1544637"/>
            <a:ext cx="681892" cy="4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14" idx="0"/>
          </p:cNvCxnSpPr>
          <p:nvPr/>
        </p:nvCxnSpPr>
        <p:spPr>
          <a:xfrm>
            <a:off x="7954147" y="1705823"/>
            <a:ext cx="0" cy="634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2509" y="3158841"/>
            <a:ext cx="115428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create/update/delete accounts and subscribe/unsubscribe categories.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query for discount products in any category.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POST	</a:t>
            </a:r>
            <a:r>
              <a:rPr lang="en-US" sz="2000" dirty="0" smtClean="0"/>
              <a:t>/users</a:t>
            </a:r>
            <a:r>
              <a:rPr lang="en-US" sz="2000" dirty="0" smtClean="0"/>
              <a:t>					</a:t>
            </a:r>
            <a:r>
              <a:rPr lang="en-US" sz="2000" dirty="0" smtClean="0"/>
              <a:t>			Create </a:t>
            </a:r>
            <a:r>
              <a:rPr lang="en-US" sz="2000" dirty="0" smtClean="0"/>
              <a:t>user</a:t>
            </a:r>
          </a:p>
          <a:p>
            <a:r>
              <a:rPr lang="en-US" sz="2000" dirty="0" smtClean="0"/>
              <a:t>PUT	</a:t>
            </a:r>
            <a:r>
              <a:rPr lang="en-US" sz="2000" dirty="0" smtClean="0"/>
              <a:t>/users</a:t>
            </a:r>
            <a:r>
              <a:rPr lang="en-US" sz="2000" dirty="0" smtClean="0"/>
              <a:t>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				</a:t>
            </a:r>
            <a:r>
              <a:rPr lang="en-US" sz="2000" dirty="0" smtClean="0"/>
              <a:t>			Update </a:t>
            </a:r>
            <a:r>
              <a:rPr lang="en-US" sz="2000" dirty="0" smtClean="0"/>
              <a:t>user</a:t>
            </a:r>
          </a:p>
          <a:p>
            <a:r>
              <a:rPr lang="en-US" sz="2000" dirty="0" smtClean="0"/>
              <a:t>DELETE	</a:t>
            </a:r>
            <a:r>
              <a:rPr lang="en-US" sz="2000" dirty="0" smtClean="0"/>
              <a:t>/users</a:t>
            </a:r>
            <a:r>
              <a:rPr lang="en-US" sz="2000" dirty="0" smtClean="0"/>
              <a:t>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				</a:t>
            </a:r>
            <a:r>
              <a:rPr lang="en-US" sz="2000" dirty="0" smtClean="0"/>
              <a:t>			Delete </a:t>
            </a:r>
            <a:r>
              <a:rPr lang="en-US" sz="2000" dirty="0" smtClean="0"/>
              <a:t>user</a:t>
            </a:r>
          </a:p>
          <a:p>
            <a:r>
              <a:rPr lang="en-US" sz="2000" dirty="0" smtClean="0"/>
              <a:t>POST	</a:t>
            </a:r>
            <a:r>
              <a:rPr lang="en-US" sz="2000" dirty="0" smtClean="0"/>
              <a:t>/users</a:t>
            </a:r>
            <a:r>
              <a:rPr lang="en-US" sz="2000" dirty="0" smtClean="0"/>
              <a:t>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}/categories/{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}		</a:t>
            </a:r>
            <a:r>
              <a:rPr lang="en-US" sz="2000" dirty="0" smtClean="0"/>
              <a:t>		Subscribe </a:t>
            </a:r>
            <a:r>
              <a:rPr lang="en-US" sz="2000" dirty="0" smtClean="0"/>
              <a:t>category</a:t>
            </a:r>
          </a:p>
          <a:p>
            <a:r>
              <a:rPr lang="en-US" sz="2000" dirty="0" smtClean="0"/>
              <a:t>DELETE	</a:t>
            </a:r>
            <a:r>
              <a:rPr lang="en-US" sz="2000" dirty="0" smtClean="0"/>
              <a:t>/users</a:t>
            </a:r>
            <a:r>
              <a:rPr lang="en-US" sz="2000" dirty="0" smtClean="0"/>
              <a:t>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}/categories/{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}		</a:t>
            </a:r>
            <a:r>
              <a:rPr lang="en-US" sz="2000" dirty="0" smtClean="0"/>
              <a:t>		Unsubscribe </a:t>
            </a:r>
            <a:r>
              <a:rPr lang="en-US" sz="2000" dirty="0" smtClean="0"/>
              <a:t>category</a:t>
            </a:r>
          </a:p>
          <a:p>
            <a:r>
              <a:rPr lang="en-US" sz="2000" dirty="0" smtClean="0"/>
              <a:t>GET	/users/categories</a:t>
            </a:r>
            <a:r>
              <a:rPr lang="en-US" sz="2000" dirty="0"/>
              <a:t>		</a:t>
            </a:r>
            <a:r>
              <a:rPr lang="en-US" sz="2000" dirty="0" smtClean="0"/>
              <a:t>	</a:t>
            </a:r>
            <a:r>
              <a:rPr lang="en-US" sz="2000" dirty="0" smtClean="0"/>
              <a:t>				List </a:t>
            </a:r>
            <a:r>
              <a:rPr lang="en-US" sz="2000" dirty="0"/>
              <a:t>all categories</a:t>
            </a:r>
          </a:p>
          <a:p>
            <a:r>
              <a:rPr lang="en-US" sz="2000" dirty="0" smtClean="0"/>
              <a:t>GET	/users/</a:t>
            </a:r>
            <a:r>
              <a:rPr lang="en-US" sz="2000" dirty="0" err="1" smtClean="0"/>
              <a:t>deals?</a:t>
            </a:r>
            <a:r>
              <a:rPr lang="en-US" sz="2000" dirty="0" err="1" smtClean="0"/>
              <a:t>page</a:t>
            </a:r>
            <a:r>
              <a:rPr lang="en-US" sz="2000" dirty="0" smtClean="0"/>
              <a:t>=&lt;page#&gt;&amp;size=&lt;page size&gt;			Search deals</a:t>
            </a:r>
          </a:p>
          <a:p>
            <a:r>
              <a:rPr lang="en-US" sz="2000" dirty="0" smtClean="0"/>
              <a:t>	&amp;</a:t>
            </a:r>
            <a:r>
              <a:rPr lang="en-US" sz="2000" dirty="0" err="1" smtClean="0"/>
              <a:t>sortBy</a:t>
            </a:r>
            <a:r>
              <a:rPr lang="en-US" sz="2000" dirty="0" smtClean="0"/>
              <a:t>=&lt;field&gt;&amp;direction=&lt;ASC/DESC&gt;&amp;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=&lt;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61" y="2340113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7558</TotalTime>
  <Words>687</Words>
  <Application>Microsoft Macintosh PowerPoint</Application>
  <PresentationFormat>Widescreen</PresentationFormat>
  <Paragraphs>160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Price Monitoring System </vt:lpstr>
      <vt:lpstr>Price Monitoring System Overview</vt:lpstr>
      <vt:lpstr>DB Schema (MySQL)</vt:lpstr>
      <vt:lpstr>DB Schema (MongoDB) and cache (Redis)</vt:lpstr>
      <vt:lpstr>Category Crawler</vt:lpstr>
      <vt:lpstr>Product Crawler</vt:lpstr>
      <vt:lpstr>Price Monitoring Service</vt:lpstr>
      <vt:lpstr>Instant Notification Service</vt:lpstr>
      <vt:lpstr>User Service</vt:lpstr>
      <vt:lpstr>Product Log Service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Crawler Flow</dc:title>
  <dc:creator>Bihju Chiu</dc:creator>
  <cp:lastModifiedBy>Bihju Chiu</cp:lastModifiedBy>
  <cp:revision>145</cp:revision>
  <cp:lastPrinted>2017-05-27T20:17:11Z</cp:lastPrinted>
  <dcterms:created xsi:type="dcterms:W3CDTF">2017-05-27T16:29:41Z</dcterms:created>
  <dcterms:modified xsi:type="dcterms:W3CDTF">2017-06-16T18:11:30Z</dcterms:modified>
</cp:coreProperties>
</file>