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3" autoAdjust="0"/>
    <p:restoredTop sz="94660"/>
  </p:normalViewPr>
  <p:slideViewPr>
    <p:cSldViewPr>
      <p:cViewPr>
        <p:scale>
          <a:sx n="100" d="100"/>
          <a:sy n="100" d="100"/>
        </p:scale>
        <p:origin x="-78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228E50-946C-4F33-A5A7-E49BDEE4B9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49B88229-DA88-4435-BB63-06748F53C9D7}">
      <dgm:prSet/>
      <dgm:spPr/>
      <dgm:t>
        <a:bodyPr/>
        <a:lstStyle/>
        <a:p>
          <a:pPr rtl="0"/>
          <a:r>
            <a:rPr lang="en-GB" b="1" dirty="0" smtClean="0"/>
            <a:t>User</a:t>
          </a:r>
          <a:endParaRPr lang="en-GB" b="1" dirty="0"/>
        </a:p>
      </dgm:t>
    </dgm:pt>
    <dgm:pt modelId="{DEC5DB0E-08B1-4A72-A69C-34A9D635DBF0}" type="parTrans" cxnId="{3C43DD3C-A177-4A4E-8492-DA672486FA09}">
      <dgm:prSet/>
      <dgm:spPr/>
      <dgm:t>
        <a:bodyPr/>
        <a:lstStyle/>
        <a:p>
          <a:endParaRPr lang="en-GB"/>
        </a:p>
      </dgm:t>
    </dgm:pt>
    <dgm:pt modelId="{3AC21BEC-940E-49B2-906E-0008EAC6CCFE}" type="sibTrans" cxnId="{3C43DD3C-A177-4A4E-8492-DA672486FA09}">
      <dgm:prSet/>
      <dgm:spPr/>
      <dgm:t>
        <a:bodyPr/>
        <a:lstStyle/>
        <a:p>
          <a:endParaRPr lang="en-GB"/>
        </a:p>
      </dgm:t>
    </dgm:pt>
    <dgm:pt modelId="{F747F732-C637-4658-8C01-33009E4C6B3E}" type="pres">
      <dgm:prSet presAssocID="{D4228E50-946C-4F33-A5A7-E49BDEE4B9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B288044-1642-4DD4-9820-367EE105E63D}" type="pres">
      <dgm:prSet presAssocID="{49B88229-DA88-4435-BB63-06748F53C9D7}" presName="parentText" presStyleLbl="node1" presStyleIdx="0" presStyleCnt="1" custLinFactNeighborX="30681" custLinFactNeighborY="63911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1D3BA3B-9012-485E-8DBF-CE39EA0406C7}" type="presOf" srcId="{D4228E50-946C-4F33-A5A7-E49BDEE4B9E8}" destId="{F747F732-C637-4658-8C01-33009E4C6B3E}" srcOrd="0" destOrd="0" presId="urn:microsoft.com/office/officeart/2005/8/layout/vList2"/>
    <dgm:cxn modelId="{3C43DD3C-A177-4A4E-8492-DA672486FA09}" srcId="{D4228E50-946C-4F33-A5A7-E49BDEE4B9E8}" destId="{49B88229-DA88-4435-BB63-06748F53C9D7}" srcOrd="0" destOrd="0" parTransId="{DEC5DB0E-08B1-4A72-A69C-34A9D635DBF0}" sibTransId="{3AC21BEC-940E-49B2-906E-0008EAC6CCFE}"/>
    <dgm:cxn modelId="{CAB4B6C6-FC4E-4660-95F2-DE6C37635B96}" type="presOf" srcId="{49B88229-DA88-4435-BB63-06748F53C9D7}" destId="{2B288044-1642-4DD4-9820-367EE105E63D}" srcOrd="0" destOrd="0" presId="urn:microsoft.com/office/officeart/2005/8/layout/vList2"/>
    <dgm:cxn modelId="{6B838AAF-3352-488A-A60B-1B10C7E218FF}" type="presParOf" srcId="{F747F732-C637-4658-8C01-33009E4C6B3E}" destId="{2B288044-1642-4DD4-9820-367EE105E63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D51577-A256-4799-A1BC-2AE2AF6E02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9607E172-A0B1-46BF-A6C0-F7A110AEBA7A}">
      <dgm:prSet/>
      <dgm:spPr/>
      <dgm:t>
        <a:bodyPr/>
        <a:lstStyle/>
        <a:p>
          <a:pPr rtl="0"/>
          <a:r>
            <a:rPr lang="en-GB" b="1" dirty="0" smtClean="0"/>
            <a:t>System</a:t>
          </a:r>
          <a:endParaRPr lang="en-GB" b="1" dirty="0"/>
        </a:p>
      </dgm:t>
    </dgm:pt>
    <dgm:pt modelId="{A114B5B4-B40D-497C-A108-708EA27C7AFD}" type="parTrans" cxnId="{AECD3622-EA5F-4797-A9F7-8853EC2B0A5E}">
      <dgm:prSet/>
      <dgm:spPr/>
      <dgm:t>
        <a:bodyPr/>
        <a:lstStyle/>
        <a:p>
          <a:endParaRPr lang="en-GB"/>
        </a:p>
      </dgm:t>
    </dgm:pt>
    <dgm:pt modelId="{709030A4-0248-4F66-8670-44499F6FC937}" type="sibTrans" cxnId="{AECD3622-EA5F-4797-A9F7-8853EC2B0A5E}">
      <dgm:prSet/>
      <dgm:spPr/>
      <dgm:t>
        <a:bodyPr/>
        <a:lstStyle/>
        <a:p>
          <a:endParaRPr lang="en-GB"/>
        </a:p>
      </dgm:t>
    </dgm:pt>
    <dgm:pt modelId="{554F018B-7DE9-4521-8F68-DCA1C2DBAB59}" type="pres">
      <dgm:prSet presAssocID="{D7D51577-A256-4799-A1BC-2AE2AF6E02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9C77B28-C7F5-4C8D-B5A4-D79AC91D1DA0}" type="pres">
      <dgm:prSet presAssocID="{9607E172-A0B1-46BF-A6C0-F7A110AEBA7A}" presName="parentText" presStyleLbl="node1" presStyleIdx="0" presStyleCnt="1" custLinFactY="-750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D6D1E49-1BE5-43B9-8EFA-F6574EEB7DB8}" type="presOf" srcId="{D7D51577-A256-4799-A1BC-2AE2AF6E02A5}" destId="{554F018B-7DE9-4521-8F68-DCA1C2DBAB59}" srcOrd="0" destOrd="0" presId="urn:microsoft.com/office/officeart/2005/8/layout/vList2"/>
    <dgm:cxn modelId="{AECD3622-EA5F-4797-A9F7-8853EC2B0A5E}" srcId="{D7D51577-A256-4799-A1BC-2AE2AF6E02A5}" destId="{9607E172-A0B1-46BF-A6C0-F7A110AEBA7A}" srcOrd="0" destOrd="0" parTransId="{A114B5B4-B40D-497C-A108-708EA27C7AFD}" sibTransId="{709030A4-0248-4F66-8670-44499F6FC937}"/>
    <dgm:cxn modelId="{B84A969A-2E9E-4E55-A4D5-BF6CCF4C0921}" type="presOf" srcId="{9607E172-A0B1-46BF-A6C0-F7A110AEBA7A}" destId="{B9C77B28-C7F5-4C8D-B5A4-D79AC91D1DA0}" srcOrd="0" destOrd="0" presId="urn:microsoft.com/office/officeart/2005/8/layout/vList2"/>
    <dgm:cxn modelId="{34C75811-6736-42B8-99E9-845C2FC2BFF3}" type="presParOf" srcId="{554F018B-7DE9-4521-8F68-DCA1C2DBAB59}" destId="{B9C77B28-C7F5-4C8D-B5A4-D79AC91D1DA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49EF00-F516-4696-AA63-E3071D6AF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C9A83F32-36A0-4A87-9476-2EE8F041FBA0}">
      <dgm:prSet/>
      <dgm:spPr/>
      <dgm:t>
        <a:bodyPr/>
        <a:lstStyle/>
        <a:p>
          <a:pPr rtl="0"/>
          <a:r>
            <a:rPr lang="en-GB" dirty="0" smtClean="0"/>
            <a:t>Approve/decide lending agreement</a:t>
          </a:r>
          <a:endParaRPr lang="en-GB" dirty="0"/>
        </a:p>
      </dgm:t>
    </dgm:pt>
    <dgm:pt modelId="{B70A6CD7-063A-4D5E-B41F-42437A0D9323}" type="parTrans" cxnId="{5E31A5E0-135E-4442-82BC-F55507093F4B}">
      <dgm:prSet/>
      <dgm:spPr/>
      <dgm:t>
        <a:bodyPr/>
        <a:lstStyle/>
        <a:p>
          <a:endParaRPr lang="en-GB"/>
        </a:p>
      </dgm:t>
    </dgm:pt>
    <dgm:pt modelId="{16EA6945-73EC-4BFE-A019-92AE2F2A4817}" type="sibTrans" cxnId="{5E31A5E0-135E-4442-82BC-F55507093F4B}">
      <dgm:prSet/>
      <dgm:spPr/>
      <dgm:t>
        <a:bodyPr/>
        <a:lstStyle/>
        <a:p>
          <a:endParaRPr lang="en-GB"/>
        </a:p>
      </dgm:t>
    </dgm:pt>
    <dgm:pt modelId="{4ECE2261-063F-4BEA-AE29-80F8C387E0EE}" type="pres">
      <dgm:prSet presAssocID="{C049EF00-F516-4696-AA63-E3071D6AF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853E0D4-4978-4F56-9377-40720F319D42}" type="pres">
      <dgm:prSet presAssocID="{C9A83F32-36A0-4A87-9476-2EE8F041FBA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F4DF41D-98C6-40C7-AC8B-53809693C98A}" type="presOf" srcId="{C049EF00-F516-4696-AA63-E3071D6AFFB6}" destId="{4ECE2261-063F-4BEA-AE29-80F8C387E0EE}" srcOrd="0" destOrd="0" presId="urn:microsoft.com/office/officeart/2005/8/layout/vList2"/>
    <dgm:cxn modelId="{5E31A5E0-135E-4442-82BC-F55507093F4B}" srcId="{C049EF00-F516-4696-AA63-E3071D6AFFB6}" destId="{C9A83F32-36A0-4A87-9476-2EE8F041FBA0}" srcOrd="0" destOrd="0" parTransId="{B70A6CD7-063A-4D5E-B41F-42437A0D9323}" sibTransId="{16EA6945-73EC-4BFE-A019-92AE2F2A4817}"/>
    <dgm:cxn modelId="{7ACFDE41-A1F7-4866-B29B-A7246DF5352D}" type="presOf" srcId="{C9A83F32-36A0-4A87-9476-2EE8F041FBA0}" destId="{A853E0D4-4978-4F56-9377-40720F319D42}" srcOrd="0" destOrd="0" presId="urn:microsoft.com/office/officeart/2005/8/layout/vList2"/>
    <dgm:cxn modelId="{9F66A856-FA4A-4963-8C02-2C92E5F582CC}" type="presParOf" srcId="{4ECE2261-063F-4BEA-AE29-80F8C387E0EE}" destId="{A853E0D4-4978-4F56-9377-40720F319D4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4D05D3-035F-4F99-A8B1-F915D567EC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7ECA288D-7259-4006-8D12-FD903BA9ED4B}">
      <dgm:prSet/>
      <dgm:spPr/>
      <dgm:t>
        <a:bodyPr/>
        <a:lstStyle/>
        <a:p>
          <a:pPr rtl="0"/>
          <a:r>
            <a:rPr lang="en-GB" smtClean="0"/>
            <a:t>Enter trades</a:t>
          </a:r>
          <a:endParaRPr lang="en-GB"/>
        </a:p>
      </dgm:t>
    </dgm:pt>
    <dgm:pt modelId="{8AF8E13B-A25C-4B5A-826F-DB919478CDAD}" type="parTrans" cxnId="{45D9EF2A-3C95-458B-8818-2BBFB6A82E1F}">
      <dgm:prSet/>
      <dgm:spPr/>
      <dgm:t>
        <a:bodyPr/>
        <a:lstStyle/>
        <a:p>
          <a:endParaRPr lang="en-GB"/>
        </a:p>
      </dgm:t>
    </dgm:pt>
    <dgm:pt modelId="{5CC355C2-BE89-46B0-8EAD-D339B62E7EA8}" type="sibTrans" cxnId="{45D9EF2A-3C95-458B-8818-2BBFB6A82E1F}">
      <dgm:prSet/>
      <dgm:spPr/>
      <dgm:t>
        <a:bodyPr/>
        <a:lstStyle/>
        <a:p>
          <a:endParaRPr lang="en-GB"/>
        </a:p>
      </dgm:t>
    </dgm:pt>
    <dgm:pt modelId="{363A5283-5431-4A18-B3E6-8872D1D29975}" type="pres">
      <dgm:prSet presAssocID="{284D05D3-035F-4F99-A8B1-F915D567EC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4346D11-F9B7-4131-9C38-F2107B90141A}" type="pres">
      <dgm:prSet presAssocID="{7ECA288D-7259-4006-8D12-FD903BA9ED4B}" presName="parentText" presStyleLbl="node1" presStyleIdx="0" presStyleCnt="1" custLinFactNeighborX="-11597" custLinFactNeighborY="55508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5D9EF2A-3C95-458B-8818-2BBFB6A82E1F}" srcId="{284D05D3-035F-4F99-A8B1-F915D567EC5C}" destId="{7ECA288D-7259-4006-8D12-FD903BA9ED4B}" srcOrd="0" destOrd="0" parTransId="{8AF8E13B-A25C-4B5A-826F-DB919478CDAD}" sibTransId="{5CC355C2-BE89-46B0-8EAD-D339B62E7EA8}"/>
    <dgm:cxn modelId="{B9435FD0-9C54-47EB-8277-94B0BFB2FAA3}" type="presOf" srcId="{7ECA288D-7259-4006-8D12-FD903BA9ED4B}" destId="{F4346D11-F9B7-4131-9C38-F2107B90141A}" srcOrd="0" destOrd="0" presId="urn:microsoft.com/office/officeart/2005/8/layout/vList2"/>
    <dgm:cxn modelId="{E4686A44-AFC4-43D5-B478-3AF4CE323986}" type="presOf" srcId="{284D05D3-035F-4F99-A8B1-F915D567EC5C}" destId="{363A5283-5431-4A18-B3E6-8872D1D29975}" srcOrd="0" destOrd="0" presId="urn:microsoft.com/office/officeart/2005/8/layout/vList2"/>
    <dgm:cxn modelId="{5F49A390-8F08-4B85-87BC-094A218F4336}" type="presParOf" srcId="{363A5283-5431-4A18-B3E6-8872D1D29975}" destId="{F4346D11-F9B7-4131-9C38-F2107B90141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E9EACA-32DC-47CC-BF24-4217D77EA3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13002090-153F-45BB-B86A-D993C44BC1B9}">
      <dgm:prSet/>
      <dgm:spPr/>
      <dgm:t>
        <a:bodyPr/>
        <a:lstStyle/>
        <a:p>
          <a:pPr rtl="0"/>
          <a:r>
            <a:rPr lang="en-GB" dirty="0" smtClean="0"/>
            <a:t>monitoring</a:t>
          </a:r>
          <a:endParaRPr lang="en-GB" dirty="0"/>
        </a:p>
      </dgm:t>
    </dgm:pt>
    <dgm:pt modelId="{2800CD7E-8B00-44CB-95AB-973595A9EE4C}" type="parTrans" cxnId="{3E769DF8-74FA-4561-8BC9-5D5B282A0500}">
      <dgm:prSet/>
      <dgm:spPr/>
      <dgm:t>
        <a:bodyPr/>
        <a:lstStyle/>
        <a:p>
          <a:endParaRPr lang="en-GB"/>
        </a:p>
      </dgm:t>
    </dgm:pt>
    <dgm:pt modelId="{5EE296D2-2F99-4B02-9177-50FE1FEA6F6C}" type="sibTrans" cxnId="{3E769DF8-74FA-4561-8BC9-5D5B282A0500}">
      <dgm:prSet/>
      <dgm:spPr/>
      <dgm:t>
        <a:bodyPr/>
        <a:lstStyle/>
        <a:p>
          <a:endParaRPr lang="en-GB"/>
        </a:p>
      </dgm:t>
    </dgm:pt>
    <dgm:pt modelId="{84A79D35-C280-45AE-9684-C970736DB52A}" type="pres">
      <dgm:prSet presAssocID="{05E9EACA-32DC-47CC-BF24-4217D77EA3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39B474A-56BB-4B28-934A-AA1747BD3F41}" type="pres">
      <dgm:prSet presAssocID="{13002090-153F-45BB-B86A-D993C44BC1B9}" presName="parentText" presStyleLbl="node1" presStyleIdx="0" presStyleCnt="1" custLinFactNeighborX="154" custLinFactNeighborY="-9460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C34DAE5-6ED1-4BEB-8BAB-CEB342E59C30}" type="presOf" srcId="{13002090-153F-45BB-B86A-D993C44BC1B9}" destId="{439B474A-56BB-4B28-934A-AA1747BD3F41}" srcOrd="0" destOrd="0" presId="urn:microsoft.com/office/officeart/2005/8/layout/vList2"/>
    <dgm:cxn modelId="{3E769DF8-74FA-4561-8BC9-5D5B282A0500}" srcId="{05E9EACA-32DC-47CC-BF24-4217D77EA396}" destId="{13002090-153F-45BB-B86A-D993C44BC1B9}" srcOrd="0" destOrd="0" parTransId="{2800CD7E-8B00-44CB-95AB-973595A9EE4C}" sibTransId="{5EE296D2-2F99-4B02-9177-50FE1FEA6F6C}"/>
    <dgm:cxn modelId="{AE76C513-D6FC-4DDB-89C8-421C256C35DD}" type="presOf" srcId="{05E9EACA-32DC-47CC-BF24-4217D77EA396}" destId="{84A79D35-C280-45AE-9684-C970736DB52A}" srcOrd="0" destOrd="0" presId="urn:microsoft.com/office/officeart/2005/8/layout/vList2"/>
    <dgm:cxn modelId="{FCBB1812-66E2-41E0-81E3-7242AC9CFB57}" type="presParOf" srcId="{84A79D35-C280-45AE-9684-C970736DB52A}" destId="{439B474A-56BB-4B28-934A-AA1747BD3F4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EF4AA0-CE6B-4679-B40F-79298A2D64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779C14E-AFE4-4A91-BBE7-2F9ABE4E74A6}">
      <dgm:prSet/>
      <dgm:spPr/>
      <dgm:t>
        <a:bodyPr/>
        <a:lstStyle/>
        <a:p>
          <a:pPr rtl="0"/>
          <a:r>
            <a:rPr lang="en-GB" dirty="0" smtClean="0"/>
            <a:t>Match &amp; execute trades / or reject</a:t>
          </a:r>
          <a:endParaRPr lang="en-GB" dirty="0"/>
        </a:p>
      </dgm:t>
    </dgm:pt>
    <dgm:pt modelId="{F3B12E70-6E90-4A99-A8FC-8A225AB49463}" type="parTrans" cxnId="{495417A2-E5D5-42C3-9238-3391430000EC}">
      <dgm:prSet/>
      <dgm:spPr/>
      <dgm:t>
        <a:bodyPr/>
        <a:lstStyle/>
        <a:p>
          <a:endParaRPr lang="en-GB"/>
        </a:p>
      </dgm:t>
    </dgm:pt>
    <dgm:pt modelId="{B3503AAA-DB8F-45B3-B539-5937B0EB8AD6}" type="sibTrans" cxnId="{495417A2-E5D5-42C3-9238-3391430000EC}">
      <dgm:prSet/>
      <dgm:spPr/>
      <dgm:t>
        <a:bodyPr/>
        <a:lstStyle/>
        <a:p>
          <a:endParaRPr lang="en-GB"/>
        </a:p>
      </dgm:t>
    </dgm:pt>
    <dgm:pt modelId="{A148E530-683B-46C6-A738-969F5A7E0EBD}" type="pres">
      <dgm:prSet presAssocID="{E9EF4AA0-CE6B-4679-B40F-79298A2D64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CB35AE8-09FC-460D-824B-327763EDE38F}" type="pres">
      <dgm:prSet presAssocID="{B779C14E-AFE4-4A91-BBE7-2F9ABE4E74A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F2659DF-CA01-4E19-B74B-B62A5C7F2EB3}" type="presOf" srcId="{E9EF4AA0-CE6B-4679-B40F-79298A2D64F0}" destId="{A148E530-683B-46C6-A738-969F5A7E0EBD}" srcOrd="0" destOrd="0" presId="urn:microsoft.com/office/officeart/2005/8/layout/vList2"/>
    <dgm:cxn modelId="{4781CFB8-B91C-4C88-90AB-784A377C8F92}" type="presOf" srcId="{B779C14E-AFE4-4A91-BBE7-2F9ABE4E74A6}" destId="{7CB35AE8-09FC-460D-824B-327763EDE38F}" srcOrd="0" destOrd="0" presId="urn:microsoft.com/office/officeart/2005/8/layout/vList2"/>
    <dgm:cxn modelId="{495417A2-E5D5-42C3-9238-3391430000EC}" srcId="{E9EF4AA0-CE6B-4679-B40F-79298A2D64F0}" destId="{B779C14E-AFE4-4A91-BBE7-2F9ABE4E74A6}" srcOrd="0" destOrd="0" parTransId="{F3B12E70-6E90-4A99-A8FC-8A225AB49463}" sibTransId="{B3503AAA-DB8F-45B3-B539-5937B0EB8AD6}"/>
    <dgm:cxn modelId="{4E4FFC29-D59F-45DE-AA49-CB18D005ABBF}" type="presParOf" srcId="{A148E530-683B-46C6-A738-969F5A7E0EBD}" destId="{7CB35AE8-09FC-460D-824B-327763EDE38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9D5018-3CC5-4C7C-8CBF-1281131A6A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3431E85C-079E-4879-B818-56C34056D06C}">
      <dgm:prSet/>
      <dgm:spPr/>
      <dgm:t>
        <a:bodyPr/>
        <a:lstStyle/>
        <a:p>
          <a:pPr rtl="0"/>
          <a:r>
            <a:rPr lang="en-GB" dirty="0" smtClean="0"/>
            <a:t>Opens &amp; closes securities loans</a:t>
          </a:r>
          <a:endParaRPr lang="en-GB" dirty="0"/>
        </a:p>
      </dgm:t>
    </dgm:pt>
    <dgm:pt modelId="{B35874B2-6024-4775-9B9E-A060DC642599}" type="parTrans" cxnId="{C70FCC12-10E8-4893-981D-0F8946F479C2}">
      <dgm:prSet/>
      <dgm:spPr/>
      <dgm:t>
        <a:bodyPr/>
        <a:lstStyle/>
        <a:p>
          <a:endParaRPr lang="en-GB"/>
        </a:p>
      </dgm:t>
    </dgm:pt>
    <dgm:pt modelId="{A8B8C91E-5DA9-419B-82B3-4DEF56DB5261}" type="sibTrans" cxnId="{C70FCC12-10E8-4893-981D-0F8946F479C2}">
      <dgm:prSet/>
      <dgm:spPr/>
      <dgm:t>
        <a:bodyPr/>
        <a:lstStyle/>
        <a:p>
          <a:endParaRPr lang="en-GB"/>
        </a:p>
      </dgm:t>
    </dgm:pt>
    <dgm:pt modelId="{41CE42D3-DC8D-43B8-826C-B994130D7E29}" type="pres">
      <dgm:prSet presAssocID="{3D9D5018-3CC5-4C7C-8CBF-1281131A6A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6F0E603-D204-450F-9CA8-F47105F2AED5}" type="pres">
      <dgm:prSet presAssocID="{3431E85C-079E-4879-B818-56C34056D06C}" presName="parentText" presStyleLbl="node1" presStyleIdx="0" presStyleCnt="1" custLinFactNeighborX="5000" custLinFactNeighborY="-70908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45D23F8-4AD8-44E8-8451-9871F20EFAAD}" type="presOf" srcId="{3431E85C-079E-4879-B818-56C34056D06C}" destId="{96F0E603-D204-450F-9CA8-F47105F2AED5}" srcOrd="0" destOrd="0" presId="urn:microsoft.com/office/officeart/2005/8/layout/vList2"/>
    <dgm:cxn modelId="{A9DA1D4B-D261-4A4E-A449-9A33C2FFFB2E}" type="presOf" srcId="{3D9D5018-3CC5-4C7C-8CBF-1281131A6A5F}" destId="{41CE42D3-DC8D-43B8-826C-B994130D7E29}" srcOrd="0" destOrd="0" presId="urn:microsoft.com/office/officeart/2005/8/layout/vList2"/>
    <dgm:cxn modelId="{C70FCC12-10E8-4893-981D-0F8946F479C2}" srcId="{3D9D5018-3CC5-4C7C-8CBF-1281131A6A5F}" destId="{3431E85C-079E-4879-B818-56C34056D06C}" srcOrd="0" destOrd="0" parTransId="{B35874B2-6024-4775-9B9E-A060DC642599}" sibTransId="{A8B8C91E-5DA9-419B-82B3-4DEF56DB5261}"/>
    <dgm:cxn modelId="{68208F68-EF37-4B55-938D-AAA709FBA1EE}" type="presParOf" srcId="{41CE42D3-DC8D-43B8-826C-B994130D7E29}" destId="{96F0E603-D204-450F-9CA8-F47105F2AE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E0ACD63-03BF-495A-8CB9-32B1D0535B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E361680-4CEA-4167-B16C-89CA6624E3D3}">
      <dgm:prSet/>
      <dgm:spPr/>
      <dgm:t>
        <a:bodyPr/>
        <a:lstStyle/>
        <a:p>
          <a:pPr rtl="0"/>
          <a:r>
            <a:rPr lang="en-GB" dirty="0" smtClean="0"/>
            <a:t>Tracks positions &amp; execute margin calls (every </a:t>
          </a:r>
          <a:r>
            <a:rPr lang="en-GB" dirty="0" err="1" smtClean="0"/>
            <a:t>xmin</a:t>
          </a:r>
          <a:r>
            <a:rPr lang="en-GB" dirty="0" smtClean="0"/>
            <a:t>)</a:t>
          </a:r>
          <a:endParaRPr lang="en-GB" dirty="0"/>
        </a:p>
      </dgm:t>
    </dgm:pt>
    <dgm:pt modelId="{6F483F02-A06C-4731-9B2D-E818550B2524}" type="parTrans" cxnId="{E14C2EEC-03DF-489F-AC3B-437278C62692}">
      <dgm:prSet/>
      <dgm:spPr/>
      <dgm:t>
        <a:bodyPr/>
        <a:lstStyle/>
        <a:p>
          <a:endParaRPr lang="en-GB"/>
        </a:p>
      </dgm:t>
    </dgm:pt>
    <dgm:pt modelId="{324ECC85-3CE4-45F2-8553-EED11BE23E3D}" type="sibTrans" cxnId="{E14C2EEC-03DF-489F-AC3B-437278C62692}">
      <dgm:prSet/>
      <dgm:spPr/>
      <dgm:t>
        <a:bodyPr/>
        <a:lstStyle/>
        <a:p>
          <a:endParaRPr lang="en-GB"/>
        </a:p>
      </dgm:t>
    </dgm:pt>
    <dgm:pt modelId="{40C80959-BB2B-4972-BC5E-765C5AEA8A45}" type="pres">
      <dgm:prSet presAssocID="{7E0ACD63-03BF-495A-8CB9-32B1D0535B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DD70501-0EBC-4949-A664-180D23F4435B}" type="pres">
      <dgm:prSet presAssocID="{0E361680-4CEA-4167-B16C-89CA6624E3D3}" presName="parentText" presStyleLbl="node1" presStyleIdx="0" presStyleCnt="1" custLinFactY="19377" custLinFactNeighborX="400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17AC9E7-4876-4F22-8FC6-266723C82296}" type="presOf" srcId="{0E361680-4CEA-4167-B16C-89CA6624E3D3}" destId="{FDD70501-0EBC-4949-A664-180D23F4435B}" srcOrd="0" destOrd="0" presId="urn:microsoft.com/office/officeart/2005/8/layout/vList2"/>
    <dgm:cxn modelId="{E14C2EEC-03DF-489F-AC3B-437278C62692}" srcId="{7E0ACD63-03BF-495A-8CB9-32B1D0535B28}" destId="{0E361680-4CEA-4167-B16C-89CA6624E3D3}" srcOrd="0" destOrd="0" parTransId="{6F483F02-A06C-4731-9B2D-E818550B2524}" sibTransId="{324ECC85-3CE4-45F2-8553-EED11BE23E3D}"/>
    <dgm:cxn modelId="{97CAF7E3-5BBB-4918-B5EF-ED8C303DDF9C}" type="presOf" srcId="{7E0ACD63-03BF-495A-8CB9-32B1D0535B28}" destId="{40C80959-BB2B-4972-BC5E-765C5AEA8A45}" srcOrd="0" destOrd="0" presId="urn:microsoft.com/office/officeart/2005/8/layout/vList2"/>
    <dgm:cxn modelId="{03170AAC-FB1E-4E41-B292-8A774EACAC1A}" type="presParOf" srcId="{40C80959-BB2B-4972-BC5E-765C5AEA8A45}" destId="{FDD70501-0EBC-4949-A664-180D23F443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88044-1642-4DD4-9820-367EE105E63D}">
      <dsp:nvSpPr>
        <dsp:cNvPr id="0" name=""/>
        <dsp:cNvSpPr/>
      </dsp:nvSpPr>
      <dsp:spPr>
        <a:xfrm>
          <a:off x="0" y="9557"/>
          <a:ext cx="86409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/>
            <a:t>User</a:t>
          </a:r>
          <a:endParaRPr lang="en-GB" sz="1500" b="1" kern="1200" dirty="0"/>
        </a:p>
      </dsp:txBody>
      <dsp:txXfrm>
        <a:off x="17563" y="27120"/>
        <a:ext cx="828970" cy="324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77B28-C7F5-4C8D-B5A4-D79AC91D1DA0}">
      <dsp:nvSpPr>
        <dsp:cNvPr id="0" name=""/>
        <dsp:cNvSpPr/>
      </dsp:nvSpPr>
      <dsp:spPr>
        <a:xfrm>
          <a:off x="0" y="0"/>
          <a:ext cx="1728192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/>
            <a:t>System</a:t>
          </a:r>
          <a:endParaRPr lang="en-GB" sz="1500" b="1" kern="1200" dirty="0"/>
        </a:p>
      </dsp:txBody>
      <dsp:txXfrm>
        <a:off x="17563" y="17563"/>
        <a:ext cx="1693066" cy="324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3E0D4-4978-4F56-9377-40720F319D42}">
      <dsp:nvSpPr>
        <dsp:cNvPr id="0" name=""/>
        <dsp:cNvSpPr/>
      </dsp:nvSpPr>
      <dsp:spPr>
        <a:xfrm>
          <a:off x="0" y="16543"/>
          <a:ext cx="180020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Approve/decide lending agreement</a:t>
          </a:r>
          <a:endParaRPr lang="en-GB" sz="1000" kern="1200" dirty="0"/>
        </a:p>
      </dsp:txBody>
      <dsp:txXfrm>
        <a:off x="19419" y="35962"/>
        <a:ext cx="1761362" cy="358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46D11-F9B7-4131-9C38-F2107B90141A}">
      <dsp:nvSpPr>
        <dsp:cNvPr id="0" name=""/>
        <dsp:cNvSpPr/>
      </dsp:nvSpPr>
      <dsp:spPr>
        <a:xfrm>
          <a:off x="0" y="21759"/>
          <a:ext cx="1241881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smtClean="0"/>
            <a:t>Enter trades</a:t>
          </a:r>
          <a:endParaRPr lang="en-GB" sz="1000" kern="1200"/>
        </a:p>
      </dsp:txBody>
      <dsp:txXfrm>
        <a:off x="11709" y="33468"/>
        <a:ext cx="1218463" cy="2164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B474A-56BB-4B28-934A-AA1747BD3F41}">
      <dsp:nvSpPr>
        <dsp:cNvPr id="0" name=""/>
        <dsp:cNvSpPr/>
      </dsp:nvSpPr>
      <dsp:spPr>
        <a:xfrm>
          <a:off x="0" y="0"/>
          <a:ext cx="1057200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monitoring</a:t>
          </a:r>
          <a:endParaRPr lang="en-GB" sz="1000" kern="1200" dirty="0"/>
        </a:p>
      </dsp:txBody>
      <dsp:txXfrm>
        <a:off x="11709" y="11709"/>
        <a:ext cx="1033782" cy="2164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35AE8-09FC-460D-824B-327763EDE38F}">
      <dsp:nvSpPr>
        <dsp:cNvPr id="0" name=""/>
        <dsp:cNvSpPr/>
      </dsp:nvSpPr>
      <dsp:spPr>
        <a:xfrm>
          <a:off x="0" y="16543"/>
          <a:ext cx="1728192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Match &amp; execute trades / or reject</a:t>
          </a:r>
          <a:endParaRPr lang="en-GB" sz="1000" kern="1200" dirty="0"/>
        </a:p>
      </dsp:txBody>
      <dsp:txXfrm>
        <a:off x="19419" y="35962"/>
        <a:ext cx="1689354" cy="3589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0E603-D204-450F-9CA8-F47105F2AED5}">
      <dsp:nvSpPr>
        <dsp:cNvPr id="0" name=""/>
        <dsp:cNvSpPr/>
      </dsp:nvSpPr>
      <dsp:spPr>
        <a:xfrm>
          <a:off x="0" y="0"/>
          <a:ext cx="1728192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Opens &amp; closes securities loans</a:t>
          </a:r>
          <a:endParaRPr lang="en-GB" sz="1000" kern="1200" dirty="0"/>
        </a:p>
      </dsp:txBody>
      <dsp:txXfrm>
        <a:off x="19419" y="19419"/>
        <a:ext cx="1689354" cy="3589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70501-0EBC-4949-A664-180D23F4435B}">
      <dsp:nvSpPr>
        <dsp:cNvPr id="0" name=""/>
        <dsp:cNvSpPr/>
      </dsp:nvSpPr>
      <dsp:spPr>
        <a:xfrm>
          <a:off x="0" y="202364"/>
          <a:ext cx="180020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Tracks positions &amp; execute margin calls (every </a:t>
          </a:r>
          <a:r>
            <a:rPr lang="en-GB" sz="1000" kern="1200" dirty="0" err="1" smtClean="0"/>
            <a:t>xmin</a:t>
          </a:r>
          <a:r>
            <a:rPr lang="en-GB" sz="1000" kern="1200" dirty="0" smtClean="0"/>
            <a:t>)</a:t>
          </a:r>
          <a:endParaRPr lang="en-GB" sz="1000" kern="1200" dirty="0"/>
        </a:p>
      </dsp:txBody>
      <dsp:txXfrm>
        <a:off x="19419" y="221783"/>
        <a:ext cx="1761362" cy="358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29C32F1-E958-48C0-8FDF-ABEFF83288A8}" type="datetimeFigureOut">
              <a:rPr lang="en-GB" smtClean="0"/>
              <a:t>10/09/2016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671FB48-3C71-48F2-B545-DED3DE785018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32F1-E958-48C0-8FDF-ABEFF83288A8}" type="datetimeFigureOut">
              <a:rPr lang="en-GB" smtClean="0"/>
              <a:t>10/09/2016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FB48-3C71-48F2-B545-DED3DE785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32F1-E958-48C0-8FDF-ABEFF83288A8}" type="datetimeFigureOut">
              <a:rPr lang="en-GB" smtClean="0"/>
              <a:t>10/09/2016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FB48-3C71-48F2-B545-DED3DE785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32F1-E958-48C0-8FDF-ABEFF83288A8}" type="datetimeFigureOut">
              <a:rPr lang="en-GB" smtClean="0"/>
              <a:t>10/09/2016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FB48-3C71-48F2-B545-DED3DE785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32F1-E958-48C0-8FDF-ABEFF83288A8}" type="datetimeFigureOut">
              <a:rPr lang="en-GB" smtClean="0"/>
              <a:t>10/09/2016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FB48-3C71-48F2-B545-DED3DE785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32F1-E958-48C0-8FDF-ABEFF83288A8}" type="datetimeFigureOut">
              <a:rPr lang="en-GB" smtClean="0"/>
              <a:t>10/09/2016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FB48-3C71-48F2-B545-DED3DE78501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32F1-E958-48C0-8FDF-ABEFF83288A8}" type="datetimeFigureOut">
              <a:rPr lang="en-GB" smtClean="0"/>
              <a:t>10/09/2016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FB48-3C71-48F2-B545-DED3DE785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32F1-E958-48C0-8FDF-ABEFF83288A8}" type="datetimeFigureOut">
              <a:rPr lang="en-GB" smtClean="0"/>
              <a:t>10/09/2016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FB48-3C71-48F2-B545-DED3DE785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32F1-E958-48C0-8FDF-ABEFF83288A8}" type="datetimeFigureOut">
              <a:rPr lang="en-GB" smtClean="0"/>
              <a:t>10/09/2016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FB48-3C71-48F2-B545-DED3DE785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32F1-E958-48C0-8FDF-ABEFF83288A8}" type="datetimeFigureOut">
              <a:rPr lang="en-GB" smtClean="0"/>
              <a:t>10/09/2016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FB48-3C71-48F2-B545-DED3DE785018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32F1-E958-48C0-8FDF-ABEFF83288A8}" type="datetimeFigureOut">
              <a:rPr lang="en-GB" smtClean="0"/>
              <a:t>10/09/2016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FB48-3C71-48F2-B545-DED3DE7850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29C32F1-E958-48C0-8FDF-ABEFF83288A8}" type="datetimeFigureOut">
              <a:rPr lang="en-GB" smtClean="0"/>
              <a:t>10/09/2016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671FB48-3C71-48F2-B545-DED3DE78501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41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Starbuckers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Securities </a:t>
            </a:r>
            <a:r>
              <a:rPr lang="en-GB" dirty="0" smtClean="0"/>
              <a:t>Lending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16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Assumptions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Only known good regulated actors permitted on the system</a:t>
            </a:r>
          </a:p>
          <a:p>
            <a:r>
              <a:rPr lang="en-GB" dirty="0" smtClean="0"/>
              <a:t>Money/securities lodged in Bank </a:t>
            </a:r>
          </a:p>
          <a:p>
            <a:r>
              <a:rPr lang="en-GB" dirty="0"/>
              <a:t>T</a:t>
            </a:r>
            <a:r>
              <a:rPr lang="en-GB" dirty="0" smtClean="0"/>
              <a:t>rade has been executed related back to token workflow.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80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1" y="548681"/>
            <a:ext cx="7560840" cy="5472608"/>
          </a:xfrm>
        </p:spPr>
        <p:txBody>
          <a:bodyPr/>
          <a:lstStyle/>
          <a:p>
            <a:r>
              <a:rPr lang="en-GB" dirty="0" smtClean="0"/>
              <a:t>Component Overview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024283" y="1549301"/>
            <a:ext cx="1944216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Blockone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906733" y="2773437"/>
            <a:ext cx="648072" cy="5040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Browser</a:t>
            </a:r>
            <a:endParaRPr lang="en-GB" sz="800" dirty="0"/>
          </a:p>
        </p:txBody>
      </p:sp>
      <p:sp>
        <p:nvSpPr>
          <p:cNvPr id="8" name="Rounded Rectangle 7"/>
          <p:cNvSpPr/>
          <p:nvPr/>
        </p:nvSpPr>
        <p:spPr>
          <a:xfrm>
            <a:off x="3566473" y="2812078"/>
            <a:ext cx="648072" cy="5040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Browser</a:t>
            </a:r>
            <a:endParaRPr lang="en-GB" sz="800" dirty="0"/>
          </a:p>
        </p:txBody>
      </p:sp>
      <p:sp>
        <p:nvSpPr>
          <p:cNvPr id="9" name="Rounded Rectangle 8"/>
          <p:cNvSpPr/>
          <p:nvPr/>
        </p:nvSpPr>
        <p:spPr>
          <a:xfrm>
            <a:off x="4718601" y="2801023"/>
            <a:ext cx="648072" cy="5040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Browser</a:t>
            </a:r>
            <a:endParaRPr lang="en-GB" sz="800" dirty="0"/>
          </a:p>
        </p:txBody>
      </p:sp>
      <p:sp>
        <p:nvSpPr>
          <p:cNvPr id="10" name="Rounded Rectangle 9"/>
          <p:cNvSpPr/>
          <p:nvPr/>
        </p:nvSpPr>
        <p:spPr>
          <a:xfrm>
            <a:off x="5737057" y="4213597"/>
            <a:ext cx="135780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Dapp</a:t>
            </a:r>
            <a:endParaRPr lang="en-GB" dirty="0" smtClean="0"/>
          </a:p>
          <a:p>
            <a:pPr algn="ctr"/>
            <a:r>
              <a:rPr lang="en-GB" dirty="0" smtClean="0"/>
              <a:t>contract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6" idx="2"/>
            <a:endCxn id="9" idx="0"/>
          </p:cNvCxnSpPr>
          <p:nvPr/>
        </p:nvCxnSpPr>
        <p:spPr>
          <a:xfrm>
            <a:off x="3996391" y="2053357"/>
            <a:ext cx="1046246" cy="747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50449" y="2053357"/>
            <a:ext cx="360040" cy="758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>
            <a:off x="4968499" y="2053357"/>
            <a:ext cx="126227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0" idx="0"/>
          </p:cNvCxnSpPr>
          <p:nvPr/>
        </p:nvCxnSpPr>
        <p:spPr>
          <a:xfrm>
            <a:off x="6230769" y="3277493"/>
            <a:ext cx="18519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>
            <a:off x="5042637" y="3305079"/>
            <a:ext cx="1373324" cy="908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0" idx="0"/>
          </p:cNvCxnSpPr>
          <p:nvPr/>
        </p:nvCxnSpPr>
        <p:spPr>
          <a:xfrm>
            <a:off x="3890509" y="3316134"/>
            <a:ext cx="2525452" cy="897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3064511" y="4518127"/>
            <a:ext cx="266478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 smtClean="0"/>
              <a:t>https://blockone-hack-oracle.tr-api-services.net/api/?ric=BARC.L</a:t>
            </a:r>
            <a:endParaRPr lang="en-GB" sz="600" dirty="0"/>
          </a:p>
        </p:txBody>
      </p:sp>
      <p:cxnSp>
        <p:nvCxnSpPr>
          <p:cNvPr id="29" name="Elbow Connector 28"/>
          <p:cNvCxnSpPr>
            <a:stCxn id="6" idx="3"/>
          </p:cNvCxnSpPr>
          <p:nvPr/>
        </p:nvCxnSpPr>
        <p:spPr>
          <a:xfrm>
            <a:off x="4968499" y="1801329"/>
            <a:ext cx="2054358" cy="2412268"/>
          </a:xfrm>
          <a:prstGeom prst="bentConnector2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50648" y="1525223"/>
            <a:ext cx="194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KYC/Access control/T&amp;C</a:t>
            </a:r>
            <a:endParaRPr lang="en-GB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3314014" y="4285605"/>
            <a:ext cx="2423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Rate Check (</a:t>
            </a:r>
            <a:r>
              <a:rPr lang="en-GB" sz="1100" dirty="0" err="1" smtClean="0"/>
              <a:t>Regs</a:t>
            </a:r>
            <a:r>
              <a:rPr lang="en-GB" sz="1100" dirty="0" smtClean="0"/>
              <a:t>/AML/Margin)</a:t>
            </a:r>
            <a:endParaRPr lang="en-GB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676319" y="2161972"/>
            <a:ext cx="1555553" cy="218521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b="1" dirty="0" smtClean="0"/>
              <a:t>Browser functionality</a:t>
            </a:r>
          </a:p>
          <a:p>
            <a:endParaRPr lang="en-GB" sz="800" b="1" dirty="0"/>
          </a:p>
          <a:p>
            <a:r>
              <a:rPr lang="en-GB" sz="800" b="1" dirty="0" smtClean="0"/>
              <a:t>Display</a:t>
            </a:r>
          </a:p>
          <a:p>
            <a:r>
              <a:rPr lang="en-GB" sz="800" dirty="0" smtClean="0"/>
              <a:t>Balances -Cash</a:t>
            </a:r>
          </a:p>
          <a:p>
            <a:r>
              <a:rPr lang="en-GB" sz="800" dirty="0" smtClean="0"/>
              <a:t>                 -Securities</a:t>
            </a:r>
          </a:p>
          <a:p>
            <a:r>
              <a:rPr lang="en-GB" sz="800" dirty="0" smtClean="0"/>
              <a:t>Pending trades</a:t>
            </a:r>
          </a:p>
          <a:p>
            <a:r>
              <a:rPr lang="en-GB" sz="800" dirty="0" smtClean="0"/>
              <a:t>Executed trades (history)</a:t>
            </a:r>
          </a:p>
          <a:p>
            <a:r>
              <a:rPr lang="en-GB" sz="800" dirty="0" smtClean="0"/>
              <a:t>Rejected trades</a:t>
            </a:r>
          </a:p>
          <a:p>
            <a:r>
              <a:rPr lang="en-GB" sz="800" dirty="0" smtClean="0"/>
              <a:t>Open Loans –outgoing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                     -Incoming</a:t>
            </a:r>
          </a:p>
          <a:p>
            <a:endParaRPr lang="en-GB" sz="800" dirty="0" smtClean="0"/>
          </a:p>
          <a:p>
            <a:r>
              <a:rPr lang="en-GB" sz="800" b="1" dirty="0" smtClean="0"/>
              <a:t>Actions</a:t>
            </a:r>
          </a:p>
          <a:p>
            <a:r>
              <a:rPr lang="en-GB" sz="800" dirty="0" smtClean="0"/>
              <a:t>Create lending Proposal</a:t>
            </a:r>
          </a:p>
          <a:p>
            <a:r>
              <a:rPr lang="en-GB" sz="800" dirty="0" smtClean="0"/>
              <a:t>Delete Lending agreement</a:t>
            </a:r>
          </a:p>
          <a:p>
            <a:r>
              <a:rPr lang="en-GB" sz="800" dirty="0" smtClean="0"/>
              <a:t>View &amp; accept/reject</a:t>
            </a:r>
          </a:p>
          <a:p>
            <a:r>
              <a:rPr lang="en-GB" sz="800" dirty="0" smtClean="0"/>
              <a:t>Lending proposal</a:t>
            </a:r>
          </a:p>
          <a:p>
            <a:endParaRPr lang="en-GB" sz="800" dirty="0"/>
          </a:p>
        </p:txBody>
      </p:sp>
      <p:sp>
        <p:nvSpPr>
          <p:cNvPr id="36" name="Rounded Rectangle 35"/>
          <p:cNvSpPr/>
          <p:nvPr/>
        </p:nvSpPr>
        <p:spPr>
          <a:xfrm>
            <a:off x="1619671" y="4544052"/>
            <a:ext cx="1444839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   Oracle</a:t>
            </a:r>
            <a:endParaRPr lang="en-GB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11" y="1619415"/>
            <a:ext cx="334722" cy="3638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45" y="4629172"/>
            <a:ext cx="356070" cy="33381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351" y="2836160"/>
            <a:ext cx="148571" cy="15002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097" y="2835909"/>
            <a:ext cx="148571" cy="1500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83" y="2801023"/>
            <a:ext cx="148571" cy="15002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65" y="2830281"/>
            <a:ext cx="165336" cy="16178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61" y="2831686"/>
            <a:ext cx="165336" cy="16178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678" y="2801023"/>
            <a:ext cx="165336" cy="16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5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36712"/>
            <a:ext cx="6777317" cy="499591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User/System Actions</a:t>
            </a:r>
            <a:endParaRPr lang="en-GB" dirty="0"/>
          </a:p>
          <a:p>
            <a:pPr marL="68580" indent="0">
              <a:buNone/>
            </a:pPr>
            <a:endParaRPr lang="en-GB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387384752"/>
              </p:ext>
            </p:extLst>
          </p:nvPr>
        </p:nvGraphicFramePr>
        <p:xfrm>
          <a:off x="1570584" y="1754125"/>
          <a:ext cx="86409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801553960"/>
              </p:ext>
            </p:extLst>
          </p:nvPr>
        </p:nvGraphicFramePr>
        <p:xfrm>
          <a:off x="5220072" y="1772816"/>
          <a:ext cx="172819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925484401"/>
              </p:ext>
            </p:extLst>
          </p:nvPr>
        </p:nvGraphicFramePr>
        <p:xfrm>
          <a:off x="1475656" y="2492896"/>
          <a:ext cx="1800200" cy="43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459597433"/>
              </p:ext>
            </p:extLst>
          </p:nvPr>
        </p:nvGraphicFramePr>
        <p:xfrm>
          <a:off x="1475656" y="3212976"/>
          <a:ext cx="1241881" cy="261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10049211"/>
              </p:ext>
            </p:extLst>
          </p:nvPr>
        </p:nvGraphicFramePr>
        <p:xfrm>
          <a:off x="1475656" y="3861048"/>
          <a:ext cx="1057200" cy="261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724138028"/>
              </p:ext>
            </p:extLst>
          </p:nvPr>
        </p:nvGraphicFramePr>
        <p:xfrm>
          <a:off x="5220072" y="2463958"/>
          <a:ext cx="1728192" cy="43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720410317"/>
              </p:ext>
            </p:extLst>
          </p:nvPr>
        </p:nvGraphicFramePr>
        <p:xfrm>
          <a:off x="5220072" y="2924944"/>
          <a:ext cx="1728192" cy="43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919815530"/>
              </p:ext>
            </p:extLst>
          </p:nvPr>
        </p:nvGraphicFramePr>
        <p:xfrm>
          <a:off x="5148064" y="3530920"/>
          <a:ext cx="1800200" cy="600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cxnSp>
        <p:nvCxnSpPr>
          <p:cNvPr id="21" name="Elbow Connector 20"/>
          <p:cNvCxnSpPr>
            <a:endCxn id="17" idx="1"/>
          </p:cNvCxnSpPr>
          <p:nvPr/>
        </p:nvCxnSpPr>
        <p:spPr>
          <a:xfrm flipV="1">
            <a:off x="2699792" y="2679401"/>
            <a:ext cx="2520280" cy="6775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1"/>
          </p:cNvCxnSpPr>
          <p:nvPr/>
        </p:nvCxnSpPr>
        <p:spPr>
          <a:xfrm flipV="1">
            <a:off x="3959932" y="3140387"/>
            <a:ext cx="1260140" cy="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34916" y="3095382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Trigger</a:t>
            </a:r>
            <a:endParaRPr lang="en-GB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5508104" y="3501643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ongoing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48808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Roadmap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Trade execution</a:t>
            </a:r>
          </a:p>
          <a:p>
            <a:r>
              <a:rPr lang="en-GB" dirty="0" smtClean="0"/>
              <a:t>Money/securities lodged on the chain</a:t>
            </a:r>
          </a:p>
          <a:p>
            <a:r>
              <a:rPr lang="en-GB" dirty="0"/>
              <a:t>Analytics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419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405</TotalTime>
  <Words>130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The Starbuckers</vt:lpstr>
      <vt:lpstr>Assumptions</vt:lpstr>
      <vt:lpstr>PowerPoint Presentation</vt:lpstr>
      <vt:lpstr>PowerPoint Presentation</vt:lpstr>
      <vt:lpstr>Roadmap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Starbuckers</dc:title>
  <dc:creator>Tony Vernall</dc:creator>
  <cp:lastModifiedBy>Tony Vernall</cp:lastModifiedBy>
  <cp:revision>19</cp:revision>
  <dcterms:created xsi:type="dcterms:W3CDTF">2016-09-10T12:00:22Z</dcterms:created>
  <dcterms:modified xsi:type="dcterms:W3CDTF">2016-09-10T18:49:02Z</dcterms:modified>
</cp:coreProperties>
</file>