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4" r:id="rId5"/>
    <p:sldId id="259" r:id="rId6"/>
    <p:sldId id="260" r:id="rId7"/>
    <p:sldId id="265" r:id="rId8"/>
    <p:sldId id="262" r:id="rId9"/>
    <p:sldId id="261" r:id="rId10"/>
    <p:sldId id="263"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anose="020F05020202040302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Average Price by Year:</c:v>
                </c:pt>
              </c:strCache>
            </c:strRef>
          </c:tx>
          <c:spPr>
            <a:ln w="19050" cap="rnd">
              <a:solidFill>
                <a:srgbClr val="FF0000"/>
              </a:solidFill>
              <a:round/>
            </a:ln>
            <a:effectLst/>
          </c:spPr>
          <c:marker>
            <c:symbol val="circle"/>
            <c:size val="5"/>
            <c:spPr>
              <a:solidFill>
                <a:schemeClr val="accent4">
                  <a:lumMod val="60000"/>
                  <a:lumOff val="40000"/>
                </a:schemeClr>
              </a:solidFill>
              <a:ln w="9525">
                <a:solidFill>
                  <a:srgbClr val="FF0000"/>
                </a:solidFill>
              </a:ln>
              <a:effectLst/>
            </c:spPr>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Sheet1!$A$2:$A$6</c:f>
              <c:numCache>
                <c:formatCode>General</c:formatCode>
                <c:ptCount val="5"/>
                <c:pt idx="0">
                  <c:v>2006</c:v>
                </c:pt>
                <c:pt idx="1">
                  <c:v>2007</c:v>
                </c:pt>
                <c:pt idx="2">
                  <c:v>2008</c:v>
                </c:pt>
                <c:pt idx="3">
                  <c:v>2009</c:v>
                </c:pt>
                <c:pt idx="4">
                  <c:v>2010</c:v>
                </c:pt>
              </c:numCache>
            </c:numRef>
          </c:xVal>
          <c:yVal>
            <c:numRef>
              <c:f>Sheet1!$B$2:$B$6</c:f>
              <c:numCache>
                <c:formatCode>General</c:formatCode>
                <c:ptCount val="5"/>
                <c:pt idx="0">
                  <c:v>182549.46</c:v>
                </c:pt>
                <c:pt idx="1">
                  <c:v>186063.15</c:v>
                </c:pt>
                <c:pt idx="2">
                  <c:v>177360.84</c:v>
                </c:pt>
                <c:pt idx="3">
                  <c:v>179432.1</c:v>
                </c:pt>
                <c:pt idx="4">
                  <c:v>177393.67</c:v>
                </c:pt>
              </c:numCache>
            </c:numRef>
          </c:yVal>
          <c:smooth val="0"/>
          <c:extLst>
            <c:ext xmlns:c16="http://schemas.microsoft.com/office/drawing/2014/chart" uri="{C3380CC4-5D6E-409C-BE32-E72D297353CC}">
              <c16:uniqueId val="{00000000-BA6E-4BFA-9C78-9B832ECA736C}"/>
            </c:ext>
          </c:extLst>
        </c:ser>
        <c:dLbls>
          <c:showLegendKey val="0"/>
          <c:showVal val="0"/>
          <c:showCatName val="0"/>
          <c:showSerName val="0"/>
          <c:showPercent val="0"/>
          <c:showBubbleSize val="0"/>
        </c:dLbls>
        <c:axId val="364375992"/>
        <c:axId val="364379592"/>
      </c:scatterChart>
      <c:valAx>
        <c:axId val="364375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379592"/>
        <c:crosses val="autoZero"/>
        <c:crossBetween val="midCat"/>
      </c:valAx>
      <c:valAx>
        <c:axId val="364379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3759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e04f648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e04f648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e04f6486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e04f6486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e04f64864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e04f6486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e04f64864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e04f6486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e04f64864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e04f64864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e04f64864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e04f64864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e04f64864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e04f64864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e04f64864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e04f64864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Selling Ames Revisted</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fontScale="85000" lnSpcReduction="10000"/>
          </a:bodyPr>
          <a:lstStyle/>
          <a:p>
            <a:pPr marL="0" lvl="0" indent="0" algn="ctr" rtl="0">
              <a:spcBef>
                <a:spcPts val="0"/>
              </a:spcBef>
              <a:spcAft>
                <a:spcPts val="0"/>
              </a:spcAft>
              <a:buNone/>
            </a:pPr>
            <a:r>
              <a:rPr lang="en"/>
              <a:t>A further investigation of the local housing market of Ames, 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Random Forest model emerges as a clear winner.</a:t>
            </a:r>
            <a:endParaRPr dirty="0"/>
          </a:p>
          <a:p>
            <a:pPr marL="457200" lvl="0" indent="-342900" algn="l" rtl="0">
              <a:spcBef>
                <a:spcPts val="1200"/>
              </a:spcBef>
              <a:spcAft>
                <a:spcPts val="0"/>
              </a:spcAft>
              <a:buSzPts val="1800"/>
              <a:buChar char="-"/>
            </a:pPr>
            <a:r>
              <a:rPr lang="en" dirty="0"/>
              <a:t>GDP Growth has some impact, but not as strong of one as might be believed.</a:t>
            </a:r>
            <a:endParaRPr dirty="0"/>
          </a:p>
          <a:p>
            <a:pPr marL="457200" lvl="0" indent="-342900" algn="l" rtl="0">
              <a:spcBef>
                <a:spcPts val="1200"/>
              </a:spcBef>
              <a:spcAft>
                <a:spcPts val="0"/>
              </a:spcAft>
              <a:buSzPts val="1800"/>
              <a:buChar char="-"/>
            </a:pPr>
            <a:r>
              <a:rPr lang="en" dirty="0"/>
              <a:t>Remodeling is potentially valuable, but it sets a clock, as the remodel becomes extremely outdated in only one year.</a:t>
            </a:r>
          </a:p>
          <a:p>
            <a:pPr marL="457200" lvl="0" indent="-342900" algn="l" rtl="0">
              <a:spcBef>
                <a:spcPts val="1200"/>
              </a:spcBef>
              <a:spcAft>
                <a:spcPts val="0"/>
              </a:spcAft>
              <a:buSzPts val="1800"/>
              <a:buChar char="-"/>
            </a:pPr>
            <a:r>
              <a:rPr lang="en" dirty="0"/>
              <a:t>Overall, risk is low, as the average price has not risen or fallen by more than about $10,000, and prices can easily rise within the space of a year. Simply ensure that the cost of remodeling does not exceed $10,000.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Ames Itself:</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17182" algn="l" rtl="0">
              <a:spcBef>
                <a:spcPts val="0"/>
              </a:spcBef>
              <a:spcAft>
                <a:spcPts val="0"/>
              </a:spcAft>
              <a:buSzPct val="100000"/>
              <a:buChar char="-"/>
            </a:pPr>
            <a:r>
              <a:rPr lang="en">
                <a:highlight>
                  <a:schemeClr val="lt1"/>
                </a:highlight>
              </a:rPr>
              <a:t>Ames, Iowa remains a “land of real estate opportunity.” </a:t>
            </a:r>
            <a:endParaRPr>
              <a:highlight>
                <a:schemeClr val="lt1"/>
              </a:highlight>
            </a:endParaRPr>
          </a:p>
          <a:p>
            <a:pPr marL="457200" lvl="0" indent="-317182" algn="l" rtl="0">
              <a:spcBef>
                <a:spcPts val="0"/>
              </a:spcBef>
              <a:spcAft>
                <a:spcPts val="0"/>
              </a:spcAft>
              <a:buSzPct val="100000"/>
              <a:buChar char="-"/>
            </a:pPr>
            <a:r>
              <a:rPr lang="en">
                <a:highlight>
                  <a:schemeClr val="lt1"/>
                </a:highlight>
              </a:rPr>
              <a:t>With nearby Iowa State University, there is opportunity for short-term rentals, such as the housing needed for ~20,000 upperclassmen, as well as the influx of recently graduated students. </a:t>
            </a:r>
            <a:endParaRPr>
              <a:highlight>
                <a:schemeClr val="lt1"/>
              </a:highlight>
            </a:endParaRPr>
          </a:p>
          <a:p>
            <a:pPr marL="457200" lvl="0" indent="-317182" algn="l" rtl="0">
              <a:spcBef>
                <a:spcPts val="0"/>
              </a:spcBef>
              <a:spcAft>
                <a:spcPts val="0"/>
              </a:spcAft>
              <a:buSzPct val="100000"/>
              <a:buChar char="-"/>
            </a:pPr>
            <a:r>
              <a:rPr lang="en">
                <a:highlight>
                  <a:schemeClr val="lt1"/>
                </a:highlight>
              </a:rPr>
              <a:t>The market conditions,  in turn, are close to a perfect split for favoring buyers and sellers, making the data easier to assess, but with a minor break for sellers, for good potential return on investment.</a:t>
            </a:r>
            <a:endParaRPr>
              <a:highlight>
                <a:schemeClr val="lt1"/>
              </a:highlight>
            </a:endParaRPr>
          </a:p>
          <a:p>
            <a:pPr marL="457200" lvl="0" indent="-317182" algn="l" rtl="0">
              <a:spcBef>
                <a:spcPts val="0"/>
              </a:spcBef>
              <a:spcAft>
                <a:spcPts val="0"/>
              </a:spcAft>
              <a:buSzPct val="100000"/>
              <a:buChar char="-"/>
            </a:pPr>
            <a:r>
              <a:rPr lang="en">
                <a:highlight>
                  <a:schemeClr val="lt1"/>
                </a:highlight>
              </a:rPr>
              <a:t>Combine all of this with a mean housing price of $177,361, almost $20,000 below the  $197,100 Opportunity to sell for a good price at a relatively low cost of entry.</a:t>
            </a:r>
            <a:endParaRPr>
              <a:highlight>
                <a:schemeClr val="lt1"/>
              </a:highlight>
            </a:endParaRPr>
          </a:p>
          <a:p>
            <a:pPr marL="457200" lvl="0" indent="-317182" algn="l" rtl="0">
              <a:spcBef>
                <a:spcPts val="0"/>
              </a:spcBef>
              <a:spcAft>
                <a:spcPts val="0"/>
              </a:spcAft>
              <a:buSzPct val="100000"/>
              <a:buChar char="-"/>
            </a:pPr>
            <a:r>
              <a:rPr lang="en">
                <a:highlight>
                  <a:schemeClr val="lt1"/>
                </a:highlight>
              </a:rPr>
              <a:t>Ames is stable in population, but has grown substantially over the last 30 years, with another increase in the last 3.</a:t>
            </a:r>
            <a:endParaRPr>
              <a:highlight>
                <a:schemeClr val="lt1"/>
              </a:highlight>
            </a:endParaRPr>
          </a:p>
          <a:p>
            <a:pPr marL="457200" lvl="0" indent="-317182" algn="l" rtl="0">
              <a:spcBef>
                <a:spcPts val="0"/>
              </a:spcBef>
              <a:spcAft>
                <a:spcPts val="0"/>
              </a:spcAft>
              <a:buSzPct val="100000"/>
              <a:buChar char="-"/>
            </a:pPr>
            <a:r>
              <a:rPr lang="en">
                <a:highlight>
                  <a:schemeClr val="lt1"/>
                </a:highlight>
              </a:rPr>
              <a:t>With that in mind, the question becomes one of  how the speculator can best sell to prospective landlords, new residents, or those looking to upgrade?</a:t>
            </a:r>
            <a:endParaRPr>
              <a:highlight>
                <a:schemeClr val="lt1"/>
              </a:highlight>
            </a:endParaRPr>
          </a:p>
          <a:p>
            <a:pPr marL="914400" lvl="0" indent="0" algn="l" rtl="0">
              <a:spcBef>
                <a:spcPts val="1200"/>
              </a:spcBef>
              <a:spcAft>
                <a:spcPts val="1200"/>
              </a:spcAft>
              <a:buNone/>
            </a:pPr>
            <a:endParaRPr>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Modeling and the Housing Market</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are many similarities and differences that might play into the price of a house. </a:t>
            </a:r>
            <a:endParaRPr/>
          </a:p>
          <a:p>
            <a:pPr marL="457200" lvl="0" indent="-342900" algn="l" rtl="0">
              <a:spcBef>
                <a:spcPts val="0"/>
              </a:spcBef>
              <a:spcAft>
                <a:spcPts val="0"/>
              </a:spcAft>
              <a:buSzPts val="1800"/>
              <a:buChar char="-"/>
            </a:pPr>
            <a:r>
              <a:rPr lang="en"/>
              <a:t>Some are fairly obvious. Larger houses with fewer problems naturally sell for more, for example.</a:t>
            </a:r>
            <a:endParaRPr/>
          </a:p>
          <a:p>
            <a:pPr marL="457200" lvl="0" indent="-342900" algn="l" rtl="0">
              <a:spcBef>
                <a:spcPts val="0"/>
              </a:spcBef>
              <a:spcAft>
                <a:spcPts val="0"/>
              </a:spcAft>
              <a:buSzPts val="1800"/>
              <a:buChar char="-"/>
            </a:pPr>
            <a:r>
              <a:rPr lang="en"/>
              <a:t>Certain features also drive the price upward.</a:t>
            </a:r>
            <a:endParaRPr/>
          </a:p>
          <a:p>
            <a:pPr marL="457200" lvl="0" indent="0" algn="l" rtl="0">
              <a:spcBef>
                <a:spcPts val="1200"/>
              </a:spcBef>
              <a:spcAft>
                <a:spcPts val="1200"/>
              </a:spcAft>
              <a:buNone/>
            </a:pPr>
            <a:endParaRPr/>
          </a:p>
        </p:txBody>
      </p:sp>
      <p:pic>
        <p:nvPicPr>
          <p:cNvPr id="73" name="Google Shape;73;p15"/>
          <p:cNvPicPr preferRelativeResize="0"/>
          <p:nvPr/>
        </p:nvPicPr>
        <p:blipFill>
          <a:blip r:embed="rId3">
            <a:alphaModFix/>
          </a:blip>
          <a:stretch>
            <a:fillRect/>
          </a:stretch>
        </p:blipFill>
        <p:spPr>
          <a:xfrm>
            <a:off x="1047750" y="2985325"/>
            <a:ext cx="7026500" cy="1939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DE1A154B-0F7E-3D7F-276F-D78133271131}"/>
              </a:ext>
            </a:extLst>
          </p:cNvPr>
          <p:cNvGraphicFramePr>
            <a:graphicFrameLocks/>
          </p:cNvGraphicFramePr>
          <p:nvPr>
            <p:extLst>
              <p:ext uri="{D42A27DB-BD31-4B8C-83A1-F6EECF244321}">
                <p14:modId xmlns:p14="http://schemas.microsoft.com/office/powerpoint/2010/main" val="1158641520"/>
              </p:ext>
            </p:extLst>
          </p:nvPr>
        </p:nvGraphicFramePr>
        <p:xfrm>
          <a:off x="0" y="0"/>
          <a:ext cx="9144000" cy="50327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420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Assumptions</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Depending on your inclination to flip a property vs. use it as a rental, there are a few additional assumptions to be made.</a:t>
            </a:r>
            <a:endParaRPr/>
          </a:p>
          <a:p>
            <a:pPr marL="457200" lvl="0" indent="-342900" algn="l" rtl="0">
              <a:spcBef>
                <a:spcPts val="0"/>
              </a:spcBef>
              <a:spcAft>
                <a:spcPts val="0"/>
              </a:spcAft>
              <a:buSzPts val="1800"/>
              <a:buChar char="-"/>
            </a:pPr>
            <a:r>
              <a:rPr lang="en"/>
              <a:t>Namely, certain aspects such as proximity to Iowa State University (no more than a 35 minute drive from campus for landlords), as well as at least four bedrooms and bathrooms, to maximize rental income.</a:t>
            </a:r>
            <a:endParaRPr/>
          </a:p>
          <a:p>
            <a:pPr marL="457200" lvl="0" indent="-342900" algn="l" rtl="0">
              <a:spcBef>
                <a:spcPts val="0"/>
              </a:spcBef>
              <a:spcAft>
                <a:spcPts val="0"/>
              </a:spcAft>
              <a:buSzPts val="1800"/>
              <a:buChar char="-"/>
            </a:pPr>
            <a:r>
              <a:rPr lang="en"/>
              <a:t>For those hoping to flip and those hoping to rent, the variables being tracked here should still largely be the same, the only difference would be the approach to these considerations. The flipper should consider these traits things to improve upon in a house, while the landlord should consider these as things to keep in good, solid condition for an eventual resale.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Consideration:</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model should be made of variables with low-to-moderate correlation, to best explain what factors determine sale price.</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 dirty="0"/>
              <a:t>Two models, namely a traditional model that summarizes all observations, and a random forest model, which chooses an optimal model by majority vote.</a:t>
            </a: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B32C-B7C3-79E4-E79A-C3AD1DB31998}"/>
              </a:ext>
            </a:extLst>
          </p:cNvPr>
          <p:cNvSpPr>
            <a:spLocks noGrp="1"/>
          </p:cNvSpPr>
          <p:nvPr>
            <p:ph type="title"/>
          </p:nvPr>
        </p:nvSpPr>
        <p:spPr/>
        <p:txBody>
          <a:bodyPr>
            <a:normAutofit fontScale="90000"/>
          </a:bodyPr>
          <a:lstStyle/>
          <a:p>
            <a:r>
              <a:rPr lang="en-US" dirty="0"/>
              <a:t>Best Fit Model:</a:t>
            </a:r>
          </a:p>
        </p:txBody>
      </p:sp>
      <p:sp>
        <p:nvSpPr>
          <p:cNvPr id="3" name="Text Placeholder 2">
            <a:extLst>
              <a:ext uri="{FF2B5EF4-FFF2-40B4-BE49-F238E27FC236}">
                <a16:creationId xmlns:a16="http://schemas.microsoft.com/office/drawing/2014/main" id="{69882E57-42B4-778B-FAC8-61B13E4952CF}"/>
              </a:ext>
            </a:extLst>
          </p:cNvPr>
          <p:cNvSpPr>
            <a:spLocks noGrp="1"/>
          </p:cNvSpPr>
          <p:nvPr>
            <p:ph type="body" idx="1"/>
          </p:nvPr>
        </p:nvSpPr>
        <p:spPr/>
        <p:txBody>
          <a:bodyPr/>
          <a:lstStyle/>
          <a:p>
            <a:r>
              <a:rPr lang="en-US" dirty="0"/>
              <a:t>Random Forest shows a strong fit, with a somewhat small RMSE, as well as an OOB score which indicates that the Test Data outperforms its training counterpart. </a:t>
            </a:r>
          </a:p>
          <a:p>
            <a:r>
              <a:rPr lang="en-US" dirty="0"/>
              <a:t>Linear model, while superficially strong in its beta coefficients, shows an extremely </a:t>
            </a:r>
            <a:r>
              <a:rPr lang="en-US"/>
              <a:t>high RMSE. </a:t>
            </a:r>
            <a:endParaRPr lang="en-US" dirty="0"/>
          </a:p>
        </p:txBody>
      </p:sp>
    </p:spTree>
    <p:extLst>
      <p:ext uri="{BB962C8B-B14F-4D97-AF65-F5344CB8AC3E}">
        <p14:creationId xmlns:p14="http://schemas.microsoft.com/office/powerpoint/2010/main" val="388644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Best fit model: </a:t>
            </a:r>
            <a:endParaRPr/>
          </a:p>
        </p:txBody>
      </p:sp>
      <p:pic>
        <p:nvPicPr>
          <p:cNvPr id="1026" name="Picture 2">
            <a:extLst>
              <a:ext uri="{FF2B5EF4-FFF2-40B4-BE49-F238E27FC236}">
                <a16:creationId xmlns:a16="http://schemas.microsoft.com/office/drawing/2014/main" id="{7432927D-7DB5-28DB-2056-9CC55B165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81" y="1177513"/>
            <a:ext cx="8928781" cy="28966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4D1D65-5812-7582-269A-0DB9CC2AC2EA}"/>
              </a:ext>
            </a:extLst>
          </p:cNvPr>
          <p:cNvSpPr txBox="1"/>
          <p:nvPr/>
        </p:nvSpPr>
        <p:spPr>
          <a:xfrm>
            <a:off x="3296093" y="4228930"/>
            <a:ext cx="5032744" cy="523220"/>
          </a:xfrm>
          <a:prstGeom prst="rect">
            <a:avLst/>
          </a:prstGeom>
          <a:noFill/>
        </p:spPr>
        <p:txBody>
          <a:bodyPr wrap="square" rtlCol="0">
            <a:spAutoFit/>
          </a:bodyPr>
          <a:lstStyle/>
          <a:p>
            <a:r>
              <a:rPr lang="en-US" dirty="0"/>
              <a:t>Root Mean Squared Error: $42048.82</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New “Essentials” of Reselling:</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Overall Quality</a:t>
            </a:r>
            <a:endParaRPr/>
          </a:p>
          <a:p>
            <a:pPr marL="457200" lvl="0" indent="-342900" algn="l" rtl="0">
              <a:spcBef>
                <a:spcPts val="0"/>
              </a:spcBef>
              <a:spcAft>
                <a:spcPts val="0"/>
              </a:spcAft>
              <a:buSzPts val="1800"/>
              <a:buChar char="-"/>
            </a:pPr>
            <a:r>
              <a:rPr lang="en"/>
              <a:t>Overall Condition</a:t>
            </a:r>
            <a:endParaRPr/>
          </a:p>
          <a:p>
            <a:pPr marL="457200" lvl="0" indent="-342900" algn="l" rtl="0">
              <a:spcBef>
                <a:spcPts val="0"/>
              </a:spcBef>
              <a:spcAft>
                <a:spcPts val="0"/>
              </a:spcAft>
              <a:buSzPts val="1800"/>
              <a:buChar char="-"/>
            </a:pPr>
            <a:r>
              <a:rPr lang="en"/>
              <a:t>Year Built</a:t>
            </a:r>
            <a:endParaRPr/>
          </a:p>
          <a:p>
            <a:pPr marL="457200" lvl="0" indent="-342900" algn="l" rtl="0">
              <a:spcBef>
                <a:spcPts val="0"/>
              </a:spcBef>
              <a:spcAft>
                <a:spcPts val="0"/>
              </a:spcAft>
              <a:buSzPts val="1800"/>
              <a:buChar char="-"/>
            </a:pPr>
            <a:r>
              <a:rPr lang="en"/>
              <a:t>Year Remodel Added </a:t>
            </a:r>
            <a:endParaRPr/>
          </a:p>
          <a:p>
            <a:pPr marL="457200" lvl="0" indent="-342900" algn="l" rtl="0">
              <a:spcBef>
                <a:spcPts val="0"/>
              </a:spcBef>
              <a:spcAft>
                <a:spcPts val="0"/>
              </a:spcAft>
              <a:buSzPts val="1800"/>
              <a:buChar char="-"/>
            </a:pPr>
            <a:r>
              <a:rPr lang="en"/>
              <a:t>Years between Remodel and Sale</a:t>
            </a:r>
            <a:endParaRPr/>
          </a:p>
          <a:p>
            <a:pPr marL="457200" lvl="0" indent="-342900" algn="l" rtl="0">
              <a:spcBef>
                <a:spcPts val="0"/>
              </a:spcBef>
              <a:spcAft>
                <a:spcPts val="0"/>
              </a:spcAft>
              <a:buSzPts val="1800"/>
              <a:buChar char="-"/>
            </a:pPr>
            <a:r>
              <a:rPr lang="en"/>
              <a:t>Garage Area</a:t>
            </a:r>
            <a:endParaRPr/>
          </a:p>
          <a:p>
            <a:pPr marL="457200" lvl="0" indent="-342900" algn="l" rtl="0">
              <a:spcBef>
                <a:spcPts val="0"/>
              </a:spcBef>
              <a:spcAft>
                <a:spcPts val="0"/>
              </a:spcAft>
              <a:buSzPts val="1800"/>
              <a:buChar char="-"/>
            </a:pPr>
            <a:r>
              <a:rPr lang="en"/>
              <a:t>Inflation</a:t>
            </a:r>
            <a:endParaRPr/>
          </a:p>
          <a:p>
            <a:pPr marL="457200" lvl="0" indent="-342900" algn="l" rtl="0">
              <a:spcBef>
                <a:spcPts val="0"/>
              </a:spcBef>
              <a:spcAft>
                <a:spcPts val="0"/>
              </a:spcAft>
              <a:buSzPts val="1800"/>
              <a:buChar char="-"/>
            </a:pPr>
            <a:r>
              <a:rPr lang="en"/>
              <a:t>GDP Growth</a:t>
            </a: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11689</TotalTime>
  <Words>617</Words>
  <Application>Microsoft Office PowerPoint</Application>
  <PresentationFormat>On-screen Show (16:9)</PresentationFormat>
  <Paragraphs>42</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Playfair Display</vt:lpstr>
      <vt:lpstr>Arial</vt:lpstr>
      <vt:lpstr>Coral</vt:lpstr>
      <vt:lpstr>Selling Ames Revisted</vt:lpstr>
      <vt:lpstr>Ames Itself:</vt:lpstr>
      <vt:lpstr>Data Modeling and the Housing Market</vt:lpstr>
      <vt:lpstr>PowerPoint Presentation</vt:lpstr>
      <vt:lpstr>Assumptions</vt:lpstr>
      <vt:lpstr>Model Consideration:</vt:lpstr>
      <vt:lpstr>Best Fit Model:</vt:lpstr>
      <vt:lpstr>Best fit model: </vt:lpstr>
      <vt:lpstr>The New “Essentials” of Reselling: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Ames Revisted</dc:title>
  <cp:lastModifiedBy>Ian Normoyle</cp:lastModifiedBy>
  <cp:revision>4</cp:revision>
  <dcterms:modified xsi:type="dcterms:W3CDTF">2024-01-20T04:04:10Z</dcterms:modified>
</cp:coreProperties>
</file>