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906000" cy="6858000" type="A4"/>
  <p:notesSz cx="6858000" cy="9774238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C0128"/>
    <a:srgbClr val="000000"/>
    <a:srgbClr val="00FFFF"/>
    <a:srgbClr val="FF00FF"/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10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647700" y="7620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0400" y="425450"/>
            <a:ext cx="95250" cy="32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63575" y="9185275"/>
            <a:ext cx="2476500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/>
              <a:t>GEC Plessey Semiconductors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57225" y="9139238"/>
            <a:ext cx="559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510213" y="9180513"/>
            <a:ext cx="757237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0"/>
              <a:t>Page </a:t>
            </a:r>
            <a:fld id="{A5FCB185-B638-472C-ABA3-8912D682A5C4}" type="slidenum">
              <a:rPr lang="en-US" sz="1400" b="0"/>
              <a:pPr algn="r">
                <a:lnSpc>
                  <a:spcPct val="100000"/>
                </a:lnSpc>
              </a:pPr>
              <a:t>‹#›</a:t>
            </a:fld>
            <a:endParaRPr lang="en-US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44563" y="893763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215438"/>
            <a:ext cx="73818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Slide </a:t>
            </a:r>
            <a:fld id="{50054CAE-85BF-453F-9E3A-CF1F6A76916C}" type="slidenum">
              <a:rPr lang="en-US" sz="1400" b="0"/>
              <a:pPr>
                <a:lnSpc>
                  <a:spcPct val="100000"/>
                </a:lnSpc>
              </a:pPr>
              <a:t>‹#›</a:t>
            </a:fld>
            <a:endParaRPr lang="en-US" sz="1400" b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501650" y="603250"/>
            <a:ext cx="585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27050" y="307975"/>
            <a:ext cx="1236663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i="1">
                <a:latin typeface="Times New Roman" pitchFamily="18" charset="0"/>
              </a:rPr>
              <a:t>Company Name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287838" y="319088"/>
            <a:ext cx="2070100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0">
                <a:latin typeface="Times New Roman" pitchFamily="18" charset="0"/>
              </a:rPr>
              <a:t>Presentation to Audience, </a:t>
            </a:r>
            <a:fld id="{81F8555A-D699-4925-8812-959901D4F1AB}" type="datetime1">
              <a:rPr lang="en-US" sz="1400" b="0">
                <a:latin typeface="Times New Roman" pitchFamily="18" charset="0"/>
              </a:rPr>
              <a:pPr algn="r">
                <a:lnSpc>
                  <a:spcPct val="100000"/>
                </a:lnSpc>
              </a:pPr>
              <a:t>1/8/2015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506413" y="4568825"/>
            <a:ext cx="585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506413" y="9139238"/>
            <a:ext cx="585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031875" y="815975"/>
            <a:ext cx="4919663" cy="3406775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500" y="479425"/>
            <a:ext cx="1955800" cy="5635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4100" y="479425"/>
            <a:ext cx="5715000" cy="5635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100" y="1562100"/>
            <a:ext cx="38354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0" y="1562100"/>
            <a:ext cx="38354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4100" y="1562100"/>
            <a:ext cx="7823200" cy="455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Level 2</a:t>
            </a:r>
          </a:p>
          <a:p>
            <a:pPr lvl="2"/>
            <a:r>
              <a:rPr lang="en-US" smtClean="0"/>
              <a:t>Level 3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488950" y="76200"/>
            <a:ext cx="8890000" cy="6696075"/>
            <a:chOff x="308" y="48"/>
            <a:chExt cx="5600" cy="4218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356" y="48"/>
              <a:ext cx="5552" cy="4208"/>
            </a:xfrm>
            <a:prstGeom prst="roundRect">
              <a:avLst>
                <a:gd name="adj" fmla="val 12681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endParaRPr lang="en-US" b="0" u="sng"/>
            </a:p>
            <a:p>
              <a:pPr>
                <a:lnSpc>
                  <a:spcPct val="100000"/>
                </a:lnSpc>
              </a:pPr>
              <a:r>
                <a:rPr lang="en-US" b="0" u="sng"/>
                <a:t> </a:t>
              </a: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308" y="3764"/>
              <a:ext cx="211" cy="26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56" y="3736"/>
              <a:ext cx="0" cy="2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22" y="4018"/>
              <a:ext cx="627" cy="24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733" y="4258"/>
              <a:ext cx="21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0" y="6261100"/>
            <a:ext cx="3162300" cy="508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809750" y="479425"/>
            <a:ext cx="6424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996363" y="6602413"/>
            <a:ext cx="5238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12/5/95</a:t>
            </a: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2925" y="6246813"/>
            <a:ext cx="3432175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681038" y="427038"/>
            <a:ext cx="1285875" cy="839787"/>
            <a:chOff x="429" y="269"/>
            <a:chExt cx="810" cy="529"/>
          </a:xfrm>
        </p:grpSpPr>
        <p:pic>
          <p:nvPicPr>
            <p:cNvPr id="1037" name="Picture 13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76" y="269"/>
              <a:ext cx="484" cy="3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29" y="636"/>
              <a:ext cx="810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OMI / DE-ARM</a:t>
              </a:r>
            </a:p>
          </p:txBody>
        </p:sp>
      </p:grp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825500" y="1003300"/>
            <a:ext cx="820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en-GB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679950" y="3422650"/>
            <a:ext cx="603250" cy="469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+mj-lt"/>
          <a:ea typeface="+mj-ea"/>
          <a:cs typeface="+mj-cs"/>
        </a:defRPr>
      </a:lvl1pPr>
      <a:lvl2pPr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2pPr>
      <a:lvl3pPr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3pPr>
      <a:lvl4pPr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4pPr>
      <a:lvl5pPr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5pPr>
      <a:lvl6pPr marL="457200"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6pPr>
      <a:lvl7pPr marL="914400"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7pPr>
      <a:lvl8pPr marL="1371600"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8pPr>
      <a:lvl9pPr marL="1828800" algn="ctr" defTabSz="8874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C0128"/>
          </a:solidFill>
          <a:latin typeface="Arial" pitchFamily="34" charset="0"/>
          <a:cs typeface="Arial" pitchFamily="34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Font typeface="Monotype Sorts" charset="2"/>
        <a:buChar char="l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Font typeface="Monotype Sorts" charset="2"/>
        <a:buChar char="á"/>
        <a:defRPr b="1">
          <a:solidFill>
            <a:srgbClr val="00FFFF"/>
          </a:solidFill>
          <a:latin typeface="+mn-lt"/>
          <a:cs typeface="+mn-cs"/>
        </a:defRPr>
      </a:lvl2pPr>
      <a:lvl3pPr marL="12573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Font typeface="Monotype Sorts" charset="2"/>
        <a:buChar char="å"/>
        <a:defRPr sz="1400" b="1">
          <a:solidFill>
            <a:srgbClr val="00FFFF"/>
          </a:solidFill>
          <a:latin typeface="+mn-lt"/>
          <a:cs typeface="+mn-cs"/>
        </a:defRPr>
      </a:lvl3pPr>
      <a:lvl4pPr marL="1543050" indent="-1714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0025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45745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1465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37185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2905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6850" y="2349500"/>
            <a:ext cx="4927600" cy="2381250"/>
          </a:xfrm>
          <a:noFill/>
          <a:ln/>
        </p:spPr>
        <p:txBody>
          <a:bodyPr/>
          <a:lstStyle/>
          <a:p>
            <a:r>
              <a:rPr lang="en-US"/>
              <a:t>Ian Phillips</a:t>
            </a:r>
          </a:p>
          <a:p>
            <a:pPr lvl="1"/>
            <a:r>
              <a:rPr lang="en-US"/>
              <a:t>Engineering Manager </a:t>
            </a:r>
            <a:br>
              <a:rPr lang="en-US"/>
            </a:br>
            <a:r>
              <a:rPr lang="en-US"/>
              <a:t>Microprocessor Business Unit</a:t>
            </a:r>
            <a:br>
              <a:rPr lang="en-US"/>
            </a:br>
            <a:r>
              <a:rPr lang="en-US"/>
              <a:t>GEC Plessey Semiconductors</a:t>
            </a:r>
            <a:br>
              <a:rPr lang="en-US"/>
            </a:br>
            <a:r>
              <a:rPr lang="en-US"/>
              <a:t>Plymouth, UK</a:t>
            </a:r>
          </a:p>
          <a:p>
            <a:pPr lvl="1"/>
            <a:r>
              <a:rPr lang="en-US"/>
              <a:t>phillips@roborough.gpsemi.com</a:t>
            </a:r>
          </a:p>
        </p:txBody>
      </p:sp>
      <p:pic>
        <p:nvPicPr>
          <p:cNvPr id="410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2209800"/>
            <a:ext cx="2273300" cy="2501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Modular µC Design Methodology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435100"/>
            <a:ext cx="7823200" cy="4552950"/>
          </a:xfrm>
          <a:noFill/>
          <a:ln/>
        </p:spPr>
        <p:txBody>
          <a:bodyPr/>
          <a:lstStyle/>
          <a:p>
            <a:r>
              <a:rPr lang="en-US"/>
              <a:t>BµILD Bus Based ...</a:t>
            </a:r>
          </a:p>
          <a:p>
            <a:pPr lvl="1"/>
            <a:r>
              <a:rPr lang="en-US"/>
              <a:t>Standardised Interconnect </a:t>
            </a:r>
          </a:p>
          <a:p>
            <a:pPr lvl="1"/>
            <a:r>
              <a:rPr lang="en-US"/>
              <a:t>Supports Macro-function re-use</a:t>
            </a:r>
          </a:p>
          <a:p>
            <a:pPr lvl="1"/>
            <a:r>
              <a:rPr lang="en-US"/>
              <a:t>Supports Modular Test and Characterisation</a:t>
            </a:r>
          </a:p>
          <a:p>
            <a:pPr lvl="1"/>
            <a:r>
              <a:rPr lang="en-US"/>
              <a:t>Supports Modular Application Debug</a:t>
            </a:r>
          </a:p>
          <a:p>
            <a:r>
              <a:rPr lang="en-US"/>
              <a:t>Use of VHDL, synthesis and auto layout on structured array...</a:t>
            </a:r>
          </a:p>
          <a:p>
            <a:pPr lvl="1"/>
            <a:r>
              <a:rPr lang="en-US"/>
              <a:t>Process portability</a:t>
            </a:r>
          </a:p>
          <a:p>
            <a:pPr lvl="1"/>
            <a:r>
              <a:rPr lang="en-US"/>
              <a:t>Design re-use</a:t>
            </a:r>
          </a:p>
          <a:p>
            <a:pPr lvl="1"/>
            <a:r>
              <a:rPr lang="en-US"/>
              <a:t>Compact, cost effective silicon</a:t>
            </a:r>
          </a:p>
          <a:p>
            <a:pPr lvl="1"/>
            <a:r>
              <a:rPr lang="en-US"/>
              <a:t>Rapid product introduction</a:t>
            </a:r>
          </a:p>
          <a:p>
            <a:r>
              <a:rPr lang="en-US"/>
              <a:t>Incorporates C and Verilog circuit descriptions ...</a:t>
            </a:r>
          </a:p>
          <a:p>
            <a:pPr lvl="1"/>
            <a:r>
              <a:rPr lang="en-US"/>
              <a:t>Inclusion of ‘externally  designed’ macro-functions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39813" y="1447800"/>
            <a:ext cx="782637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535113"/>
            <a:ext cx="7751763" cy="3822700"/>
          </a:xfrm>
          <a:noFill/>
          <a:ln/>
        </p:spPr>
        <p:txBody>
          <a:bodyPr wrap="none" lIns="88900" rIns="88900">
            <a:spAutoFit/>
          </a:bodyPr>
          <a:lstStyle/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r>
              <a:rPr lang="en-US" sz="1700"/>
              <a:t>All new microcontrollers inherit ...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  <a:p>
            <a:pPr marL="0" indent="184150" defTabSz="739775"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sz="1700"/>
              <a:t>The BµILD environment - a modular silicon back-plane 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  <a:p>
            <a:pPr marL="0" indent="184150" defTabSz="739775"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sz="1700"/>
              <a:t>Fast Time-to-market : Ensures GPS can introduce microcontrollers 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r>
              <a:rPr lang="en-US" sz="1700"/>
              <a:t> that meet the latest demands of newly emerging high volume segments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  <a:p>
            <a:pPr marL="0" indent="184150" defTabSz="739775"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sz="1700"/>
              <a:t> Growing library of proven and reliable functions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  <a:p>
            <a:pPr marL="0" indent="184150" defTabSz="739775"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sz="1700"/>
              <a:t> The use of a common processor core and software drivers across 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r>
              <a:rPr lang="en-US" sz="1700"/>
              <a:t> microcontroller products 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  <a:p>
            <a:pPr marL="0" indent="184150" defTabSz="739775"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sz="1700"/>
              <a:t> For high volume projects; provides an interface standard via the BµILD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r>
              <a:rPr lang="en-US" sz="1700"/>
              <a:t> bus to integrate customer designed functions with GPS' library.</a:t>
            </a:r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  <a:p>
            <a:pPr marL="0" indent="184150" defTabSz="739775">
              <a:spcBef>
                <a:spcPct val="0"/>
              </a:spcBef>
              <a:buFont typeface="Monotype Sorts" charset="2"/>
              <a:buNone/>
            </a:pPr>
            <a:endParaRPr lang="en-US" sz="170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MODULARITY - Re-usable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 useBgFill="1">
        <p:nvSpPr>
          <p:cNvPr id="26627" name="Rectangle 3"/>
          <p:cNvSpPr>
            <a:spLocks noChangeArrowheads="1"/>
          </p:cNvSpPr>
          <p:nvPr/>
        </p:nvSpPr>
        <p:spPr bwMode="auto">
          <a:xfrm>
            <a:off x="2395538" y="1909763"/>
            <a:ext cx="5137150" cy="4121150"/>
          </a:xfrm>
          <a:prstGeom prst="rect">
            <a:avLst/>
          </a:prstGeom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4918075" y="3463925"/>
            <a:ext cx="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46175" y="1939925"/>
            <a:ext cx="782637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700338" y="4748213"/>
            <a:ext cx="977900" cy="6699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665413" y="4919663"/>
            <a:ext cx="1028700" cy="3222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PCMCIA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4016375" y="2841625"/>
            <a:ext cx="0" cy="2924175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3829050" y="1736725"/>
            <a:ext cx="4763" cy="603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198813" y="1447800"/>
            <a:ext cx="7016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Int</a:t>
            </a:r>
            <a:r>
              <a:rPr lang="en-US" sz="1400" b="0"/>
              <a:t>&lt;2&gt;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155700" y="4876800"/>
            <a:ext cx="8302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739775"/>
            <a:r>
              <a:rPr lang="en-US" sz="1400"/>
              <a:t>Host I/F</a:t>
            </a:r>
          </a:p>
          <a:p>
            <a:pPr defTabSz="739775"/>
            <a:r>
              <a:rPr lang="en-US" sz="1400" b="0"/>
              <a:t>&lt;56&gt;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1976438" y="5738813"/>
            <a:ext cx="7064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090613" y="5487988"/>
            <a:ext cx="9080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Debug &amp;</a:t>
            </a:r>
          </a:p>
          <a:p>
            <a:pPr algn="l" defTabSz="739775"/>
            <a:r>
              <a:rPr lang="en-US" sz="1400"/>
              <a:t>Test</a:t>
            </a:r>
            <a:r>
              <a:rPr lang="en-US" sz="1400" b="0"/>
              <a:t>&lt;6&gt;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7145338" y="5759450"/>
            <a:ext cx="9032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8050213" y="5638800"/>
            <a:ext cx="66198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Reset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8050213" y="2568575"/>
            <a:ext cx="8890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Address</a:t>
            </a:r>
          </a:p>
          <a:p>
            <a:pPr algn="l" defTabSz="739775"/>
            <a:r>
              <a:rPr lang="en-US" sz="1400" b="0"/>
              <a:t>&lt;22&gt;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 flipV="1">
            <a:off x="7110413" y="2770188"/>
            <a:ext cx="938212" cy="31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6084888" y="2138363"/>
            <a:ext cx="1031875" cy="8763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327775" y="2406650"/>
            <a:ext cx="657225" cy="322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MPC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1976438" y="4465638"/>
            <a:ext cx="7016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1068388" y="4173538"/>
            <a:ext cx="919162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739775"/>
            <a:r>
              <a:rPr lang="en-US" sz="1400"/>
              <a:t>16 bits &amp;</a:t>
            </a:r>
          </a:p>
          <a:p>
            <a:pPr defTabSz="739775"/>
            <a:r>
              <a:rPr lang="en-US" sz="1400"/>
              <a:t>control</a:t>
            </a:r>
          </a:p>
          <a:p>
            <a:pPr defTabSz="739775"/>
            <a:r>
              <a:rPr lang="en-US" sz="1400" b="0"/>
              <a:t>&lt;24&gt;</a:t>
            </a: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2990850" y="2797175"/>
            <a:ext cx="106997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473450" y="2341563"/>
            <a:ext cx="855663" cy="3000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400">
                <a:solidFill>
                  <a:srgbClr val="FC0128"/>
                </a:solidFill>
              </a:rPr>
              <a:t>Intr Ctlr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4362450" y="2706688"/>
            <a:ext cx="962025" cy="78105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4514850" y="2944813"/>
            <a:ext cx="669925" cy="3222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DMA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3694113" y="3125788"/>
            <a:ext cx="296862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2700338" y="2965450"/>
            <a:ext cx="969962" cy="341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Timers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6307138" y="5626100"/>
            <a:ext cx="725487" cy="31591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6086475" y="5627688"/>
            <a:ext cx="1031875" cy="3000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400">
                <a:solidFill>
                  <a:srgbClr val="FC0128"/>
                </a:solidFill>
              </a:rPr>
              <a:t>POR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6084888" y="3470275"/>
            <a:ext cx="1031875" cy="9509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4224338" y="4859338"/>
            <a:ext cx="1358900" cy="10779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4486275" y="5127625"/>
            <a:ext cx="868363" cy="6159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739775"/>
            <a:r>
              <a:rPr lang="en-US" sz="1900">
                <a:solidFill>
                  <a:srgbClr val="FC0128"/>
                </a:solidFill>
              </a:rPr>
              <a:t>ARM7</a:t>
            </a:r>
          </a:p>
          <a:p>
            <a:pPr defTabSz="739775"/>
            <a:r>
              <a:rPr lang="en-US" sz="1900">
                <a:solidFill>
                  <a:srgbClr val="FC0128"/>
                </a:solidFill>
              </a:rPr>
              <a:t>Core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652713" y="2141538"/>
            <a:ext cx="738187" cy="492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400">
                <a:solidFill>
                  <a:srgbClr val="FC0128"/>
                </a:solidFill>
              </a:rPr>
              <a:t>Watch-dog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8062913" y="4889500"/>
            <a:ext cx="6619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Clock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759075" y="5599113"/>
            <a:ext cx="86995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700">
                <a:solidFill>
                  <a:srgbClr val="FC0128"/>
                </a:solidFill>
              </a:rPr>
              <a:t>BBM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697163" y="5580063"/>
            <a:ext cx="971550" cy="325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 flipH="1">
            <a:off x="1976438" y="5114925"/>
            <a:ext cx="7064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2782888" y="3433763"/>
            <a:ext cx="796925" cy="341312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UART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700338" y="3448050"/>
            <a:ext cx="974725" cy="3111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3694113" y="3613150"/>
            <a:ext cx="32702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2700338" y="4294188"/>
            <a:ext cx="974725" cy="3159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2622550" y="4286250"/>
            <a:ext cx="1116013" cy="3222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700">
                <a:solidFill>
                  <a:srgbClr val="FC0128"/>
                </a:solidFill>
              </a:rPr>
              <a:t>PPI</a:t>
            </a:r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3694113" y="4445000"/>
            <a:ext cx="341312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3698875" y="5116513"/>
            <a:ext cx="28257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V="1">
            <a:off x="4849813" y="4213225"/>
            <a:ext cx="0" cy="627063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V="1">
            <a:off x="3032125" y="2644775"/>
            <a:ext cx="0" cy="185738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 flipV="1">
            <a:off x="3835400" y="2641600"/>
            <a:ext cx="0" cy="134938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 flipH="1">
            <a:off x="5791200" y="3887788"/>
            <a:ext cx="274638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 flipH="1">
            <a:off x="4046538" y="4171950"/>
            <a:ext cx="1746250" cy="0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H="1">
            <a:off x="5768975" y="2646363"/>
            <a:ext cx="296863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8050213" y="3136900"/>
            <a:ext cx="5826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Data</a:t>
            </a:r>
          </a:p>
          <a:p>
            <a:pPr algn="l" defTabSz="739775"/>
            <a:r>
              <a:rPr lang="en-US" sz="1400" b="0"/>
              <a:t>&lt;32&gt;</a:t>
            </a:r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6610350" y="3033713"/>
            <a:ext cx="0" cy="288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6627813" y="3309938"/>
            <a:ext cx="142081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H="1">
            <a:off x="3689350" y="5726113"/>
            <a:ext cx="3683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5818188" y="2598738"/>
            <a:ext cx="0" cy="2424112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7158038" y="5014913"/>
            <a:ext cx="9048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3694113" y="3994150"/>
            <a:ext cx="30797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2789238" y="3819525"/>
            <a:ext cx="796925" cy="34131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UART</a:t>
            </a: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2700338" y="3829050"/>
            <a:ext cx="974725" cy="3111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 flipH="1">
            <a:off x="1976438" y="3987800"/>
            <a:ext cx="6969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1522413" y="3851275"/>
            <a:ext cx="48418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 b="0"/>
              <a:t>&lt;5&gt;</a:t>
            </a:r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 flipH="1">
            <a:off x="1976438" y="3602038"/>
            <a:ext cx="704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1555750" y="3471863"/>
            <a:ext cx="484188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 b="0"/>
              <a:t>&lt;5&gt;</a:t>
            </a:r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1976438" y="2360613"/>
            <a:ext cx="704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1263650" y="2233613"/>
            <a:ext cx="760413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Enable</a:t>
            </a:r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 flipH="1">
            <a:off x="7142163" y="2219325"/>
            <a:ext cx="8985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8050213" y="1906588"/>
            <a:ext cx="781050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Bus</a:t>
            </a:r>
          </a:p>
          <a:p>
            <a:pPr algn="l" defTabSz="739775"/>
            <a:r>
              <a:rPr lang="en-US" sz="1400"/>
              <a:t>control</a:t>
            </a:r>
          </a:p>
          <a:p>
            <a:pPr algn="l" defTabSz="739775"/>
            <a:r>
              <a:rPr lang="en-US" sz="1400" b="0"/>
              <a:t>&lt;9&gt;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4629150" y="1416050"/>
            <a:ext cx="93821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DMA </a:t>
            </a:r>
            <a:r>
              <a:rPr lang="en-US" sz="1400" b="0"/>
              <a:t>&lt;4&gt;</a:t>
            </a:r>
          </a:p>
        </p:txBody>
      </p:sp>
      <p:sp>
        <p:nvSpPr>
          <p:cNvPr id="26693" name="Line 69"/>
          <p:cNvSpPr>
            <a:spLocks noChangeShapeType="1"/>
          </p:cNvSpPr>
          <p:nvPr/>
        </p:nvSpPr>
        <p:spPr bwMode="auto">
          <a:xfrm>
            <a:off x="1976438" y="3133725"/>
            <a:ext cx="704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94" name="Rectangle 70"/>
          <p:cNvSpPr>
            <a:spLocks noChangeArrowheads="1"/>
          </p:cNvSpPr>
          <p:nvPr/>
        </p:nvSpPr>
        <p:spPr bwMode="auto">
          <a:xfrm>
            <a:off x="1538288" y="3014663"/>
            <a:ext cx="484187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 b="0"/>
              <a:t>&lt;2&gt;</a:t>
            </a:r>
          </a:p>
        </p:txBody>
      </p:sp>
      <p:sp>
        <p:nvSpPr>
          <p:cNvPr id="26695" name="Rectangle 71"/>
          <p:cNvSpPr>
            <a:spLocks noChangeArrowheads="1"/>
          </p:cNvSpPr>
          <p:nvPr/>
        </p:nvSpPr>
        <p:spPr bwMode="auto">
          <a:xfrm>
            <a:off x="5903913" y="3668713"/>
            <a:ext cx="1365250" cy="5016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>
              <a:lnSpc>
                <a:spcPct val="80000"/>
              </a:lnSpc>
            </a:pPr>
            <a:r>
              <a:rPr lang="en-US" sz="1700">
                <a:solidFill>
                  <a:srgbClr val="FC0128"/>
                </a:solidFill>
              </a:rPr>
              <a:t> Bus</a:t>
            </a:r>
          </a:p>
          <a:p>
            <a:pPr defTabSz="739775">
              <a:lnSpc>
                <a:spcPct val="80000"/>
              </a:lnSpc>
            </a:pPr>
            <a:r>
              <a:rPr lang="en-US" sz="1700">
                <a:solidFill>
                  <a:srgbClr val="FC0128"/>
                </a:solidFill>
              </a:rPr>
              <a:t>Arbiter</a:t>
            </a:r>
          </a:p>
        </p:txBody>
      </p:sp>
      <p:sp>
        <p:nvSpPr>
          <p:cNvPr id="26696" name="Rectangle 72"/>
          <p:cNvSpPr>
            <a:spLocks noChangeArrowheads="1"/>
          </p:cNvSpPr>
          <p:nvPr/>
        </p:nvSpPr>
        <p:spPr bwMode="auto">
          <a:xfrm>
            <a:off x="6111875" y="4659313"/>
            <a:ext cx="1035050" cy="72072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6189663" y="4672013"/>
            <a:ext cx="895350" cy="75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600">
                <a:solidFill>
                  <a:srgbClr val="FC0128"/>
                </a:solidFill>
              </a:rPr>
              <a:t>Clk &amp; power control</a:t>
            </a:r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 flipH="1">
            <a:off x="5772150" y="4976813"/>
            <a:ext cx="30162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99" name="Line 75"/>
          <p:cNvSpPr>
            <a:spLocks noChangeShapeType="1"/>
          </p:cNvSpPr>
          <p:nvPr/>
        </p:nvSpPr>
        <p:spPr bwMode="auto">
          <a:xfrm>
            <a:off x="4768850" y="1658938"/>
            <a:ext cx="0" cy="10144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>
            <a:off x="6581775" y="1663700"/>
            <a:ext cx="14208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6591300" y="1663700"/>
            <a:ext cx="0" cy="4143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702" name="Rectangle 78"/>
          <p:cNvSpPr>
            <a:spLocks noChangeArrowheads="1"/>
          </p:cNvSpPr>
          <p:nvPr/>
        </p:nvSpPr>
        <p:spPr bwMode="auto">
          <a:xfrm>
            <a:off x="7851775" y="1377950"/>
            <a:ext cx="122555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Chip selects</a:t>
            </a:r>
          </a:p>
          <a:p>
            <a:pPr algn="l" defTabSz="739775"/>
            <a:r>
              <a:rPr lang="en-US" sz="1400"/>
              <a:t>     </a:t>
            </a:r>
            <a:r>
              <a:rPr lang="en-US" sz="1400" b="0"/>
              <a:t>&lt;4&gt;</a:t>
            </a:r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1343025" y="1608138"/>
            <a:ext cx="958850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208PQFP</a:t>
            </a:r>
          </a:p>
        </p:txBody>
      </p:sp>
      <p:sp>
        <p:nvSpPr>
          <p:cNvPr id="26704" name="Rectangle 80"/>
          <p:cNvSpPr>
            <a:spLocks noChangeArrowheads="1"/>
          </p:cNvSpPr>
          <p:nvPr/>
        </p:nvSpPr>
        <p:spPr bwMode="auto">
          <a:xfrm>
            <a:off x="4519613" y="4071938"/>
            <a:ext cx="814387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>
              <a:spcBef>
                <a:spcPct val="50000"/>
              </a:spcBef>
            </a:pPr>
            <a:r>
              <a:rPr lang="en-US" sz="900" b="0">
                <a:solidFill>
                  <a:schemeClr val="bg1"/>
                </a:solidFill>
              </a:rPr>
              <a:t>B</a:t>
            </a:r>
            <a:r>
              <a:rPr lang="en-US" sz="900" b="0">
                <a:solidFill>
                  <a:schemeClr val="bg1"/>
                </a:solidFill>
                <a:latin typeface="Symbol" pitchFamily="18" charset="2"/>
              </a:rPr>
              <a:t>m</a:t>
            </a:r>
            <a:r>
              <a:rPr lang="en-US" sz="900" b="0">
                <a:solidFill>
                  <a:schemeClr val="bg1"/>
                </a:solidFill>
              </a:rPr>
              <a:t>ILD Bus</a:t>
            </a:r>
          </a:p>
        </p:txBody>
      </p:sp>
      <p:sp>
        <p:nvSpPr>
          <p:cNvPr id="26705" name="Rectangle 8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MANTIS Comm’s µController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9300" y="1498600"/>
            <a:ext cx="7823200" cy="4552950"/>
          </a:xfrm>
          <a:noFill/>
          <a:ln/>
        </p:spPr>
        <p:txBody>
          <a:bodyPr/>
          <a:lstStyle/>
          <a:p>
            <a:r>
              <a:rPr lang="en-US" sz="1400"/>
              <a:t>ARM7 32 Bit RISC Core - 33 MHz</a:t>
            </a:r>
          </a:p>
          <a:p>
            <a:r>
              <a:rPr lang="en-US" sz="1400"/>
              <a:t>4 Channel DMA</a:t>
            </a:r>
          </a:p>
          <a:p>
            <a:pPr lvl="1"/>
            <a:r>
              <a:rPr lang="en-US" sz="1400"/>
              <a:t>Fully programmable memory/memory/IO</a:t>
            </a:r>
          </a:p>
          <a:p>
            <a:r>
              <a:rPr lang="en-US" sz="1400"/>
              <a:t>23 Channel Interrupt Controller</a:t>
            </a:r>
          </a:p>
          <a:p>
            <a:pPr lvl="1"/>
            <a:r>
              <a:rPr lang="en-US" sz="1400"/>
              <a:t>2 ext. 21 int. Programmable</a:t>
            </a:r>
          </a:p>
          <a:p>
            <a:r>
              <a:rPr lang="en-US" sz="1400"/>
              <a:t>PCMCIA Slave Interface (Std v2.1)</a:t>
            </a:r>
          </a:p>
          <a:p>
            <a:pPr lvl="1"/>
            <a:r>
              <a:rPr lang="en-US" sz="1400"/>
              <a:t>8/16 bit data, 1-26 bit address</a:t>
            </a:r>
          </a:p>
          <a:p>
            <a:r>
              <a:rPr lang="en-US" sz="1400"/>
              <a:t>Power Control</a:t>
            </a:r>
          </a:p>
          <a:p>
            <a:pPr lvl="1"/>
            <a:r>
              <a:rPr lang="en-US" sz="1400"/>
              <a:t>Individual clock control and sleep mode</a:t>
            </a:r>
          </a:p>
          <a:p>
            <a:r>
              <a:rPr lang="en-US" sz="1400"/>
              <a:t>Memory/Peripheral Interface</a:t>
            </a:r>
          </a:p>
          <a:p>
            <a:pPr lvl="1"/>
            <a:r>
              <a:rPr lang="en-US" sz="1400"/>
              <a:t>8/16/32 memory with wait/stop gener’r</a:t>
            </a:r>
          </a:p>
          <a:p>
            <a:r>
              <a:rPr lang="en-US" sz="1400"/>
              <a:t>2 x UART(M)</a:t>
            </a:r>
          </a:p>
          <a:p>
            <a:r>
              <a:rPr lang="en-US" sz="1400"/>
              <a:t>8/16 bit Parallel  Port</a:t>
            </a:r>
          </a:p>
          <a:p>
            <a:r>
              <a:rPr lang="en-US" sz="1400"/>
              <a:t>4 x Timer/Counters</a:t>
            </a:r>
          </a:p>
          <a:p>
            <a:r>
              <a:rPr lang="en-US" sz="1400"/>
              <a:t>Watchdog with ‘bark’</a:t>
            </a:r>
          </a:p>
        </p:txBody>
      </p:sp>
      <p:pic>
        <p:nvPicPr>
          <p:cNvPr id="286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475" y="1608138"/>
            <a:ext cx="3743325" cy="370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809750" y="504825"/>
            <a:ext cx="6424613" cy="457200"/>
          </a:xfrm>
          <a:noFill/>
          <a:ln/>
        </p:spPr>
        <p:txBody>
          <a:bodyPr/>
          <a:lstStyle/>
          <a:p>
            <a:r>
              <a:rPr lang="en-US"/>
              <a:t>MANTIS µController</a:t>
            </a:r>
            <a:r>
              <a:rPr lang="en-US" sz="2300">
                <a:solidFill>
                  <a:schemeClr val="accent1"/>
                </a:solidFill>
              </a:rPr>
              <a:t> </a:t>
            </a:r>
            <a:r>
              <a:rPr lang="en-US"/>
              <a:t>- Logical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4100" y="1574800"/>
            <a:ext cx="7823200" cy="4552950"/>
          </a:xfrm>
          <a:ln/>
        </p:spPr>
        <p:txBody>
          <a:bodyPr/>
          <a:lstStyle/>
          <a:p>
            <a:endParaRPr lang="en-US"/>
          </a:p>
        </p:txBody>
      </p: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993775" y="1066800"/>
            <a:ext cx="6588125" cy="5156200"/>
            <a:chOff x="626" y="672"/>
            <a:chExt cx="4150" cy="3248"/>
          </a:xfrm>
        </p:grpSpPr>
        <p:grpSp>
          <p:nvGrpSpPr>
            <p:cNvPr id="30744" name="Group 24"/>
            <p:cNvGrpSpPr>
              <a:grpSpLocks/>
            </p:cNvGrpSpPr>
            <p:nvPr/>
          </p:nvGrpSpPr>
          <p:grpSpPr bwMode="auto">
            <a:xfrm>
              <a:off x="1489" y="672"/>
              <a:ext cx="3287" cy="3248"/>
              <a:chOff x="1489" y="672"/>
              <a:chExt cx="3287" cy="3248"/>
            </a:xfrm>
          </p:grpSpPr>
          <p:pic>
            <p:nvPicPr>
              <p:cNvPr id="30723" name="Picture 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89" y="672"/>
                <a:ext cx="3287" cy="3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724" name="Rectangle 4"/>
              <p:cNvSpPr>
                <a:spLocks noChangeArrowheads="1"/>
              </p:cNvSpPr>
              <p:nvPr/>
            </p:nvSpPr>
            <p:spPr bwMode="auto">
              <a:xfrm>
                <a:off x="1769" y="2579"/>
                <a:ext cx="1528" cy="1016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93" y="3162"/>
                <a:ext cx="1119" cy="2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ARM7 Core</a:t>
                </a:r>
              </a:p>
            </p:txBody>
          </p:sp>
          <p:sp>
            <p:nvSpPr>
              <p:cNvPr id="30726" name="Rectangle 6"/>
              <p:cNvSpPr>
                <a:spLocks noChangeArrowheads="1"/>
              </p:cNvSpPr>
              <p:nvPr/>
            </p:nvSpPr>
            <p:spPr bwMode="auto">
              <a:xfrm>
                <a:off x="2204" y="2016"/>
                <a:ext cx="543" cy="2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DMA</a:t>
                </a:r>
              </a:p>
            </p:txBody>
          </p:sp>
          <p:sp>
            <p:nvSpPr>
              <p:cNvPr id="30727" name="Rectangle 7"/>
              <p:cNvSpPr>
                <a:spLocks noChangeArrowheads="1"/>
              </p:cNvSpPr>
              <p:nvPr/>
            </p:nvSpPr>
            <p:spPr bwMode="auto">
              <a:xfrm>
                <a:off x="1729" y="1091"/>
                <a:ext cx="468" cy="47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Par.</a:t>
                </a:r>
              </a:p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Port</a:t>
                </a:r>
              </a:p>
            </p:txBody>
          </p:sp>
          <p:sp>
            <p:nvSpPr>
              <p:cNvPr id="30728" name="Rectangle 8"/>
              <p:cNvSpPr>
                <a:spLocks noChangeArrowheads="1"/>
              </p:cNvSpPr>
              <p:nvPr/>
            </p:nvSpPr>
            <p:spPr bwMode="auto">
              <a:xfrm>
                <a:off x="2449" y="1114"/>
                <a:ext cx="863" cy="2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PCMCIA</a:t>
                </a:r>
              </a:p>
            </p:txBody>
          </p:sp>
          <p:sp>
            <p:nvSpPr>
              <p:cNvPr id="30729" name="Rectangle 9"/>
              <p:cNvSpPr>
                <a:spLocks noChangeArrowheads="1"/>
              </p:cNvSpPr>
              <p:nvPr/>
            </p:nvSpPr>
            <p:spPr bwMode="auto">
              <a:xfrm>
                <a:off x="3686" y="1053"/>
                <a:ext cx="927" cy="2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UART (2)</a:t>
                </a:r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3853" y="1848"/>
                <a:ext cx="639" cy="47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Int’t.</a:t>
                </a:r>
              </a:p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Contr.</a:t>
                </a:r>
              </a:p>
            </p:txBody>
          </p:sp>
          <p:sp>
            <p:nvSpPr>
              <p:cNvPr id="30731" name="Rectangle 11"/>
              <p:cNvSpPr>
                <a:spLocks noChangeArrowheads="1"/>
              </p:cNvSpPr>
              <p:nvPr/>
            </p:nvSpPr>
            <p:spPr bwMode="auto">
              <a:xfrm>
                <a:off x="3496" y="3124"/>
                <a:ext cx="863" cy="47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Memory </a:t>
                </a:r>
              </a:p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Interface</a:t>
                </a:r>
              </a:p>
            </p:txBody>
          </p:sp>
          <p:sp>
            <p:nvSpPr>
              <p:cNvPr id="30732" name="Rectangle 12"/>
              <p:cNvSpPr>
                <a:spLocks noChangeArrowheads="1"/>
              </p:cNvSpPr>
              <p:nvPr/>
            </p:nvSpPr>
            <p:spPr bwMode="auto">
              <a:xfrm>
                <a:off x="1971" y="1788"/>
                <a:ext cx="1574" cy="99"/>
              </a:xfrm>
              <a:prstGeom prst="rect">
                <a:avLst/>
              </a:prstGeom>
              <a:gradFill rotWithShape="0">
                <a:gsLst>
                  <a:gs pos="0">
                    <a:srgbClr val="DC0081">
                      <a:gamma/>
                      <a:shade val="69804"/>
                      <a:invGamma/>
                    </a:srgbClr>
                  </a:gs>
                  <a:gs pos="50000">
                    <a:srgbClr val="DC0081"/>
                  </a:gs>
                  <a:gs pos="100000">
                    <a:srgbClr val="DC0081">
                      <a:gamma/>
                      <a:shade val="69804"/>
                      <a:invGamma/>
                    </a:srgbClr>
                  </a:gs>
                </a:gsLst>
                <a:lin ang="2700000" scaled="1"/>
              </a:gra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3" name="Rectangle 13"/>
              <p:cNvSpPr>
                <a:spLocks noChangeArrowheads="1"/>
              </p:cNvSpPr>
              <p:nvPr/>
            </p:nvSpPr>
            <p:spPr bwMode="auto">
              <a:xfrm>
                <a:off x="3324" y="2934"/>
                <a:ext cx="229" cy="107"/>
              </a:xfrm>
              <a:prstGeom prst="rect">
                <a:avLst/>
              </a:prstGeom>
              <a:gradFill rotWithShape="0">
                <a:gsLst>
                  <a:gs pos="0">
                    <a:srgbClr val="DC0081">
                      <a:gamma/>
                      <a:shade val="69804"/>
                      <a:invGamma/>
                    </a:srgbClr>
                  </a:gs>
                  <a:gs pos="50000">
                    <a:srgbClr val="DC0081"/>
                  </a:gs>
                  <a:gs pos="100000">
                    <a:srgbClr val="DC0081">
                      <a:gamma/>
                      <a:shade val="69804"/>
                      <a:invGamma/>
                    </a:srgbClr>
                  </a:gs>
                </a:gsLst>
                <a:lin ang="2700000" scaled="1"/>
              </a:gra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4" name="Rectangle 14"/>
              <p:cNvSpPr>
                <a:spLocks noChangeArrowheads="1"/>
              </p:cNvSpPr>
              <p:nvPr/>
            </p:nvSpPr>
            <p:spPr bwMode="auto">
              <a:xfrm>
                <a:off x="3438" y="1643"/>
                <a:ext cx="749" cy="99"/>
              </a:xfrm>
              <a:prstGeom prst="rect">
                <a:avLst/>
              </a:prstGeom>
              <a:gradFill rotWithShape="0">
                <a:gsLst>
                  <a:gs pos="0">
                    <a:srgbClr val="DC0081">
                      <a:gamma/>
                      <a:shade val="69804"/>
                      <a:invGamma/>
                    </a:srgbClr>
                  </a:gs>
                  <a:gs pos="50000">
                    <a:srgbClr val="DC0081"/>
                  </a:gs>
                  <a:gs pos="100000">
                    <a:srgbClr val="DC0081">
                      <a:gamma/>
                      <a:shade val="69804"/>
                      <a:invGamma/>
                    </a:srgbClr>
                  </a:gs>
                </a:gsLst>
                <a:lin ang="2700000" scaled="1"/>
              </a:gra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5" name="Rectangle 15"/>
              <p:cNvSpPr>
                <a:spLocks noChangeArrowheads="1"/>
              </p:cNvSpPr>
              <p:nvPr/>
            </p:nvSpPr>
            <p:spPr bwMode="auto">
              <a:xfrm>
                <a:off x="3438" y="1238"/>
                <a:ext cx="115" cy="1803"/>
              </a:xfrm>
              <a:prstGeom prst="rect">
                <a:avLst/>
              </a:prstGeom>
              <a:gradFill rotWithShape="0">
                <a:gsLst>
                  <a:gs pos="0">
                    <a:srgbClr val="DC0081">
                      <a:gamma/>
                      <a:shade val="69804"/>
                      <a:invGamma/>
                    </a:srgbClr>
                  </a:gs>
                  <a:gs pos="50000">
                    <a:srgbClr val="DC0081"/>
                  </a:gs>
                  <a:gs pos="100000">
                    <a:srgbClr val="DC0081">
                      <a:gamma/>
                      <a:shade val="69804"/>
                      <a:invGamma/>
                    </a:srgbClr>
                  </a:gs>
                </a:gsLst>
                <a:lin ang="2700000" scaled="1"/>
              </a:gra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6" name="Oval 16"/>
              <p:cNvSpPr>
                <a:spLocks noChangeArrowheads="1"/>
              </p:cNvSpPr>
              <p:nvPr/>
            </p:nvSpPr>
            <p:spPr bwMode="auto">
              <a:xfrm>
                <a:off x="1707" y="1555"/>
                <a:ext cx="1689" cy="105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7" name="Oval 17"/>
              <p:cNvSpPr>
                <a:spLocks noChangeArrowheads="1"/>
              </p:cNvSpPr>
              <p:nvPr/>
            </p:nvSpPr>
            <p:spPr bwMode="auto">
              <a:xfrm>
                <a:off x="1685" y="943"/>
                <a:ext cx="557" cy="81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8" name="Oval 18"/>
              <p:cNvSpPr>
                <a:spLocks noChangeArrowheads="1"/>
              </p:cNvSpPr>
              <p:nvPr/>
            </p:nvSpPr>
            <p:spPr bwMode="auto">
              <a:xfrm>
                <a:off x="2082" y="898"/>
                <a:ext cx="1651" cy="75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39" name="Oval 19"/>
              <p:cNvSpPr>
                <a:spLocks noChangeArrowheads="1"/>
              </p:cNvSpPr>
              <p:nvPr/>
            </p:nvSpPr>
            <p:spPr bwMode="auto">
              <a:xfrm>
                <a:off x="3626" y="928"/>
                <a:ext cx="963" cy="53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40" name="Oval 20"/>
              <p:cNvSpPr>
                <a:spLocks noChangeArrowheads="1"/>
              </p:cNvSpPr>
              <p:nvPr/>
            </p:nvSpPr>
            <p:spPr bwMode="auto">
              <a:xfrm>
                <a:off x="3832" y="1310"/>
                <a:ext cx="657" cy="178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41" name="Oval 21"/>
              <p:cNvSpPr>
                <a:spLocks noChangeArrowheads="1"/>
              </p:cNvSpPr>
              <p:nvPr/>
            </p:nvSpPr>
            <p:spPr bwMode="auto">
              <a:xfrm>
                <a:off x="3267" y="2778"/>
                <a:ext cx="1237" cy="86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42" name="Oval 22"/>
              <p:cNvSpPr>
                <a:spLocks noChangeArrowheads="1"/>
              </p:cNvSpPr>
              <p:nvPr/>
            </p:nvSpPr>
            <p:spPr bwMode="auto">
              <a:xfrm>
                <a:off x="3335" y="1333"/>
                <a:ext cx="566" cy="178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743" name="Rectangle 23"/>
              <p:cNvSpPr>
                <a:spLocks noChangeArrowheads="1"/>
              </p:cNvSpPr>
              <p:nvPr/>
            </p:nvSpPr>
            <p:spPr bwMode="auto">
              <a:xfrm>
                <a:off x="3224" y="1886"/>
                <a:ext cx="703" cy="88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Timers</a:t>
                </a:r>
              </a:p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W’Dog</a:t>
                </a:r>
              </a:p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Arb’tr.</a:t>
                </a:r>
              </a:p>
              <a:p>
                <a:r>
                  <a:rPr lang="en-US" sz="2400" b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Misc.</a:t>
                </a:r>
              </a:p>
            </p:txBody>
          </p:sp>
        </p:grp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626" y="1901"/>
              <a:ext cx="653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Path</a:t>
              </a:r>
            </a:p>
            <a:p>
              <a:r>
                <a:rPr lang="en-US" sz="2400" b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of</a:t>
              </a:r>
            </a:p>
            <a:p>
              <a:r>
                <a:rPr lang="en-US" sz="2400" b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BµILD</a:t>
              </a:r>
            </a:p>
            <a:p>
              <a:r>
                <a:rPr lang="en-US" sz="2400" b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Bus</a:t>
              </a: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V="1">
              <a:off x="1162" y="1857"/>
              <a:ext cx="900" cy="30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748" name="Rectangle 28"/>
          <p:cNvSpPr>
            <a:spLocks noGrp="1" noChangeArrowheads="1"/>
          </p:cNvSpPr>
          <p:nvPr>
            <p:ph type="title"/>
          </p:nvPr>
        </p:nvSpPr>
        <p:spPr>
          <a:xfrm>
            <a:off x="1809750" y="492125"/>
            <a:ext cx="6424613" cy="457200"/>
          </a:xfrm>
          <a:noFill/>
          <a:ln/>
        </p:spPr>
        <p:txBody>
          <a:bodyPr/>
          <a:lstStyle/>
          <a:p>
            <a:r>
              <a:rPr lang="en-US"/>
              <a:t>MANTIS µController - Physical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0" name="Rectangle 2"/>
          <p:cNvSpPr>
            <a:spLocks noChangeArrowheads="1"/>
          </p:cNvSpPr>
          <p:nvPr/>
        </p:nvSpPr>
        <p:spPr bwMode="auto">
          <a:xfrm>
            <a:off x="2395538" y="1909763"/>
            <a:ext cx="5137150" cy="4121150"/>
          </a:xfrm>
          <a:prstGeom prst="rect">
            <a:avLst/>
          </a:prstGeom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46175" y="1939925"/>
            <a:ext cx="782637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09863" y="4381500"/>
            <a:ext cx="977900" cy="6699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674938" y="4551363"/>
            <a:ext cx="1028700" cy="3222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PCMCIA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4016375" y="2841625"/>
            <a:ext cx="0" cy="2924175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 flipV="1">
            <a:off x="3821113" y="1736725"/>
            <a:ext cx="7937" cy="603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98813" y="1447800"/>
            <a:ext cx="7016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Int</a:t>
            </a:r>
            <a:r>
              <a:rPr lang="en-US" sz="1400" b="0"/>
              <a:t>&lt;2&gt;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165225" y="4508500"/>
            <a:ext cx="8302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739775"/>
            <a:r>
              <a:rPr lang="en-US" sz="1400"/>
              <a:t>Host I/F</a:t>
            </a:r>
          </a:p>
          <a:p>
            <a:pPr defTabSz="739775"/>
            <a:r>
              <a:rPr lang="en-US" sz="1400" b="0"/>
              <a:t>&lt;56&gt;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1976438" y="5738813"/>
            <a:ext cx="7064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090613" y="5487988"/>
            <a:ext cx="9080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Debug &amp;</a:t>
            </a:r>
          </a:p>
          <a:p>
            <a:pPr algn="l" defTabSz="739775"/>
            <a:r>
              <a:rPr lang="en-US" sz="1400"/>
              <a:t>Test</a:t>
            </a:r>
            <a:r>
              <a:rPr lang="en-US" sz="1400" b="0"/>
              <a:t>&lt;6&gt;</a:t>
            </a: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145338" y="5759450"/>
            <a:ext cx="9032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050213" y="5638800"/>
            <a:ext cx="66198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Reset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8050213" y="2568575"/>
            <a:ext cx="8890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Address</a:t>
            </a:r>
          </a:p>
          <a:p>
            <a:pPr algn="l" defTabSz="739775"/>
            <a:r>
              <a:rPr lang="en-US" sz="1400" b="0"/>
              <a:t>&lt;20&gt;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 flipV="1">
            <a:off x="7110413" y="2770188"/>
            <a:ext cx="938212" cy="31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84888" y="2138363"/>
            <a:ext cx="1031875" cy="8763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327775" y="2406650"/>
            <a:ext cx="657225" cy="3222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MPC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998788" y="2797175"/>
            <a:ext cx="1062037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503613" y="2376488"/>
            <a:ext cx="663575" cy="23653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409950" y="2351088"/>
            <a:ext cx="855663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400">
                <a:solidFill>
                  <a:srgbClr val="FC0128"/>
                </a:solidFill>
              </a:rPr>
              <a:t>Intr Ctlr</a:t>
            </a:r>
          </a:p>
        </p:txBody>
      </p:sp>
      <p:grpSp>
        <p:nvGrpSpPr>
          <p:cNvPr id="32791" name="Group 23"/>
          <p:cNvGrpSpPr>
            <a:grpSpLocks/>
          </p:cNvGrpSpPr>
          <p:nvPr/>
        </p:nvGrpSpPr>
        <p:grpSpPr bwMode="auto">
          <a:xfrm>
            <a:off x="4362450" y="2662238"/>
            <a:ext cx="968375" cy="825500"/>
            <a:chOff x="2748" y="1677"/>
            <a:chExt cx="610" cy="520"/>
          </a:xfrm>
        </p:grpSpPr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748" y="1677"/>
              <a:ext cx="610" cy="52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2844" y="1855"/>
              <a:ext cx="422" cy="2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rgbClr val="FC0128"/>
                  </a:solidFill>
                </a:rPr>
                <a:t>DMA</a:t>
              </a:r>
            </a:p>
          </p:txBody>
        </p:sp>
      </p:grp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3694113" y="3125788"/>
            <a:ext cx="296862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690813" y="2955925"/>
            <a:ext cx="969962" cy="360363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Timers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6307138" y="5626100"/>
            <a:ext cx="725487" cy="31591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086475" y="5618163"/>
            <a:ext cx="1031875" cy="31908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400">
                <a:solidFill>
                  <a:srgbClr val="FC0128"/>
                </a:solidFill>
              </a:rPr>
              <a:t>POR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084888" y="3470275"/>
            <a:ext cx="1031875" cy="950913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4224338" y="4859338"/>
            <a:ext cx="1358900" cy="1077912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4489450" y="5130800"/>
            <a:ext cx="862013" cy="609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739775"/>
            <a:r>
              <a:rPr lang="en-US" sz="1900">
                <a:solidFill>
                  <a:srgbClr val="FC0128"/>
                </a:solidFill>
              </a:rPr>
              <a:t>ARM7</a:t>
            </a:r>
          </a:p>
          <a:p>
            <a:pPr defTabSz="739775"/>
            <a:r>
              <a:rPr lang="en-US" sz="1900">
                <a:solidFill>
                  <a:srgbClr val="FC0128"/>
                </a:solidFill>
              </a:rPr>
              <a:t>Core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2652713" y="2132013"/>
            <a:ext cx="738187" cy="51117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400">
                <a:solidFill>
                  <a:srgbClr val="FC0128"/>
                </a:solidFill>
              </a:rPr>
              <a:t>Watch-dog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8062913" y="4889500"/>
            <a:ext cx="6619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Clock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759075" y="5599113"/>
            <a:ext cx="86995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700">
                <a:solidFill>
                  <a:srgbClr val="FC0128"/>
                </a:solidFill>
              </a:rPr>
              <a:t>BBM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2697163" y="5580063"/>
            <a:ext cx="971550" cy="32543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H="1">
            <a:off x="1985963" y="4746625"/>
            <a:ext cx="7064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2773363" y="3617913"/>
            <a:ext cx="777875" cy="3222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700">
                <a:solidFill>
                  <a:srgbClr val="FC0128"/>
                </a:solidFill>
              </a:rPr>
              <a:t>UART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681288" y="3622675"/>
            <a:ext cx="976312" cy="311150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3676650" y="3787775"/>
            <a:ext cx="325438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3708400" y="4748213"/>
            <a:ext cx="280988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flipV="1">
            <a:off x="4849813" y="4213225"/>
            <a:ext cx="0" cy="627063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 flipV="1">
            <a:off x="3032125" y="2644775"/>
            <a:ext cx="0" cy="185738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V="1">
            <a:off x="3835400" y="2641600"/>
            <a:ext cx="0" cy="134938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 flipH="1">
            <a:off x="5791200" y="3887788"/>
            <a:ext cx="274638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H="1">
            <a:off x="4046538" y="4171950"/>
            <a:ext cx="1746250" cy="0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 flipH="1">
            <a:off x="5795963" y="2646363"/>
            <a:ext cx="26987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8050213" y="3136900"/>
            <a:ext cx="5826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Data</a:t>
            </a:r>
          </a:p>
          <a:p>
            <a:pPr algn="l" defTabSz="739775"/>
            <a:r>
              <a:rPr lang="en-US" sz="1400" b="0"/>
              <a:t>&lt;16&gt;</a:t>
            </a: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6610350" y="3033713"/>
            <a:ext cx="0" cy="288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>
            <a:off x="6627813" y="3309938"/>
            <a:ext cx="142081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4918075" y="3481388"/>
            <a:ext cx="0" cy="668337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 flipH="1">
            <a:off x="3689350" y="5726113"/>
            <a:ext cx="3175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>
            <a:off x="5818188" y="2598738"/>
            <a:ext cx="0" cy="2398712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>
            <a:off x="7158038" y="5014913"/>
            <a:ext cx="9048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 flipH="1">
            <a:off x="1957388" y="3776663"/>
            <a:ext cx="704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1536700" y="3646488"/>
            <a:ext cx="484188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 b="0"/>
              <a:t>&lt;5&gt;</a:t>
            </a:r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1976438" y="2360613"/>
            <a:ext cx="704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1263650" y="2233613"/>
            <a:ext cx="760413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Enable</a:t>
            </a:r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 flipH="1">
            <a:off x="7142163" y="2219325"/>
            <a:ext cx="8985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8050213" y="1906588"/>
            <a:ext cx="781050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Bus</a:t>
            </a:r>
          </a:p>
          <a:p>
            <a:pPr algn="l" defTabSz="739775"/>
            <a:r>
              <a:rPr lang="en-US" sz="1400"/>
              <a:t>control</a:t>
            </a:r>
          </a:p>
          <a:p>
            <a:pPr algn="l" defTabSz="739775"/>
            <a:r>
              <a:rPr lang="en-US" sz="1400" b="0"/>
              <a:t>&lt;6&gt;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4629150" y="1416050"/>
            <a:ext cx="93821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DMA </a:t>
            </a:r>
            <a:r>
              <a:rPr lang="en-US" sz="1400" b="0"/>
              <a:t>&lt;2&gt;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5903913" y="3668713"/>
            <a:ext cx="1365250" cy="5016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>
              <a:lnSpc>
                <a:spcPct val="80000"/>
              </a:lnSpc>
            </a:pPr>
            <a:r>
              <a:rPr lang="en-US" sz="1700">
                <a:solidFill>
                  <a:srgbClr val="FC0128"/>
                </a:solidFill>
              </a:rPr>
              <a:t> Bus</a:t>
            </a:r>
          </a:p>
          <a:p>
            <a:pPr defTabSz="739775">
              <a:lnSpc>
                <a:spcPct val="80000"/>
              </a:lnSpc>
            </a:pPr>
            <a:r>
              <a:rPr lang="en-US" sz="1700">
                <a:solidFill>
                  <a:srgbClr val="FC0128"/>
                </a:solidFill>
              </a:rPr>
              <a:t>Arbiter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6111875" y="4659313"/>
            <a:ext cx="1035050" cy="72072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6189663" y="4672013"/>
            <a:ext cx="895350" cy="75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/>
            <a:r>
              <a:rPr lang="en-US" sz="1600">
                <a:solidFill>
                  <a:srgbClr val="FC0128"/>
                </a:solidFill>
              </a:rPr>
              <a:t>Clk &amp; power control</a:t>
            </a:r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 flipH="1">
            <a:off x="5762625" y="4976813"/>
            <a:ext cx="31115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4768850" y="1658938"/>
            <a:ext cx="0" cy="969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>
            <a:off x="6581775" y="1663700"/>
            <a:ext cx="14208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>
            <a:off x="6591300" y="1663700"/>
            <a:ext cx="0" cy="4587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7851775" y="1377950"/>
            <a:ext cx="122555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Chip selects</a:t>
            </a:r>
          </a:p>
          <a:p>
            <a:pPr algn="l" defTabSz="739775"/>
            <a:r>
              <a:rPr lang="en-US" sz="1400"/>
              <a:t>     </a:t>
            </a:r>
            <a:r>
              <a:rPr lang="en-US" sz="1400" b="0"/>
              <a:t>&lt;4&gt;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1481138" y="1608138"/>
            <a:ext cx="949325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400"/>
              <a:t>144TQFP</a:t>
            </a:r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4481513" y="4071938"/>
            <a:ext cx="814387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defTabSz="739775">
              <a:spcBef>
                <a:spcPct val="50000"/>
              </a:spcBef>
            </a:pPr>
            <a:r>
              <a:rPr lang="en-US" sz="900" b="0">
                <a:solidFill>
                  <a:schemeClr val="bg1"/>
                </a:solidFill>
              </a:rPr>
              <a:t>B</a:t>
            </a:r>
            <a:r>
              <a:rPr lang="en-US" sz="900" b="0">
                <a:solidFill>
                  <a:schemeClr val="bg1"/>
                </a:solidFill>
                <a:latin typeface="Symbol" pitchFamily="18" charset="2"/>
              </a:rPr>
              <a:t>m</a:t>
            </a:r>
            <a:r>
              <a:rPr lang="en-US" sz="900" b="0">
                <a:solidFill>
                  <a:schemeClr val="bg1"/>
                </a:solidFill>
              </a:rPr>
              <a:t>ILD Bus</a:t>
            </a:r>
          </a:p>
        </p:txBody>
      </p:sp>
      <p:sp>
        <p:nvSpPr>
          <p:cNvPr id="32838" name="Rectangle 7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SPIDER Comm’s µController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9813" y="1282700"/>
            <a:ext cx="7826375" cy="4117975"/>
          </a:xfrm>
          <a:ln/>
        </p:spPr>
        <p:txBody>
          <a:bodyPr lIns="88900" rIns="88900"/>
          <a:lstStyle/>
          <a:p>
            <a:pPr marL="277813" indent="-277813" defTabSz="739775">
              <a:buFont typeface="Monotype Sorts" charset="2"/>
              <a:buNone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BUTTERFLY µController</a:t>
            </a:r>
          </a:p>
        </p:txBody>
      </p:sp>
      <p:grpSp>
        <p:nvGrpSpPr>
          <p:cNvPr id="34890" name="Group 74"/>
          <p:cNvGrpSpPr>
            <a:grpSpLocks/>
          </p:cNvGrpSpPr>
          <p:nvPr/>
        </p:nvGrpSpPr>
        <p:grpSpPr bwMode="auto">
          <a:xfrm>
            <a:off x="1117600" y="1639888"/>
            <a:ext cx="7826375" cy="4308475"/>
            <a:chOff x="704" y="1033"/>
            <a:chExt cx="4930" cy="2714"/>
          </a:xfrm>
        </p:grpSpPr>
        <p:sp useBgFill="1"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631" y="1542"/>
              <a:ext cx="2957" cy="2187"/>
            </a:xfrm>
            <a:prstGeom prst="rect">
              <a:avLst/>
            </a:prstGeom>
            <a:ln w="254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704" y="1152"/>
              <a:ext cx="4930" cy="25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 flipV="1">
              <a:off x="3337" y="1984"/>
              <a:ext cx="0" cy="673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V="1">
              <a:off x="2652" y="1718"/>
              <a:ext cx="0" cy="1714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>
              <a:off x="1347" y="1758"/>
              <a:ext cx="4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4344" y="3558"/>
              <a:ext cx="5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4914" y="3491"/>
              <a:ext cx="417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Reset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V="1">
              <a:off x="3297" y="1398"/>
              <a:ext cx="0" cy="3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013" y="1033"/>
              <a:ext cx="517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defTabSz="739775"/>
              <a:r>
                <a:rPr lang="en-US" sz="1400"/>
                <a:t>8 bits &amp;</a:t>
              </a:r>
            </a:p>
            <a:p>
              <a:pPr defTabSz="739775"/>
              <a:r>
                <a:rPr lang="en-US" sz="1400"/>
                <a:t>control</a:t>
              </a:r>
            </a:p>
            <a:p>
              <a:pPr defTabSz="739775"/>
              <a:r>
                <a:rPr lang="en-US" sz="1400" b="0"/>
                <a:t>&lt;12&gt;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2459" y="2101"/>
              <a:ext cx="196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2458" y="2412"/>
              <a:ext cx="187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831" y="2311"/>
              <a:ext cx="612" cy="215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rgbClr val="FC0128"/>
                  </a:solidFill>
                </a:rPr>
                <a:t>Timers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816" y="3475"/>
              <a:ext cx="457" cy="199"/>
            </a:xfrm>
            <a:prstGeom prst="rect">
              <a:avLst/>
            </a:prstGeom>
            <a:no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677" y="3423"/>
              <a:ext cx="650" cy="215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700">
                  <a:solidFill>
                    <a:srgbClr val="FC0128"/>
                  </a:solidFill>
                </a:rPr>
                <a:t>POR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774" y="2881"/>
              <a:ext cx="602" cy="478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2780" y="2949"/>
              <a:ext cx="543" cy="38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defTabSz="739775"/>
              <a:r>
                <a:rPr lang="en-US" sz="1900">
                  <a:solidFill>
                    <a:srgbClr val="FC0128"/>
                  </a:solidFill>
                </a:rPr>
                <a:t>ARM7</a:t>
              </a:r>
            </a:p>
            <a:p>
              <a:pPr defTabSz="739775"/>
              <a:r>
                <a:rPr lang="en-US" sz="1900">
                  <a:solidFill>
                    <a:srgbClr val="FC0128"/>
                  </a:solidFill>
                </a:rPr>
                <a:t>Core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1849" y="1590"/>
              <a:ext cx="446" cy="337"/>
            </a:xfrm>
            <a:prstGeom prst="rect">
              <a:avLst/>
            </a:prstGeom>
            <a:solidFill>
              <a:schemeClr val="bg1"/>
            </a:solidFill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1798" y="1665"/>
              <a:ext cx="665" cy="189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>
                  <a:solidFill>
                    <a:srgbClr val="FC0128"/>
                  </a:solidFill>
                </a:rPr>
                <a:t>Watchdog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922" y="3019"/>
              <a:ext cx="417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Clock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890" y="2638"/>
              <a:ext cx="490" cy="203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rgbClr val="FC0128"/>
                  </a:solidFill>
                </a:rPr>
                <a:t>UART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1832" y="2641"/>
              <a:ext cx="614" cy="196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2458" y="2745"/>
              <a:ext cx="206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>
              <a:off x="2467" y="3454"/>
              <a:ext cx="197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 flipV="1">
              <a:off x="3102" y="2640"/>
              <a:ext cx="0" cy="235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H="1">
              <a:off x="2660" y="2669"/>
              <a:ext cx="838" cy="0"/>
            </a:xfrm>
            <a:prstGeom prst="line">
              <a:avLst/>
            </a:prstGeom>
            <a:noFill/>
            <a:ln w="1270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 flipH="1">
              <a:off x="3485" y="2266"/>
              <a:ext cx="170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3989" y="2528"/>
              <a:ext cx="0" cy="18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3508" y="2236"/>
              <a:ext cx="0" cy="843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4352" y="3089"/>
              <a:ext cx="5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2458" y="3043"/>
              <a:ext cx="194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1894" y="2939"/>
              <a:ext cx="490" cy="203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rgbClr val="FC0128"/>
                  </a:solidFill>
                </a:rPr>
                <a:t>UART</a:t>
              </a:r>
            </a:p>
          </p:txBody>
        </p:sp>
        <p:sp>
          <p:nvSpPr>
            <p:cNvPr id="34851" name="Rectangle 35"/>
            <p:cNvSpPr>
              <a:spLocks noChangeArrowheads="1"/>
            </p:cNvSpPr>
            <p:nvPr/>
          </p:nvSpPr>
          <p:spPr bwMode="auto">
            <a:xfrm>
              <a:off x="1832" y="2939"/>
              <a:ext cx="614" cy="196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 flipH="1">
              <a:off x="1376" y="3039"/>
              <a:ext cx="4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53" name="Rectangle 37"/>
            <p:cNvSpPr>
              <a:spLocks noChangeArrowheads="1"/>
            </p:cNvSpPr>
            <p:nvPr/>
          </p:nvSpPr>
          <p:spPr bwMode="auto">
            <a:xfrm>
              <a:off x="1090" y="2953"/>
              <a:ext cx="305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 b="0"/>
                <a:t>&lt;5&gt;</a:t>
              </a:r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H="1">
              <a:off x="1376" y="2738"/>
              <a:ext cx="4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55" name="Rectangle 39"/>
            <p:cNvSpPr>
              <a:spLocks noChangeArrowheads="1"/>
            </p:cNvSpPr>
            <p:nvPr/>
          </p:nvSpPr>
          <p:spPr bwMode="auto">
            <a:xfrm>
              <a:off x="1111" y="2656"/>
              <a:ext cx="305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 b="0"/>
                <a:t>&lt;5&gt;</a:t>
              </a:r>
            </a:p>
          </p:txBody>
        </p:sp>
        <p:sp>
          <p:nvSpPr>
            <p:cNvPr id="34856" name="Rectangle 40"/>
            <p:cNvSpPr>
              <a:spLocks noChangeArrowheads="1"/>
            </p:cNvSpPr>
            <p:nvPr/>
          </p:nvSpPr>
          <p:spPr bwMode="auto">
            <a:xfrm>
              <a:off x="959" y="2006"/>
              <a:ext cx="442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Int</a:t>
              </a:r>
              <a:r>
                <a:rPr lang="en-US" sz="1400" b="0"/>
                <a:t>&lt;2&gt;</a:t>
              </a:r>
            </a:p>
          </p:txBody>
        </p:sp>
        <p:sp>
          <p:nvSpPr>
            <p:cNvPr id="34857" name="Rectangle 41"/>
            <p:cNvSpPr>
              <a:spLocks noChangeArrowheads="1"/>
            </p:cNvSpPr>
            <p:nvPr/>
          </p:nvSpPr>
          <p:spPr bwMode="auto">
            <a:xfrm>
              <a:off x="1764" y="2011"/>
              <a:ext cx="765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700">
                  <a:solidFill>
                    <a:srgbClr val="FC0128"/>
                  </a:solidFill>
                </a:rPr>
                <a:t>Intr Ctlr</a:t>
              </a:r>
            </a:p>
          </p:txBody>
        </p:sp>
        <p:sp>
          <p:nvSpPr>
            <p:cNvPr id="34858" name="Rectangle 42"/>
            <p:cNvSpPr>
              <a:spLocks noChangeArrowheads="1"/>
            </p:cNvSpPr>
            <p:nvPr/>
          </p:nvSpPr>
          <p:spPr bwMode="auto">
            <a:xfrm>
              <a:off x="1832" y="1981"/>
              <a:ext cx="606" cy="219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1367" y="2078"/>
              <a:ext cx="4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60" name="Rectangle 44"/>
            <p:cNvSpPr>
              <a:spLocks noChangeArrowheads="1"/>
            </p:cNvSpPr>
            <p:nvPr/>
          </p:nvSpPr>
          <p:spPr bwMode="auto">
            <a:xfrm>
              <a:off x="909" y="1667"/>
              <a:ext cx="479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Enable</a:t>
              </a:r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1376" y="2460"/>
              <a:ext cx="4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62" name="Rectangle 46"/>
            <p:cNvSpPr>
              <a:spLocks noChangeArrowheads="1"/>
            </p:cNvSpPr>
            <p:nvPr/>
          </p:nvSpPr>
          <p:spPr bwMode="auto">
            <a:xfrm>
              <a:off x="934" y="2386"/>
              <a:ext cx="504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Ten</a:t>
              </a:r>
              <a:r>
                <a:rPr lang="en-US" sz="1400" b="0"/>
                <a:t>&lt;2&gt;</a:t>
              </a:r>
            </a:p>
          </p:txBody>
        </p:sp>
        <p:sp>
          <p:nvSpPr>
            <p:cNvPr id="34863" name="Rectangle 47"/>
            <p:cNvSpPr>
              <a:spLocks noChangeArrowheads="1"/>
            </p:cNvSpPr>
            <p:nvPr/>
          </p:nvSpPr>
          <p:spPr bwMode="auto">
            <a:xfrm>
              <a:off x="3693" y="2866"/>
              <a:ext cx="652" cy="454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4" name="Rectangle 48"/>
            <p:cNvSpPr>
              <a:spLocks noChangeArrowheads="1"/>
            </p:cNvSpPr>
            <p:nvPr/>
          </p:nvSpPr>
          <p:spPr bwMode="auto">
            <a:xfrm>
              <a:off x="3742" y="2873"/>
              <a:ext cx="564" cy="4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600">
                  <a:solidFill>
                    <a:srgbClr val="FC0128"/>
                  </a:solidFill>
                </a:rPr>
                <a:t>Clk &amp; power control</a:t>
              </a:r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 flipH="1">
              <a:off x="3479" y="3065"/>
              <a:ext cx="190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3995" y="1665"/>
              <a:ext cx="0" cy="2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67" name="Rectangle 51"/>
            <p:cNvSpPr>
              <a:spLocks noChangeArrowheads="1"/>
            </p:cNvSpPr>
            <p:nvPr/>
          </p:nvSpPr>
          <p:spPr bwMode="auto">
            <a:xfrm>
              <a:off x="4914" y="2243"/>
              <a:ext cx="560" cy="2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Address</a:t>
              </a:r>
            </a:p>
            <a:p>
              <a:pPr algn="l" defTabSz="739775"/>
              <a:r>
                <a:rPr lang="en-US" sz="1400" b="0"/>
                <a:t>&lt;22&gt;</a:t>
              </a:r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 flipH="1" flipV="1">
              <a:off x="4322" y="2362"/>
              <a:ext cx="592" cy="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69" name="Rectangle 53"/>
            <p:cNvSpPr>
              <a:spLocks noChangeArrowheads="1"/>
            </p:cNvSpPr>
            <p:nvPr/>
          </p:nvSpPr>
          <p:spPr bwMode="auto">
            <a:xfrm>
              <a:off x="3676" y="1964"/>
              <a:ext cx="650" cy="552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3829" y="2133"/>
              <a:ext cx="414" cy="203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rgbClr val="FC0128"/>
                  </a:solidFill>
                </a:rPr>
                <a:t>MPC</a:t>
              </a:r>
            </a:p>
          </p:txBody>
        </p:sp>
        <p:sp>
          <p:nvSpPr>
            <p:cNvPr id="34871" name="Rectangle 55"/>
            <p:cNvSpPr>
              <a:spLocks noChangeArrowheads="1"/>
            </p:cNvSpPr>
            <p:nvPr/>
          </p:nvSpPr>
          <p:spPr bwMode="auto">
            <a:xfrm>
              <a:off x="4914" y="2601"/>
              <a:ext cx="367" cy="2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Data</a:t>
              </a:r>
            </a:p>
            <a:p>
              <a:pPr algn="l" defTabSz="739775"/>
              <a:r>
                <a:rPr lang="en-US" sz="1400" b="0"/>
                <a:t>&lt;32&gt;</a:t>
              </a:r>
            </a:p>
          </p:txBody>
        </p:sp>
        <p:sp>
          <p:nvSpPr>
            <p:cNvPr id="34872" name="Line 56"/>
            <p:cNvSpPr>
              <a:spLocks noChangeShapeType="1"/>
            </p:cNvSpPr>
            <p:nvPr/>
          </p:nvSpPr>
          <p:spPr bwMode="auto">
            <a:xfrm>
              <a:off x="3974" y="2701"/>
              <a:ext cx="9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73" name="Line 57"/>
            <p:cNvSpPr>
              <a:spLocks noChangeShapeType="1"/>
            </p:cNvSpPr>
            <p:nvPr/>
          </p:nvSpPr>
          <p:spPr bwMode="auto">
            <a:xfrm flipH="1">
              <a:off x="4342" y="2014"/>
              <a:ext cx="56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74" name="Rectangle 58"/>
            <p:cNvSpPr>
              <a:spLocks noChangeArrowheads="1"/>
            </p:cNvSpPr>
            <p:nvPr/>
          </p:nvSpPr>
          <p:spPr bwMode="auto">
            <a:xfrm>
              <a:off x="4914" y="1818"/>
              <a:ext cx="492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Bus</a:t>
              </a:r>
            </a:p>
            <a:p>
              <a:pPr algn="l" defTabSz="739775"/>
              <a:r>
                <a:rPr lang="en-US" sz="1400"/>
                <a:t>control</a:t>
              </a:r>
            </a:p>
            <a:p>
              <a:pPr algn="l" defTabSz="739775"/>
              <a:r>
                <a:rPr lang="en-US" sz="1400" b="0"/>
                <a:t>&lt;9&gt;</a:t>
              </a:r>
            </a:p>
          </p:txBody>
        </p:sp>
        <p:sp>
          <p:nvSpPr>
            <p:cNvPr id="34875" name="Line 59"/>
            <p:cNvSpPr>
              <a:spLocks noChangeShapeType="1"/>
            </p:cNvSpPr>
            <p:nvPr/>
          </p:nvSpPr>
          <p:spPr bwMode="auto">
            <a:xfrm>
              <a:off x="3989" y="1665"/>
              <a:ext cx="89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4789" y="1485"/>
              <a:ext cx="772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Chip selects</a:t>
              </a:r>
            </a:p>
            <a:p>
              <a:pPr algn="l" defTabSz="739775"/>
              <a:r>
                <a:rPr lang="en-US" sz="1400"/>
                <a:t>     </a:t>
              </a:r>
              <a:r>
                <a:rPr lang="en-US" sz="1400" b="0"/>
                <a:t>&lt;4&gt;</a:t>
              </a:r>
            </a:p>
          </p:txBody>
        </p:sp>
        <p:sp>
          <p:nvSpPr>
            <p:cNvPr id="34877" name="Rectangle 61"/>
            <p:cNvSpPr>
              <a:spLocks noChangeArrowheads="1"/>
            </p:cNvSpPr>
            <p:nvPr/>
          </p:nvSpPr>
          <p:spPr bwMode="auto">
            <a:xfrm>
              <a:off x="1195" y="1291"/>
              <a:ext cx="965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144 PQFP/TQFP</a:t>
              </a:r>
            </a:p>
          </p:txBody>
        </p:sp>
        <p:sp>
          <p:nvSpPr>
            <p:cNvPr id="34878" name="Line 62"/>
            <p:cNvSpPr>
              <a:spLocks noChangeShapeType="1"/>
            </p:cNvSpPr>
            <p:nvPr/>
          </p:nvSpPr>
          <p:spPr bwMode="auto">
            <a:xfrm flipH="1">
              <a:off x="1356" y="2336"/>
              <a:ext cx="4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79" name="Rectangle 63"/>
            <p:cNvSpPr>
              <a:spLocks noChangeArrowheads="1"/>
            </p:cNvSpPr>
            <p:nvPr/>
          </p:nvSpPr>
          <p:spPr bwMode="auto">
            <a:xfrm>
              <a:off x="971" y="2241"/>
              <a:ext cx="386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PWM</a:t>
              </a:r>
            </a:p>
          </p:txBody>
        </p:sp>
        <p:sp>
          <p:nvSpPr>
            <p:cNvPr id="34880" name="Rectangle 64"/>
            <p:cNvSpPr>
              <a:spLocks noChangeArrowheads="1"/>
            </p:cNvSpPr>
            <p:nvPr/>
          </p:nvSpPr>
          <p:spPr bwMode="auto">
            <a:xfrm>
              <a:off x="3020" y="1777"/>
              <a:ext cx="558" cy="190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1" name="Rectangle 65"/>
            <p:cNvSpPr>
              <a:spLocks noChangeArrowheads="1"/>
            </p:cNvSpPr>
            <p:nvPr/>
          </p:nvSpPr>
          <p:spPr bwMode="auto">
            <a:xfrm>
              <a:off x="3122" y="1778"/>
              <a:ext cx="406" cy="1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algn="l" defTabSz="739775"/>
              <a:r>
                <a:rPr lang="en-US" sz="1600">
                  <a:solidFill>
                    <a:srgbClr val="FC0128"/>
                  </a:solidFill>
                </a:rPr>
                <a:t>PPI</a:t>
              </a:r>
            </a:p>
          </p:txBody>
        </p:sp>
        <p:sp>
          <p:nvSpPr>
            <p:cNvPr id="34882" name="Rectangle 66"/>
            <p:cNvSpPr>
              <a:spLocks noChangeArrowheads="1"/>
            </p:cNvSpPr>
            <p:nvPr/>
          </p:nvSpPr>
          <p:spPr bwMode="auto">
            <a:xfrm>
              <a:off x="1876" y="3338"/>
              <a:ext cx="434" cy="215"/>
            </a:xfrm>
            <a:prstGeom prst="rect">
              <a:avLst/>
            </a:prstGeom>
            <a:no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rgbClr val="FC0128"/>
                  </a:solidFill>
                </a:rPr>
                <a:t>BBM</a:t>
              </a:r>
            </a:p>
          </p:txBody>
        </p:sp>
        <p:sp>
          <p:nvSpPr>
            <p:cNvPr id="34883" name="Rectangle 67"/>
            <p:cNvSpPr>
              <a:spLocks noChangeArrowheads="1"/>
            </p:cNvSpPr>
            <p:nvPr/>
          </p:nvSpPr>
          <p:spPr bwMode="auto">
            <a:xfrm>
              <a:off x="1820" y="3345"/>
              <a:ext cx="615" cy="196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4" name="Line 68"/>
            <p:cNvSpPr>
              <a:spLocks noChangeShapeType="1"/>
            </p:cNvSpPr>
            <p:nvPr/>
          </p:nvSpPr>
          <p:spPr bwMode="auto">
            <a:xfrm flipH="1">
              <a:off x="1356" y="3445"/>
              <a:ext cx="4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85" name="Rectangle 69"/>
            <p:cNvSpPr>
              <a:spLocks noChangeArrowheads="1"/>
            </p:cNvSpPr>
            <p:nvPr/>
          </p:nvSpPr>
          <p:spPr bwMode="auto">
            <a:xfrm>
              <a:off x="869" y="3306"/>
              <a:ext cx="572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/>
                <a:t>Debug &amp;</a:t>
              </a:r>
            </a:p>
            <a:p>
              <a:pPr algn="l" defTabSz="739775"/>
              <a:r>
                <a:rPr lang="en-US" sz="1400"/>
                <a:t>Test </a:t>
              </a:r>
              <a:r>
                <a:rPr lang="en-US" sz="1400" b="0"/>
                <a:t>&lt;6&gt;</a:t>
              </a:r>
            </a:p>
          </p:txBody>
        </p:sp>
        <p:sp>
          <p:nvSpPr>
            <p:cNvPr id="34886" name="Rectangle 70"/>
            <p:cNvSpPr>
              <a:spLocks noChangeArrowheads="1"/>
            </p:cNvSpPr>
            <p:nvPr/>
          </p:nvSpPr>
          <p:spPr bwMode="auto">
            <a:xfrm>
              <a:off x="2773" y="2189"/>
              <a:ext cx="423" cy="314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7" name="Rectangle 71"/>
            <p:cNvSpPr>
              <a:spLocks noChangeArrowheads="1"/>
            </p:cNvSpPr>
            <p:nvPr/>
          </p:nvSpPr>
          <p:spPr bwMode="auto">
            <a:xfrm>
              <a:off x="2710" y="2219"/>
              <a:ext cx="545" cy="298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>
                  <a:solidFill>
                    <a:srgbClr val="FC0128"/>
                  </a:solidFill>
                </a:rPr>
                <a:t>Bus Arbiter</a:t>
              </a:r>
            </a:p>
          </p:txBody>
        </p: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 flipV="1">
              <a:off x="2907" y="2524"/>
              <a:ext cx="0" cy="148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89" name="Line 73"/>
            <p:cNvSpPr>
              <a:spLocks noChangeShapeType="1"/>
            </p:cNvSpPr>
            <p:nvPr/>
          </p:nvSpPr>
          <p:spPr bwMode="auto">
            <a:xfrm>
              <a:off x="2483" y="1749"/>
              <a:ext cx="140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744788" y="2020888"/>
            <a:ext cx="1960562" cy="592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699000" y="2014538"/>
            <a:ext cx="1989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725988" y="2613025"/>
            <a:ext cx="1944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686550" y="2020888"/>
            <a:ext cx="1931988" cy="58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751138" y="2654300"/>
            <a:ext cx="1943100" cy="1071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686300" y="2647950"/>
            <a:ext cx="200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714875" y="3724275"/>
            <a:ext cx="1954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681788" y="2654300"/>
            <a:ext cx="1944687" cy="1071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751138" y="3730625"/>
            <a:ext cx="1943100" cy="108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714875" y="4826000"/>
            <a:ext cx="1954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681788" y="3730625"/>
            <a:ext cx="1944687" cy="108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1292225" y="2644775"/>
            <a:ext cx="1419225" cy="2190750"/>
            <a:chOff x="814" y="1666"/>
            <a:chExt cx="894" cy="1380"/>
          </a:xfrm>
        </p:grpSpPr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826" y="1666"/>
              <a:ext cx="876" cy="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822" y="2339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1706" y="2348"/>
              <a:ext cx="0" cy="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814" y="3046"/>
              <a:ext cx="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070225" y="2144713"/>
            <a:ext cx="131603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/>
              <a:t>BUTTERFLY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18100" y="2144713"/>
            <a:ext cx="914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/>
              <a:t>MANTIS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7119938" y="2144713"/>
            <a:ext cx="893762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/>
              <a:t>SPIDER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431925" y="2803525"/>
            <a:ext cx="1284288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/>
              <a:t>Engineering</a:t>
            </a:r>
          </a:p>
          <a:p>
            <a:pPr algn="l" defTabSz="922338">
              <a:lnSpc>
                <a:spcPct val="100000"/>
              </a:lnSpc>
            </a:pPr>
            <a:r>
              <a:rPr lang="en-US" sz="1500"/>
              <a:t>Samples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1460500" y="3914775"/>
            <a:ext cx="1189038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/>
              <a:t>Production</a:t>
            </a:r>
          </a:p>
          <a:p>
            <a:pPr algn="l" defTabSz="922338">
              <a:lnSpc>
                <a:spcPct val="100000"/>
              </a:lnSpc>
            </a:pPr>
            <a:r>
              <a:rPr lang="en-US" sz="1500"/>
              <a:t>Ramp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341688" y="3001963"/>
            <a:ext cx="4562475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>
                <a:solidFill>
                  <a:schemeClr val="accent1"/>
                </a:solidFill>
              </a:rPr>
              <a:t>Now 	               Oct / 95		Oct / 95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257550" y="4106863"/>
            <a:ext cx="454025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>
                <a:solidFill>
                  <a:schemeClr val="accent1"/>
                </a:solidFill>
              </a:rPr>
              <a:t>July / 95	                Dec / 95		Dec/ 95</a:t>
            </a:r>
          </a:p>
        </p:txBody>
      </p:sp>
      <p:sp>
        <p:nvSpPr>
          <p:cNvPr id="36889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Availability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2"/>
          <p:cNvSpPr>
            <a:spLocks/>
          </p:cNvSpPr>
          <p:nvPr/>
        </p:nvSpPr>
        <p:spPr bwMode="auto">
          <a:xfrm>
            <a:off x="4732338" y="2892425"/>
            <a:ext cx="2325687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"/>
              </a:cxn>
              <a:cxn ang="0">
                <a:pos x="579" y="8"/>
              </a:cxn>
              <a:cxn ang="0">
                <a:pos x="723" y="13"/>
              </a:cxn>
              <a:cxn ang="0">
                <a:pos x="829" y="18"/>
              </a:cxn>
              <a:cxn ang="0">
                <a:pos x="949" y="28"/>
              </a:cxn>
              <a:cxn ang="0">
                <a:pos x="1020" y="34"/>
              </a:cxn>
              <a:cxn ang="0">
                <a:pos x="1062" y="41"/>
              </a:cxn>
              <a:cxn ang="0">
                <a:pos x="1083" y="47"/>
              </a:cxn>
              <a:cxn ang="0">
                <a:pos x="1076" y="54"/>
              </a:cxn>
              <a:cxn ang="0">
                <a:pos x="1041" y="59"/>
              </a:cxn>
              <a:cxn ang="0">
                <a:pos x="998" y="67"/>
              </a:cxn>
              <a:cxn ang="0">
                <a:pos x="963" y="72"/>
              </a:cxn>
              <a:cxn ang="0">
                <a:pos x="942" y="80"/>
              </a:cxn>
              <a:cxn ang="0">
                <a:pos x="949" y="88"/>
              </a:cxn>
              <a:cxn ang="0">
                <a:pos x="970" y="96"/>
              </a:cxn>
              <a:cxn ang="0">
                <a:pos x="1048" y="108"/>
              </a:cxn>
              <a:cxn ang="0">
                <a:pos x="1118" y="116"/>
              </a:cxn>
              <a:cxn ang="0">
                <a:pos x="1196" y="119"/>
              </a:cxn>
              <a:cxn ang="0">
                <a:pos x="1302" y="129"/>
              </a:cxn>
              <a:cxn ang="0">
                <a:pos x="1386" y="140"/>
              </a:cxn>
              <a:cxn ang="0">
                <a:pos x="1436" y="147"/>
              </a:cxn>
              <a:cxn ang="0">
                <a:pos x="1464" y="158"/>
              </a:cxn>
              <a:cxn ang="0">
                <a:pos x="1464" y="168"/>
              </a:cxn>
              <a:cxn ang="0">
                <a:pos x="1450" y="186"/>
              </a:cxn>
              <a:cxn ang="0">
                <a:pos x="1379" y="200"/>
              </a:cxn>
              <a:cxn ang="0">
                <a:pos x="1210" y="217"/>
              </a:cxn>
              <a:cxn ang="0">
                <a:pos x="1027" y="230"/>
              </a:cxn>
              <a:cxn ang="0">
                <a:pos x="885" y="238"/>
              </a:cxn>
              <a:cxn ang="0">
                <a:pos x="737" y="254"/>
              </a:cxn>
              <a:cxn ang="0">
                <a:pos x="667" y="264"/>
              </a:cxn>
            </a:cxnLst>
            <a:rect l="0" t="0" r="r" b="b"/>
            <a:pathLst>
              <a:path w="1465" h="265">
                <a:moveTo>
                  <a:pt x="0" y="0"/>
                </a:moveTo>
                <a:lnTo>
                  <a:pt x="282" y="3"/>
                </a:lnTo>
                <a:lnTo>
                  <a:pt x="579" y="8"/>
                </a:lnTo>
                <a:lnTo>
                  <a:pt x="723" y="13"/>
                </a:lnTo>
                <a:lnTo>
                  <a:pt x="829" y="18"/>
                </a:lnTo>
                <a:lnTo>
                  <a:pt x="949" y="28"/>
                </a:lnTo>
                <a:lnTo>
                  <a:pt x="1020" y="34"/>
                </a:lnTo>
                <a:lnTo>
                  <a:pt x="1062" y="41"/>
                </a:lnTo>
                <a:lnTo>
                  <a:pt x="1083" y="47"/>
                </a:lnTo>
                <a:lnTo>
                  <a:pt x="1076" y="54"/>
                </a:lnTo>
                <a:lnTo>
                  <a:pt x="1041" y="59"/>
                </a:lnTo>
                <a:lnTo>
                  <a:pt x="998" y="67"/>
                </a:lnTo>
                <a:lnTo>
                  <a:pt x="963" y="72"/>
                </a:lnTo>
                <a:lnTo>
                  <a:pt x="942" y="80"/>
                </a:lnTo>
                <a:lnTo>
                  <a:pt x="949" y="88"/>
                </a:lnTo>
                <a:lnTo>
                  <a:pt x="970" y="96"/>
                </a:lnTo>
                <a:lnTo>
                  <a:pt x="1048" y="108"/>
                </a:lnTo>
                <a:lnTo>
                  <a:pt x="1118" y="116"/>
                </a:lnTo>
                <a:lnTo>
                  <a:pt x="1196" y="119"/>
                </a:lnTo>
                <a:lnTo>
                  <a:pt x="1302" y="129"/>
                </a:lnTo>
                <a:lnTo>
                  <a:pt x="1386" y="140"/>
                </a:lnTo>
                <a:lnTo>
                  <a:pt x="1436" y="147"/>
                </a:lnTo>
                <a:lnTo>
                  <a:pt x="1464" y="158"/>
                </a:lnTo>
                <a:lnTo>
                  <a:pt x="1464" y="168"/>
                </a:lnTo>
                <a:lnTo>
                  <a:pt x="1450" y="186"/>
                </a:lnTo>
                <a:lnTo>
                  <a:pt x="1379" y="200"/>
                </a:lnTo>
                <a:lnTo>
                  <a:pt x="1210" y="217"/>
                </a:lnTo>
                <a:lnTo>
                  <a:pt x="1027" y="230"/>
                </a:lnTo>
                <a:lnTo>
                  <a:pt x="885" y="238"/>
                </a:lnTo>
                <a:lnTo>
                  <a:pt x="737" y="254"/>
                </a:lnTo>
                <a:lnTo>
                  <a:pt x="667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15" name="Freeform 3"/>
          <p:cNvSpPr>
            <a:spLocks/>
          </p:cNvSpPr>
          <p:nvPr/>
        </p:nvSpPr>
        <p:spPr bwMode="auto">
          <a:xfrm>
            <a:off x="5511800" y="3281363"/>
            <a:ext cx="2197100" cy="1169987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1284" y="0"/>
              </a:cxn>
              <a:cxn ang="0">
                <a:pos x="1383" y="592"/>
              </a:cxn>
              <a:cxn ang="0">
                <a:pos x="1379" y="689"/>
              </a:cxn>
              <a:cxn ang="0">
                <a:pos x="1369" y="736"/>
              </a:cxn>
              <a:cxn ang="0">
                <a:pos x="18" y="736"/>
              </a:cxn>
              <a:cxn ang="0">
                <a:pos x="0" y="639"/>
              </a:cxn>
              <a:cxn ang="0">
                <a:pos x="0" y="579"/>
              </a:cxn>
              <a:cxn ang="0">
                <a:pos x="52" y="0"/>
              </a:cxn>
            </a:cxnLst>
            <a:rect l="0" t="0" r="r" b="b"/>
            <a:pathLst>
              <a:path w="1384" h="737">
                <a:moveTo>
                  <a:pt x="52" y="0"/>
                </a:moveTo>
                <a:lnTo>
                  <a:pt x="1284" y="0"/>
                </a:lnTo>
                <a:lnTo>
                  <a:pt x="1383" y="592"/>
                </a:lnTo>
                <a:lnTo>
                  <a:pt x="1379" y="689"/>
                </a:lnTo>
                <a:lnTo>
                  <a:pt x="1369" y="736"/>
                </a:lnTo>
                <a:lnTo>
                  <a:pt x="18" y="736"/>
                </a:lnTo>
                <a:lnTo>
                  <a:pt x="0" y="639"/>
                </a:lnTo>
                <a:lnTo>
                  <a:pt x="0" y="579"/>
                </a:lnTo>
                <a:lnTo>
                  <a:pt x="52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6427788" y="3665538"/>
            <a:ext cx="344487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" y="0"/>
              </a:cxn>
              <a:cxn ang="0">
                <a:pos x="216" y="173"/>
              </a:cxn>
              <a:cxn ang="0">
                <a:pos x="3" y="173"/>
              </a:cxn>
              <a:cxn ang="0">
                <a:pos x="0" y="0"/>
              </a:cxn>
            </a:cxnLst>
            <a:rect l="0" t="0" r="r" b="b"/>
            <a:pathLst>
              <a:path w="217" h="174">
                <a:moveTo>
                  <a:pt x="0" y="0"/>
                </a:moveTo>
                <a:lnTo>
                  <a:pt x="207" y="0"/>
                </a:lnTo>
                <a:lnTo>
                  <a:pt x="216" y="173"/>
                </a:lnTo>
                <a:lnTo>
                  <a:pt x="3" y="173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2451100" y="519113"/>
            <a:ext cx="4802188" cy="457200"/>
          </a:xfrm>
          <a:noFill/>
          <a:ln/>
        </p:spPr>
        <p:txBody>
          <a:bodyPr/>
          <a:lstStyle/>
          <a:p>
            <a:r>
              <a:rPr lang="en-US"/>
              <a:t>Development Support</a:t>
            </a:r>
          </a:p>
        </p:txBody>
      </p:sp>
      <p:pic>
        <p:nvPicPr>
          <p:cNvPr id="3891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725" y="1328738"/>
            <a:ext cx="3856038" cy="2389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8919" name="Freeform 7"/>
          <p:cNvSpPr>
            <a:spLocks/>
          </p:cNvSpPr>
          <p:nvPr/>
        </p:nvSpPr>
        <p:spPr bwMode="auto">
          <a:xfrm>
            <a:off x="6027738" y="3687763"/>
            <a:ext cx="315912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2"/>
              </a:cxn>
              <a:cxn ang="0">
                <a:pos x="198" y="74"/>
              </a:cxn>
              <a:cxn ang="0">
                <a:pos x="8" y="74"/>
              </a:cxn>
              <a:cxn ang="0">
                <a:pos x="0" y="0"/>
              </a:cxn>
            </a:cxnLst>
            <a:rect l="0" t="0" r="r" b="b"/>
            <a:pathLst>
              <a:path w="199" h="75">
                <a:moveTo>
                  <a:pt x="0" y="0"/>
                </a:moveTo>
                <a:lnTo>
                  <a:pt x="187" y="2"/>
                </a:lnTo>
                <a:lnTo>
                  <a:pt x="198" y="74"/>
                </a:lnTo>
                <a:lnTo>
                  <a:pt x="8" y="7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5651500" y="3683000"/>
            <a:ext cx="309563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" y="0"/>
              </a:cxn>
              <a:cxn ang="0">
                <a:pos x="194" y="73"/>
              </a:cxn>
              <a:cxn ang="0">
                <a:pos x="3" y="73"/>
              </a:cxn>
              <a:cxn ang="0">
                <a:pos x="0" y="0"/>
              </a:cxn>
            </a:cxnLst>
            <a:rect l="0" t="0" r="r" b="b"/>
            <a:pathLst>
              <a:path w="195" h="74">
                <a:moveTo>
                  <a:pt x="0" y="0"/>
                </a:moveTo>
                <a:lnTo>
                  <a:pt x="186" y="0"/>
                </a:lnTo>
                <a:lnTo>
                  <a:pt x="194" y="73"/>
                </a:lnTo>
                <a:lnTo>
                  <a:pt x="3" y="73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21" name="Freeform 9"/>
          <p:cNvSpPr>
            <a:spLocks/>
          </p:cNvSpPr>
          <p:nvPr/>
        </p:nvSpPr>
        <p:spPr bwMode="auto">
          <a:xfrm>
            <a:off x="5622925" y="3863975"/>
            <a:ext cx="323850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74"/>
              </a:cxn>
              <a:cxn ang="0">
                <a:pos x="203" y="74"/>
              </a:cxn>
              <a:cxn ang="0">
                <a:pos x="195" y="0"/>
              </a:cxn>
              <a:cxn ang="0">
                <a:pos x="0" y="0"/>
              </a:cxn>
            </a:cxnLst>
            <a:rect l="0" t="0" r="r" b="b"/>
            <a:pathLst>
              <a:path w="204" h="75">
                <a:moveTo>
                  <a:pt x="0" y="0"/>
                </a:moveTo>
                <a:lnTo>
                  <a:pt x="3" y="74"/>
                </a:lnTo>
                <a:lnTo>
                  <a:pt x="203" y="74"/>
                </a:lnTo>
                <a:lnTo>
                  <a:pt x="195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534025" y="4394200"/>
            <a:ext cx="2162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5657850" y="3379788"/>
            <a:ext cx="146050" cy="230187"/>
            <a:chOff x="3564" y="2129"/>
            <a:chExt cx="92" cy="145"/>
          </a:xfrm>
        </p:grpSpPr>
        <p:sp>
          <p:nvSpPr>
            <p:cNvPr id="38923" name="Freeform 11"/>
            <p:cNvSpPr>
              <a:spLocks/>
            </p:cNvSpPr>
            <p:nvPr/>
          </p:nvSpPr>
          <p:spPr bwMode="auto">
            <a:xfrm>
              <a:off x="3564" y="2218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24" name="Freeform 12"/>
            <p:cNvSpPr>
              <a:spLocks/>
            </p:cNvSpPr>
            <p:nvPr/>
          </p:nvSpPr>
          <p:spPr bwMode="auto">
            <a:xfrm>
              <a:off x="3572" y="2129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5854700" y="3379788"/>
            <a:ext cx="146050" cy="230187"/>
            <a:chOff x="3688" y="2129"/>
            <a:chExt cx="92" cy="145"/>
          </a:xfrm>
        </p:grpSpPr>
        <p:sp>
          <p:nvSpPr>
            <p:cNvPr id="38926" name="Freeform 14"/>
            <p:cNvSpPr>
              <a:spLocks/>
            </p:cNvSpPr>
            <p:nvPr/>
          </p:nvSpPr>
          <p:spPr bwMode="auto">
            <a:xfrm>
              <a:off x="3688" y="2218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27" name="Freeform 15"/>
            <p:cNvSpPr>
              <a:spLocks/>
            </p:cNvSpPr>
            <p:nvPr/>
          </p:nvSpPr>
          <p:spPr bwMode="auto">
            <a:xfrm>
              <a:off x="3696" y="2129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929" name="Freeform 17"/>
          <p:cNvSpPr>
            <a:spLocks/>
          </p:cNvSpPr>
          <p:nvPr/>
        </p:nvSpPr>
        <p:spPr bwMode="auto">
          <a:xfrm>
            <a:off x="5534025" y="4276725"/>
            <a:ext cx="2155825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7" y="0"/>
              </a:cxn>
              <a:cxn ang="0">
                <a:pos x="1353" y="74"/>
              </a:cxn>
              <a:cxn ang="0">
                <a:pos x="1347" y="85"/>
              </a:cxn>
              <a:cxn ang="0">
                <a:pos x="14" y="85"/>
              </a:cxn>
              <a:cxn ang="0">
                <a:pos x="7" y="74"/>
              </a:cxn>
              <a:cxn ang="0">
                <a:pos x="0" y="0"/>
              </a:cxn>
            </a:cxnLst>
            <a:rect l="0" t="0" r="r" b="b"/>
            <a:pathLst>
              <a:path w="1358" h="86">
                <a:moveTo>
                  <a:pt x="0" y="0"/>
                </a:moveTo>
                <a:lnTo>
                  <a:pt x="1357" y="0"/>
                </a:lnTo>
                <a:lnTo>
                  <a:pt x="1353" y="74"/>
                </a:lnTo>
                <a:lnTo>
                  <a:pt x="1347" y="85"/>
                </a:lnTo>
                <a:lnTo>
                  <a:pt x="14" y="85"/>
                </a:lnTo>
                <a:lnTo>
                  <a:pt x="7" y="74"/>
                </a:lnTo>
                <a:lnTo>
                  <a:pt x="0" y="0"/>
                </a:lnTo>
              </a:path>
            </a:pathLst>
          </a:custGeom>
          <a:solidFill>
            <a:srgbClr val="808080"/>
          </a:solidFill>
          <a:ln w="12700" cap="rnd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6037263" y="3373438"/>
            <a:ext cx="146050" cy="230187"/>
            <a:chOff x="3803" y="2125"/>
            <a:chExt cx="92" cy="145"/>
          </a:xfrm>
        </p:grpSpPr>
        <p:sp>
          <p:nvSpPr>
            <p:cNvPr id="38930" name="Freeform 18"/>
            <p:cNvSpPr>
              <a:spLocks/>
            </p:cNvSpPr>
            <p:nvPr/>
          </p:nvSpPr>
          <p:spPr bwMode="auto">
            <a:xfrm>
              <a:off x="3803" y="2214"/>
              <a:ext cx="85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4" y="54"/>
                </a:cxn>
                <a:cxn ang="0">
                  <a:pos x="83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5" h="56">
                  <a:moveTo>
                    <a:pt x="0" y="55"/>
                  </a:moveTo>
                  <a:lnTo>
                    <a:pt x="84" y="54"/>
                  </a:lnTo>
                  <a:lnTo>
                    <a:pt x="83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31" name="Freeform 19"/>
            <p:cNvSpPr>
              <a:spLocks/>
            </p:cNvSpPr>
            <p:nvPr/>
          </p:nvSpPr>
          <p:spPr bwMode="auto">
            <a:xfrm>
              <a:off x="3811" y="2125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6234113" y="3373438"/>
            <a:ext cx="146050" cy="230187"/>
            <a:chOff x="3927" y="2125"/>
            <a:chExt cx="92" cy="145"/>
          </a:xfrm>
        </p:grpSpPr>
        <p:sp>
          <p:nvSpPr>
            <p:cNvPr id="38933" name="Freeform 21"/>
            <p:cNvSpPr>
              <a:spLocks/>
            </p:cNvSpPr>
            <p:nvPr/>
          </p:nvSpPr>
          <p:spPr bwMode="auto">
            <a:xfrm>
              <a:off x="3927" y="2214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34" name="Freeform 22"/>
            <p:cNvSpPr>
              <a:spLocks/>
            </p:cNvSpPr>
            <p:nvPr/>
          </p:nvSpPr>
          <p:spPr bwMode="auto">
            <a:xfrm>
              <a:off x="3935" y="2125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936" name="Freeform 24"/>
          <p:cNvSpPr>
            <a:spLocks/>
          </p:cNvSpPr>
          <p:nvPr/>
        </p:nvSpPr>
        <p:spPr bwMode="auto">
          <a:xfrm>
            <a:off x="6027738" y="3867150"/>
            <a:ext cx="315912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2"/>
              </a:cxn>
              <a:cxn ang="0">
                <a:pos x="198" y="74"/>
              </a:cxn>
              <a:cxn ang="0">
                <a:pos x="8" y="74"/>
              </a:cxn>
              <a:cxn ang="0">
                <a:pos x="0" y="0"/>
              </a:cxn>
            </a:cxnLst>
            <a:rect l="0" t="0" r="r" b="b"/>
            <a:pathLst>
              <a:path w="199" h="75">
                <a:moveTo>
                  <a:pt x="0" y="0"/>
                </a:moveTo>
                <a:lnTo>
                  <a:pt x="187" y="2"/>
                </a:lnTo>
                <a:lnTo>
                  <a:pt x="198" y="74"/>
                </a:lnTo>
                <a:lnTo>
                  <a:pt x="8" y="7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37" name="Freeform 25"/>
          <p:cNvSpPr>
            <a:spLocks/>
          </p:cNvSpPr>
          <p:nvPr/>
        </p:nvSpPr>
        <p:spPr bwMode="auto">
          <a:xfrm>
            <a:off x="7272338" y="3687763"/>
            <a:ext cx="315912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2"/>
              </a:cxn>
              <a:cxn ang="0">
                <a:pos x="198" y="74"/>
              </a:cxn>
              <a:cxn ang="0">
                <a:pos x="8" y="74"/>
              </a:cxn>
              <a:cxn ang="0">
                <a:pos x="0" y="0"/>
              </a:cxn>
            </a:cxnLst>
            <a:rect l="0" t="0" r="r" b="b"/>
            <a:pathLst>
              <a:path w="199" h="75">
                <a:moveTo>
                  <a:pt x="0" y="0"/>
                </a:moveTo>
                <a:lnTo>
                  <a:pt x="187" y="2"/>
                </a:lnTo>
                <a:lnTo>
                  <a:pt x="198" y="74"/>
                </a:lnTo>
                <a:lnTo>
                  <a:pt x="8" y="7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38" name="Freeform 26"/>
          <p:cNvSpPr>
            <a:spLocks/>
          </p:cNvSpPr>
          <p:nvPr/>
        </p:nvSpPr>
        <p:spPr bwMode="auto">
          <a:xfrm>
            <a:off x="6880225" y="3683000"/>
            <a:ext cx="307975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0"/>
              </a:cxn>
              <a:cxn ang="0">
                <a:pos x="193" y="73"/>
              </a:cxn>
              <a:cxn ang="0">
                <a:pos x="3" y="73"/>
              </a:cxn>
              <a:cxn ang="0">
                <a:pos x="0" y="0"/>
              </a:cxn>
            </a:cxnLst>
            <a:rect l="0" t="0" r="r" b="b"/>
            <a:pathLst>
              <a:path w="194" h="74">
                <a:moveTo>
                  <a:pt x="0" y="0"/>
                </a:moveTo>
                <a:lnTo>
                  <a:pt x="185" y="0"/>
                </a:lnTo>
                <a:lnTo>
                  <a:pt x="193" y="73"/>
                </a:lnTo>
                <a:lnTo>
                  <a:pt x="3" y="73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39" name="Freeform 27"/>
          <p:cNvSpPr>
            <a:spLocks/>
          </p:cNvSpPr>
          <p:nvPr/>
        </p:nvSpPr>
        <p:spPr bwMode="auto">
          <a:xfrm>
            <a:off x="6892925" y="3863975"/>
            <a:ext cx="322263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74"/>
              </a:cxn>
              <a:cxn ang="0">
                <a:pos x="202" y="74"/>
              </a:cxn>
              <a:cxn ang="0">
                <a:pos x="194" y="0"/>
              </a:cxn>
              <a:cxn ang="0">
                <a:pos x="0" y="0"/>
              </a:cxn>
            </a:cxnLst>
            <a:rect l="0" t="0" r="r" b="b"/>
            <a:pathLst>
              <a:path w="203" h="75">
                <a:moveTo>
                  <a:pt x="0" y="0"/>
                </a:moveTo>
                <a:lnTo>
                  <a:pt x="3" y="74"/>
                </a:lnTo>
                <a:lnTo>
                  <a:pt x="202" y="74"/>
                </a:lnTo>
                <a:lnTo>
                  <a:pt x="194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6821488" y="3379788"/>
            <a:ext cx="146050" cy="230187"/>
            <a:chOff x="4297" y="2129"/>
            <a:chExt cx="92" cy="145"/>
          </a:xfrm>
        </p:grpSpPr>
        <p:sp>
          <p:nvSpPr>
            <p:cNvPr id="38940" name="Freeform 28"/>
            <p:cNvSpPr>
              <a:spLocks/>
            </p:cNvSpPr>
            <p:nvPr/>
          </p:nvSpPr>
          <p:spPr bwMode="auto">
            <a:xfrm>
              <a:off x="4297" y="2218"/>
              <a:ext cx="85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4" y="54"/>
                </a:cxn>
                <a:cxn ang="0">
                  <a:pos x="83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5" h="56">
                  <a:moveTo>
                    <a:pt x="0" y="55"/>
                  </a:moveTo>
                  <a:lnTo>
                    <a:pt x="84" y="54"/>
                  </a:lnTo>
                  <a:lnTo>
                    <a:pt x="83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1" name="Freeform 29"/>
            <p:cNvSpPr>
              <a:spLocks/>
            </p:cNvSpPr>
            <p:nvPr/>
          </p:nvSpPr>
          <p:spPr bwMode="auto">
            <a:xfrm>
              <a:off x="4305" y="2129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7018338" y="3379788"/>
            <a:ext cx="146050" cy="230187"/>
            <a:chOff x="4421" y="2129"/>
            <a:chExt cx="92" cy="145"/>
          </a:xfrm>
        </p:grpSpPr>
        <p:sp>
          <p:nvSpPr>
            <p:cNvPr id="38943" name="Freeform 31"/>
            <p:cNvSpPr>
              <a:spLocks/>
            </p:cNvSpPr>
            <p:nvPr/>
          </p:nvSpPr>
          <p:spPr bwMode="auto">
            <a:xfrm>
              <a:off x="4421" y="2218"/>
              <a:ext cx="85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4" y="54"/>
                </a:cxn>
                <a:cxn ang="0">
                  <a:pos x="83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5" h="56">
                  <a:moveTo>
                    <a:pt x="0" y="55"/>
                  </a:moveTo>
                  <a:lnTo>
                    <a:pt x="84" y="54"/>
                  </a:lnTo>
                  <a:lnTo>
                    <a:pt x="83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4" name="Freeform 32"/>
            <p:cNvSpPr>
              <a:spLocks/>
            </p:cNvSpPr>
            <p:nvPr/>
          </p:nvSpPr>
          <p:spPr bwMode="auto">
            <a:xfrm>
              <a:off x="4429" y="2129"/>
              <a:ext cx="84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3" y="54"/>
                </a:cxn>
                <a:cxn ang="0">
                  <a:pos x="82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4" h="56">
                  <a:moveTo>
                    <a:pt x="0" y="55"/>
                  </a:moveTo>
                  <a:lnTo>
                    <a:pt x="83" y="54"/>
                  </a:lnTo>
                  <a:lnTo>
                    <a:pt x="82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48" name="Group 36"/>
          <p:cNvGrpSpPr>
            <a:grpSpLocks/>
          </p:cNvGrpSpPr>
          <p:nvPr/>
        </p:nvGrpSpPr>
        <p:grpSpPr bwMode="auto">
          <a:xfrm>
            <a:off x="7202488" y="3373438"/>
            <a:ext cx="147637" cy="230187"/>
            <a:chOff x="4537" y="2125"/>
            <a:chExt cx="93" cy="145"/>
          </a:xfrm>
        </p:grpSpPr>
        <p:sp>
          <p:nvSpPr>
            <p:cNvPr id="38946" name="Freeform 34"/>
            <p:cNvSpPr>
              <a:spLocks/>
            </p:cNvSpPr>
            <p:nvPr/>
          </p:nvSpPr>
          <p:spPr bwMode="auto">
            <a:xfrm>
              <a:off x="4537" y="2214"/>
              <a:ext cx="86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5" y="54"/>
                </a:cxn>
                <a:cxn ang="0">
                  <a:pos x="84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6" h="56">
                  <a:moveTo>
                    <a:pt x="0" y="55"/>
                  </a:moveTo>
                  <a:lnTo>
                    <a:pt x="85" y="54"/>
                  </a:lnTo>
                  <a:lnTo>
                    <a:pt x="84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7" name="Freeform 35"/>
            <p:cNvSpPr>
              <a:spLocks/>
            </p:cNvSpPr>
            <p:nvPr/>
          </p:nvSpPr>
          <p:spPr bwMode="auto">
            <a:xfrm>
              <a:off x="4544" y="2125"/>
              <a:ext cx="86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5" y="54"/>
                </a:cxn>
                <a:cxn ang="0">
                  <a:pos x="84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6" h="56">
                  <a:moveTo>
                    <a:pt x="0" y="55"/>
                  </a:moveTo>
                  <a:lnTo>
                    <a:pt x="85" y="54"/>
                  </a:lnTo>
                  <a:lnTo>
                    <a:pt x="84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7399338" y="3373438"/>
            <a:ext cx="147637" cy="230187"/>
            <a:chOff x="4661" y="2125"/>
            <a:chExt cx="93" cy="145"/>
          </a:xfrm>
        </p:grpSpPr>
        <p:sp>
          <p:nvSpPr>
            <p:cNvPr id="38949" name="Freeform 37"/>
            <p:cNvSpPr>
              <a:spLocks/>
            </p:cNvSpPr>
            <p:nvPr/>
          </p:nvSpPr>
          <p:spPr bwMode="auto">
            <a:xfrm>
              <a:off x="4661" y="2214"/>
              <a:ext cx="85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4" y="54"/>
                </a:cxn>
                <a:cxn ang="0">
                  <a:pos x="83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5" h="56">
                  <a:moveTo>
                    <a:pt x="0" y="55"/>
                  </a:moveTo>
                  <a:lnTo>
                    <a:pt x="84" y="54"/>
                  </a:lnTo>
                  <a:lnTo>
                    <a:pt x="83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50" name="Freeform 38"/>
            <p:cNvSpPr>
              <a:spLocks/>
            </p:cNvSpPr>
            <p:nvPr/>
          </p:nvSpPr>
          <p:spPr bwMode="auto">
            <a:xfrm>
              <a:off x="4668" y="2125"/>
              <a:ext cx="86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85" y="54"/>
                </a:cxn>
                <a:cxn ang="0">
                  <a:pos x="84" y="0"/>
                </a:cxn>
                <a:cxn ang="0">
                  <a:pos x="1" y="1"/>
                </a:cxn>
                <a:cxn ang="0">
                  <a:pos x="0" y="55"/>
                </a:cxn>
              </a:cxnLst>
              <a:rect l="0" t="0" r="r" b="b"/>
              <a:pathLst>
                <a:path w="86" h="56">
                  <a:moveTo>
                    <a:pt x="0" y="55"/>
                  </a:moveTo>
                  <a:lnTo>
                    <a:pt x="85" y="54"/>
                  </a:lnTo>
                  <a:lnTo>
                    <a:pt x="84" y="0"/>
                  </a:lnTo>
                  <a:lnTo>
                    <a:pt x="1" y="1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952" name="Freeform 40"/>
          <p:cNvSpPr>
            <a:spLocks/>
          </p:cNvSpPr>
          <p:nvPr/>
        </p:nvSpPr>
        <p:spPr bwMode="auto">
          <a:xfrm>
            <a:off x="7281863" y="3867150"/>
            <a:ext cx="314325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2"/>
              </a:cxn>
              <a:cxn ang="0">
                <a:pos x="197" y="74"/>
              </a:cxn>
              <a:cxn ang="0">
                <a:pos x="8" y="74"/>
              </a:cxn>
              <a:cxn ang="0">
                <a:pos x="0" y="0"/>
              </a:cxn>
            </a:cxnLst>
            <a:rect l="0" t="0" r="r" b="b"/>
            <a:pathLst>
              <a:path w="198" h="75">
                <a:moveTo>
                  <a:pt x="0" y="0"/>
                </a:moveTo>
                <a:lnTo>
                  <a:pt x="187" y="2"/>
                </a:lnTo>
                <a:lnTo>
                  <a:pt x="197" y="74"/>
                </a:lnTo>
                <a:lnTo>
                  <a:pt x="8" y="7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53" name="Freeform 41"/>
          <p:cNvSpPr>
            <a:spLocks/>
          </p:cNvSpPr>
          <p:nvPr/>
        </p:nvSpPr>
        <p:spPr bwMode="auto">
          <a:xfrm>
            <a:off x="6902450" y="4056063"/>
            <a:ext cx="322263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74"/>
              </a:cxn>
              <a:cxn ang="0">
                <a:pos x="202" y="74"/>
              </a:cxn>
              <a:cxn ang="0">
                <a:pos x="194" y="0"/>
              </a:cxn>
              <a:cxn ang="0">
                <a:pos x="0" y="0"/>
              </a:cxn>
            </a:cxnLst>
            <a:rect l="0" t="0" r="r" b="b"/>
            <a:pathLst>
              <a:path w="203" h="75">
                <a:moveTo>
                  <a:pt x="0" y="0"/>
                </a:moveTo>
                <a:lnTo>
                  <a:pt x="3" y="74"/>
                </a:lnTo>
                <a:lnTo>
                  <a:pt x="202" y="74"/>
                </a:lnTo>
                <a:lnTo>
                  <a:pt x="194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54" name="Freeform 42"/>
          <p:cNvSpPr>
            <a:spLocks/>
          </p:cNvSpPr>
          <p:nvPr/>
        </p:nvSpPr>
        <p:spPr bwMode="auto">
          <a:xfrm>
            <a:off x="7297738" y="4046538"/>
            <a:ext cx="312737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" y="2"/>
              </a:cxn>
              <a:cxn ang="0">
                <a:pos x="196" y="74"/>
              </a:cxn>
              <a:cxn ang="0">
                <a:pos x="8" y="74"/>
              </a:cxn>
              <a:cxn ang="0">
                <a:pos x="0" y="0"/>
              </a:cxn>
            </a:cxnLst>
            <a:rect l="0" t="0" r="r" b="b"/>
            <a:pathLst>
              <a:path w="197" h="75">
                <a:moveTo>
                  <a:pt x="0" y="0"/>
                </a:moveTo>
                <a:lnTo>
                  <a:pt x="186" y="2"/>
                </a:lnTo>
                <a:lnTo>
                  <a:pt x="196" y="74"/>
                </a:lnTo>
                <a:lnTo>
                  <a:pt x="8" y="7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55" name="Freeform 43"/>
          <p:cNvSpPr>
            <a:spLocks/>
          </p:cNvSpPr>
          <p:nvPr/>
        </p:nvSpPr>
        <p:spPr bwMode="auto">
          <a:xfrm>
            <a:off x="5608638" y="4049713"/>
            <a:ext cx="322262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74"/>
              </a:cxn>
              <a:cxn ang="0">
                <a:pos x="202" y="74"/>
              </a:cxn>
              <a:cxn ang="0">
                <a:pos x="194" y="0"/>
              </a:cxn>
              <a:cxn ang="0">
                <a:pos x="0" y="0"/>
              </a:cxn>
            </a:cxnLst>
            <a:rect l="0" t="0" r="r" b="b"/>
            <a:pathLst>
              <a:path w="203" h="75">
                <a:moveTo>
                  <a:pt x="0" y="0"/>
                </a:moveTo>
                <a:lnTo>
                  <a:pt x="3" y="74"/>
                </a:lnTo>
                <a:lnTo>
                  <a:pt x="202" y="74"/>
                </a:lnTo>
                <a:lnTo>
                  <a:pt x="194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56" name="Freeform 44"/>
          <p:cNvSpPr>
            <a:spLocks/>
          </p:cNvSpPr>
          <p:nvPr/>
        </p:nvSpPr>
        <p:spPr bwMode="auto">
          <a:xfrm>
            <a:off x="6003925" y="4040188"/>
            <a:ext cx="315913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2"/>
              </a:cxn>
              <a:cxn ang="0">
                <a:pos x="198" y="74"/>
              </a:cxn>
              <a:cxn ang="0">
                <a:pos x="8" y="74"/>
              </a:cxn>
              <a:cxn ang="0">
                <a:pos x="0" y="0"/>
              </a:cxn>
            </a:cxnLst>
            <a:rect l="0" t="0" r="r" b="b"/>
            <a:pathLst>
              <a:path w="199" h="75">
                <a:moveTo>
                  <a:pt x="0" y="0"/>
                </a:moveTo>
                <a:lnTo>
                  <a:pt x="187" y="2"/>
                </a:lnTo>
                <a:lnTo>
                  <a:pt x="198" y="74"/>
                </a:lnTo>
                <a:lnTo>
                  <a:pt x="8" y="7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5354638" y="4568825"/>
            <a:ext cx="3392487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 b="0"/>
              <a:t>Dedicated Hardware - Microcontroller </a:t>
            </a:r>
          </a:p>
          <a:p>
            <a:pPr algn="l" defTabSz="922338">
              <a:lnSpc>
                <a:spcPct val="100000"/>
              </a:lnSpc>
            </a:pPr>
            <a:r>
              <a:rPr lang="en-US" sz="1500" b="0"/>
              <a:t>Assessment  Platform (MAP-1)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6396038" y="3635375"/>
            <a:ext cx="4492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800" b="0">
                <a:solidFill>
                  <a:srgbClr val="000000"/>
                </a:solidFill>
              </a:rPr>
              <a:t>209</a:t>
            </a:r>
          </a:p>
          <a:p>
            <a:pPr algn="l" defTabSz="922338">
              <a:lnSpc>
                <a:spcPct val="100000"/>
              </a:lnSpc>
            </a:pPr>
            <a:r>
              <a:rPr lang="en-US" sz="800" b="0">
                <a:solidFill>
                  <a:srgbClr val="000000"/>
                </a:solidFill>
              </a:rPr>
              <a:t>PGA</a:t>
            </a: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954088" y="1320800"/>
            <a:ext cx="1973262" cy="777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 b="0"/>
              <a:t>Fully featured</a:t>
            </a:r>
          </a:p>
          <a:p>
            <a:pPr algn="l" defTabSz="922338">
              <a:lnSpc>
                <a:spcPct val="100000"/>
              </a:lnSpc>
            </a:pPr>
            <a:r>
              <a:rPr lang="en-US" sz="1500" b="0"/>
              <a:t>Windowing debugger</a:t>
            </a:r>
          </a:p>
          <a:p>
            <a:pPr algn="l" defTabSz="922338">
              <a:lnSpc>
                <a:spcPct val="100000"/>
              </a:lnSpc>
            </a:pPr>
            <a:r>
              <a:rPr lang="en-US" sz="1500" b="0"/>
              <a:t>and Toolkit</a:t>
            </a:r>
          </a:p>
        </p:txBody>
      </p:sp>
      <p:pic>
        <p:nvPicPr>
          <p:cNvPr id="38960" name="Picture 4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8188" y="4848225"/>
            <a:ext cx="202565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38968" name="Group 56"/>
          <p:cNvGrpSpPr>
            <a:grpSpLocks/>
          </p:cNvGrpSpPr>
          <p:nvPr/>
        </p:nvGrpSpPr>
        <p:grpSpPr bwMode="auto">
          <a:xfrm>
            <a:off x="1465263" y="4086225"/>
            <a:ext cx="563562" cy="1417638"/>
            <a:chOff x="923" y="2574"/>
            <a:chExt cx="355" cy="893"/>
          </a:xfrm>
        </p:grpSpPr>
        <p:sp>
          <p:nvSpPr>
            <p:cNvPr id="38961" name="Freeform 49"/>
            <p:cNvSpPr>
              <a:spLocks/>
            </p:cNvSpPr>
            <p:nvPr/>
          </p:nvSpPr>
          <p:spPr bwMode="auto">
            <a:xfrm>
              <a:off x="923" y="2577"/>
              <a:ext cx="242" cy="883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41" y="0"/>
                </a:cxn>
                <a:cxn ang="0">
                  <a:pos x="241" y="729"/>
                </a:cxn>
                <a:cxn ang="0">
                  <a:pos x="14" y="882"/>
                </a:cxn>
                <a:cxn ang="0">
                  <a:pos x="0" y="180"/>
                </a:cxn>
              </a:cxnLst>
              <a:rect l="0" t="0" r="r" b="b"/>
              <a:pathLst>
                <a:path w="242" h="883">
                  <a:moveTo>
                    <a:pt x="0" y="180"/>
                  </a:moveTo>
                  <a:lnTo>
                    <a:pt x="241" y="0"/>
                  </a:lnTo>
                  <a:lnTo>
                    <a:pt x="241" y="729"/>
                  </a:lnTo>
                  <a:lnTo>
                    <a:pt x="14" y="882"/>
                  </a:lnTo>
                  <a:lnTo>
                    <a:pt x="0" y="18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62" name="Freeform 50"/>
            <p:cNvSpPr>
              <a:spLocks/>
            </p:cNvSpPr>
            <p:nvPr/>
          </p:nvSpPr>
          <p:spPr bwMode="auto">
            <a:xfrm>
              <a:off x="1144" y="2583"/>
              <a:ext cx="108" cy="1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9"/>
                </a:cxn>
                <a:cxn ang="0">
                  <a:pos x="32" y="15"/>
                </a:cxn>
                <a:cxn ang="0">
                  <a:pos x="42" y="21"/>
                </a:cxn>
                <a:cxn ang="0">
                  <a:pos x="55" y="24"/>
                </a:cxn>
                <a:cxn ang="0">
                  <a:pos x="68" y="27"/>
                </a:cxn>
                <a:cxn ang="0">
                  <a:pos x="78" y="27"/>
                </a:cxn>
                <a:cxn ang="0">
                  <a:pos x="88" y="27"/>
                </a:cxn>
                <a:cxn ang="0">
                  <a:pos x="97" y="24"/>
                </a:cxn>
                <a:cxn ang="0">
                  <a:pos x="107" y="21"/>
                </a:cxn>
                <a:cxn ang="0">
                  <a:pos x="107" y="42"/>
                </a:cxn>
                <a:cxn ang="0">
                  <a:pos x="107" y="54"/>
                </a:cxn>
                <a:cxn ang="0">
                  <a:pos x="107" y="69"/>
                </a:cxn>
                <a:cxn ang="0">
                  <a:pos x="107" y="78"/>
                </a:cxn>
                <a:cxn ang="0">
                  <a:pos x="107" y="87"/>
                </a:cxn>
                <a:cxn ang="0">
                  <a:pos x="107" y="99"/>
                </a:cxn>
                <a:cxn ang="0">
                  <a:pos x="107" y="114"/>
                </a:cxn>
                <a:cxn ang="0">
                  <a:pos x="107" y="123"/>
                </a:cxn>
                <a:cxn ang="0">
                  <a:pos x="107" y="132"/>
                </a:cxn>
                <a:cxn ang="0">
                  <a:pos x="107" y="144"/>
                </a:cxn>
                <a:cxn ang="0">
                  <a:pos x="101" y="156"/>
                </a:cxn>
                <a:cxn ang="0">
                  <a:pos x="91" y="168"/>
                </a:cxn>
                <a:cxn ang="0">
                  <a:pos x="81" y="171"/>
                </a:cxn>
                <a:cxn ang="0">
                  <a:pos x="68" y="174"/>
                </a:cxn>
                <a:cxn ang="0">
                  <a:pos x="55" y="174"/>
                </a:cxn>
                <a:cxn ang="0">
                  <a:pos x="42" y="174"/>
                </a:cxn>
                <a:cxn ang="0">
                  <a:pos x="29" y="174"/>
                </a:cxn>
                <a:cxn ang="0">
                  <a:pos x="19" y="174"/>
                </a:cxn>
                <a:cxn ang="0">
                  <a:pos x="10" y="174"/>
                </a:cxn>
                <a:cxn ang="0">
                  <a:pos x="0" y="171"/>
                </a:cxn>
                <a:cxn ang="0">
                  <a:pos x="0" y="162"/>
                </a:cxn>
                <a:cxn ang="0">
                  <a:pos x="0" y="153"/>
                </a:cxn>
                <a:cxn ang="0">
                  <a:pos x="0" y="144"/>
                </a:cxn>
                <a:cxn ang="0">
                  <a:pos x="0" y="129"/>
                </a:cxn>
                <a:cxn ang="0">
                  <a:pos x="0" y="117"/>
                </a:cxn>
                <a:cxn ang="0">
                  <a:pos x="0" y="108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81"/>
                </a:cxn>
                <a:cxn ang="0">
                  <a:pos x="0" y="72"/>
                </a:cxn>
                <a:cxn ang="0">
                  <a:pos x="0" y="63"/>
                </a:cxn>
                <a:cxn ang="0">
                  <a:pos x="10" y="51"/>
                </a:cxn>
                <a:cxn ang="0">
                  <a:pos x="19" y="42"/>
                </a:cxn>
                <a:cxn ang="0">
                  <a:pos x="26" y="33"/>
                </a:cxn>
                <a:cxn ang="0">
                  <a:pos x="23" y="24"/>
                </a:cxn>
                <a:cxn ang="0">
                  <a:pos x="23" y="15"/>
                </a:cxn>
                <a:cxn ang="0">
                  <a:pos x="19" y="0"/>
                </a:cxn>
              </a:cxnLst>
              <a:rect l="0" t="0" r="r" b="b"/>
              <a:pathLst>
                <a:path w="108" h="175">
                  <a:moveTo>
                    <a:pt x="19" y="0"/>
                  </a:moveTo>
                  <a:lnTo>
                    <a:pt x="23" y="9"/>
                  </a:lnTo>
                  <a:lnTo>
                    <a:pt x="32" y="15"/>
                  </a:lnTo>
                  <a:lnTo>
                    <a:pt x="42" y="21"/>
                  </a:lnTo>
                  <a:lnTo>
                    <a:pt x="55" y="24"/>
                  </a:lnTo>
                  <a:lnTo>
                    <a:pt x="68" y="27"/>
                  </a:lnTo>
                  <a:lnTo>
                    <a:pt x="78" y="27"/>
                  </a:lnTo>
                  <a:lnTo>
                    <a:pt x="88" y="27"/>
                  </a:lnTo>
                  <a:lnTo>
                    <a:pt x="97" y="24"/>
                  </a:lnTo>
                  <a:lnTo>
                    <a:pt x="107" y="21"/>
                  </a:lnTo>
                  <a:lnTo>
                    <a:pt x="107" y="42"/>
                  </a:lnTo>
                  <a:lnTo>
                    <a:pt x="107" y="54"/>
                  </a:lnTo>
                  <a:lnTo>
                    <a:pt x="107" y="69"/>
                  </a:lnTo>
                  <a:lnTo>
                    <a:pt x="107" y="78"/>
                  </a:lnTo>
                  <a:lnTo>
                    <a:pt x="107" y="87"/>
                  </a:lnTo>
                  <a:lnTo>
                    <a:pt x="107" y="99"/>
                  </a:lnTo>
                  <a:lnTo>
                    <a:pt x="107" y="114"/>
                  </a:lnTo>
                  <a:lnTo>
                    <a:pt x="107" y="123"/>
                  </a:lnTo>
                  <a:lnTo>
                    <a:pt x="107" y="132"/>
                  </a:lnTo>
                  <a:lnTo>
                    <a:pt x="107" y="144"/>
                  </a:lnTo>
                  <a:lnTo>
                    <a:pt x="101" y="156"/>
                  </a:lnTo>
                  <a:lnTo>
                    <a:pt x="91" y="168"/>
                  </a:lnTo>
                  <a:lnTo>
                    <a:pt x="81" y="171"/>
                  </a:lnTo>
                  <a:lnTo>
                    <a:pt x="68" y="174"/>
                  </a:lnTo>
                  <a:lnTo>
                    <a:pt x="55" y="174"/>
                  </a:lnTo>
                  <a:lnTo>
                    <a:pt x="42" y="174"/>
                  </a:lnTo>
                  <a:lnTo>
                    <a:pt x="29" y="174"/>
                  </a:lnTo>
                  <a:lnTo>
                    <a:pt x="19" y="174"/>
                  </a:lnTo>
                  <a:lnTo>
                    <a:pt x="10" y="174"/>
                  </a:lnTo>
                  <a:lnTo>
                    <a:pt x="0" y="171"/>
                  </a:lnTo>
                  <a:lnTo>
                    <a:pt x="0" y="162"/>
                  </a:lnTo>
                  <a:lnTo>
                    <a:pt x="0" y="153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0" y="117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63"/>
                  </a:lnTo>
                  <a:lnTo>
                    <a:pt x="10" y="51"/>
                  </a:lnTo>
                  <a:lnTo>
                    <a:pt x="19" y="42"/>
                  </a:lnTo>
                  <a:lnTo>
                    <a:pt x="26" y="33"/>
                  </a:lnTo>
                  <a:lnTo>
                    <a:pt x="23" y="24"/>
                  </a:lnTo>
                  <a:lnTo>
                    <a:pt x="23" y="15"/>
                  </a:lnTo>
                  <a:lnTo>
                    <a:pt x="1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63" name="Freeform 51"/>
            <p:cNvSpPr>
              <a:spLocks/>
            </p:cNvSpPr>
            <p:nvPr/>
          </p:nvSpPr>
          <p:spPr bwMode="auto">
            <a:xfrm>
              <a:off x="1095" y="2574"/>
              <a:ext cx="183" cy="889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182" y="0"/>
                </a:cxn>
                <a:cxn ang="0">
                  <a:pos x="182" y="734"/>
                </a:cxn>
                <a:cxn ang="0">
                  <a:pos x="11" y="888"/>
                </a:cxn>
                <a:cxn ang="0">
                  <a:pos x="0" y="181"/>
                </a:cxn>
              </a:cxnLst>
              <a:rect l="0" t="0" r="r" b="b"/>
              <a:pathLst>
                <a:path w="183" h="889">
                  <a:moveTo>
                    <a:pt x="0" y="181"/>
                  </a:moveTo>
                  <a:lnTo>
                    <a:pt x="182" y="0"/>
                  </a:lnTo>
                  <a:lnTo>
                    <a:pt x="182" y="734"/>
                  </a:lnTo>
                  <a:lnTo>
                    <a:pt x="11" y="888"/>
                  </a:lnTo>
                  <a:lnTo>
                    <a:pt x="0" y="181"/>
                  </a:lnTo>
                </a:path>
              </a:pathLst>
            </a:custGeom>
            <a:solidFill>
              <a:srgbClr val="AD69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927" y="2764"/>
              <a:ext cx="177" cy="703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65" name="Freeform 53"/>
            <p:cNvSpPr>
              <a:spLocks/>
            </p:cNvSpPr>
            <p:nvPr/>
          </p:nvSpPr>
          <p:spPr bwMode="auto">
            <a:xfrm>
              <a:off x="1049" y="2583"/>
              <a:ext cx="210" cy="17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38" y="176"/>
                </a:cxn>
                <a:cxn ang="0">
                  <a:pos x="0" y="177"/>
                </a:cxn>
                <a:cxn ang="0">
                  <a:pos x="170" y="3"/>
                </a:cxn>
                <a:cxn ang="0">
                  <a:pos x="209" y="0"/>
                </a:cxn>
              </a:cxnLst>
              <a:rect l="0" t="0" r="r" b="b"/>
              <a:pathLst>
                <a:path w="210" h="178">
                  <a:moveTo>
                    <a:pt x="209" y="0"/>
                  </a:moveTo>
                  <a:lnTo>
                    <a:pt x="38" y="176"/>
                  </a:lnTo>
                  <a:lnTo>
                    <a:pt x="0" y="177"/>
                  </a:lnTo>
                  <a:lnTo>
                    <a:pt x="170" y="3"/>
                  </a:lnTo>
                  <a:lnTo>
                    <a:pt x="20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66" name="Freeform 54"/>
            <p:cNvSpPr>
              <a:spLocks/>
            </p:cNvSpPr>
            <p:nvPr/>
          </p:nvSpPr>
          <p:spPr bwMode="auto">
            <a:xfrm>
              <a:off x="1004" y="2583"/>
              <a:ext cx="209" cy="17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37" y="176"/>
                </a:cxn>
                <a:cxn ang="0">
                  <a:pos x="0" y="177"/>
                </a:cxn>
                <a:cxn ang="0">
                  <a:pos x="169" y="3"/>
                </a:cxn>
                <a:cxn ang="0">
                  <a:pos x="208" y="0"/>
                </a:cxn>
              </a:cxnLst>
              <a:rect l="0" t="0" r="r" b="b"/>
              <a:pathLst>
                <a:path w="209" h="178">
                  <a:moveTo>
                    <a:pt x="208" y="0"/>
                  </a:moveTo>
                  <a:lnTo>
                    <a:pt x="37" y="176"/>
                  </a:lnTo>
                  <a:lnTo>
                    <a:pt x="0" y="177"/>
                  </a:lnTo>
                  <a:lnTo>
                    <a:pt x="169" y="3"/>
                  </a:lnTo>
                  <a:lnTo>
                    <a:pt x="208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 flipV="1">
              <a:off x="969" y="2583"/>
              <a:ext cx="20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76" name="Group 64"/>
          <p:cNvGrpSpPr>
            <a:grpSpLocks/>
          </p:cNvGrpSpPr>
          <p:nvPr/>
        </p:nvGrpSpPr>
        <p:grpSpPr bwMode="auto">
          <a:xfrm>
            <a:off x="1630363" y="4238625"/>
            <a:ext cx="565150" cy="1417638"/>
            <a:chOff x="1027" y="2670"/>
            <a:chExt cx="356" cy="893"/>
          </a:xfrm>
        </p:grpSpPr>
        <p:sp>
          <p:nvSpPr>
            <p:cNvPr id="38969" name="Freeform 57"/>
            <p:cNvSpPr>
              <a:spLocks/>
            </p:cNvSpPr>
            <p:nvPr/>
          </p:nvSpPr>
          <p:spPr bwMode="auto">
            <a:xfrm>
              <a:off x="1027" y="2673"/>
              <a:ext cx="241" cy="883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40" y="0"/>
                </a:cxn>
                <a:cxn ang="0">
                  <a:pos x="240" y="729"/>
                </a:cxn>
                <a:cxn ang="0">
                  <a:pos x="14" y="882"/>
                </a:cxn>
                <a:cxn ang="0">
                  <a:pos x="0" y="180"/>
                </a:cxn>
              </a:cxnLst>
              <a:rect l="0" t="0" r="r" b="b"/>
              <a:pathLst>
                <a:path w="241" h="883">
                  <a:moveTo>
                    <a:pt x="0" y="180"/>
                  </a:moveTo>
                  <a:lnTo>
                    <a:pt x="240" y="0"/>
                  </a:lnTo>
                  <a:lnTo>
                    <a:pt x="240" y="729"/>
                  </a:lnTo>
                  <a:lnTo>
                    <a:pt x="14" y="882"/>
                  </a:lnTo>
                  <a:lnTo>
                    <a:pt x="0" y="18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70" name="Freeform 58"/>
            <p:cNvSpPr>
              <a:spLocks/>
            </p:cNvSpPr>
            <p:nvPr/>
          </p:nvSpPr>
          <p:spPr bwMode="auto">
            <a:xfrm>
              <a:off x="1248" y="2679"/>
              <a:ext cx="109" cy="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3" y="9"/>
                </a:cxn>
                <a:cxn ang="0">
                  <a:pos x="33" y="15"/>
                </a:cxn>
                <a:cxn ang="0">
                  <a:pos x="43" y="21"/>
                </a:cxn>
                <a:cxn ang="0">
                  <a:pos x="56" y="24"/>
                </a:cxn>
                <a:cxn ang="0">
                  <a:pos x="69" y="27"/>
                </a:cxn>
                <a:cxn ang="0">
                  <a:pos x="79" y="27"/>
                </a:cxn>
                <a:cxn ang="0">
                  <a:pos x="88" y="27"/>
                </a:cxn>
                <a:cxn ang="0">
                  <a:pos x="98" y="24"/>
                </a:cxn>
                <a:cxn ang="0">
                  <a:pos x="108" y="21"/>
                </a:cxn>
                <a:cxn ang="0">
                  <a:pos x="108" y="42"/>
                </a:cxn>
                <a:cxn ang="0">
                  <a:pos x="108" y="54"/>
                </a:cxn>
                <a:cxn ang="0">
                  <a:pos x="108" y="69"/>
                </a:cxn>
                <a:cxn ang="0">
                  <a:pos x="108" y="78"/>
                </a:cxn>
                <a:cxn ang="0">
                  <a:pos x="108" y="87"/>
                </a:cxn>
                <a:cxn ang="0">
                  <a:pos x="108" y="99"/>
                </a:cxn>
                <a:cxn ang="0">
                  <a:pos x="108" y="114"/>
                </a:cxn>
                <a:cxn ang="0">
                  <a:pos x="108" y="123"/>
                </a:cxn>
                <a:cxn ang="0">
                  <a:pos x="108" y="132"/>
                </a:cxn>
                <a:cxn ang="0">
                  <a:pos x="108" y="144"/>
                </a:cxn>
                <a:cxn ang="0">
                  <a:pos x="101" y="156"/>
                </a:cxn>
                <a:cxn ang="0">
                  <a:pos x="92" y="168"/>
                </a:cxn>
                <a:cxn ang="0">
                  <a:pos x="82" y="171"/>
                </a:cxn>
                <a:cxn ang="0">
                  <a:pos x="69" y="174"/>
                </a:cxn>
                <a:cxn ang="0">
                  <a:pos x="56" y="174"/>
                </a:cxn>
                <a:cxn ang="0">
                  <a:pos x="43" y="174"/>
                </a:cxn>
                <a:cxn ang="0">
                  <a:pos x="29" y="174"/>
                </a:cxn>
                <a:cxn ang="0">
                  <a:pos x="20" y="174"/>
                </a:cxn>
                <a:cxn ang="0">
                  <a:pos x="10" y="174"/>
                </a:cxn>
                <a:cxn ang="0">
                  <a:pos x="0" y="171"/>
                </a:cxn>
                <a:cxn ang="0">
                  <a:pos x="0" y="162"/>
                </a:cxn>
                <a:cxn ang="0">
                  <a:pos x="0" y="153"/>
                </a:cxn>
                <a:cxn ang="0">
                  <a:pos x="0" y="144"/>
                </a:cxn>
                <a:cxn ang="0">
                  <a:pos x="0" y="129"/>
                </a:cxn>
                <a:cxn ang="0">
                  <a:pos x="0" y="117"/>
                </a:cxn>
                <a:cxn ang="0">
                  <a:pos x="0" y="108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81"/>
                </a:cxn>
                <a:cxn ang="0">
                  <a:pos x="0" y="72"/>
                </a:cxn>
                <a:cxn ang="0">
                  <a:pos x="0" y="63"/>
                </a:cxn>
                <a:cxn ang="0">
                  <a:pos x="10" y="51"/>
                </a:cxn>
                <a:cxn ang="0">
                  <a:pos x="20" y="42"/>
                </a:cxn>
                <a:cxn ang="0">
                  <a:pos x="26" y="33"/>
                </a:cxn>
                <a:cxn ang="0">
                  <a:pos x="23" y="24"/>
                </a:cxn>
                <a:cxn ang="0">
                  <a:pos x="23" y="15"/>
                </a:cxn>
                <a:cxn ang="0">
                  <a:pos x="20" y="0"/>
                </a:cxn>
              </a:cxnLst>
              <a:rect l="0" t="0" r="r" b="b"/>
              <a:pathLst>
                <a:path w="109" h="175">
                  <a:moveTo>
                    <a:pt x="20" y="0"/>
                  </a:moveTo>
                  <a:lnTo>
                    <a:pt x="23" y="9"/>
                  </a:lnTo>
                  <a:lnTo>
                    <a:pt x="33" y="15"/>
                  </a:lnTo>
                  <a:lnTo>
                    <a:pt x="43" y="21"/>
                  </a:lnTo>
                  <a:lnTo>
                    <a:pt x="56" y="24"/>
                  </a:lnTo>
                  <a:lnTo>
                    <a:pt x="69" y="27"/>
                  </a:lnTo>
                  <a:lnTo>
                    <a:pt x="79" y="27"/>
                  </a:lnTo>
                  <a:lnTo>
                    <a:pt x="88" y="27"/>
                  </a:lnTo>
                  <a:lnTo>
                    <a:pt x="98" y="24"/>
                  </a:lnTo>
                  <a:lnTo>
                    <a:pt x="108" y="21"/>
                  </a:lnTo>
                  <a:lnTo>
                    <a:pt x="108" y="42"/>
                  </a:lnTo>
                  <a:lnTo>
                    <a:pt x="108" y="54"/>
                  </a:lnTo>
                  <a:lnTo>
                    <a:pt x="108" y="69"/>
                  </a:lnTo>
                  <a:lnTo>
                    <a:pt x="108" y="78"/>
                  </a:lnTo>
                  <a:lnTo>
                    <a:pt x="108" y="87"/>
                  </a:lnTo>
                  <a:lnTo>
                    <a:pt x="108" y="99"/>
                  </a:lnTo>
                  <a:lnTo>
                    <a:pt x="108" y="114"/>
                  </a:lnTo>
                  <a:lnTo>
                    <a:pt x="108" y="123"/>
                  </a:lnTo>
                  <a:lnTo>
                    <a:pt x="108" y="132"/>
                  </a:lnTo>
                  <a:lnTo>
                    <a:pt x="108" y="144"/>
                  </a:lnTo>
                  <a:lnTo>
                    <a:pt x="101" y="156"/>
                  </a:lnTo>
                  <a:lnTo>
                    <a:pt x="92" y="168"/>
                  </a:lnTo>
                  <a:lnTo>
                    <a:pt x="82" y="171"/>
                  </a:lnTo>
                  <a:lnTo>
                    <a:pt x="69" y="174"/>
                  </a:lnTo>
                  <a:lnTo>
                    <a:pt x="56" y="174"/>
                  </a:lnTo>
                  <a:lnTo>
                    <a:pt x="43" y="174"/>
                  </a:lnTo>
                  <a:lnTo>
                    <a:pt x="29" y="174"/>
                  </a:lnTo>
                  <a:lnTo>
                    <a:pt x="20" y="174"/>
                  </a:lnTo>
                  <a:lnTo>
                    <a:pt x="10" y="174"/>
                  </a:lnTo>
                  <a:lnTo>
                    <a:pt x="0" y="171"/>
                  </a:lnTo>
                  <a:lnTo>
                    <a:pt x="0" y="162"/>
                  </a:lnTo>
                  <a:lnTo>
                    <a:pt x="0" y="153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0" y="117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63"/>
                  </a:lnTo>
                  <a:lnTo>
                    <a:pt x="10" y="51"/>
                  </a:lnTo>
                  <a:lnTo>
                    <a:pt x="20" y="42"/>
                  </a:lnTo>
                  <a:lnTo>
                    <a:pt x="26" y="33"/>
                  </a:lnTo>
                  <a:lnTo>
                    <a:pt x="23" y="24"/>
                  </a:lnTo>
                  <a:lnTo>
                    <a:pt x="23" y="15"/>
                  </a:lnTo>
                  <a:lnTo>
                    <a:pt x="2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71" name="Freeform 59"/>
            <p:cNvSpPr>
              <a:spLocks/>
            </p:cNvSpPr>
            <p:nvPr/>
          </p:nvSpPr>
          <p:spPr bwMode="auto">
            <a:xfrm>
              <a:off x="1200" y="2670"/>
              <a:ext cx="183" cy="889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182" y="0"/>
                </a:cxn>
                <a:cxn ang="0">
                  <a:pos x="182" y="734"/>
                </a:cxn>
                <a:cxn ang="0">
                  <a:pos x="11" y="888"/>
                </a:cxn>
                <a:cxn ang="0">
                  <a:pos x="0" y="181"/>
                </a:cxn>
              </a:cxnLst>
              <a:rect l="0" t="0" r="r" b="b"/>
              <a:pathLst>
                <a:path w="183" h="889">
                  <a:moveTo>
                    <a:pt x="0" y="181"/>
                  </a:moveTo>
                  <a:lnTo>
                    <a:pt x="182" y="0"/>
                  </a:lnTo>
                  <a:lnTo>
                    <a:pt x="182" y="734"/>
                  </a:lnTo>
                  <a:lnTo>
                    <a:pt x="11" y="888"/>
                  </a:lnTo>
                  <a:lnTo>
                    <a:pt x="0" y="181"/>
                  </a:lnTo>
                </a:path>
              </a:pathLst>
            </a:custGeom>
            <a:solidFill>
              <a:srgbClr val="AD69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1031" y="2860"/>
              <a:ext cx="177" cy="703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73" name="Freeform 61"/>
            <p:cNvSpPr>
              <a:spLocks/>
            </p:cNvSpPr>
            <p:nvPr/>
          </p:nvSpPr>
          <p:spPr bwMode="auto">
            <a:xfrm>
              <a:off x="1154" y="2679"/>
              <a:ext cx="208" cy="178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37" y="176"/>
                </a:cxn>
                <a:cxn ang="0">
                  <a:pos x="0" y="177"/>
                </a:cxn>
                <a:cxn ang="0">
                  <a:pos x="168" y="3"/>
                </a:cxn>
                <a:cxn ang="0">
                  <a:pos x="207" y="0"/>
                </a:cxn>
              </a:cxnLst>
              <a:rect l="0" t="0" r="r" b="b"/>
              <a:pathLst>
                <a:path w="208" h="178">
                  <a:moveTo>
                    <a:pt x="207" y="0"/>
                  </a:moveTo>
                  <a:lnTo>
                    <a:pt x="37" y="176"/>
                  </a:lnTo>
                  <a:lnTo>
                    <a:pt x="0" y="177"/>
                  </a:lnTo>
                  <a:lnTo>
                    <a:pt x="168" y="3"/>
                  </a:lnTo>
                  <a:lnTo>
                    <a:pt x="207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74" name="Freeform 62"/>
            <p:cNvSpPr>
              <a:spLocks/>
            </p:cNvSpPr>
            <p:nvPr/>
          </p:nvSpPr>
          <p:spPr bwMode="auto">
            <a:xfrm>
              <a:off x="1108" y="2679"/>
              <a:ext cx="209" cy="17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37" y="176"/>
                </a:cxn>
                <a:cxn ang="0">
                  <a:pos x="0" y="177"/>
                </a:cxn>
                <a:cxn ang="0">
                  <a:pos x="169" y="3"/>
                </a:cxn>
                <a:cxn ang="0">
                  <a:pos x="208" y="0"/>
                </a:cxn>
              </a:cxnLst>
              <a:rect l="0" t="0" r="r" b="b"/>
              <a:pathLst>
                <a:path w="209" h="178">
                  <a:moveTo>
                    <a:pt x="208" y="0"/>
                  </a:moveTo>
                  <a:lnTo>
                    <a:pt x="37" y="176"/>
                  </a:lnTo>
                  <a:lnTo>
                    <a:pt x="0" y="177"/>
                  </a:lnTo>
                  <a:lnTo>
                    <a:pt x="169" y="3"/>
                  </a:lnTo>
                  <a:lnTo>
                    <a:pt x="208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 flipV="1">
              <a:off x="1073" y="2679"/>
              <a:ext cx="20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2336800" y="4330700"/>
            <a:ext cx="2460625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22338">
              <a:lnSpc>
                <a:spcPct val="100000"/>
              </a:lnSpc>
            </a:pPr>
            <a:r>
              <a:rPr lang="en-US" sz="1500" b="0"/>
              <a:t>Fully documented - </a:t>
            </a:r>
          </a:p>
          <a:p>
            <a:pPr algn="l" defTabSz="922338">
              <a:lnSpc>
                <a:spcPct val="100000"/>
              </a:lnSpc>
            </a:pPr>
            <a:r>
              <a:rPr lang="en-US" sz="1500" b="0"/>
              <a:t>Both on-line and hard copy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62" name="Rectangle 2"/>
          <p:cNvSpPr>
            <a:spLocks noChangeArrowheads="1"/>
          </p:cNvSpPr>
          <p:nvPr/>
        </p:nvSpPr>
        <p:spPr bwMode="auto">
          <a:xfrm>
            <a:off x="2303463" y="1404938"/>
            <a:ext cx="5327650" cy="4572000"/>
          </a:xfrm>
          <a:prstGeom prst="rect">
            <a:avLst/>
          </a:prstGeom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1071" name="Group 111"/>
          <p:cNvGrpSpPr>
            <a:grpSpLocks/>
          </p:cNvGrpSpPr>
          <p:nvPr/>
        </p:nvGrpSpPr>
        <p:grpSpPr bwMode="auto">
          <a:xfrm>
            <a:off x="2801938" y="1597025"/>
            <a:ext cx="4422775" cy="4140200"/>
            <a:chOff x="1765" y="1006"/>
            <a:chExt cx="2786" cy="2608"/>
          </a:xfrm>
        </p:grpSpPr>
        <p:grpSp>
          <p:nvGrpSpPr>
            <p:cNvPr id="40989" name="Group 29"/>
            <p:cNvGrpSpPr>
              <a:grpSpLocks/>
            </p:cNvGrpSpPr>
            <p:nvPr/>
          </p:nvGrpSpPr>
          <p:grpSpPr bwMode="auto">
            <a:xfrm>
              <a:off x="1783" y="1021"/>
              <a:ext cx="2768" cy="0"/>
              <a:chOff x="1783" y="1021"/>
              <a:chExt cx="2768" cy="0"/>
            </a:xfrm>
          </p:grpSpPr>
          <p:grpSp>
            <p:nvGrpSpPr>
              <p:cNvPr id="40975" name="Group 15"/>
              <p:cNvGrpSpPr>
                <a:grpSpLocks/>
              </p:cNvGrpSpPr>
              <p:nvPr/>
            </p:nvGrpSpPr>
            <p:grpSpPr bwMode="auto">
              <a:xfrm>
                <a:off x="1783" y="1021"/>
                <a:ext cx="1350" cy="0"/>
                <a:chOff x="1783" y="1021"/>
                <a:chExt cx="1350" cy="0"/>
              </a:xfrm>
            </p:grpSpPr>
            <p:grpSp>
              <p:nvGrpSpPr>
                <p:cNvPr id="40968" name="Group 8"/>
                <p:cNvGrpSpPr>
                  <a:grpSpLocks/>
                </p:cNvGrpSpPr>
                <p:nvPr/>
              </p:nvGrpSpPr>
              <p:grpSpPr bwMode="auto">
                <a:xfrm>
                  <a:off x="1783" y="1021"/>
                  <a:ext cx="639" cy="0"/>
                  <a:chOff x="1783" y="1021"/>
                  <a:chExt cx="639" cy="0"/>
                </a:xfrm>
              </p:grpSpPr>
              <p:sp>
                <p:nvSpPr>
                  <p:cNvPr id="40963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1783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64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924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65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2067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66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209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6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351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0974" name="Group 14"/>
                <p:cNvGrpSpPr>
                  <a:grpSpLocks/>
                </p:cNvGrpSpPr>
                <p:nvPr/>
              </p:nvGrpSpPr>
              <p:grpSpPr bwMode="auto">
                <a:xfrm>
                  <a:off x="2493" y="1021"/>
                  <a:ext cx="640" cy="0"/>
                  <a:chOff x="2493" y="1021"/>
                  <a:chExt cx="640" cy="0"/>
                </a:xfrm>
              </p:grpSpPr>
              <p:sp>
                <p:nvSpPr>
                  <p:cNvPr id="4096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493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636" y="1021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76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19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021"/>
                    <a:ext cx="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40988" name="Group 28"/>
              <p:cNvGrpSpPr>
                <a:grpSpLocks/>
              </p:cNvGrpSpPr>
              <p:nvPr/>
            </p:nvGrpSpPr>
            <p:grpSpPr bwMode="auto">
              <a:xfrm>
                <a:off x="3203" y="1021"/>
                <a:ext cx="1348" cy="0"/>
                <a:chOff x="3203" y="1021"/>
                <a:chExt cx="1348" cy="0"/>
              </a:xfrm>
            </p:grpSpPr>
            <p:grpSp>
              <p:nvGrpSpPr>
                <p:cNvPr id="40981" name="Group 21"/>
                <p:cNvGrpSpPr>
                  <a:grpSpLocks/>
                </p:cNvGrpSpPr>
                <p:nvPr/>
              </p:nvGrpSpPr>
              <p:grpSpPr bwMode="auto">
                <a:xfrm>
                  <a:off x="3203" y="1021"/>
                  <a:ext cx="638" cy="0"/>
                  <a:chOff x="3203" y="1021"/>
                  <a:chExt cx="638" cy="0"/>
                </a:xfrm>
              </p:grpSpPr>
              <p:sp>
                <p:nvSpPr>
                  <p:cNvPr id="4097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1021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344" y="1021"/>
                    <a:ext cx="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87" y="1021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628" y="1021"/>
                    <a:ext cx="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8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770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0987" name="Group 27"/>
                <p:cNvGrpSpPr>
                  <a:grpSpLocks/>
                </p:cNvGrpSpPr>
                <p:nvPr/>
              </p:nvGrpSpPr>
              <p:grpSpPr bwMode="auto">
                <a:xfrm>
                  <a:off x="3914" y="1021"/>
                  <a:ext cx="637" cy="0"/>
                  <a:chOff x="3914" y="1021"/>
                  <a:chExt cx="637" cy="0"/>
                </a:xfrm>
              </p:grpSpPr>
              <p:sp>
                <p:nvSpPr>
                  <p:cNvPr id="4098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914" y="1021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8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54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8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96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8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338" y="1021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8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81" y="1021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41016" name="Group 56"/>
            <p:cNvGrpSpPr>
              <a:grpSpLocks/>
            </p:cNvGrpSpPr>
            <p:nvPr/>
          </p:nvGrpSpPr>
          <p:grpSpPr bwMode="auto">
            <a:xfrm>
              <a:off x="1765" y="1021"/>
              <a:ext cx="0" cy="2593"/>
              <a:chOff x="1765" y="1021"/>
              <a:chExt cx="0" cy="2593"/>
            </a:xfrm>
          </p:grpSpPr>
          <p:grpSp>
            <p:nvGrpSpPr>
              <p:cNvPr id="41002" name="Group 42"/>
              <p:cNvGrpSpPr>
                <a:grpSpLocks/>
              </p:cNvGrpSpPr>
              <p:nvPr/>
            </p:nvGrpSpPr>
            <p:grpSpPr bwMode="auto">
              <a:xfrm>
                <a:off x="1765" y="1021"/>
                <a:ext cx="0" cy="1264"/>
                <a:chOff x="1765" y="1021"/>
                <a:chExt cx="0" cy="1264"/>
              </a:xfrm>
            </p:grpSpPr>
            <p:grpSp>
              <p:nvGrpSpPr>
                <p:cNvPr id="40995" name="Group 35"/>
                <p:cNvGrpSpPr>
                  <a:grpSpLocks/>
                </p:cNvGrpSpPr>
                <p:nvPr/>
              </p:nvGrpSpPr>
              <p:grpSpPr bwMode="auto">
                <a:xfrm>
                  <a:off x="1765" y="1021"/>
                  <a:ext cx="0" cy="599"/>
                  <a:chOff x="1765" y="1021"/>
                  <a:chExt cx="0" cy="599"/>
                </a:xfrm>
              </p:grpSpPr>
              <p:sp>
                <p:nvSpPr>
                  <p:cNvPr id="4099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021"/>
                    <a:ext cx="0" cy="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154"/>
                    <a:ext cx="0" cy="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289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423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555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001" name="Group 41"/>
                <p:cNvGrpSpPr>
                  <a:grpSpLocks/>
                </p:cNvGrpSpPr>
                <p:nvPr/>
              </p:nvGrpSpPr>
              <p:grpSpPr bwMode="auto">
                <a:xfrm>
                  <a:off x="1765" y="1687"/>
                  <a:ext cx="0" cy="598"/>
                  <a:chOff x="1765" y="1687"/>
                  <a:chExt cx="0" cy="598"/>
                </a:xfrm>
              </p:grpSpPr>
              <p:sp>
                <p:nvSpPr>
                  <p:cNvPr id="409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687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820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1952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99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086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0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218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41015" name="Group 55"/>
              <p:cNvGrpSpPr>
                <a:grpSpLocks/>
              </p:cNvGrpSpPr>
              <p:nvPr/>
            </p:nvGrpSpPr>
            <p:grpSpPr bwMode="auto">
              <a:xfrm>
                <a:off x="1765" y="2350"/>
                <a:ext cx="0" cy="1264"/>
                <a:chOff x="1765" y="2350"/>
                <a:chExt cx="0" cy="1264"/>
              </a:xfrm>
            </p:grpSpPr>
            <p:grpSp>
              <p:nvGrpSpPr>
                <p:cNvPr id="41008" name="Group 48"/>
                <p:cNvGrpSpPr>
                  <a:grpSpLocks/>
                </p:cNvGrpSpPr>
                <p:nvPr/>
              </p:nvGrpSpPr>
              <p:grpSpPr bwMode="auto">
                <a:xfrm>
                  <a:off x="1765" y="2350"/>
                  <a:ext cx="0" cy="599"/>
                  <a:chOff x="1765" y="2350"/>
                  <a:chExt cx="0" cy="599"/>
                </a:xfrm>
              </p:grpSpPr>
              <p:sp>
                <p:nvSpPr>
                  <p:cNvPr id="4100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350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0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484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0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617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0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750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2882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014" name="Group 54"/>
                <p:cNvGrpSpPr>
                  <a:grpSpLocks/>
                </p:cNvGrpSpPr>
                <p:nvPr/>
              </p:nvGrpSpPr>
              <p:grpSpPr bwMode="auto">
                <a:xfrm>
                  <a:off x="1765" y="3015"/>
                  <a:ext cx="0" cy="599"/>
                  <a:chOff x="1765" y="3015"/>
                  <a:chExt cx="0" cy="599"/>
                </a:xfrm>
              </p:grpSpPr>
              <p:sp>
                <p:nvSpPr>
                  <p:cNvPr id="4100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3015"/>
                    <a:ext cx="0" cy="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1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3148"/>
                    <a:ext cx="0" cy="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1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3281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1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3413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1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3546"/>
                    <a:ext cx="0" cy="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41043" name="Group 83"/>
            <p:cNvGrpSpPr>
              <a:grpSpLocks/>
            </p:cNvGrpSpPr>
            <p:nvPr/>
          </p:nvGrpSpPr>
          <p:grpSpPr bwMode="auto">
            <a:xfrm>
              <a:off x="4551" y="1006"/>
              <a:ext cx="0" cy="2592"/>
              <a:chOff x="4551" y="1006"/>
              <a:chExt cx="0" cy="2592"/>
            </a:xfrm>
          </p:grpSpPr>
          <p:grpSp>
            <p:nvGrpSpPr>
              <p:cNvPr id="41029" name="Group 69"/>
              <p:cNvGrpSpPr>
                <a:grpSpLocks/>
              </p:cNvGrpSpPr>
              <p:nvPr/>
            </p:nvGrpSpPr>
            <p:grpSpPr bwMode="auto">
              <a:xfrm>
                <a:off x="4551" y="2336"/>
                <a:ext cx="0" cy="1262"/>
                <a:chOff x="4551" y="2336"/>
                <a:chExt cx="0" cy="1262"/>
              </a:xfrm>
            </p:grpSpPr>
            <p:grpSp>
              <p:nvGrpSpPr>
                <p:cNvPr id="41022" name="Group 62"/>
                <p:cNvGrpSpPr>
                  <a:grpSpLocks/>
                </p:cNvGrpSpPr>
                <p:nvPr/>
              </p:nvGrpSpPr>
              <p:grpSpPr bwMode="auto">
                <a:xfrm>
                  <a:off x="4551" y="3000"/>
                  <a:ext cx="0" cy="598"/>
                  <a:chOff x="4551" y="3000"/>
                  <a:chExt cx="0" cy="598"/>
                </a:xfrm>
              </p:grpSpPr>
              <p:sp>
                <p:nvSpPr>
                  <p:cNvPr id="41017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531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1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397"/>
                    <a:ext cx="0" cy="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19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265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20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132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21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000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028" name="Group 68"/>
                <p:cNvGrpSpPr>
                  <a:grpSpLocks/>
                </p:cNvGrpSpPr>
                <p:nvPr/>
              </p:nvGrpSpPr>
              <p:grpSpPr bwMode="auto">
                <a:xfrm>
                  <a:off x="4551" y="2336"/>
                  <a:ext cx="0" cy="596"/>
                  <a:chOff x="4551" y="2336"/>
                  <a:chExt cx="0" cy="596"/>
                </a:xfrm>
              </p:grpSpPr>
              <p:sp>
                <p:nvSpPr>
                  <p:cNvPr id="4102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866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24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733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25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600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26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467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2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336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41042" name="Group 82"/>
              <p:cNvGrpSpPr>
                <a:grpSpLocks/>
              </p:cNvGrpSpPr>
              <p:nvPr/>
            </p:nvGrpSpPr>
            <p:grpSpPr bwMode="auto">
              <a:xfrm>
                <a:off x="4551" y="1006"/>
                <a:ext cx="0" cy="1263"/>
                <a:chOff x="4551" y="1006"/>
                <a:chExt cx="0" cy="1263"/>
              </a:xfrm>
            </p:grpSpPr>
            <p:grpSp>
              <p:nvGrpSpPr>
                <p:cNvPr id="41035" name="Group 75"/>
                <p:cNvGrpSpPr>
                  <a:grpSpLocks/>
                </p:cNvGrpSpPr>
                <p:nvPr/>
              </p:nvGrpSpPr>
              <p:grpSpPr bwMode="auto">
                <a:xfrm>
                  <a:off x="4551" y="1671"/>
                  <a:ext cx="0" cy="598"/>
                  <a:chOff x="4551" y="1671"/>
                  <a:chExt cx="0" cy="598"/>
                </a:xfrm>
              </p:grpSpPr>
              <p:sp>
                <p:nvSpPr>
                  <p:cNvPr id="41030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202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2068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2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93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3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804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4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671"/>
                    <a:ext cx="0" cy="6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041" name="Group 81"/>
                <p:cNvGrpSpPr>
                  <a:grpSpLocks/>
                </p:cNvGrpSpPr>
                <p:nvPr/>
              </p:nvGrpSpPr>
              <p:grpSpPr bwMode="auto">
                <a:xfrm>
                  <a:off x="4551" y="1006"/>
                  <a:ext cx="0" cy="598"/>
                  <a:chOff x="4551" y="1006"/>
                  <a:chExt cx="0" cy="598"/>
                </a:xfrm>
              </p:grpSpPr>
              <p:sp>
                <p:nvSpPr>
                  <p:cNvPr id="41036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537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7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404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8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272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39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139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40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1006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41070" name="Group 110"/>
            <p:cNvGrpSpPr>
              <a:grpSpLocks/>
            </p:cNvGrpSpPr>
            <p:nvPr/>
          </p:nvGrpSpPr>
          <p:grpSpPr bwMode="auto">
            <a:xfrm>
              <a:off x="1783" y="3598"/>
              <a:ext cx="2768" cy="0"/>
              <a:chOff x="1783" y="3598"/>
              <a:chExt cx="2768" cy="0"/>
            </a:xfrm>
          </p:grpSpPr>
          <p:grpSp>
            <p:nvGrpSpPr>
              <p:cNvPr id="41056" name="Group 96"/>
              <p:cNvGrpSpPr>
                <a:grpSpLocks/>
              </p:cNvGrpSpPr>
              <p:nvPr/>
            </p:nvGrpSpPr>
            <p:grpSpPr bwMode="auto">
              <a:xfrm>
                <a:off x="3203" y="3598"/>
                <a:ext cx="1348" cy="0"/>
                <a:chOff x="3203" y="3598"/>
                <a:chExt cx="1348" cy="0"/>
              </a:xfrm>
            </p:grpSpPr>
            <p:grpSp>
              <p:nvGrpSpPr>
                <p:cNvPr id="41049" name="Group 89"/>
                <p:cNvGrpSpPr>
                  <a:grpSpLocks/>
                </p:cNvGrpSpPr>
                <p:nvPr/>
              </p:nvGrpSpPr>
              <p:grpSpPr bwMode="auto">
                <a:xfrm>
                  <a:off x="3914" y="3598"/>
                  <a:ext cx="637" cy="0"/>
                  <a:chOff x="3914" y="3598"/>
                  <a:chExt cx="637" cy="0"/>
                </a:xfrm>
              </p:grpSpPr>
              <p:sp>
                <p:nvSpPr>
                  <p:cNvPr id="41044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1" y="3598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45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8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46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6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47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54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48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14" y="3598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055" name="Group 95"/>
                <p:cNvGrpSpPr>
                  <a:grpSpLocks/>
                </p:cNvGrpSpPr>
                <p:nvPr/>
              </p:nvGrpSpPr>
              <p:grpSpPr bwMode="auto">
                <a:xfrm>
                  <a:off x="3203" y="3598"/>
                  <a:ext cx="638" cy="0"/>
                  <a:chOff x="3203" y="3598"/>
                  <a:chExt cx="638" cy="0"/>
                </a:xfrm>
              </p:grpSpPr>
              <p:sp>
                <p:nvSpPr>
                  <p:cNvPr id="41050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70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51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28" y="3598"/>
                    <a:ext cx="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52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87" y="3598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53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44" y="3598"/>
                    <a:ext cx="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54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03" y="3598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41069" name="Group 109"/>
              <p:cNvGrpSpPr>
                <a:grpSpLocks/>
              </p:cNvGrpSpPr>
              <p:nvPr/>
            </p:nvGrpSpPr>
            <p:grpSpPr bwMode="auto">
              <a:xfrm>
                <a:off x="1783" y="3598"/>
                <a:ext cx="1350" cy="0"/>
                <a:chOff x="1783" y="3598"/>
                <a:chExt cx="1350" cy="0"/>
              </a:xfrm>
            </p:grpSpPr>
            <p:grpSp>
              <p:nvGrpSpPr>
                <p:cNvPr id="41062" name="Group 102"/>
                <p:cNvGrpSpPr>
                  <a:grpSpLocks/>
                </p:cNvGrpSpPr>
                <p:nvPr/>
              </p:nvGrpSpPr>
              <p:grpSpPr bwMode="auto">
                <a:xfrm>
                  <a:off x="2493" y="3598"/>
                  <a:ext cx="640" cy="0"/>
                  <a:chOff x="2493" y="3598"/>
                  <a:chExt cx="640" cy="0"/>
                </a:xfrm>
              </p:grpSpPr>
              <p:sp>
                <p:nvSpPr>
                  <p:cNvPr id="41057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1" y="3598"/>
                    <a:ext cx="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58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9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59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76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60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36" y="3598"/>
                    <a:ext cx="7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61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93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068" name="Group 108"/>
                <p:cNvGrpSpPr>
                  <a:grpSpLocks/>
                </p:cNvGrpSpPr>
                <p:nvPr/>
              </p:nvGrpSpPr>
              <p:grpSpPr bwMode="auto">
                <a:xfrm>
                  <a:off x="1783" y="3598"/>
                  <a:ext cx="639" cy="0"/>
                  <a:chOff x="1783" y="3598"/>
                  <a:chExt cx="639" cy="0"/>
                </a:xfrm>
              </p:grpSpPr>
              <p:sp>
                <p:nvSpPr>
                  <p:cNvPr id="41063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51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64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9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65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66" name="Line 1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4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067" name="Line 1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83" y="3598"/>
                    <a:ext cx="7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41072" name="Rectangle 112"/>
          <p:cNvSpPr>
            <a:spLocks noChangeArrowheads="1"/>
          </p:cNvSpPr>
          <p:nvPr/>
        </p:nvSpPr>
        <p:spPr bwMode="auto">
          <a:xfrm>
            <a:off x="5921375" y="1835150"/>
            <a:ext cx="344488" cy="11207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73" name="Line 113"/>
          <p:cNvSpPr>
            <a:spLocks noChangeShapeType="1"/>
          </p:cNvSpPr>
          <p:nvPr/>
        </p:nvSpPr>
        <p:spPr bwMode="auto">
          <a:xfrm>
            <a:off x="4037013" y="3141663"/>
            <a:ext cx="60007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74" name="Rectangle 114"/>
          <p:cNvSpPr>
            <a:spLocks noChangeArrowheads="1"/>
          </p:cNvSpPr>
          <p:nvPr/>
        </p:nvSpPr>
        <p:spPr bwMode="auto">
          <a:xfrm>
            <a:off x="3170238" y="2925763"/>
            <a:ext cx="831850" cy="4730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EPROM</a:t>
            </a:r>
          </a:p>
          <a:p>
            <a:pPr algn="l" defTabSz="739775"/>
            <a:r>
              <a:rPr lang="en-US" sz="800" b="0"/>
              <a:t>(CIS/DEMON)</a:t>
            </a:r>
          </a:p>
        </p:txBody>
      </p:sp>
      <p:sp>
        <p:nvSpPr>
          <p:cNvPr id="41075" name="Rectangle 115"/>
          <p:cNvSpPr>
            <a:spLocks noChangeArrowheads="1"/>
          </p:cNvSpPr>
          <p:nvPr/>
        </p:nvSpPr>
        <p:spPr bwMode="auto">
          <a:xfrm>
            <a:off x="3962400" y="3549650"/>
            <a:ext cx="1450975" cy="1143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76" name="Rectangle 116"/>
          <p:cNvSpPr>
            <a:spLocks noChangeArrowheads="1"/>
          </p:cNvSpPr>
          <p:nvPr/>
        </p:nvSpPr>
        <p:spPr bwMode="auto">
          <a:xfrm>
            <a:off x="4179888" y="3790950"/>
            <a:ext cx="1011237" cy="6778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739775"/>
            <a:r>
              <a:rPr lang="en-US" sz="1400"/>
              <a:t>GPS </a:t>
            </a:r>
          </a:p>
          <a:p>
            <a:pPr defTabSz="739775"/>
            <a:r>
              <a:rPr lang="en-US" sz="1400"/>
              <a:t>micro-</a:t>
            </a:r>
          </a:p>
          <a:p>
            <a:pPr defTabSz="739775"/>
            <a:r>
              <a:rPr lang="en-US" sz="1400"/>
              <a:t>controller</a:t>
            </a:r>
          </a:p>
        </p:txBody>
      </p:sp>
      <p:sp>
        <p:nvSpPr>
          <p:cNvPr id="41077" name="Line 117"/>
          <p:cNvSpPr>
            <a:spLocks noChangeShapeType="1"/>
          </p:cNvSpPr>
          <p:nvPr/>
        </p:nvSpPr>
        <p:spPr bwMode="auto">
          <a:xfrm flipV="1">
            <a:off x="4640263" y="2660650"/>
            <a:ext cx="0" cy="862013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78" name="Line 118"/>
          <p:cNvSpPr>
            <a:spLocks noChangeShapeType="1"/>
          </p:cNvSpPr>
          <p:nvPr/>
        </p:nvSpPr>
        <p:spPr bwMode="auto">
          <a:xfrm flipH="1">
            <a:off x="5445125" y="4078288"/>
            <a:ext cx="12858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79" name="Line 119"/>
          <p:cNvSpPr>
            <a:spLocks noChangeShapeType="1"/>
          </p:cNvSpPr>
          <p:nvPr/>
        </p:nvSpPr>
        <p:spPr bwMode="auto">
          <a:xfrm flipH="1">
            <a:off x="5624513" y="2346325"/>
            <a:ext cx="287337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80" name="Line 120"/>
          <p:cNvSpPr>
            <a:spLocks noChangeShapeType="1"/>
          </p:cNvSpPr>
          <p:nvPr/>
        </p:nvSpPr>
        <p:spPr bwMode="auto">
          <a:xfrm>
            <a:off x="5646738" y="2295525"/>
            <a:ext cx="0" cy="148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81" name="Line 121"/>
          <p:cNvSpPr>
            <a:spLocks noChangeShapeType="1"/>
          </p:cNvSpPr>
          <p:nvPr/>
        </p:nvSpPr>
        <p:spPr bwMode="auto">
          <a:xfrm flipH="1">
            <a:off x="5440363" y="3762375"/>
            <a:ext cx="2381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82" name="Rectangle 122"/>
          <p:cNvSpPr>
            <a:spLocks noChangeArrowheads="1"/>
          </p:cNvSpPr>
          <p:nvPr/>
        </p:nvSpPr>
        <p:spPr bwMode="auto">
          <a:xfrm>
            <a:off x="5940425" y="1914525"/>
            <a:ext cx="269875" cy="88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8</a:t>
            </a:r>
          </a:p>
          <a:p>
            <a:pPr algn="l" defTabSz="739775"/>
            <a:r>
              <a:rPr lang="en-US" sz="1200" b="0"/>
              <a:t>5</a:t>
            </a:r>
          </a:p>
          <a:p>
            <a:pPr algn="l" defTabSz="739775"/>
            <a:r>
              <a:rPr lang="en-US" sz="1000" b="0"/>
              <a:t>C</a:t>
            </a:r>
            <a:endParaRPr lang="en-US" sz="1200" b="0"/>
          </a:p>
          <a:p>
            <a:pPr algn="l" defTabSz="739775"/>
            <a:r>
              <a:rPr lang="en-US" sz="1200" b="0"/>
              <a:t>3</a:t>
            </a:r>
          </a:p>
          <a:p>
            <a:pPr algn="l" defTabSz="739775"/>
            <a:r>
              <a:rPr lang="en-US" sz="1200" b="0"/>
              <a:t>0</a:t>
            </a:r>
          </a:p>
        </p:txBody>
      </p:sp>
      <p:sp>
        <p:nvSpPr>
          <p:cNvPr id="41083" name="Rectangle 123"/>
          <p:cNvSpPr>
            <a:spLocks noChangeArrowheads="1"/>
          </p:cNvSpPr>
          <p:nvPr/>
        </p:nvSpPr>
        <p:spPr bwMode="auto">
          <a:xfrm>
            <a:off x="3783013" y="1898650"/>
            <a:ext cx="1042987" cy="3317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84" name="Rectangle 124"/>
          <p:cNvSpPr>
            <a:spLocks noChangeArrowheads="1"/>
          </p:cNvSpPr>
          <p:nvPr/>
        </p:nvSpPr>
        <p:spPr bwMode="auto">
          <a:xfrm>
            <a:off x="3783013" y="2303463"/>
            <a:ext cx="1042987" cy="331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085" name="Rectangle 125"/>
          <p:cNvSpPr>
            <a:spLocks noChangeArrowheads="1"/>
          </p:cNvSpPr>
          <p:nvPr/>
        </p:nvSpPr>
        <p:spPr bwMode="auto">
          <a:xfrm>
            <a:off x="3840163" y="1922463"/>
            <a:ext cx="89535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900" b="0"/>
              <a:t>SRAM Bank 2</a:t>
            </a:r>
          </a:p>
        </p:txBody>
      </p:sp>
      <p:sp>
        <p:nvSpPr>
          <p:cNvPr id="41086" name="Rectangle 126"/>
          <p:cNvSpPr>
            <a:spLocks noChangeArrowheads="1"/>
          </p:cNvSpPr>
          <p:nvPr/>
        </p:nvSpPr>
        <p:spPr bwMode="auto">
          <a:xfrm>
            <a:off x="3844925" y="2303463"/>
            <a:ext cx="89535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900" b="0"/>
              <a:t>SRAM Bank 1</a:t>
            </a:r>
          </a:p>
        </p:txBody>
      </p:sp>
      <p:sp>
        <p:nvSpPr>
          <p:cNvPr id="41087" name="Rectangle 127"/>
          <p:cNvSpPr>
            <a:spLocks noChangeArrowheads="1"/>
          </p:cNvSpPr>
          <p:nvPr/>
        </p:nvSpPr>
        <p:spPr bwMode="auto">
          <a:xfrm>
            <a:off x="4262438" y="2063750"/>
            <a:ext cx="561975" cy="198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128kx32</a:t>
            </a:r>
          </a:p>
        </p:txBody>
      </p:sp>
      <p:sp>
        <p:nvSpPr>
          <p:cNvPr id="41088" name="Line 128"/>
          <p:cNvSpPr>
            <a:spLocks noChangeShapeType="1"/>
          </p:cNvSpPr>
          <p:nvPr/>
        </p:nvSpPr>
        <p:spPr bwMode="auto">
          <a:xfrm flipH="1">
            <a:off x="4645025" y="2876550"/>
            <a:ext cx="381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89" name="Line 129"/>
          <p:cNvSpPr>
            <a:spLocks noChangeShapeType="1"/>
          </p:cNvSpPr>
          <p:nvPr/>
        </p:nvSpPr>
        <p:spPr bwMode="auto">
          <a:xfrm flipV="1">
            <a:off x="5033963" y="1731963"/>
            <a:ext cx="0" cy="1192212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1092" name="Group 132"/>
          <p:cNvGrpSpPr>
            <a:grpSpLocks/>
          </p:cNvGrpSpPr>
          <p:nvPr/>
        </p:nvGrpSpPr>
        <p:grpSpPr bwMode="auto">
          <a:xfrm>
            <a:off x="4186238" y="1511300"/>
            <a:ext cx="2112962" cy="225425"/>
            <a:chOff x="2637" y="952"/>
            <a:chExt cx="1331" cy="142"/>
          </a:xfrm>
        </p:grpSpPr>
        <p:sp>
          <p:nvSpPr>
            <p:cNvPr id="41090" name="Rectangle 130"/>
            <p:cNvSpPr>
              <a:spLocks noChangeArrowheads="1"/>
            </p:cNvSpPr>
            <p:nvPr/>
          </p:nvSpPr>
          <p:spPr bwMode="auto">
            <a:xfrm>
              <a:off x="2637" y="964"/>
              <a:ext cx="1331" cy="1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91" name="Rectangle 131"/>
            <p:cNvSpPr>
              <a:spLocks noChangeArrowheads="1"/>
            </p:cNvSpPr>
            <p:nvPr/>
          </p:nvSpPr>
          <p:spPr bwMode="auto">
            <a:xfrm>
              <a:off x="2707" y="952"/>
              <a:ext cx="1064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000" b="0"/>
                <a:t>96 way bus expansion port</a:t>
              </a:r>
            </a:p>
          </p:txBody>
        </p:sp>
      </p:grpSp>
      <p:sp>
        <p:nvSpPr>
          <p:cNvPr id="41093" name="Rectangle 133"/>
          <p:cNvSpPr>
            <a:spLocks noChangeArrowheads="1"/>
          </p:cNvSpPr>
          <p:nvPr/>
        </p:nvSpPr>
        <p:spPr bwMode="auto">
          <a:xfrm>
            <a:off x="4262438" y="2459038"/>
            <a:ext cx="561975" cy="198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128kx32</a:t>
            </a:r>
          </a:p>
        </p:txBody>
      </p:sp>
      <p:sp>
        <p:nvSpPr>
          <p:cNvPr id="41094" name="Line 134"/>
          <p:cNvSpPr>
            <a:spLocks noChangeShapeType="1"/>
          </p:cNvSpPr>
          <p:nvPr/>
        </p:nvSpPr>
        <p:spPr bwMode="auto">
          <a:xfrm>
            <a:off x="3535363" y="5043488"/>
            <a:ext cx="56038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95" name="Line 135"/>
          <p:cNvSpPr>
            <a:spLocks noChangeShapeType="1"/>
          </p:cNvSpPr>
          <p:nvPr/>
        </p:nvSpPr>
        <p:spPr bwMode="auto">
          <a:xfrm flipV="1">
            <a:off x="4095750" y="4732338"/>
            <a:ext cx="0" cy="3111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96" name="Line 136"/>
          <p:cNvSpPr>
            <a:spLocks noChangeShapeType="1"/>
          </p:cNvSpPr>
          <p:nvPr/>
        </p:nvSpPr>
        <p:spPr bwMode="auto">
          <a:xfrm>
            <a:off x="4233863" y="5346700"/>
            <a:ext cx="1174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97" name="Line 137"/>
          <p:cNvSpPr>
            <a:spLocks noChangeShapeType="1"/>
          </p:cNvSpPr>
          <p:nvPr/>
        </p:nvSpPr>
        <p:spPr bwMode="auto">
          <a:xfrm flipV="1">
            <a:off x="4351338" y="4732338"/>
            <a:ext cx="0" cy="60483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98" name="Rectangle 138"/>
          <p:cNvSpPr>
            <a:spLocks noChangeArrowheads="1"/>
          </p:cNvSpPr>
          <p:nvPr/>
        </p:nvSpPr>
        <p:spPr bwMode="auto">
          <a:xfrm>
            <a:off x="2998788" y="4859338"/>
            <a:ext cx="527050" cy="4286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1107" name="Group 147"/>
          <p:cNvGrpSpPr>
            <a:grpSpLocks/>
          </p:cNvGrpSpPr>
          <p:nvPr/>
        </p:nvGrpSpPr>
        <p:grpSpPr bwMode="auto">
          <a:xfrm>
            <a:off x="3097213" y="4916488"/>
            <a:ext cx="339725" cy="125412"/>
            <a:chOff x="1951" y="3097"/>
            <a:chExt cx="214" cy="79"/>
          </a:xfrm>
        </p:grpSpPr>
        <p:grpSp>
          <p:nvGrpSpPr>
            <p:cNvPr id="41103" name="Group 143"/>
            <p:cNvGrpSpPr>
              <a:grpSpLocks/>
            </p:cNvGrpSpPr>
            <p:nvPr/>
          </p:nvGrpSpPr>
          <p:grpSpPr bwMode="auto">
            <a:xfrm>
              <a:off x="1951" y="3137"/>
              <a:ext cx="214" cy="39"/>
              <a:chOff x="1951" y="3137"/>
              <a:chExt cx="214" cy="39"/>
            </a:xfrm>
          </p:grpSpPr>
          <p:sp>
            <p:nvSpPr>
              <p:cNvPr id="41099" name="Line 139"/>
              <p:cNvSpPr>
                <a:spLocks noChangeShapeType="1"/>
              </p:cNvSpPr>
              <p:nvPr/>
            </p:nvSpPr>
            <p:spPr bwMode="auto">
              <a:xfrm>
                <a:off x="1951" y="3171"/>
                <a:ext cx="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100" name="Line 140"/>
              <p:cNvSpPr>
                <a:spLocks noChangeShapeType="1"/>
              </p:cNvSpPr>
              <p:nvPr/>
            </p:nvSpPr>
            <p:spPr bwMode="auto">
              <a:xfrm>
                <a:off x="2097" y="3173"/>
                <a:ext cx="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101" name="Oval 141"/>
              <p:cNvSpPr>
                <a:spLocks noChangeArrowheads="1"/>
              </p:cNvSpPr>
              <p:nvPr/>
            </p:nvSpPr>
            <p:spPr bwMode="auto">
              <a:xfrm>
                <a:off x="2017" y="3168"/>
                <a:ext cx="9" cy="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102" name="Line 142"/>
              <p:cNvSpPr>
                <a:spLocks noChangeShapeType="1"/>
              </p:cNvSpPr>
              <p:nvPr/>
            </p:nvSpPr>
            <p:spPr bwMode="auto">
              <a:xfrm flipH="1" flipV="1">
                <a:off x="2032" y="3137"/>
                <a:ext cx="65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1106" name="Group 146"/>
            <p:cNvGrpSpPr>
              <a:grpSpLocks/>
            </p:cNvGrpSpPr>
            <p:nvPr/>
          </p:nvGrpSpPr>
          <p:grpSpPr bwMode="auto">
            <a:xfrm>
              <a:off x="2013" y="3097"/>
              <a:ext cx="81" cy="18"/>
              <a:chOff x="2013" y="3097"/>
              <a:chExt cx="81" cy="18"/>
            </a:xfrm>
          </p:grpSpPr>
          <p:sp>
            <p:nvSpPr>
              <p:cNvPr id="41104" name="Line 144"/>
              <p:cNvSpPr>
                <a:spLocks noChangeShapeType="1"/>
              </p:cNvSpPr>
              <p:nvPr/>
            </p:nvSpPr>
            <p:spPr bwMode="auto">
              <a:xfrm>
                <a:off x="2013" y="3115"/>
                <a:ext cx="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105" name="Rectangle 145"/>
              <p:cNvSpPr>
                <a:spLocks noChangeArrowheads="1"/>
              </p:cNvSpPr>
              <p:nvPr/>
            </p:nvSpPr>
            <p:spPr bwMode="auto">
              <a:xfrm>
                <a:off x="2038" y="3097"/>
                <a:ext cx="32" cy="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1108" name="Rectangle 148"/>
          <p:cNvSpPr>
            <a:spLocks noChangeArrowheads="1"/>
          </p:cNvSpPr>
          <p:nvPr/>
        </p:nvSpPr>
        <p:spPr bwMode="auto">
          <a:xfrm>
            <a:off x="2984500" y="5054600"/>
            <a:ext cx="5762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Reset</a:t>
            </a:r>
          </a:p>
        </p:txBody>
      </p:sp>
      <p:sp>
        <p:nvSpPr>
          <p:cNvPr id="41109" name="Rectangle 149"/>
          <p:cNvSpPr>
            <a:spLocks noChangeArrowheads="1"/>
          </p:cNvSpPr>
          <p:nvPr/>
        </p:nvSpPr>
        <p:spPr bwMode="auto">
          <a:xfrm>
            <a:off x="3687763" y="5140325"/>
            <a:ext cx="517525" cy="420688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1118" name="Group 158"/>
          <p:cNvGrpSpPr>
            <a:grpSpLocks/>
          </p:cNvGrpSpPr>
          <p:nvPr/>
        </p:nvGrpSpPr>
        <p:grpSpPr bwMode="auto">
          <a:xfrm>
            <a:off x="3776663" y="5218113"/>
            <a:ext cx="339725" cy="125412"/>
            <a:chOff x="2379" y="3287"/>
            <a:chExt cx="214" cy="79"/>
          </a:xfrm>
        </p:grpSpPr>
        <p:grpSp>
          <p:nvGrpSpPr>
            <p:cNvPr id="41114" name="Group 154"/>
            <p:cNvGrpSpPr>
              <a:grpSpLocks/>
            </p:cNvGrpSpPr>
            <p:nvPr/>
          </p:nvGrpSpPr>
          <p:grpSpPr bwMode="auto">
            <a:xfrm>
              <a:off x="2379" y="3327"/>
              <a:ext cx="214" cy="39"/>
              <a:chOff x="2379" y="3327"/>
              <a:chExt cx="214" cy="39"/>
            </a:xfrm>
          </p:grpSpPr>
          <p:sp>
            <p:nvSpPr>
              <p:cNvPr id="41110" name="Line 150"/>
              <p:cNvSpPr>
                <a:spLocks noChangeShapeType="1"/>
              </p:cNvSpPr>
              <p:nvPr/>
            </p:nvSpPr>
            <p:spPr bwMode="auto">
              <a:xfrm>
                <a:off x="2379" y="3361"/>
                <a:ext cx="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111" name="Line 151"/>
              <p:cNvSpPr>
                <a:spLocks noChangeShapeType="1"/>
              </p:cNvSpPr>
              <p:nvPr/>
            </p:nvSpPr>
            <p:spPr bwMode="auto">
              <a:xfrm>
                <a:off x="2524" y="3364"/>
                <a:ext cx="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112" name="Oval 152"/>
              <p:cNvSpPr>
                <a:spLocks noChangeArrowheads="1"/>
              </p:cNvSpPr>
              <p:nvPr/>
            </p:nvSpPr>
            <p:spPr bwMode="auto">
              <a:xfrm>
                <a:off x="2445" y="3358"/>
                <a:ext cx="8" cy="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113" name="Line 153"/>
              <p:cNvSpPr>
                <a:spLocks noChangeShapeType="1"/>
              </p:cNvSpPr>
              <p:nvPr/>
            </p:nvSpPr>
            <p:spPr bwMode="auto">
              <a:xfrm flipH="1" flipV="1">
                <a:off x="2459" y="3327"/>
                <a:ext cx="65" cy="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1117" name="Group 157"/>
            <p:cNvGrpSpPr>
              <a:grpSpLocks/>
            </p:cNvGrpSpPr>
            <p:nvPr/>
          </p:nvGrpSpPr>
          <p:grpSpPr bwMode="auto">
            <a:xfrm>
              <a:off x="2441" y="3287"/>
              <a:ext cx="80" cy="18"/>
              <a:chOff x="2441" y="3287"/>
              <a:chExt cx="80" cy="18"/>
            </a:xfrm>
          </p:grpSpPr>
          <p:sp>
            <p:nvSpPr>
              <p:cNvPr id="41115" name="Line 155"/>
              <p:cNvSpPr>
                <a:spLocks noChangeShapeType="1"/>
              </p:cNvSpPr>
              <p:nvPr/>
            </p:nvSpPr>
            <p:spPr bwMode="auto">
              <a:xfrm>
                <a:off x="2441" y="3305"/>
                <a:ext cx="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116" name="Rectangle 156"/>
              <p:cNvSpPr>
                <a:spLocks noChangeArrowheads="1"/>
              </p:cNvSpPr>
              <p:nvPr/>
            </p:nvSpPr>
            <p:spPr bwMode="auto">
              <a:xfrm>
                <a:off x="2465" y="3287"/>
                <a:ext cx="33" cy="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1119" name="Rectangle 159"/>
          <p:cNvSpPr>
            <a:spLocks noChangeArrowheads="1"/>
          </p:cNvSpPr>
          <p:nvPr/>
        </p:nvSpPr>
        <p:spPr bwMode="auto">
          <a:xfrm>
            <a:off x="3652838" y="5327650"/>
            <a:ext cx="5254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Intrpt</a:t>
            </a:r>
          </a:p>
        </p:txBody>
      </p:sp>
      <p:sp>
        <p:nvSpPr>
          <p:cNvPr id="41120" name="Rectangle 160"/>
          <p:cNvSpPr>
            <a:spLocks noChangeArrowheads="1"/>
          </p:cNvSpPr>
          <p:nvPr/>
        </p:nvSpPr>
        <p:spPr bwMode="auto">
          <a:xfrm>
            <a:off x="6434138" y="1857375"/>
            <a:ext cx="411162" cy="2206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21" name="Rectangle 161"/>
          <p:cNvSpPr>
            <a:spLocks noChangeArrowheads="1"/>
          </p:cNvSpPr>
          <p:nvPr/>
        </p:nvSpPr>
        <p:spPr bwMode="auto">
          <a:xfrm>
            <a:off x="7015163" y="1857375"/>
            <a:ext cx="381000" cy="2206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22" name="Rectangle 162"/>
          <p:cNvSpPr>
            <a:spLocks noChangeArrowheads="1"/>
          </p:cNvSpPr>
          <p:nvPr/>
        </p:nvSpPr>
        <p:spPr bwMode="auto">
          <a:xfrm>
            <a:off x="7015163" y="2246313"/>
            <a:ext cx="381000" cy="222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23" name="Rectangle 163"/>
          <p:cNvSpPr>
            <a:spLocks noChangeArrowheads="1"/>
          </p:cNvSpPr>
          <p:nvPr/>
        </p:nvSpPr>
        <p:spPr bwMode="auto">
          <a:xfrm>
            <a:off x="7015163" y="2635250"/>
            <a:ext cx="381000" cy="222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24" name="Rectangle 164"/>
          <p:cNvSpPr>
            <a:spLocks noChangeArrowheads="1"/>
          </p:cNvSpPr>
          <p:nvPr/>
        </p:nvSpPr>
        <p:spPr bwMode="auto">
          <a:xfrm>
            <a:off x="6365875" y="1852613"/>
            <a:ext cx="566738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RS422</a:t>
            </a:r>
          </a:p>
        </p:txBody>
      </p:sp>
      <p:sp>
        <p:nvSpPr>
          <p:cNvPr id="41125" name="Rectangle 165"/>
          <p:cNvSpPr>
            <a:spLocks noChangeArrowheads="1"/>
          </p:cNvSpPr>
          <p:nvPr/>
        </p:nvSpPr>
        <p:spPr bwMode="auto">
          <a:xfrm>
            <a:off x="7000875" y="1852613"/>
            <a:ext cx="41116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Port</a:t>
            </a:r>
          </a:p>
        </p:txBody>
      </p:sp>
      <p:sp>
        <p:nvSpPr>
          <p:cNvPr id="41126" name="Rectangle 166"/>
          <p:cNvSpPr>
            <a:spLocks noChangeArrowheads="1"/>
          </p:cNvSpPr>
          <p:nvPr/>
        </p:nvSpPr>
        <p:spPr bwMode="auto">
          <a:xfrm>
            <a:off x="6950075" y="2243138"/>
            <a:ext cx="48895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Chl A</a:t>
            </a:r>
          </a:p>
        </p:txBody>
      </p:sp>
      <p:sp>
        <p:nvSpPr>
          <p:cNvPr id="41127" name="Rectangle 167"/>
          <p:cNvSpPr>
            <a:spLocks noChangeArrowheads="1"/>
          </p:cNvSpPr>
          <p:nvPr/>
        </p:nvSpPr>
        <p:spPr bwMode="auto">
          <a:xfrm>
            <a:off x="6940550" y="2651125"/>
            <a:ext cx="48895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Chl B</a:t>
            </a:r>
          </a:p>
        </p:txBody>
      </p:sp>
      <p:sp>
        <p:nvSpPr>
          <p:cNvPr id="41128" name="Line 168"/>
          <p:cNvSpPr>
            <a:spLocks noChangeShapeType="1"/>
          </p:cNvSpPr>
          <p:nvPr/>
        </p:nvSpPr>
        <p:spPr bwMode="auto">
          <a:xfrm>
            <a:off x="6300788" y="2366963"/>
            <a:ext cx="7080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29" name="Line 169"/>
          <p:cNvSpPr>
            <a:spLocks noChangeShapeType="1"/>
          </p:cNvSpPr>
          <p:nvPr/>
        </p:nvSpPr>
        <p:spPr bwMode="auto">
          <a:xfrm>
            <a:off x="6300788" y="2746375"/>
            <a:ext cx="7080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30" name="Line 170"/>
          <p:cNvSpPr>
            <a:spLocks noChangeShapeType="1"/>
          </p:cNvSpPr>
          <p:nvPr/>
        </p:nvSpPr>
        <p:spPr bwMode="auto">
          <a:xfrm>
            <a:off x="6851650" y="1947863"/>
            <a:ext cx="157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31" name="Line 171"/>
          <p:cNvSpPr>
            <a:spLocks noChangeShapeType="1"/>
          </p:cNvSpPr>
          <p:nvPr/>
        </p:nvSpPr>
        <p:spPr bwMode="auto">
          <a:xfrm>
            <a:off x="6300788" y="1947863"/>
            <a:ext cx="11747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32" name="Rectangle 172"/>
          <p:cNvSpPr>
            <a:spLocks noChangeArrowheads="1"/>
          </p:cNvSpPr>
          <p:nvPr/>
        </p:nvSpPr>
        <p:spPr bwMode="auto">
          <a:xfrm>
            <a:off x="6210300" y="4684713"/>
            <a:ext cx="542925" cy="64293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33" name="Rectangle 173"/>
          <p:cNvSpPr>
            <a:spLocks noChangeArrowheads="1"/>
          </p:cNvSpPr>
          <p:nvPr/>
        </p:nvSpPr>
        <p:spPr bwMode="auto">
          <a:xfrm>
            <a:off x="6200775" y="4791075"/>
            <a:ext cx="541338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ADC/</a:t>
            </a:r>
          </a:p>
          <a:p>
            <a:pPr algn="l" defTabSz="739775"/>
            <a:r>
              <a:rPr lang="en-US" sz="1200" b="0"/>
              <a:t>DAC</a:t>
            </a:r>
          </a:p>
        </p:txBody>
      </p:sp>
      <p:sp>
        <p:nvSpPr>
          <p:cNvPr id="41134" name="Rectangle 174"/>
          <p:cNvSpPr>
            <a:spLocks noChangeArrowheads="1"/>
          </p:cNvSpPr>
          <p:nvPr/>
        </p:nvSpPr>
        <p:spPr bwMode="auto">
          <a:xfrm>
            <a:off x="6935788" y="5138738"/>
            <a:ext cx="528637" cy="2016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35" name="Rectangle 175"/>
          <p:cNvSpPr>
            <a:spLocks noChangeArrowheads="1"/>
          </p:cNvSpPr>
          <p:nvPr/>
        </p:nvSpPr>
        <p:spPr bwMode="auto">
          <a:xfrm>
            <a:off x="6889750" y="5124450"/>
            <a:ext cx="6445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Anlg out</a:t>
            </a:r>
          </a:p>
        </p:txBody>
      </p:sp>
      <p:sp>
        <p:nvSpPr>
          <p:cNvPr id="41136" name="Line 176"/>
          <p:cNvSpPr>
            <a:spLocks noChangeShapeType="1"/>
          </p:cNvSpPr>
          <p:nvPr/>
        </p:nvSpPr>
        <p:spPr bwMode="auto">
          <a:xfrm>
            <a:off x="6781800" y="481965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37" name="Line 177"/>
          <p:cNvSpPr>
            <a:spLocks noChangeShapeType="1"/>
          </p:cNvSpPr>
          <p:nvPr/>
        </p:nvSpPr>
        <p:spPr bwMode="auto">
          <a:xfrm>
            <a:off x="6781800" y="5219700"/>
            <a:ext cx="147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38" name="Line 178"/>
          <p:cNvSpPr>
            <a:spLocks noChangeShapeType="1"/>
          </p:cNvSpPr>
          <p:nvPr/>
        </p:nvSpPr>
        <p:spPr bwMode="auto">
          <a:xfrm>
            <a:off x="6329363" y="4079875"/>
            <a:ext cx="0" cy="5746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39" name="Rectangle 179"/>
          <p:cNvSpPr>
            <a:spLocks noChangeArrowheads="1"/>
          </p:cNvSpPr>
          <p:nvPr/>
        </p:nvSpPr>
        <p:spPr bwMode="auto">
          <a:xfrm>
            <a:off x="4557713" y="4995863"/>
            <a:ext cx="915987" cy="24288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40" name="Line 180"/>
          <p:cNvSpPr>
            <a:spLocks noChangeShapeType="1"/>
          </p:cNvSpPr>
          <p:nvPr/>
        </p:nvSpPr>
        <p:spPr bwMode="auto">
          <a:xfrm>
            <a:off x="4775200" y="4724400"/>
            <a:ext cx="0" cy="2619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1143" name="Group 183"/>
          <p:cNvGrpSpPr>
            <a:grpSpLocks/>
          </p:cNvGrpSpPr>
          <p:nvPr/>
        </p:nvGrpSpPr>
        <p:grpSpPr bwMode="auto">
          <a:xfrm>
            <a:off x="4519613" y="5546725"/>
            <a:ext cx="495300" cy="333375"/>
            <a:chOff x="2847" y="3494"/>
            <a:chExt cx="312" cy="210"/>
          </a:xfrm>
        </p:grpSpPr>
        <p:sp>
          <p:nvSpPr>
            <p:cNvPr id="41141" name="Rectangle 181"/>
            <p:cNvSpPr>
              <a:spLocks noChangeArrowheads="1"/>
            </p:cNvSpPr>
            <p:nvPr/>
          </p:nvSpPr>
          <p:spPr bwMode="auto">
            <a:xfrm>
              <a:off x="2882" y="3495"/>
              <a:ext cx="246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42" name="Rectangle 182"/>
            <p:cNvSpPr>
              <a:spLocks noChangeArrowheads="1"/>
            </p:cNvSpPr>
            <p:nvPr/>
          </p:nvSpPr>
          <p:spPr bwMode="auto">
            <a:xfrm>
              <a:off x="2847" y="3494"/>
              <a:ext cx="3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900" b="0"/>
                <a:t>Serial</a:t>
              </a:r>
            </a:p>
            <a:p>
              <a:pPr algn="l" defTabSz="739775"/>
              <a:r>
                <a:rPr lang="en-US" sz="900" b="0"/>
                <a:t>Port A</a:t>
              </a:r>
            </a:p>
          </p:txBody>
        </p:sp>
      </p:grpSp>
      <p:sp>
        <p:nvSpPr>
          <p:cNvPr id="41144" name="Line 184"/>
          <p:cNvSpPr>
            <a:spLocks noChangeShapeType="1"/>
          </p:cNvSpPr>
          <p:nvPr/>
        </p:nvSpPr>
        <p:spPr bwMode="auto">
          <a:xfrm>
            <a:off x="5257800" y="4724400"/>
            <a:ext cx="0" cy="2619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45" name="Line 185"/>
          <p:cNvSpPr>
            <a:spLocks noChangeShapeType="1"/>
          </p:cNvSpPr>
          <p:nvPr/>
        </p:nvSpPr>
        <p:spPr bwMode="auto">
          <a:xfrm>
            <a:off x="5257800" y="5273675"/>
            <a:ext cx="0" cy="2778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1148" name="Group 188"/>
          <p:cNvGrpSpPr>
            <a:grpSpLocks/>
          </p:cNvGrpSpPr>
          <p:nvPr/>
        </p:nvGrpSpPr>
        <p:grpSpPr bwMode="auto">
          <a:xfrm>
            <a:off x="5000625" y="5546725"/>
            <a:ext cx="495300" cy="333375"/>
            <a:chOff x="3150" y="3494"/>
            <a:chExt cx="312" cy="210"/>
          </a:xfrm>
        </p:grpSpPr>
        <p:sp>
          <p:nvSpPr>
            <p:cNvPr id="41146" name="Rectangle 186"/>
            <p:cNvSpPr>
              <a:spLocks noChangeArrowheads="1"/>
            </p:cNvSpPr>
            <p:nvPr/>
          </p:nvSpPr>
          <p:spPr bwMode="auto">
            <a:xfrm>
              <a:off x="3185" y="3495"/>
              <a:ext cx="247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47" name="Rectangle 187"/>
            <p:cNvSpPr>
              <a:spLocks noChangeArrowheads="1"/>
            </p:cNvSpPr>
            <p:nvPr/>
          </p:nvSpPr>
          <p:spPr bwMode="auto">
            <a:xfrm>
              <a:off x="3150" y="3494"/>
              <a:ext cx="3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900" b="0"/>
                <a:t>Serial</a:t>
              </a:r>
            </a:p>
            <a:p>
              <a:pPr algn="l" defTabSz="739775"/>
              <a:r>
                <a:rPr lang="en-US" sz="900" b="0"/>
                <a:t>Port B</a:t>
              </a:r>
            </a:p>
          </p:txBody>
        </p:sp>
      </p:grpSp>
      <p:sp>
        <p:nvSpPr>
          <p:cNvPr id="41149" name="Rectangle 189"/>
          <p:cNvSpPr>
            <a:spLocks noChangeArrowheads="1"/>
          </p:cNvSpPr>
          <p:nvPr/>
        </p:nvSpPr>
        <p:spPr bwMode="auto">
          <a:xfrm>
            <a:off x="4656138" y="4972050"/>
            <a:ext cx="62388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    Level</a:t>
            </a:r>
          </a:p>
          <a:p>
            <a:pPr algn="l" defTabSz="739775"/>
            <a:r>
              <a:rPr lang="en-US" sz="800" b="0"/>
              <a:t>Converter</a:t>
            </a:r>
          </a:p>
        </p:txBody>
      </p:sp>
      <p:sp>
        <p:nvSpPr>
          <p:cNvPr id="41150" name="Line 190"/>
          <p:cNvSpPr>
            <a:spLocks noChangeShapeType="1"/>
          </p:cNvSpPr>
          <p:nvPr/>
        </p:nvSpPr>
        <p:spPr bwMode="auto">
          <a:xfrm>
            <a:off x="6556375" y="4079875"/>
            <a:ext cx="0" cy="5746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51" name="Line 191"/>
          <p:cNvSpPr>
            <a:spLocks noChangeShapeType="1"/>
          </p:cNvSpPr>
          <p:nvPr/>
        </p:nvSpPr>
        <p:spPr bwMode="auto">
          <a:xfrm>
            <a:off x="4775200" y="5257800"/>
            <a:ext cx="0" cy="28416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52" name="Line 192"/>
          <p:cNvSpPr>
            <a:spLocks noChangeShapeType="1"/>
          </p:cNvSpPr>
          <p:nvPr/>
        </p:nvSpPr>
        <p:spPr bwMode="auto">
          <a:xfrm>
            <a:off x="3106738" y="4062413"/>
            <a:ext cx="83185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53" name="Rectangle 193"/>
          <p:cNvSpPr>
            <a:spLocks noChangeArrowheads="1"/>
          </p:cNvSpPr>
          <p:nvPr/>
        </p:nvSpPr>
        <p:spPr bwMode="auto">
          <a:xfrm>
            <a:off x="2674938" y="3346450"/>
            <a:ext cx="223837" cy="6397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54" name="Line 194"/>
          <p:cNvSpPr>
            <a:spLocks noChangeShapeType="1"/>
          </p:cNvSpPr>
          <p:nvPr/>
        </p:nvSpPr>
        <p:spPr bwMode="auto">
          <a:xfrm>
            <a:off x="2905125" y="3690938"/>
            <a:ext cx="177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55" name="Line 195"/>
          <p:cNvSpPr>
            <a:spLocks noChangeShapeType="1"/>
          </p:cNvSpPr>
          <p:nvPr/>
        </p:nvSpPr>
        <p:spPr bwMode="auto">
          <a:xfrm>
            <a:off x="2905125" y="4440238"/>
            <a:ext cx="1571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56" name="Rectangle 196"/>
          <p:cNvSpPr>
            <a:spLocks noChangeArrowheads="1"/>
          </p:cNvSpPr>
          <p:nvPr/>
        </p:nvSpPr>
        <p:spPr bwMode="auto">
          <a:xfrm>
            <a:off x="2674938" y="4156075"/>
            <a:ext cx="223837" cy="6397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57" name="Line 197"/>
          <p:cNvSpPr>
            <a:spLocks noChangeShapeType="1"/>
          </p:cNvSpPr>
          <p:nvPr/>
        </p:nvSpPr>
        <p:spPr bwMode="auto">
          <a:xfrm>
            <a:off x="3089275" y="3654425"/>
            <a:ext cx="0" cy="817563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58" name="Rectangle 198"/>
          <p:cNvSpPr>
            <a:spLocks noChangeArrowheads="1"/>
          </p:cNvSpPr>
          <p:nvPr/>
        </p:nvSpPr>
        <p:spPr bwMode="auto">
          <a:xfrm>
            <a:off x="2619375" y="3449638"/>
            <a:ext cx="24765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3</a:t>
            </a:r>
          </a:p>
          <a:p>
            <a:pPr algn="l" defTabSz="739775"/>
            <a:r>
              <a:rPr lang="en-US" sz="1000" b="0"/>
              <a:t>4</a:t>
            </a:r>
          </a:p>
        </p:txBody>
      </p:sp>
      <p:sp>
        <p:nvSpPr>
          <p:cNvPr id="41159" name="Rectangle 199"/>
          <p:cNvSpPr>
            <a:spLocks noChangeArrowheads="1"/>
          </p:cNvSpPr>
          <p:nvPr/>
        </p:nvSpPr>
        <p:spPr bwMode="auto">
          <a:xfrm>
            <a:off x="2708275" y="3381375"/>
            <a:ext cx="269875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w</a:t>
            </a:r>
          </a:p>
          <a:p>
            <a:pPr algn="l" defTabSz="739775"/>
            <a:r>
              <a:rPr lang="en-US" sz="1000" b="0"/>
              <a:t>a</a:t>
            </a:r>
          </a:p>
          <a:p>
            <a:pPr algn="l" defTabSz="739775"/>
            <a:r>
              <a:rPr lang="en-US" sz="1000" b="0"/>
              <a:t>y</a:t>
            </a:r>
          </a:p>
        </p:txBody>
      </p:sp>
      <p:sp>
        <p:nvSpPr>
          <p:cNvPr id="41160" name="Rectangle 200"/>
          <p:cNvSpPr>
            <a:spLocks noChangeArrowheads="1"/>
          </p:cNvSpPr>
          <p:nvPr/>
        </p:nvSpPr>
        <p:spPr bwMode="auto">
          <a:xfrm>
            <a:off x="2609850" y="4287838"/>
            <a:ext cx="24765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3</a:t>
            </a:r>
          </a:p>
          <a:p>
            <a:pPr algn="l" defTabSz="739775"/>
            <a:r>
              <a:rPr lang="en-US" sz="1000" b="0"/>
              <a:t>4</a:t>
            </a:r>
          </a:p>
        </p:txBody>
      </p:sp>
      <p:sp>
        <p:nvSpPr>
          <p:cNvPr id="41161" name="Rectangle 201"/>
          <p:cNvSpPr>
            <a:spLocks noChangeArrowheads="1"/>
          </p:cNvSpPr>
          <p:nvPr/>
        </p:nvSpPr>
        <p:spPr bwMode="auto">
          <a:xfrm>
            <a:off x="2698750" y="4219575"/>
            <a:ext cx="269875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w</a:t>
            </a:r>
          </a:p>
          <a:p>
            <a:pPr algn="l" defTabSz="739775"/>
            <a:r>
              <a:rPr lang="en-US" sz="1000" b="0"/>
              <a:t>a</a:t>
            </a:r>
          </a:p>
          <a:p>
            <a:pPr algn="l" defTabSz="739775"/>
            <a:r>
              <a:rPr lang="en-US" sz="1000" b="0"/>
              <a:t>y</a:t>
            </a:r>
          </a:p>
        </p:txBody>
      </p:sp>
      <p:sp>
        <p:nvSpPr>
          <p:cNvPr id="41162" name="Line 202"/>
          <p:cNvSpPr>
            <a:spLocks noChangeShapeType="1"/>
          </p:cNvSpPr>
          <p:nvPr/>
        </p:nvSpPr>
        <p:spPr bwMode="auto">
          <a:xfrm>
            <a:off x="5264150" y="1730375"/>
            <a:ext cx="0" cy="17922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63" name="Rectangle 203"/>
          <p:cNvSpPr>
            <a:spLocks noChangeArrowheads="1"/>
          </p:cNvSpPr>
          <p:nvPr/>
        </p:nvSpPr>
        <p:spPr bwMode="auto">
          <a:xfrm>
            <a:off x="5827713" y="2974975"/>
            <a:ext cx="527050" cy="41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Serial</a:t>
            </a:r>
          </a:p>
          <a:p>
            <a:pPr algn="l" defTabSz="739775"/>
            <a:r>
              <a:rPr lang="en-US" sz="800" b="0"/>
              <a:t>Comms</a:t>
            </a:r>
          </a:p>
          <a:p>
            <a:pPr algn="l" defTabSz="739775"/>
            <a:r>
              <a:rPr lang="en-US" sz="800" b="0"/>
              <a:t>i/f</a:t>
            </a:r>
          </a:p>
        </p:txBody>
      </p:sp>
      <p:sp>
        <p:nvSpPr>
          <p:cNvPr id="41164" name="Rectangle 204"/>
          <p:cNvSpPr>
            <a:spLocks noChangeArrowheads="1"/>
          </p:cNvSpPr>
          <p:nvPr/>
        </p:nvSpPr>
        <p:spPr bwMode="auto">
          <a:xfrm>
            <a:off x="5227638" y="1708150"/>
            <a:ext cx="601662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Control &amp;</a:t>
            </a:r>
          </a:p>
          <a:p>
            <a:pPr algn="l" defTabSz="739775"/>
            <a:r>
              <a:rPr lang="en-US" sz="800" b="0"/>
              <a:t>Debug</a:t>
            </a:r>
          </a:p>
        </p:txBody>
      </p:sp>
      <p:sp>
        <p:nvSpPr>
          <p:cNvPr id="41165" name="Rectangle 205"/>
          <p:cNvSpPr>
            <a:spLocks noChangeArrowheads="1"/>
          </p:cNvSpPr>
          <p:nvPr/>
        </p:nvSpPr>
        <p:spPr bwMode="auto">
          <a:xfrm>
            <a:off x="3544888" y="3217863"/>
            <a:ext cx="504825" cy="198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128kx8</a:t>
            </a:r>
          </a:p>
        </p:txBody>
      </p:sp>
      <p:sp>
        <p:nvSpPr>
          <p:cNvPr id="41166" name="Rectangle 206"/>
          <p:cNvSpPr>
            <a:spLocks noChangeArrowheads="1"/>
          </p:cNvSpPr>
          <p:nvPr/>
        </p:nvSpPr>
        <p:spPr bwMode="auto">
          <a:xfrm>
            <a:off x="3203575" y="2916238"/>
            <a:ext cx="796925" cy="469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67" name="Rectangle 207"/>
          <p:cNvSpPr>
            <a:spLocks noChangeArrowheads="1"/>
          </p:cNvSpPr>
          <p:nvPr/>
        </p:nvSpPr>
        <p:spPr bwMode="auto">
          <a:xfrm>
            <a:off x="3219450" y="3617913"/>
            <a:ext cx="6794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16 bit </a:t>
            </a:r>
          </a:p>
          <a:p>
            <a:pPr algn="l" defTabSz="739775"/>
            <a:r>
              <a:rPr lang="en-US" sz="800" b="0"/>
              <a:t>PCMCIA i/f</a:t>
            </a:r>
          </a:p>
        </p:txBody>
      </p:sp>
      <p:sp>
        <p:nvSpPr>
          <p:cNvPr id="41168" name="Line 208"/>
          <p:cNvSpPr>
            <a:spLocks noChangeShapeType="1"/>
          </p:cNvSpPr>
          <p:nvPr/>
        </p:nvSpPr>
        <p:spPr bwMode="auto">
          <a:xfrm flipH="1">
            <a:off x="6724650" y="3328988"/>
            <a:ext cx="3810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69" name="Line 209"/>
          <p:cNvSpPr>
            <a:spLocks noChangeShapeType="1"/>
          </p:cNvSpPr>
          <p:nvPr/>
        </p:nvSpPr>
        <p:spPr bwMode="auto">
          <a:xfrm flipH="1">
            <a:off x="6724650" y="4292600"/>
            <a:ext cx="4095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70" name="Line 210"/>
          <p:cNvSpPr>
            <a:spLocks noChangeShapeType="1"/>
          </p:cNvSpPr>
          <p:nvPr/>
        </p:nvSpPr>
        <p:spPr bwMode="auto">
          <a:xfrm>
            <a:off x="6757988" y="3297238"/>
            <a:ext cx="0" cy="10080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71" name="Rectangle 211"/>
          <p:cNvSpPr>
            <a:spLocks noChangeArrowheads="1"/>
          </p:cNvSpPr>
          <p:nvPr/>
        </p:nvSpPr>
        <p:spPr bwMode="auto">
          <a:xfrm>
            <a:off x="5867400" y="3733800"/>
            <a:ext cx="558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900" b="0"/>
              <a:t>Parallel</a:t>
            </a:r>
          </a:p>
          <a:p>
            <a:pPr algn="l" defTabSz="739775"/>
            <a:r>
              <a:rPr lang="en-US" sz="900" b="0"/>
              <a:t>Port i/f</a:t>
            </a:r>
          </a:p>
        </p:txBody>
      </p:sp>
      <p:grpSp>
        <p:nvGrpSpPr>
          <p:cNvPr id="41174" name="Group 214"/>
          <p:cNvGrpSpPr>
            <a:grpSpLocks/>
          </p:cNvGrpSpPr>
          <p:nvPr/>
        </p:nvGrpSpPr>
        <p:grpSpPr bwMode="auto">
          <a:xfrm>
            <a:off x="7097713" y="3043238"/>
            <a:ext cx="246062" cy="636587"/>
            <a:chOff x="4471" y="1917"/>
            <a:chExt cx="155" cy="401"/>
          </a:xfrm>
        </p:grpSpPr>
        <p:sp>
          <p:nvSpPr>
            <p:cNvPr id="41172" name="Rectangle 212"/>
            <p:cNvSpPr>
              <a:spLocks noChangeArrowheads="1"/>
            </p:cNvSpPr>
            <p:nvPr/>
          </p:nvSpPr>
          <p:spPr bwMode="auto">
            <a:xfrm>
              <a:off x="4487" y="1918"/>
              <a:ext cx="116" cy="3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73" name="Rectangle 213"/>
            <p:cNvSpPr>
              <a:spLocks noChangeArrowheads="1"/>
            </p:cNvSpPr>
            <p:nvPr/>
          </p:nvSpPr>
          <p:spPr bwMode="auto">
            <a:xfrm>
              <a:off x="4471" y="1917"/>
              <a:ext cx="155" cy="4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800" b="0"/>
                <a:t>P</a:t>
              </a:r>
            </a:p>
            <a:p>
              <a:pPr algn="l" defTabSz="739775"/>
              <a:r>
                <a:rPr lang="en-US" sz="800" b="0"/>
                <a:t>o</a:t>
              </a:r>
            </a:p>
            <a:p>
              <a:pPr algn="l" defTabSz="739775"/>
              <a:r>
                <a:rPr lang="en-US" sz="800" b="0"/>
                <a:t>r</a:t>
              </a:r>
            </a:p>
            <a:p>
              <a:pPr algn="l" defTabSz="739775"/>
              <a:r>
                <a:rPr lang="en-US" sz="800" b="0"/>
                <a:t>t</a:t>
              </a:r>
            </a:p>
            <a:p>
              <a:pPr algn="l" defTabSz="739775"/>
              <a:r>
                <a:rPr lang="en-US" sz="800" b="0"/>
                <a:t>A</a:t>
              </a:r>
            </a:p>
          </p:txBody>
        </p:sp>
      </p:grpSp>
      <p:sp>
        <p:nvSpPr>
          <p:cNvPr id="41175" name="Rectangle 215"/>
          <p:cNvSpPr>
            <a:spLocks noChangeArrowheads="1"/>
          </p:cNvSpPr>
          <p:nvPr/>
        </p:nvSpPr>
        <p:spPr bwMode="auto">
          <a:xfrm>
            <a:off x="7132638" y="3911600"/>
            <a:ext cx="184150" cy="63023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76" name="Rectangle 216"/>
          <p:cNvSpPr>
            <a:spLocks noChangeArrowheads="1"/>
          </p:cNvSpPr>
          <p:nvPr/>
        </p:nvSpPr>
        <p:spPr bwMode="auto">
          <a:xfrm>
            <a:off x="7107238" y="3919538"/>
            <a:ext cx="246062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P</a:t>
            </a:r>
          </a:p>
          <a:p>
            <a:pPr algn="l" defTabSz="739775"/>
            <a:r>
              <a:rPr lang="en-US" sz="800" b="0"/>
              <a:t>o</a:t>
            </a:r>
          </a:p>
          <a:p>
            <a:pPr algn="l" defTabSz="739775"/>
            <a:r>
              <a:rPr lang="en-US" sz="800" b="0"/>
              <a:t>r</a:t>
            </a:r>
          </a:p>
          <a:p>
            <a:pPr algn="l" defTabSz="739775"/>
            <a:r>
              <a:rPr lang="en-US" sz="800" b="0"/>
              <a:t>t</a:t>
            </a:r>
          </a:p>
          <a:p>
            <a:pPr algn="l" defTabSz="739775"/>
            <a:r>
              <a:rPr lang="en-US" sz="800" b="0"/>
              <a:t>B</a:t>
            </a:r>
          </a:p>
        </p:txBody>
      </p:sp>
      <p:sp>
        <p:nvSpPr>
          <p:cNvPr id="41177" name="Rectangle 217"/>
          <p:cNvSpPr>
            <a:spLocks noChangeArrowheads="1"/>
          </p:cNvSpPr>
          <p:nvPr/>
        </p:nvSpPr>
        <p:spPr bwMode="auto">
          <a:xfrm>
            <a:off x="6935788" y="4719638"/>
            <a:ext cx="528637" cy="2016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78" name="Rectangle 218"/>
          <p:cNvSpPr>
            <a:spLocks noChangeArrowheads="1"/>
          </p:cNvSpPr>
          <p:nvPr/>
        </p:nvSpPr>
        <p:spPr bwMode="auto">
          <a:xfrm>
            <a:off x="6910388" y="4706938"/>
            <a:ext cx="566737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000" b="0"/>
              <a:t>Anlg in</a:t>
            </a:r>
          </a:p>
        </p:txBody>
      </p:sp>
      <p:sp>
        <p:nvSpPr>
          <p:cNvPr id="41179" name="Rectangle 219"/>
          <p:cNvSpPr>
            <a:spLocks noChangeArrowheads="1"/>
          </p:cNvSpPr>
          <p:nvPr/>
        </p:nvSpPr>
        <p:spPr bwMode="auto">
          <a:xfrm>
            <a:off x="3308350" y="4197350"/>
            <a:ext cx="423863" cy="185738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80" name="Rectangle 220"/>
          <p:cNvSpPr>
            <a:spLocks noChangeArrowheads="1"/>
          </p:cNvSpPr>
          <p:nvPr/>
        </p:nvSpPr>
        <p:spPr bwMode="auto">
          <a:xfrm>
            <a:off x="3298825" y="4548188"/>
            <a:ext cx="442913" cy="18573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181" name="Rectangle 221"/>
          <p:cNvSpPr>
            <a:spLocks noChangeArrowheads="1"/>
          </p:cNvSpPr>
          <p:nvPr/>
        </p:nvSpPr>
        <p:spPr bwMode="auto">
          <a:xfrm>
            <a:off x="3298825" y="4202113"/>
            <a:ext cx="431800" cy="198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Clock</a:t>
            </a:r>
          </a:p>
        </p:txBody>
      </p:sp>
      <p:sp>
        <p:nvSpPr>
          <p:cNvPr id="41182" name="Rectangle 222"/>
          <p:cNvSpPr>
            <a:spLocks noChangeArrowheads="1"/>
          </p:cNvSpPr>
          <p:nvPr/>
        </p:nvSpPr>
        <p:spPr bwMode="auto">
          <a:xfrm>
            <a:off x="3367088" y="4543425"/>
            <a:ext cx="358775" cy="198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800" b="0"/>
              <a:t>PLL</a:t>
            </a:r>
          </a:p>
        </p:txBody>
      </p:sp>
      <p:sp>
        <p:nvSpPr>
          <p:cNvPr id="41183" name="Line 223"/>
          <p:cNvSpPr>
            <a:spLocks noChangeShapeType="1"/>
          </p:cNvSpPr>
          <p:nvPr/>
        </p:nvSpPr>
        <p:spPr bwMode="auto">
          <a:xfrm flipV="1">
            <a:off x="3514725" y="4411663"/>
            <a:ext cx="0" cy="10636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84" name="Line 224"/>
          <p:cNvSpPr>
            <a:spLocks noChangeShapeType="1"/>
          </p:cNvSpPr>
          <p:nvPr/>
        </p:nvSpPr>
        <p:spPr bwMode="auto">
          <a:xfrm>
            <a:off x="3767138" y="4616450"/>
            <a:ext cx="1714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185" name="Rectangle 2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Development Board for µCs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744788" y="3098800"/>
            <a:ext cx="4217987" cy="847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FFFF">
                <a:alpha val="50000"/>
              </a:srgbClr>
            </a:outerShdw>
          </a:effec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FC0128"/>
                </a:solidFill>
              </a:rPr>
              <a:t>GEC PLESSEY SEMICONDUCTORS </a:t>
            </a:r>
          </a:p>
          <a:p>
            <a:r>
              <a:rPr lang="en-US">
                <a:solidFill>
                  <a:srgbClr val="FC0128"/>
                </a:solidFill>
              </a:rPr>
              <a:t>$360M</a:t>
            </a:r>
          </a:p>
          <a:p>
            <a:r>
              <a:rPr lang="en-US">
                <a:solidFill>
                  <a:srgbClr val="FC0128"/>
                </a:solidFill>
              </a:rPr>
              <a:t>3000 employees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4800600" y="14922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62288" y="4087813"/>
            <a:ext cx="3514725" cy="312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/>
              <a:t>“Europe’s leading ASIC company”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4660900"/>
            <a:ext cx="6267450" cy="895350"/>
          </a:xfrm>
          <a:noFill/>
          <a:ln/>
        </p:spPr>
        <p:txBody>
          <a:bodyPr/>
          <a:lstStyle/>
          <a:p>
            <a:r>
              <a:rPr lang="en-US" sz="1600"/>
              <a:t>State-of-the-art technology - both Bipolar and CMOS</a:t>
            </a:r>
          </a:p>
          <a:p>
            <a:r>
              <a:rPr lang="en-US" sz="1600"/>
              <a:t>A competitive and responsive supplier operating Globally</a:t>
            </a:r>
          </a:p>
          <a:p>
            <a:r>
              <a:rPr lang="en-US" sz="1600"/>
              <a:t>Wafer fabs in Europe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519488" y="1466850"/>
            <a:ext cx="2522537" cy="600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FFFF">
                <a:alpha val="50000"/>
              </a:srgbClr>
            </a:outerShdw>
          </a:effec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FC0128"/>
                </a:solidFill>
              </a:rPr>
              <a:t>GEC plc  </a:t>
            </a:r>
          </a:p>
          <a:p>
            <a:r>
              <a:rPr lang="en-US">
                <a:solidFill>
                  <a:srgbClr val="FC0128"/>
                </a:solidFill>
              </a:rPr>
              <a:t>$14Bn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171825" y="792163"/>
            <a:ext cx="184150" cy="92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2211388" y="631825"/>
            <a:ext cx="6421437" cy="457200"/>
          </a:xfrm>
          <a:noFill/>
          <a:ln/>
        </p:spPr>
        <p:txBody>
          <a:bodyPr/>
          <a:lstStyle/>
          <a:p>
            <a:r>
              <a:rPr lang="en-US"/>
              <a:t>GEC Plessey Semiconductors - GPS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Development Board Features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39813" y="1447800"/>
            <a:ext cx="782637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574925" y="1833563"/>
            <a:ext cx="184150" cy="92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Full PCMCIA slave interface</a:t>
            </a:r>
          </a:p>
          <a:p>
            <a:r>
              <a:rPr lang="en-US"/>
              <a:t>256k x 32 zero wait-state SRAM</a:t>
            </a:r>
          </a:p>
          <a:p>
            <a:r>
              <a:rPr lang="en-US"/>
              <a:t>8, 16 or 32 bit data transfers</a:t>
            </a:r>
          </a:p>
          <a:p>
            <a:r>
              <a:rPr lang="en-US"/>
              <a:t>128k x 8 Flash EPROM</a:t>
            </a:r>
          </a:p>
          <a:p>
            <a:r>
              <a:rPr lang="en-US"/>
              <a:t>96 pin expansion interface</a:t>
            </a:r>
          </a:p>
          <a:p>
            <a:r>
              <a:rPr lang="en-US"/>
              <a:t>2 DMA channels (mem - mem capable)</a:t>
            </a:r>
          </a:p>
          <a:p>
            <a:r>
              <a:rPr lang="en-US"/>
              <a:t>2 External Interrupts - priority programmable</a:t>
            </a:r>
          </a:p>
          <a:p>
            <a:r>
              <a:rPr lang="en-US"/>
              <a:t>2 External Timer inputs plus Watchdog Disable</a:t>
            </a:r>
          </a:p>
          <a:p>
            <a:r>
              <a:rPr lang="en-US"/>
              <a:t>Dual UART</a:t>
            </a:r>
          </a:p>
          <a:p>
            <a:r>
              <a:rPr lang="en-US"/>
              <a:t>Analogue input and output ports</a:t>
            </a:r>
          </a:p>
          <a:p>
            <a:r>
              <a:rPr lang="en-US"/>
              <a:t>Dual RS422 Serial Comms Controller</a:t>
            </a:r>
          </a:p>
          <a:p>
            <a:r>
              <a:rPr lang="en-US"/>
              <a:t>16 bi-directional I/O lines</a:t>
            </a:r>
          </a:p>
          <a:p>
            <a:r>
              <a:rPr lang="en-US"/>
              <a:t>Software support with Version 2 Toolkit for Windows™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Toolkit Overview</a:t>
            </a:r>
          </a:p>
        </p:txBody>
      </p: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1071563" y="1993900"/>
            <a:ext cx="7575550" cy="3748088"/>
            <a:chOff x="675" y="1256"/>
            <a:chExt cx="4772" cy="2361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987" y="1256"/>
              <a:ext cx="968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C COMPILER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703" y="2120"/>
              <a:ext cx="600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LINKER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547" y="1256"/>
              <a:ext cx="968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ASSEMBLER</a:t>
              </a: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4211" y="1256"/>
              <a:ext cx="704" cy="2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LIBRARY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039" y="3416"/>
              <a:ext cx="880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EMULATOR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599" y="3416"/>
              <a:ext cx="968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DEV. BOARD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159" y="3416"/>
              <a:ext cx="1288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TARGET SYSTEM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3049" y="150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 flipH="1">
              <a:off x="3361" y="1458"/>
              <a:ext cx="83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1957" y="1506"/>
              <a:ext cx="72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09" y="2954"/>
              <a:ext cx="54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3049" y="299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541" y="2938"/>
              <a:ext cx="600" cy="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599" y="2744"/>
              <a:ext cx="896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DEBUGGER</a:t>
              </a: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3049" y="237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675" y="2216"/>
              <a:ext cx="664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7625" tIns="19050" rIns="47625" bIns="190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chemeClr val="accent1"/>
                  </a:solidFill>
                </a:rPr>
                <a:t>GPS GUI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Toolkit Components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ANSI C Compiler</a:t>
            </a:r>
          </a:p>
          <a:p>
            <a:r>
              <a:rPr lang="en-US"/>
              <a:t>Assembler</a:t>
            </a:r>
          </a:p>
          <a:p>
            <a:r>
              <a:rPr lang="en-US"/>
              <a:t>Linker</a:t>
            </a:r>
          </a:p>
          <a:p>
            <a:r>
              <a:rPr lang="en-US"/>
              <a:t>ANSI C Library</a:t>
            </a:r>
          </a:p>
          <a:p>
            <a:r>
              <a:rPr lang="en-US"/>
              <a:t>C runtime library support</a:t>
            </a:r>
          </a:p>
          <a:p>
            <a:r>
              <a:rPr lang="en-US"/>
              <a:t>Line mode debugger</a:t>
            </a:r>
          </a:p>
          <a:p>
            <a:r>
              <a:rPr lang="en-US"/>
              <a:t>GUI with project support</a:t>
            </a:r>
          </a:p>
          <a:p>
            <a:r>
              <a:rPr lang="en-US"/>
              <a:t>Full MAKE utility included</a:t>
            </a:r>
          </a:p>
          <a:p>
            <a:r>
              <a:rPr lang="en-US"/>
              <a:t>UDB Windowing debugger</a:t>
            </a:r>
          </a:p>
          <a:p>
            <a:r>
              <a:rPr lang="en-US"/>
              <a:t>UMON target monitor</a:t>
            </a:r>
          </a:p>
          <a:p>
            <a:r>
              <a:rPr lang="en-US"/>
              <a:t>Full on-line documentation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Project Shell</a:t>
            </a:r>
          </a:p>
        </p:txBody>
      </p:sp>
      <p:pic>
        <p:nvPicPr>
          <p:cNvPr id="49155" name="Picture 3"/>
          <p:cNvPicPr>
            <a:picLocks noChangeArrowheads="1"/>
          </p:cNvPicPr>
          <p:nvPr/>
        </p:nvPicPr>
        <p:blipFill>
          <a:blip r:embed="rId3" cstate="print"/>
          <a:srcRect b="12816"/>
          <a:stretch>
            <a:fillRect/>
          </a:stretch>
        </p:blipFill>
        <p:spPr bwMode="auto">
          <a:xfrm>
            <a:off x="1733550" y="1241425"/>
            <a:ext cx="6656388" cy="4892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475" y="1276350"/>
            <a:ext cx="6896100" cy="491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UDB Debugger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33450" y="1492250"/>
            <a:ext cx="7924800" cy="92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 Summary OMI/DE has ...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Encouraged GPS to enter a market in which it had no prior experience. By supporting the establishment of appropriate base technology and methodology ...</a:t>
            </a:r>
            <a:br>
              <a:rPr lang="en-US"/>
            </a:br>
            <a:endParaRPr lang="en-US"/>
          </a:p>
          <a:p>
            <a:r>
              <a:rPr lang="en-US"/>
              <a:t>... As a result GPS ...</a:t>
            </a:r>
          </a:p>
          <a:p>
            <a:pPr lvl="1"/>
            <a:r>
              <a:rPr lang="en-US"/>
              <a:t>Established a specific Business Unit to exploit the technology.</a:t>
            </a:r>
          </a:p>
          <a:p>
            <a:pPr lvl="1"/>
            <a:r>
              <a:rPr lang="en-US"/>
              <a:t>Developed a family of Standard Product Microcontrollers with development tools and drivers based on a modularity which allows ready customisation for Higher Value Opportunities.</a:t>
            </a:r>
          </a:p>
          <a:p>
            <a:r>
              <a:rPr lang="en-US"/>
              <a:t>But What Next ?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Customised µController</a:t>
            </a:r>
          </a:p>
        </p:txBody>
      </p:sp>
      <p:grpSp>
        <p:nvGrpSpPr>
          <p:cNvPr id="55386" name="Group 90"/>
          <p:cNvGrpSpPr>
            <a:grpSpLocks/>
          </p:cNvGrpSpPr>
          <p:nvPr/>
        </p:nvGrpSpPr>
        <p:grpSpPr bwMode="auto">
          <a:xfrm>
            <a:off x="663575" y="1101725"/>
            <a:ext cx="8789988" cy="5211763"/>
            <a:chOff x="418" y="694"/>
            <a:chExt cx="5537" cy="3283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118" y="1497"/>
              <a:ext cx="716" cy="334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algn="l" defTabSz="739775"/>
              <a:r>
                <a:rPr lang="en-US" sz="1600">
                  <a:solidFill>
                    <a:schemeClr val="tx2"/>
                  </a:solidFill>
                </a:rPr>
                <a:t>VDD </a:t>
              </a:r>
            </a:p>
            <a:p>
              <a:pPr algn="l" defTabSz="739775"/>
              <a:r>
                <a:rPr lang="en-US" sz="1600">
                  <a:solidFill>
                    <a:schemeClr val="tx2"/>
                  </a:solidFill>
                </a:rPr>
                <a:t>GND</a:t>
              </a:r>
            </a:p>
          </p:txBody>
        </p:sp>
        <p:sp useBgFill="1"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1772" y="1066"/>
              <a:ext cx="2809" cy="2315"/>
            </a:xfrm>
            <a:prstGeom prst="rect">
              <a:avLst/>
            </a:prstGeom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2036" y="2760"/>
              <a:ext cx="16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 flipV="1">
              <a:off x="2236" y="1949"/>
              <a:ext cx="0" cy="265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4274" y="2195"/>
              <a:ext cx="162" cy="435"/>
            </a:xfrm>
            <a:prstGeom prst="rect">
              <a:avLst/>
            </a:prstGeom>
            <a:noFill/>
            <a:ln w="57150" cmpd="thinThick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2063" y="1961"/>
              <a:ext cx="2148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 flipV="1">
              <a:off x="2092" y="1426"/>
              <a:ext cx="0" cy="547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3082" y="1941"/>
              <a:ext cx="0" cy="314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 flipV="1">
              <a:off x="2756" y="994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490" y="829"/>
              <a:ext cx="709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600">
                  <a:solidFill>
                    <a:schemeClr val="tx2"/>
                  </a:solidFill>
                </a:rPr>
                <a:t>Interrupts</a:t>
              </a: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flipH="1">
              <a:off x="4455" y="2408"/>
              <a:ext cx="5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4988" y="2322"/>
              <a:ext cx="392" cy="2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chemeClr val="tx2"/>
                  </a:solidFill>
                </a:rPr>
                <a:t>Test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287" y="827"/>
              <a:ext cx="461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600">
                  <a:solidFill>
                    <a:schemeClr val="tx2"/>
                  </a:solidFill>
                </a:rPr>
                <a:t>Reset</a:t>
              </a: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H="1">
              <a:off x="1409" y="1289"/>
              <a:ext cx="3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1125" y="1213"/>
              <a:ext cx="311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6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990" y="1853"/>
              <a:ext cx="407" cy="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700">
                  <a:solidFill>
                    <a:schemeClr val="tx2"/>
                  </a:solidFill>
                </a:rPr>
                <a:t>Data</a:t>
              </a:r>
            </a:p>
            <a:p>
              <a:pPr algn="l" defTabSz="739775" latinLnBrk="1"/>
              <a:endParaRPr lang="en-US" sz="1700">
                <a:solidFill>
                  <a:schemeClr val="tx2"/>
                </a:solidFill>
              </a:endParaRPr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flipH="1">
              <a:off x="4348" y="1940"/>
              <a:ext cx="6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4967" y="1448"/>
              <a:ext cx="486" cy="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>
                  <a:solidFill>
                    <a:schemeClr val="tx2"/>
                  </a:solidFill>
                </a:rPr>
                <a:t>8,16,32</a:t>
              </a:r>
            </a:p>
            <a:p>
              <a:pPr algn="l" defTabSz="739775"/>
              <a:r>
                <a:rPr lang="en-US" sz="1400">
                  <a:solidFill>
                    <a:schemeClr val="tx2"/>
                  </a:solidFill>
                </a:rPr>
                <a:t>ADDR</a:t>
              </a:r>
            </a:p>
            <a:p>
              <a:pPr algn="l" defTabSz="739775" latinLnBrk="1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 flipH="1">
              <a:off x="4457" y="1595"/>
              <a:ext cx="5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3820" y="1182"/>
              <a:ext cx="690" cy="493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4229" y="2227"/>
              <a:ext cx="271" cy="419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 b="0">
                  <a:solidFill>
                    <a:schemeClr val="tx2"/>
                  </a:solidFill>
                </a:rPr>
                <a:t>A</a:t>
              </a:r>
            </a:p>
            <a:p>
              <a:pPr defTabSz="739775"/>
              <a:r>
                <a:rPr lang="en-US" sz="1400" b="0">
                  <a:solidFill>
                    <a:schemeClr val="tx2"/>
                  </a:solidFill>
                </a:rPr>
                <a:t>I</a:t>
              </a:r>
            </a:p>
            <a:p>
              <a:pPr defTabSz="739775"/>
              <a:r>
                <a:rPr lang="en-US" sz="1400" b="0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55320" name="Line 24"/>
            <p:cNvSpPr>
              <a:spLocks noChangeShapeType="1"/>
            </p:cNvSpPr>
            <p:nvPr/>
          </p:nvSpPr>
          <p:spPr bwMode="auto">
            <a:xfrm flipV="1">
              <a:off x="4345" y="1676"/>
              <a:ext cx="0" cy="2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3778" y="1283"/>
              <a:ext cx="784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defTabSz="739775"/>
              <a:r>
                <a:rPr lang="en-US" sz="1200">
                  <a:solidFill>
                    <a:schemeClr val="tx2"/>
                  </a:solidFill>
                </a:rPr>
                <a:t>Programmable</a:t>
              </a:r>
            </a:p>
            <a:p>
              <a:pPr defTabSz="739775"/>
              <a:r>
                <a:rPr lang="en-US" sz="1200">
                  <a:solidFill>
                    <a:schemeClr val="tx2"/>
                  </a:solidFill>
                </a:rPr>
                <a:t>Bus Interface</a:t>
              </a:r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>
              <a:off x="3256" y="1391"/>
              <a:ext cx="0" cy="552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2931" y="1420"/>
              <a:ext cx="0" cy="55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 flipV="1">
              <a:off x="3453" y="1002"/>
              <a:ext cx="0" cy="18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3544" y="1665"/>
              <a:ext cx="0" cy="289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2525" y="1186"/>
              <a:ext cx="563" cy="207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2311" y="1172"/>
              <a:ext cx="948" cy="228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000">
                  <a:solidFill>
                    <a:schemeClr val="tx2"/>
                  </a:solidFill>
                </a:rPr>
                <a:t>Interrupt</a:t>
              </a:r>
            </a:p>
            <a:p>
              <a:pPr defTabSz="739775"/>
              <a:r>
                <a:rPr lang="en-US" sz="1000">
                  <a:solidFill>
                    <a:schemeClr val="tx2"/>
                  </a:solidFill>
                </a:rPr>
                <a:t>Control</a:t>
              </a:r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3343" y="1522"/>
              <a:ext cx="396" cy="187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3364" y="1535"/>
              <a:ext cx="361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 b="0">
                  <a:solidFill>
                    <a:schemeClr val="tx2"/>
                  </a:solidFill>
                </a:rPr>
                <a:t>DMA</a:t>
              </a:r>
            </a:p>
          </p:txBody>
        </p:sp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2352" y="1533"/>
              <a:ext cx="353" cy="211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1814" y="1182"/>
              <a:ext cx="574" cy="219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1658" y="1182"/>
              <a:ext cx="887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000">
                  <a:solidFill>
                    <a:schemeClr val="tx2"/>
                  </a:solidFill>
                </a:rPr>
                <a:t>CLK/Power</a:t>
              </a:r>
            </a:p>
            <a:p>
              <a:pPr defTabSz="739775"/>
              <a:r>
                <a:rPr lang="en-US" sz="1000">
                  <a:solidFill>
                    <a:schemeClr val="tx2"/>
                  </a:solidFill>
                </a:rPr>
                <a:t>Control</a:t>
              </a:r>
            </a:p>
          </p:txBody>
        </p:sp>
        <p:grpSp>
          <p:nvGrpSpPr>
            <p:cNvPr id="55335" name="Group 39"/>
            <p:cNvGrpSpPr>
              <a:grpSpLocks/>
            </p:cNvGrpSpPr>
            <p:nvPr/>
          </p:nvGrpSpPr>
          <p:grpSpPr bwMode="auto">
            <a:xfrm>
              <a:off x="3236" y="1208"/>
              <a:ext cx="404" cy="215"/>
              <a:chOff x="3236" y="1208"/>
              <a:chExt cx="404" cy="215"/>
            </a:xfrm>
          </p:grpSpPr>
          <p:sp>
            <p:nvSpPr>
              <p:cNvPr id="55333" name="Rectangle 37"/>
              <p:cNvSpPr>
                <a:spLocks noChangeArrowheads="1"/>
              </p:cNvSpPr>
              <p:nvPr/>
            </p:nvSpPr>
            <p:spPr bwMode="auto">
              <a:xfrm>
                <a:off x="3236" y="1208"/>
                <a:ext cx="404" cy="164"/>
              </a:xfrm>
              <a:prstGeom prst="rect">
                <a:avLst/>
              </a:prstGeom>
              <a:noFill/>
              <a:ln w="57150" cmpd="thinThick">
                <a:solidFill>
                  <a:srgbClr val="41414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4" name="Rectangle 38"/>
              <p:cNvSpPr>
                <a:spLocks noChangeArrowheads="1"/>
              </p:cNvSpPr>
              <p:nvPr/>
            </p:nvSpPr>
            <p:spPr bwMode="auto">
              <a:xfrm>
                <a:off x="3249" y="1228"/>
                <a:ext cx="389" cy="195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wrap="none" lIns="88900" tIns="44450" rIns="88900" bIns="44450">
                <a:spAutoFit/>
              </a:bodyPr>
              <a:lstStyle/>
              <a:p>
                <a:pPr algn="l" defTabSz="739775"/>
                <a:r>
                  <a:rPr lang="en-US" sz="1600" b="0">
                    <a:solidFill>
                      <a:schemeClr val="tx2"/>
                    </a:solidFill>
                  </a:rPr>
                  <a:t>POR</a:t>
                </a:r>
              </a:p>
            </p:txBody>
          </p:sp>
        </p:grpSp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2793" y="2271"/>
              <a:ext cx="584" cy="393"/>
              <a:chOff x="2793" y="2271"/>
              <a:chExt cx="584" cy="393"/>
            </a:xfrm>
          </p:grpSpPr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2793" y="2271"/>
                <a:ext cx="584" cy="357"/>
              </a:xfrm>
              <a:prstGeom prst="rect">
                <a:avLst/>
              </a:prstGeom>
              <a:noFill/>
              <a:ln w="50800">
                <a:solidFill>
                  <a:srgbClr val="41414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2854" y="2280"/>
                <a:ext cx="441" cy="384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lIns="88900" tIns="44450" rIns="88900" bIns="44450">
                <a:spAutoFit/>
              </a:bodyPr>
              <a:lstStyle/>
              <a:p>
                <a:pPr defTabSz="739775"/>
                <a:r>
                  <a:rPr lang="en-US" sz="1900" b="0">
                    <a:solidFill>
                      <a:schemeClr val="tx2"/>
                    </a:solidFill>
                  </a:rPr>
                  <a:t>???</a:t>
                </a:r>
              </a:p>
              <a:p>
                <a:pPr defTabSz="739775"/>
                <a:r>
                  <a:rPr lang="en-US" sz="1900" b="0">
                    <a:solidFill>
                      <a:schemeClr val="tx2"/>
                    </a:solidFill>
                  </a:rPr>
                  <a:t>Core</a:t>
                </a:r>
              </a:p>
            </p:txBody>
          </p:sp>
        </p:grpSp>
        <p:grpSp>
          <p:nvGrpSpPr>
            <p:cNvPr id="55341" name="Group 45"/>
            <p:cNvGrpSpPr>
              <a:grpSpLocks/>
            </p:cNvGrpSpPr>
            <p:nvPr/>
          </p:nvGrpSpPr>
          <p:grpSpPr bwMode="auto">
            <a:xfrm>
              <a:off x="1491" y="1565"/>
              <a:ext cx="254" cy="149"/>
              <a:chOff x="1491" y="1565"/>
              <a:chExt cx="254" cy="149"/>
            </a:xfrm>
          </p:grpSpPr>
          <p:sp>
            <p:nvSpPr>
              <p:cNvPr id="55339" name="Line 43"/>
              <p:cNvSpPr>
                <a:spLocks noChangeShapeType="1"/>
              </p:cNvSpPr>
              <p:nvPr/>
            </p:nvSpPr>
            <p:spPr bwMode="auto">
              <a:xfrm flipH="1">
                <a:off x="1491" y="1565"/>
                <a:ext cx="252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40" name="Line 44"/>
              <p:cNvSpPr>
                <a:spLocks noChangeShapeType="1"/>
              </p:cNvSpPr>
              <p:nvPr/>
            </p:nvSpPr>
            <p:spPr bwMode="auto">
              <a:xfrm flipH="1">
                <a:off x="1493" y="1714"/>
                <a:ext cx="252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5342" name="Rectangle 46"/>
            <p:cNvSpPr>
              <a:spLocks noChangeArrowheads="1"/>
            </p:cNvSpPr>
            <p:nvPr/>
          </p:nvSpPr>
          <p:spPr bwMode="auto">
            <a:xfrm>
              <a:off x="2288" y="1555"/>
              <a:ext cx="481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 b="0">
                  <a:solidFill>
                    <a:schemeClr val="tx2"/>
                  </a:solidFill>
                </a:rPr>
                <a:t>Timers</a:t>
              </a:r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4575" y="1323"/>
              <a:ext cx="34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44" name="Rectangle 48"/>
            <p:cNvSpPr>
              <a:spLocks noChangeArrowheads="1"/>
            </p:cNvSpPr>
            <p:nvPr/>
          </p:nvSpPr>
          <p:spPr bwMode="auto">
            <a:xfrm>
              <a:off x="4890" y="1254"/>
              <a:ext cx="616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>
                  <a:solidFill>
                    <a:schemeClr val="tx2"/>
                  </a:solidFill>
                </a:rPr>
                <a:t>RAS/CAS</a:t>
              </a:r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2516" y="1766"/>
              <a:ext cx="0" cy="177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46" name="Line 50"/>
            <p:cNvSpPr>
              <a:spLocks noChangeShapeType="1"/>
            </p:cNvSpPr>
            <p:nvPr/>
          </p:nvSpPr>
          <p:spPr bwMode="auto">
            <a:xfrm>
              <a:off x="4190" y="1685"/>
              <a:ext cx="0" cy="705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47" name="Line 51"/>
            <p:cNvSpPr>
              <a:spLocks noChangeShapeType="1"/>
            </p:cNvSpPr>
            <p:nvPr/>
          </p:nvSpPr>
          <p:spPr bwMode="auto">
            <a:xfrm>
              <a:off x="4162" y="2416"/>
              <a:ext cx="74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1042" y="1384"/>
              <a:ext cx="4361" cy="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49" name="Rectangle 53"/>
            <p:cNvSpPr>
              <a:spLocks noChangeArrowheads="1"/>
            </p:cNvSpPr>
            <p:nvPr/>
          </p:nvSpPr>
          <p:spPr bwMode="auto">
            <a:xfrm>
              <a:off x="1061" y="2180"/>
              <a:ext cx="476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/>
            <a:lstStyle/>
            <a:p>
              <a:pPr marL="277813" indent="-277813" algn="l" defTabSz="739775"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Access </a:t>
              </a:r>
            </a:p>
            <a:p>
              <a:pPr marL="277813" indent="-277813" algn="l" defTabSz="739775"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control</a:t>
              </a:r>
            </a:p>
          </p:txBody>
        </p:sp>
        <p:sp>
          <p:nvSpPr>
            <p:cNvPr id="55350" name="Rectangle 54"/>
            <p:cNvSpPr>
              <a:spLocks noChangeArrowheads="1"/>
            </p:cNvSpPr>
            <p:nvPr/>
          </p:nvSpPr>
          <p:spPr bwMode="auto">
            <a:xfrm>
              <a:off x="2130" y="3042"/>
              <a:ext cx="1205" cy="272"/>
            </a:xfrm>
            <a:prstGeom prst="rect">
              <a:avLst/>
            </a:prstGeom>
            <a:noFill/>
            <a:ln w="25400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51" name="Rectangle 55"/>
            <p:cNvSpPr>
              <a:spLocks noChangeArrowheads="1"/>
            </p:cNvSpPr>
            <p:nvPr/>
          </p:nvSpPr>
          <p:spPr bwMode="auto">
            <a:xfrm>
              <a:off x="1982" y="3584"/>
              <a:ext cx="1528" cy="2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>
                  <a:solidFill>
                    <a:schemeClr val="tx2"/>
                  </a:solidFill>
                </a:rPr>
                <a:t>Application specific interfaces</a:t>
              </a:r>
            </a:p>
          </p:txBody>
        </p:sp>
        <p:sp>
          <p:nvSpPr>
            <p:cNvPr id="55352" name="Rectangle 56"/>
            <p:cNvSpPr>
              <a:spLocks noChangeArrowheads="1"/>
            </p:cNvSpPr>
            <p:nvPr/>
          </p:nvSpPr>
          <p:spPr bwMode="auto">
            <a:xfrm>
              <a:off x="1869" y="2212"/>
              <a:ext cx="718" cy="199"/>
            </a:xfrm>
            <a:prstGeom prst="rect">
              <a:avLst/>
            </a:prstGeom>
            <a:noFill/>
            <a:ln w="25400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1941" y="2223"/>
              <a:ext cx="610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 b="0">
                  <a:solidFill>
                    <a:schemeClr val="tx2"/>
                  </a:solidFill>
                </a:rPr>
                <a:t>  PCMCIA</a:t>
              </a:r>
            </a:p>
          </p:txBody>
        </p:sp>
        <p:sp>
          <p:nvSpPr>
            <p:cNvPr id="55354" name="Line 58"/>
            <p:cNvSpPr>
              <a:spLocks noChangeShapeType="1"/>
            </p:cNvSpPr>
            <p:nvPr/>
          </p:nvSpPr>
          <p:spPr bwMode="auto">
            <a:xfrm>
              <a:off x="2063" y="1961"/>
              <a:ext cx="2148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55" name="Line 59"/>
            <p:cNvSpPr>
              <a:spLocks noChangeShapeType="1"/>
            </p:cNvSpPr>
            <p:nvPr/>
          </p:nvSpPr>
          <p:spPr bwMode="auto">
            <a:xfrm flipV="1">
              <a:off x="3863" y="1949"/>
              <a:ext cx="0" cy="199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56" name="Line 60"/>
            <p:cNvSpPr>
              <a:spLocks noChangeShapeType="1"/>
            </p:cNvSpPr>
            <p:nvPr/>
          </p:nvSpPr>
          <p:spPr bwMode="auto">
            <a:xfrm flipV="1">
              <a:off x="3473" y="1933"/>
              <a:ext cx="0" cy="893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57" name="Line 61"/>
            <p:cNvSpPr>
              <a:spLocks noChangeShapeType="1"/>
            </p:cNvSpPr>
            <p:nvPr/>
          </p:nvSpPr>
          <p:spPr bwMode="auto">
            <a:xfrm flipH="1">
              <a:off x="3464" y="2813"/>
              <a:ext cx="524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58" name="Line 62"/>
            <p:cNvSpPr>
              <a:spLocks noChangeShapeType="1"/>
            </p:cNvSpPr>
            <p:nvPr/>
          </p:nvSpPr>
          <p:spPr bwMode="auto">
            <a:xfrm flipV="1">
              <a:off x="2710" y="1960"/>
              <a:ext cx="0" cy="1064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59" name="Line 63"/>
            <p:cNvSpPr>
              <a:spLocks noChangeShapeType="1"/>
            </p:cNvSpPr>
            <p:nvPr/>
          </p:nvSpPr>
          <p:spPr bwMode="auto">
            <a:xfrm>
              <a:off x="2524" y="2790"/>
              <a:ext cx="189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60" name="Rectangle 64"/>
            <p:cNvSpPr>
              <a:spLocks noChangeArrowheads="1"/>
            </p:cNvSpPr>
            <p:nvPr/>
          </p:nvSpPr>
          <p:spPr bwMode="auto">
            <a:xfrm>
              <a:off x="3473" y="3558"/>
              <a:ext cx="1126" cy="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>
                  <a:solidFill>
                    <a:schemeClr val="tx2"/>
                  </a:solidFill>
                </a:rPr>
                <a:t>Host specific</a:t>
              </a:r>
            </a:p>
            <a:p>
              <a:pPr defTabSz="739775"/>
              <a:r>
                <a:rPr lang="en-US" sz="1400">
                  <a:solidFill>
                    <a:schemeClr val="tx2"/>
                  </a:solidFill>
                </a:rPr>
                <a:t>I/F</a:t>
              </a:r>
            </a:p>
            <a:p>
              <a:pPr defTabSz="739775" eaLnBrk="1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55361" name="Line 65"/>
            <p:cNvSpPr>
              <a:spLocks noChangeShapeType="1"/>
            </p:cNvSpPr>
            <p:nvPr/>
          </p:nvSpPr>
          <p:spPr bwMode="auto">
            <a:xfrm flipV="1">
              <a:off x="2704" y="3306"/>
              <a:ext cx="0" cy="26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62" name="Line 66"/>
            <p:cNvSpPr>
              <a:spLocks noChangeShapeType="1"/>
            </p:cNvSpPr>
            <p:nvPr/>
          </p:nvSpPr>
          <p:spPr bwMode="auto">
            <a:xfrm flipH="1">
              <a:off x="1366" y="2775"/>
              <a:ext cx="3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63" name="Rectangle 67"/>
            <p:cNvSpPr>
              <a:spLocks noChangeArrowheads="1"/>
            </p:cNvSpPr>
            <p:nvPr/>
          </p:nvSpPr>
          <p:spPr bwMode="auto">
            <a:xfrm>
              <a:off x="983" y="2631"/>
              <a:ext cx="468" cy="3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defTabSz="739775"/>
              <a:r>
                <a:rPr lang="en-US" sz="1600">
                  <a:solidFill>
                    <a:schemeClr val="tx2"/>
                  </a:solidFill>
                </a:rPr>
                <a:t>I/O I/F</a:t>
              </a:r>
            </a:p>
            <a:p>
              <a:pPr defTabSz="739775" eaLnBrk="1"/>
              <a:endParaRPr lang="en-US" sz="1600">
                <a:solidFill>
                  <a:schemeClr val="tx2"/>
                </a:solidFill>
              </a:endParaRPr>
            </a:p>
          </p:txBody>
        </p:sp>
        <p:grpSp>
          <p:nvGrpSpPr>
            <p:cNvPr id="55366" name="Group 70"/>
            <p:cNvGrpSpPr>
              <a:grpSpLocks/>
            </p:cNvGrpSpPr>
            <p:nvPr/>
          </p:nvGrpSpPr>
          <p:grpSpPr bwMode="auto">
            <a:xfrm>
              <a:off x="3568" y="2156"/>
              <a:ext cx="516" cy="508"/>
              <a:chOff x="3568" y="2156"/>
              <a:chExt cx="516" cy="508"/>
            </a:xfrm>
          </p:grpSpPr>
          <p:sp>
            <p:nvSpPr>
              <p:cNvPr id="55364" name="Rectangle 68"/>
              <p:cNvSpPr>
                <a:spLocks noChangeArrowheads="1"/>
              </p:cNvSpPr>
              <p:nvPr/>
            </p:nvSpPr>
            <p:spPr bwMode="auto">
              <a:xfrm>
                <a:off x="3573" y="2156"/>
                <a:ext cx="497" cy="508"/>
              </a:xfrm>
              <a:prstGeom prst="rect">
                <a:avLst/>
              </a:prstGeom>
              <a:noFill/>
              <a:ln w="25400">
                <a:solidFill>
                  <a:srgbClr val="41414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65" name="Rectangle 69"/>
              <p:cNvSpPr>
                <a:spLocks noChangeArrowheads="1"/>
              </p:cNvSpPr>
              <p:nvPr/>
            </p:nvSpPr>
            <p:spPr bwMode="auto">
              <a:xfrm>
                <a:off x="3568" y="2255"/>
                <a:ext cx="516" cy="29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88900" tIns="44450" rIns="88900" bIns="44450">
                <a:spAutoFit/>
              </a:bodyPr>
              <a:lstStyle/>
              <a:p>
                <a:pPr defTabSz="739775"/>
                <a:r>
                  <a:rPr lang="en-US" sz="1400" b="0">
                    <a:solidFill>
                      <a:schemeClr val="tx2"/>
                    </a:solidFill>
                  </a:rPr>
                  <a:t>On-chip</a:t>
                </a:r>
              </a:p>
              <a:p>
                <a:pPr defTabSz="739775"/>
                <a:r>
                  <a:rPr lang="en-US" sz="1400" b="0">
                    <a:solidFill>
                      <a:schemeClr val="tx2"/>
                    </a:solidFill>
                  </a:rPr>
                  <a:t>Memory</a:t>
                </a:r>
              </a:p>
            </p:txBody>
          </p:sp>
        </p:grp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2149" y="3088"/>
              <a:ext cx="1195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8900" tIns="44450" rIns="88900" bIns="44450">
              <a:spAutoFit/>
            </a:bodyPr>
            <a:lstStyle/>
            <a:p>
              <a:pPr algn="l" defTabSz="739775"/>
              <a:r>
                <a:rPr lang="en-US" sz="1400" b="0">
                  <a:solidFill>
                    <a:schemeClr val="tx2"/>
                  </a:solidFill>
                </a:rPr>
                <a:t>eg: HDLC, ADSL, I2C</a:t>
              </a:r>
            </a:p>
          </p:txBody>
        </p:sp>
        <p:sp>
          <p:nvSpPr>
            <p:cNvPr id="55368" name="Line 72"/>
            <p:cNvSpPr>
              <a:spLocks noChangeShapeType="1"/>
            </p:cNvSpPr>
            <p:nvPr/>
          </p:nvSpPr>
          <p:spPr bwMode="auto">
            <a:xfrm flipH="1">
              <a:off x="1475" y="2310"/>
              <a:ext cx="29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5371" name="Group 75"/>
            <p:cNvGrpSpPr>
              <a:grpSpLocks/>
            </p:cNvGrpSpPr>
            <p:nvPr/>
          </p:nvGrpSpPr>
          <p:grpSpPr bwMode="auto">
            <a:xfrm>
              <a:off x="3507" y="3060"/>
              <a:ext cx="985" cy="247"/>
              <a:chOff x="3507" y="3060"/>
              <a:chExt cx="985" cy="247"/>
            </a:xfrm>
          </p:grpSpPr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3507" y="3060"/>
                <a:ext cx="985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41414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3644" y="3104"/>
                <a:ext cx="704" cy="1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88900" tIns="44450" rIns="88900" bIns="44450">
                <a:spAutoFit/>
              </a:bodyPr>
              <a:lstStyle/>
              <a:p>
                <a:pPr defTabSz="739775"/>
                <a:r>
                  <a:rPr lang="en-US" sz="1400" b="0">
                    <a:solidFill>
                      <a:schemeClr val="tx2"/>
                    </a:solidFill>
                  </a:rPr>
                  <a:t>ISA/PCI</a:t>
                </a:r>
              </a:p>
            </p:txBody>
          </p:sp>
        </p:grpSp>
        <p:sp>
          <p:nvSpPr>
            <p:cNvPr id="55372" name="Line 76"/>
            <p:cNvSpPr>
              <a:spLocks noChangeShapeType="1"/>
            </p:cNvSpPr>
            <p:nvPr/>
          </p:nvSpPr>
          <p:spPr bwMode="auto">
            <a:xfrm flipV="1">
              <a:off x="3980" y="2779"/>
              <a:ext cx="0" cy="282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73" name="Rectangle 77"/>
            <p:cNvSpPr>
              <a:spLocks noChangeArrowheads="1"/>
            </p:cNvSpPr>
            <p:nvPr/>
          </p:nvSpPr>
          <p:spPr bwMode="auto">
            <a:xfrm>
              <a:off x="2169" y="2552"/>
              <a:ext cx="386" cy="3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74" name="Rectangle 78"/>
            <p:cNvSpPr>
              <a:spLocks noChangeArrowheads="1"/>
            </p:cNvSpPr>
            <p:nvPr/>
          </p:nvSpPr>
          <p:spPr bwMode="auto">
            <a:xfrm>
              <a:off x="1996" y="2678"/>
              <a:ext cx="703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 b="0">
                  <a:solidFill>
                    <a:schemeClr val="tx2"/>
                  </a:solidFill>
                </a:rPr>
                <a:t>DSP</a:t>
              </a:r>
            </a:p>
          </p:txBody>
        </p:sp>
        <p:sp>
          <p:nvSpPr>
            <p:cNvPr id="55375" name="Rectangle 79"/>
            <p:cNvSpPr>
              <a:spLocks noChangeArrowheads="1"/>
            </p:cNvSpPr>
            <p:nvPr/>
          </p:nvSpPr>
          <p:spPr bwMode="auto">
            <a:xfrm>
              <a:off x="1801" y="2563"/>
              <a:ext cx="255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41414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76" name="Rectangle 80"/>
            <p:cNvSpPr>
              <a:spLocks noChangeArrowheads="1"/>
            </p:cNvSpPr>
            <p:nvPr/>
          </p:nvSpPr>
          <p:spPr bwMode="auto">
            <a:xfrm>
              <a:off x="1707" y="2686"/>
              <a:ext cx="428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88900" tIns="44450" rIns="88900" bIns="44450">
              <a:spAutoFit/>
            </a:bodyPr>
            <a:lstStyle/>
            <a:p>
              <a:pPr defTabSz="739775"/>
              <a:r>
                <a:rPr lang="en-US" sz="1400" b="0">
                  <a:solidFill>
                    <a:schemeClr val="tx2"/>
                  </a:solidFill>
                </a:rPr>
                <a:t>ADC</a:t>
              </a:r>
            </a:p>
          </p:txBody>
        </p:sp>
        <p:sp>
          <p:nvSpPr>
            <p:cNvPr id="55377" name="Line 81"/>
            <p:cNvSpPr>
              <a:spLocks noChangeShapeType="1"/>
            </p:cNvSpPr>
            <p:nvPr/>
          </p:nvSpPr>
          <p:spPr bwMode="auto">
            <a:xfrm flipV="1">
              <a:off x="3999" y="3314"/>
              <a:ext cx="0" cy="26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78" name="Rectangle 82"/>
            <p:cNvSpPr>
              <a:spLocks noChangeArrowheads="1"/>
            </p:cNvSpPr>
            <p:nvPr/>
          </p:nvSpPr>
          <p:spPr bwMode="auto">
            <a:xfrm>
              <a:off x="418" y="3346"/>
              <a:ext cx="1564" cy="5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User </a:t>
              </a:r>
            </a:p>
            <a:p>
              <a:r>
                <a:rPr lang="en-US"/>
                <a:t>Specified / Designed </a:t>
              </a:r>
            </a:p>
            <a:p>
              <a:r>
                <a:rPr lang="en-US"/>
                <a:t>Macrofunctions</a:t>
              </a:r>
            </a:p>
          </p:txBody>
        </p:sp>
        <p:sp>
          <p:nvSpPr>
            <p:cNvPr id="55379" name="Line 83"/>
            <p:cNvSpPr>
              <a:spLocks noChangeShapeType="1"/>
            </p:cNvSpPr>
            <p:nvPr/>
          </p:nvSpPr>
          <p:spPr bwMode="auto">
            <a:xfrm flipH="1">
              <a:off x="1464" y="2880"/>
              <a:ext cx="804" cy="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 flipH="1">
              <a:off x="1452" y="3264"/>
              <a:ext cx="948" cy="2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81" name="Line 85"/>
            <p:cNvSpPr>
              <a:spLocks noChangeShapeType="1"/>
            </p:cNvSpPr>
            <p:nvPr/>
          </p:nvSpPr>
          <p:spPr bwMode="auto">
            <a:xfrm>
              <a:off x="4320" y="3276"/>
              <a:ext cx="756" cy="2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82" name="Line 86"/>
            <p:cNvSpPr>
              <a:spLocks noChangeShapeType="1"/>
            </p:cNvSpPr>
            <p:nvPr/>
          </p:nvSpPr>
          <p:spPr bwMode="auto">
            <a:xfrm>
              <a:off x="4020" y="2580"/>
              <a:ext cx="1044" cy="9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383" name="Rectangle 87"/>
            <p:cNvSpPr>
              <a:spLocks noChangeArrowheads="1"/>
            </p:cNvSpPr>
            <p:nvPr/>
          </p:nvSpPr>
          <p:spPr bwMode="auto">
            <a:xfrm>
              <a:off x="4629" y="3468"/>
              <a:ext cx="1326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New Macrofunctions</a:t>
              </a:r>
            </a:p>
          </p:txBody>
        </p:sp>
        <p:sp>
          <p:nvSpPr>
            <p:cNvPr id="55384" name="Rectangle 88"/>
            <p:cNvSpPr>
              <a:spLocks noChangeArrowheads="1"/>
            </p:cNvSpPr>
            <p:nvPr/>
          </p:nvSpPr>
          <p:spPr bwMode="auto">
            <a:xfrm>
              <a:off x="4630" y="694"/>
              <a:ext cx="1188" cy="3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Improved</a:t>
              </a:r>
            </a:p>
            <a:p>
              <a:r>
                <a:rPr lang="en-US"/>
                <a:t>Macrofunctions</a:t>
              </a:r>
            </a:p>
          </p:txBody>
        </p:sp>
        <p:sp>
          <p:nvSpPr>
            <p:cNvPr id="55385" name="Line 89"/>
            <p:cNvSpPr>
              <a:spLocks noChangeShapeType="1"/>
            </p:cNvSpPr>
            <p:nvPr/>
          </p:nvSpPr>
          <p:spPr bwMode="auto">
            <a:xfrm flipV="1">
              <a:off x="4120" y="784"/>
              <a:ext cx="620" cy="4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Modular µC Design Methodology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Ready development of range of ‘Standard µCs’</a:t>
            </a:r>
          </a:p>
          <a:p>
            <a:r>
              <a:rPr lang="en-US"/>
              <a:t>Direct Design viable for µCs of volume &gt;100k/yr</a:t>
            </a:r>
          </a:p>
          <a:p>
            <a:pPr lvl="1"/>
            <a:r>
              <a:rPr lang="en-US"/>
              <a:t>Customised Si implementation with confidence</a:t>
            </a:r>
          </a:p>
          <a:p>
            <a:pPr lvl="1"/>
            <a:r>
              <a:rPr lang="en-US"/>
              <a:t>Software development tools to support</a:t>
            </a:r>
          </a:p>
          <a:p>
            <a:pPr lvl="1"/>
            <a:r>
              <a:rPr lang="en-US"/>
              <a:t>Debug environment available</a:t>
            </a:r>
          </a:p>
          <a:p>
            <a:r>
              <a:rPr lang="en-US"/>
              <a:t>Indirect Design for µCs &lt;100k/yr</a:t>
            </a:r>
          </a:p>
          <a:p>
            <a:pPr lvl="1"/>
            <a:r>
              <a:rPr lang="en-US"/>
              <a:t>Encourages the use of GPS µCs in ‘developing’ markets ...</a:t>
            </a:r>
          </a:p>
          <a:p>
            <a:pPr lvl="2">
              <a:buFont typeface="Monotype Sorts" charset="2"/>
              <a:buChar char="á"/>
            </a:pPr>
            <a:r>
              <a:rPr lang="en-US" sz="1800"/>
              <a:t>Standard Product µC with ‘gate array’ for market development : </a:t>
            </a:r>
          </a:p>
          <a:p>
            <a:pPr lvl="2">
              <a:buFont typeface="Monotype Sorts" charset="2"/>
              <a:buChar char="á"/>
            </a:pPr>
            <a:r>
              <a:rPr lang="en-US" sz="1800"/>
              <a:t>Customised µC for volume market exploitation.</a:t>
            </a:r>
          </a:p>
          <a:p>
            <a:pPr lvl="1"/>
            <a:r>
              <a:rPr lang="en-US"/>
              <a:t>Ready support for test and characterisation </a:t>
            </a:r>
          </a:p>
          <a:p>
            <a:r>
              <a:rPr lang="en-US"/>
              <a:t>Target ... Push the 100K/yr Barrier down ... 50%/pa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Support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Simulation/Emulation C Models of the Microcontrollers...</a:t>
            </a:r>
          </a:p>
          <a:p>
            <a:pPr lvl="1"/>
            <a:r>
              <a:rPr lang="en-US"/>
              <a:t>Supports Early SW Development	</a:t>
            </a:r>
          </a:p>
          <a:p>
            <a:pPr lvl="2"/>
            <a:r>
              <a:rPr lang="en-US"/>
              <a:t>100k instructions/sec</a:t>
            </a:r>
          </a:p>
          <a:p>
            <a:pPr lvl="1"/>
            <a:r>
              <a:rPr lang="en-US"/>
              <a:t>Supports HW/SW Partitioning</a:t>
            </a:r>
          </a:p>
          <a:p>
            <a:pPr lvl="2"/>
            <a:r>
              <a:rPr lang="en-US"/>
              <a:t>Encourages ‘what-if’ assessments</a:t>
            </a:r>
          </a:p>
          <a:p>
            <a:pPr lvl="1"/>
            <a:r>
              <a:rPr lang="en-US"/>
              <a:t>Supports Customised Controllers </a:t>
            </a:r>
          </a:p>
          <a:p>
            <a:pPr lvl="2"/>
            <a:r>
              <a:rPr lang="en-US"/>
              <a:t>Allows modeling of ‘custom’ macrofunctions</a:t>
            </a:r>
          </a:p>
          <a:p>
            <a:pPr lvl="2"/>
            <a:r>
              <a:rPr lang="en-US"/>
              <a:t>Embeddable in whole system model</a:t>
            </a:r>
          </a:p>
          <a:p>
            <a:pPr lvl="1"/>
            <a:r>
              <a:rPr lang="en-US"/>
              <a:t>Supported by module oriented ‘debugger’</a:t>
            </a:r>
          </a:p>
          <a:p>
            <a:r>
              <a:rPr lang="en-US"/>
              <a:t>Improved Support Tools  &amp; Utilities...</a:t>
            </a:r>
          </a:p>
          <a:p>
            <a:pPr lvl="1"/>
            <a:r>
              <a:rPr lang="en-US"/>
              <a:t>Configurable and Modular RTOS</a:t>
            </a:r>
          </a:p>
          <a:p>
            <a:pPr lvl="1"/>
            <a:r>
              <a:rPr lang="en-US"/>
              <a:t>Configurable Compiler &amp; Debugger</a:t>
            </a:r>
          </a:p>
          <a:p>
            <a:pPr lvl="1"/>
            <a:r>
              <a:rPr lang="en-US"/>
              <a:t>Macrofunction Drivers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012950" y="514350"/>
            <a:ext cx="876300" cy="330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581650" y="3841750"/>
            <a:ext cx="2997200" cy="1219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1708150" y="479425"/>
            <a:ext cx="7021513" cy="457200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sz="1800">
                <a:solidFill>
                  <a:schemeClr val="tx1"/>
                </a:solidFill>
              </a:rPr>
              <a:t>MB</a:t>
            </a:r>
            <a:r>
              <a:rPr lang="en-US">
                <a:solidFill>
                  <a:schemeClr val="tx1"/>
                </a:solidFill>
              </a:rPr>
              <a:t>A</a:t>
            </a:r>
            <a:r>
              <a:rPr lang="en-US"/>
              <a:t> - ‘Greater Than The Sum of the Parts’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87400" y="1549400"/>
            <a:ext cx="4127500" cy="4806950"/>
          </a:xfrm>
          <a:noFill/>
          <a:ln/>
        </p:spPr>
        <p:txBody>
          <a:bodyPr/>
          <a:lstStyle/>
          <a:p>
            <a:r>
              <a:rPr lang="en-US" sz="1600"/>
              <a:t>GPS and ARM Ltd have agreed to ...</a:t>
            </a:r>
          </a:p>
          <a:p>
            <a:pPr lvl="1"/>
            <a:r>
              <a:rPr lang="en-US" sz="1600" b="0">
                <a:solidFill>
                  <a:schemeClr val="tx1"/>
                </a:solidFill>
              </a:rPr>
              <a:t>Synchronise their individual buses developed within OMI/DE.</a:t>
            </a:r>
          </a:p>
          <a:p>
            <a:pPr lvl="1"/>
            <a:r>
              <a:rPr lang="en-US" sz="1600" b="0">
                <a:solidFill>
                  <a:schemeClr val="tx1"/>
                </a:solidFill>
              </a:rPr>
              <a:t>Waive their Patent rights on the resultant bus and offer it through OMI as a </a:t>
            </a:r>
            <a:r>
              <a:rPr lang="en-US" sz="1600" b="0" u="sng">
                <a:solidFill>
                  <a:schemeClr val="tx1"/>
                </a:solidFill>
              </a:rPr>
              <a:t>truly open standard</a:t>
            </a:r>
            <a:r>
              <a:rPr lang="en-US" sz="1600" b="0">
                <a:solidFill>
                  <a:schemeClr val="tx1"/>
                </a:solidFill>
              </a:rPr>
              <a:t>, complementary to PI bus, for those Deeply Embedded IC’s where 'cost of ownership' vs 'performance', forms a critical equation.</a:t>
            </a:r>
          </a:p>
          <a:p>
            <a:r>
              <a:rPr lang="en-US" sz="1600"/>
              <a:t>Organisation and Dissemination discussions have started ...</a:t>
            </a:r>
          </a:p>
          <a:p>
            <a:pPr lvl="1"/>
            <a:r>
              <a:rPr lang="en-US" sz="1600" b="0">
                <a:solidFill>
                  <a:schemeClr val="tx1"/>
                </a:solidFill>
              </a:rPr>
              <a:t>V1 of the Standard, with Spec. Models &amp; Application Notes should be released before  Q3/95</a:t>
            </a:r>
          </a:p>
        </p:txBody>
      </p: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4762500" y="1752600"/>
            <a:ext cx="2400300" cy="1381125"/>
            <a:chOff x="3000" y="1104"/>
            <a:chExt cx="1512" cy="870"/>
          </a:xfrm>
        </p:grpSpPr>
        <p:pic>
          <p:nvPicPr>
            <p:cNvPr id="61446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92" y="1104"/>
              <a:ext cx="712" cy="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3000" y="1398"/>
              <a:ext cx="1512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BµILD</a:t>
              </a:r>
            </a:p>
          </p:txBody>
        </p:sp>
      </p:grp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7323138" y="1670050"/>
            <a:ext cx="1878012" cy="1463675"/>
            <a:chOff x="4613" y="1052"/>
            <a:chExt cx="1183" cy="922"/>
          </a:xfrm>
        </p:grpSpPr>
        <p:pic>
          <p:nvPicPr>
            <p:cNvPr id="61449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4" y="1052"/>
              <a:ext cx="520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4613" y="1398"/>
              <a:ext cx="1183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EMB</a:t>
              </a:r>
            </a:p>
          </p:txBody>
        </p:sp>
      </p:grp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930900" y="2990850"/>
            <a:ext cx="908050" cy="9144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7448550" y="2990850"/>
            <a:ext cx="908050" cy="9144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1456" name="Group 16"/>
          <p:cNvGrpSpPr>
            <a:grpSpLocks/>
          </p:cNvGrpSpPr>
          <p:nvPr/>
        </p:nvGrpSpPr>
        <p:grpSpPr bwMode="auto">
          <a:xfrm>
            <a:off x="5765800" y="3835400"/>
            <a:ext cx="2744788" cy="1300163"/>
            <a:chOff x="3632" y="2416"/>
            <a:chExt cx="1729" cy="819"/>
          </a:xfrm>
        </p:grpSpPr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3632" y="2416"/>
              <a:ext cx="1729" cy="8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8800"/>
                <a:t>A</a:t>
              </a:r>
              <a:r>
                <a:rPr lang="en-US" sz="4800"/>
                <a:t>MB</a:t>
              </a:r>
              <a:r>
                <a:rPr lang="en-US" sz="8800"/>
                <a:t>A</a:t>
              </a:r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3704" y="3080"/>
              <a:ext cx="1560" cy="0"/>
            </a:xfrm>
            <a:prstGeom prst="line">
              <a:avLst/>
            </a:prstGeom>
            <a:noFill/>
            <a:ln w="1270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5578475" y="5140325"/>
            <a:ext cx="3003550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Advanced Microcontroller</a:t>
            </a:r>
          </a:p>
          <a:p>
            <a:r>
              <a:rPr lang="en-US"/>
              <a:t>Bus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33650" y="1466850"/>
            <a:ext cx="4749800" cy="410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800" y="1524000"/>
            <a:ext cx="4394200" cy="25019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/>
              <a:t>ASSP DESIGN CENTRES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endParaRPr lang="en-US"/>
          </a:p>
          <a:p>
            <a:pPr lvl="1" indent="-342900"/>
            <a:r>
              <a:rPr lang="en-US"/>
              <a:t>USA, Japan, Germany, UK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/>
              <a:t>SEMI-CUSTOM DESIGN CENTRES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endParaRPr lang="en-US"/>
          </a:p>
          <a:p>
            <a:pPr lvl="1" indent="-342900"/>
            <a:r>
              <a:rPr lang="en-US"/>
              <a:t>Worldwide cover in 9 centres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/>
              <a:t>CUSTOMER SERVICE CENTRES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endParaRPr lang="en-US"/>
          </a:p>
          <a:p>
            <a:pPr lvl="1" indent="-342900"/>
            <a:r>
              <a:rPr lang="en-US"/>
              <a:t>UK, France, Germany, Italy, Sweden, USA, Japan, Singapore, Taiwan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22525" y="5767388"/>
            <a:ext cx="5038725" cy="366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“80% of Sales outside UK .....and rising”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GPS - A Global Company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673350" y="527050"/>
            <a:ext cx="876300" cy="330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sz="1800">
                <a:solidFill>
                  <a:schemeClr val="tx1"/>
                </a:solidFill>
              </a:rPr>
              <a:t>MB</a:t>
            </a:r>
            <a:r>
              <a:rPr lang="en-US">
                <a:solidFill>
                  <a:schemeClr val="tx1"/>
                </a:solidFill>
              </a:rPr>
              <a:t>A</a:t>
            </a:r>
            <a:r>
              <a:rPr lang="en-US"/>
              <a:t> - Speculative Feature List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54100" y="1346200"/>
            <a:ext cx="7823200" cy="4552950"/>
          </a:xfrm>
          <a:noFill/>
          <a:ln/>
        </p:spPr>
        <p:txBody>
          <a:bodyPr/>
          <a:lstStyle/>
          <a:p>
            <a:r>
              <a:rPr lang="en-US"/>
              <a:t>Reference On-Chip-Only Bus for ...</a:t>
            </a:r>
          </a:p>
          <a:p>
            <a:pPr lvl="1"/>
            <a:r>
              <a:rPr lang="en-US"/>
              <a:t>Master and Slave Macrofunction development.</a:t>
            </a:r>
          </a:p>
          <a:p>
            <a:pPr lvl="1"/>
            <a:r>
              <a:rPr lang="en-US"/>
              <a:t>Ready Implementation of Customised µControllers</a:t>
            </a:r>
          </a:p>
          <a:p>
            <a:r>
              <a:rPr lang="en-US"/>
              <a:t>Multi-Master Bus</a:t>
            </a:r>
          </a:p>
          <a:p>
            <a:pPr lvl="1"/>
            <a:r>
              <a:rPr lang="en-US"/>
              <a:t>32 bit address, 32 bit data.</a:t>
            </a:r>
          </a:p>
          <a:p>
            <a:pPr lvl="1"/>
            <a:r>
              <a:rPr lang="en-US"/>
              <a:t>Parallel A/D, Multiplexed A/D &amp; Burst Mode D</a:t>
            </a:r>
          </a:p>
          <a:p>
            <a:pPr lvl="1"/>
            <a:r>
              <a:rPr lang="en-US"/>
              <a:t>Optional Pipeline</a:t>
            </a:r>
          </a:p>
          <a:p>
            <a:pPr lvl="1"/>
            <a:r>
              <a:rPr lang="en-US"/>
              <a:t>Low Power / High Performance</a:t>
            </a:r>
          </a:p>
          <a:p>
            <a:r>
              <a:rPr lang="en-US"/>
              <a:t>Simple Macrofunction Interface</a:t>
            </a:r>
          </a:p>
          <a:p>
            <a:r>
              <a:rPr lang="en-US"/>
              <a:t>Module Based Manufacturing Test</a:t>
            </a:r>
          </a:p>
          <a:p>
            <a:r>
              <a:rPr lang="en-US"/>
              <a:t>Supports JTAG Hardware Debug</a:t>
            </a:r>
          </a:p>
          <a:p>
            <a:r>
              <a:rPr lang="en-US"/>
              <a:t>Broadcast Diagnostic Support</a:t>
            </a:r>
          </a:p>
          <a:p>
            <a:r>
              <a:rPr lang="en-US"/>
              <a:t>A Common ‘Root’ for New Support </a:t>
            </a:r>
            <a:br>
              <a:rPr lang="en-US"/>
            </a:br>
            <a:r>
              <a:rPr lang="en-US"/>
              <a:t>Tool Development ...</a:t>
            </a:r>
          </a:p>
          <a:p>
            <a:pPr lvl="1"/>
            <a:r>
              <a:rPr lang="en-US"/>
              <a:t>Hardware, Software &amp; Debug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975350" y="4286250"/>
            <a:ext cx="2997200" cy="1219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6159500" y="4279900"/>
            <a:ext cx="2744788" cy="1300163"/>
            <a:chOff x="3880" y="2696"/>
            <a:chExt cx="1729" cy="819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3880" y="2696"/>
              <a:ext cx="1729" cy="8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8800"/>
                <a:t>A</a:t>
              </a:r>
              <a:r>
                <a:rPr lang="en-US" sz="4800"/>
                <a:t>MB</a:t>
              </a:r>
              <a:r>
                <a:rPr lang="en-US" sz="8800"/>
                <a:t>A</a:t>
              </a: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3952" y="3360"/>
              <a:ext cx="1560" cy="0"/>
            </a:xfrm>
            <a:prstGeom prst="line">
              <a:avLst/>
            </a:prstGeom>
            <a:noFill/>
            <a:ln w="1270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97575" y="5635625"/>
            <a:ext cx="3003550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Advanced Microcontroller</a:t>
            </a:r>
          </a:p>
          <a:p>
            <a:r>
              <a:rPr lang="en-US"/>
              <a:t>Bus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Was OMI/DE-ARM Successful  for GPS 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YES  !</a:t>
            </a:r>
            <a:endParaRPr lang="en-US"/>
          </a:p>
          <a:p>
            <a:r>
              <a:rPr lang="en-US"/>
              <a:t>It ...</a:t>
            </a:r>
          </a:p>
          <a:p>
            <a:pPr lvl="1"/>
            <a:r>
              <a:rPr lang="en-US"/>
              <a:t>Helped to develop a new business capability</a:t>
            </a:r>
          </a:p>
          <a:p>
            <a:pPr lvl="1"/>
            <a:r>
              <a:rPr lang="en-US"/>
              <a:t>Helped to establish a new market opportunity</a:t>
            </a:r>
          </a:p>
          <a:p>
            <a:pPr lvl="1"/>
            <a:r>
              <a:rPr lang="en-US"/>
              <a:t>Helped to improve GPS’s world position and credibility</a:t>
            </a:r>
            <a:br>
              <a:rPr lang="en-US"/>
            </a:br>
            <a:endParaRPr lang="en-US"/>
          </a:p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Was it successful  for Europe ?</a:t>
            </a:r>
            <a:endParaRPr lang="en-US"/>
          </a:p>
          <a:p>
            <a:pPr lvl="1"/>
            <a:r>
              <a:rPr lang="en-US"/>
              <a:t>Business developed within GPS from the technology established in this program has brought many millions of ecu (Japanese, Taiwanese and American) into the European Community ... 	</a:t>
            </a:r>
            <a:br>
              <a:rPr lang="en-US"/>
            </a:br>
            <a:r>
              <a:rPr lang="en-US"/>
              <a:t>	... many times the grant income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1963" y="558800"/>
            <a:ext cx="6421437" cy="457200"/>
          </a:xfrm>
          <a:noFill/>
          <a:ln/>
        </p:spPr>
        <p:txBody>
          <a:bodyPr/>
          <a:lstStyle/>
          <a:p>
            <a:r>
              <a:rPr lang="en-US"/>
              <a:t>TECHNOLOGY  -  CMOS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33550" y="2305050"/>
            <a:ext cx="6578600" cy="3422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2349500"/>
            <a:ext cx="7226300" cy="32893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2457450" algn="l"/>
              </a:tabLst>
            </a:pPr>
            <a:r>
              <a:rPr lang="en-US" sz="1600"/>
              <a:t>In-house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0.7 micron in production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0.5 micron being characterised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0.5 micron moves to pre-production Q4 1995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0.35 micron architecture being defined in Q2 1995</a:t>
            </a:r>
          </a:p>
          <a:p>
            <a:pPr>
              <a:buFont typeface="Monotype Sorts" charset="2"/>
              <a:buNone/>
              <a:tabLst>
                <a:tab pos="2457450" algn="l"/>
              </a:tabLst>
            </a:pPr>
            <a:endParaRPr lang="en-US" sz="1600"/>
          </a:p>
          <a:p>
            <a:pPr>
              <a:buFont typeface="Monotype Sorts" charset="2"/>
              <a:buNone/>
              <a:tabLst>
                <a:tab pos="2457450" algn="l"/>
              </a:tabLst>
            </a:pPr>
            <a:r>
              <a:rPr lang="en-US" sz="1600"/>
              <a:t>NEW Second Source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Foundry strategy on	0.6 micron now available		              	0.5 micron first half 1996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Same design rules</a:t>
            </a:r>
          </a:p>
          <a:p>
            <a:pPr>
              <a:tabLst>
                <a:tab pos="2457450" algn="l"/>
              </a:tabLst>
            </a:pPr>
            <a:r>
              <a:rPr lang="en-US" sz="1600"/>
              <a:t>Fully interchangeable with in-house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11500" y="1314450"/>
            <a:ext cx="4254500" cy="7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lnSpc>
                <a:spcPct val="105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Monotype Sorts" charset="2"/>
              <a:buChar char="4"/>
            </a:pPr>
            <a:r>
              <a:rPr lang="en-US" sz="1600"/>
              <a:t>40% of Sales and fastest growing</a:t>
            </a:r>
          </a:p>
          <a:p>
            <a:pPr marL="457200" indent="-457200" algn="l">
              <a:lnSpc>
                <a:spcPct val="105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Monotype Sorts" charset="2"/>
              <a:buChar char="4"/>
            </a:pPr>
            <a:r>
              <a:rPr lang="en-US" sz="1600"/>
              <a:t>Digital and Mixed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9725" y="523875"/>
            <a:ext cx="4146550" cy="457200"/>
          </a:xfrm>
          <a:noFill/>
          <a:ln/>
        </p:spPr>
        <p:txBody>
          <a:bodyPr/>
          <a:lstStyle/>
          <a:p>
            <a:r>
              <a:rPr lang="en-US"/>
              <a:t>TECHNOLOGY  -  BIPOLAR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90650" y="3200400"/>
            <a:ext cx="7048500" cy="189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98600" y="3314700"/>
            <a:ext cx="7143750" cy="2781300"/>
          </a:xfrm>
          <a:noFill/>
          <a:ln/>
        </p:spPr>
        <p:txBody>
          <a:bodyPr/>
          <a:lstStyle/>
          <a:p>
            <a:r>
              <a:rPr lang="en-US"/>
              <a:t>High speed 14GHz now and 25GHz Q3 95</a:t>
            </a:r>
          </a:p>
          <a:p>
            <a:r>
              <a:rPr lang="en-US"/>
              <a:t>Integrated coils and capacitors</a:t>
            </a:r>
          </a:p>
          <a:p>
            <a:r>
              <a:rPr lang="en-US"/>
              <a:t>Low noise</a:t>
            </a:r>
          </a:p>
          <a:p>
            <a:r>
              <a:rPr lang="en-US"/>
              <a:t>Low power</a:t>
            </a:r>
          </a:p>
          <a:p>
            <a:r>
              <a:rPr lang="en-US"/>
              <a:t>Process designed specifically for highly integrated radio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11500" y="1784350"/>
            <a:ext cx="403225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lnSpc>
                <a:spcPct val="105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Monotype Sorts" charset="2"/>
              <a:buChar char="4"/>
            </a:pPr>
            <a:r>
              <a:rPr lang="en-US"/>
              <a:t>33% of Sales</a:t>
            </a:r>
          </a:p>
          <a:p>
            <a:pPr marL="457200" indent="-457200" algn="l">
              <a:lnSpc>
                <a:spcPct val="105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Monotype Sorts" charset="2"/>
              <a:buChar char="4"/>
            </a:pPr>
            <a:r>
              <a:rPr lang="en-US"/>
              <a:t>Mixed signal and High Speed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09650" y="1543050"/>
            <a:ext cx="77724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OMI/DE-ARM Program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1"/>
              <a:t>To </a:t>
            </a:r>
            <a:r>
              <a:rPr lang="en-US" i="1" u="sng"/>
              <a:t>Create</a:t>
            </a:r>
            <a:r>
              <a:rPr lang="en-US" i="1"/>
              <a:t> and </a:t>
            </a:r>
            <a:r>
              <a:rPr lang="en-US" i="1" u="sng"/>
              <a:t>Demonstrate</a:t>
            </a:r>
            <a:r>
              <a:rPr lang="en-US" i="1"/>
              <a:t> a </a:t>
            </a:r>
            <a:r>
              <a:rPr lang="en-US" i="1" u="sng"/>
              <a:t>European Capability</a:t>
            </a:r>
            <a:r>
              <a:rPr lang="en-US" i="1"/>
              <a:t> in the </a:t>
            </a:r>
            <a:r>
              <a:rPr lang="en-US" i="1" u="sng"/>
              <a:t>Design</a:t>
            </a:r>
            <a:r>
              <a:rPr lang="en-US" i="1"/>
              <a:t> and </a:t>
            </a:r>
            <a:r>
              <a:rPr lang="en-US" i="1" u="sng"/>
              <a:t>Manufacture</a:t>
            </a:r>
            <a:r>
              <a:rPr lang="en-US" i="1"/>
              <a:t> of </a:t>
            </a:r>
            <a:r>
              <a:rPr lang="en-US" i="1" u="sng"/>
              <a:t>32 bit RISC </a:t>
            </a:r>
            <a:r>
              <a:rPr lang="en-US" i="1"/>
              <a:t>based </a:t>
            </a:r>
            <a:r>
              <a:rPr lang="en-US" i="1" u="sng"/>
              <a:t>Deeply Embedded Microcontrollers</a:t>
            </a:r>
            <a:r>
              <a:rPr lang="en-US" i="1"/>
              <a:t>   -   Apr 92</a:t>
            </a:r>
            <a:br>
              <a:rPr lang="en-US" i="1"/>
            </a:br>
            <a:endParaRPr lang="en-US" i="1"/>
          </a:p>
          <a:p>
            <a:r>
              <a:rPr lang="en-US"/>
              <a:t>9 Partners and 4 Countries.</a:t>
            </a:r>
          </a:p>
          <a:p>
            <a:pPr lvl="1"/>
            <a:r>
              <a:rPr lang="en-US"/>
              <a:t>GPS, ARM Ltd, UMIST, University of Manchester - UK</a:t>
            </a:r>
          </a:p>
          <a:p>
            <a:pPr lvl="1"/>
            <a:r>
              <a:rPr lang="en-US"/>
              <a:t>IRIS, Elettronica - Italy</a:t>
            </a:r>
          </a:p>
          <a:p>
            <a:pPr lvl="1"/>
            <a:r>
              <a:rPr lang="en-US"/>
              <a:t>VLSI - France</a:t>
            </a:r>
          </a:p>
          <a:p>
            <a:pPr lvl="1"/>
            <a:r>
              <a:rPr lang="en-US"/>
              <a:t>Hagenuk, Hanover University - GDR</a:t>
            </a:r>
          </a:p>
          <a:p>
            <a:r>
              <a:rPr lang="en-US"/>
              <a:t>Through the establishment of ...</a:t>
            </a:r>
          </a:p>
          <a:p>
            <a:pPr lvl="1"/>
            <a:r>
              <a:rPr lang="en-US"/>
              <a:t>System Design Methodology</a:t>
            </a:r>
          </a:p>
          <a:p>
            <a:pPr lvl="1"/>
            <a:r>
              <a:rPr lang="en-US"/>
              <a:t>System Test and Debug Methodology</a:t>
            </a:r>
          </a:p>
          <a:p>
            <a:pPr lvl="1"/>
            <a:r>
              <a:rPr lang="en-US"/>
              <a:t>Support Modular Macrofunctions</a:t>
            </a:r>
          </a:p>
          <a:p>
            <a:pPr lvl="1"/>
            <a:r>
              <a:rPr lang="en-US"/>
              <a:t>Technology Demonstrators/Product Prototypes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OMI/DE - GPS Work Packages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To overcome the specific difficulty of ‘fully incorporating’ external macrocells ...</a:t>
            </a:r>
          </a:p>
          <a:p>
            <a:pPr lvl="1"/>
            <a:r>
              <a:rPr lang="en-US"/>
              <a:t>Polygon editing, </a:t>
            </a:r>
          </a:p>
          <a:p>
            <a:pPr lvl="1"/>
            <a:r>
              <a:rPr lang="en-US"/>
              <a:t>Modeling, Simulation &amp; Verification</a:t>
            </a:r>
          </a:p>
          <a:p>
            <a:pPr lvl="1"/>
            <a:r>
              <a:rPr lang="en-US"/>
              <a:t>Fault grading</a:t>
            </a:r>
          </a:p>
          <a:p>
            <a:pPr lvl="1"/>
            <a:r>
              <a:rPr lang="en-US"/>
              <a:t>Qualification, Manufacturing test and Characterisation</a:t>
            </a:r>
          </a:p>
          <a:p>
            <a:r>
              <a:rPr lang="en-US"/>
              <a:t>To develop the capability to produce Customised µCs ...</a:t>
            </a:r>
          </a:p>
          <a:p>
            <a:pPr lvl="1"/>
            <a:r>
              <a:rPr lang="en-US"/>
              <a:t>Methodology to support modular design</a:t>
            </a:r>
          </a:p>
          <a:p>
            <a:pPr lvl="1"/>
            <a:r>
              <a:rPr lang="en-US"/>
              <a:t>Use of ‘Hard-Macrocells’ - The ARM7 Core.</a:t>
            </a:r>
          </a:p>
          <a:p>
            <a:pPr lvl="1"/>
            <a:r>
              <a:rPr lang="en-US"/>
              <a:t>Use of Modular VHDL to support Macrofunction design/reuse.</a:t>
            </a:r>
          </a:p>
          <a:p>
            <a:pPr lvl="1"/>
            <a:r>
              <a:rPr lang="en-US"/>
              <a:t>Use of C functional models for performance &amp; security of design data</a:t>
            </a:r>
          </a:p>
          <a:p>
            <a:pPr lvl="1"/>
            <a:r>
              <a:rPr lang="en-US"/>
              <a:t>Co-design with Verilog &amp; C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498850" y="1801813"/>
            <a:ext cx="2085975" cy="1103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/>
          <a:lstStyle/>
          <a:p>
            <a:pPr marL="92075" indent="-92075" algn="l" defTabSz="739775">
              <a:spcBef>
                <a:spcPct val="30000"/>
              </a:spcBef>
            </a:pPr>
            <a:r>
              <a:rPr lang="en-US" sz="1900"/>
              <a:t> A CPU core is typically only  10-20% of total µcontroller die area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00200" y="1725613"/>
            <a:ext cx="1778000" cy="149542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73225" y="1762125"/>
            <a:ext cx="282575" cy="2444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41463" y="3594100"/>
            <a:ext cx="7326312" cy="217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900" b="0"/>
              <a:t>Therefore, what is important is the </a:t>
            </a:r>
            <a:r>
              <a:rPr lang="en-US" sz="1900"/>
              <a:t>Silicon system </a:t>
            </a:r>
            <a:r>
              <a:rPr lang="en-US" sz="1900" b="0"/>
              <a:t>architecture for:</a:t>
            </a:r>
          </a:p>
          <a:p>
            <a:pPr marL="554038" lvl="1" algn="l" defTabSz="739775">
              <a:buClr>
                <a:schemeClr val="accent1"/>
              </a:buClr>
              <a:buSzPct val="100000"/>
              <a:buFontTx/>
              <a:buChar char="•"/>
            </a:pPr>
            <a:r>
              <a:rPr lang="en-US" sz="1900" b="0"/>
              <a:t> Power control and speed efficiencies</a:t>
            </a:r>
          </a:p>
          <a:p>
            <a:pPr marL="554038" lvl="1" algn="l" defTabSz="739775">
              <a:buClr>
                <a:schemeClr val="accent1"/>
              </a:buClr>
              <a:buSzPct val="100000"/>
              <a:buFontTx/>
              <a:buChar char="•"/>
            </a:pPr>
            <a:r>
              <a:rPr lang="en-US" sz="1900" b="0"/>
              <a:t> Flexibility to match customers end system requirements.</a:t>
            </a:r>
          </a:p>
          <a:p>
            <a:pPr algn="l" defTabSz="739775"/>
            <a:r>
              <a:rPr lang="en-US" sz="1900" b="0"/>
              <a:t>  </a:t>
            </a:r>
          </a:p>
          <a:p>
            <a:pPr algn="l" defTabSz="739775"/>
            <a:r>
              <a:rPr lang="en-US" sz="1900" b="0"/>
              <a:t>and for </a:t>
            </a:r>
            <a:r>
              <a:rPr lang="en-US" sz="1900"/>
              <a:t>Development</a:t>
            </a:r>
            <a:r>
              <a:rPr lang="en-US" sz="1900" b="0"/>
              <a:t>: </a:t>
            </a:r>
          </a:p>
          <a:p>
            <a:pPr marL="554038" lvl="1" algn="l" defTabSz="739775">
              <a:buClr>
                <a:schemeClr val="accent1"/>
              </a:buClr>
              <a:buSzPct val="100000"/>
              <a:buFontTx/>
              <a:buChar char="•"/>
            </a:pPr>
            <a:r>
              <a:rPr lang="en-US" sz="1900" b="0"/>
              <a:t> Visibility: Access of system’s internal operation </a:t>
            </a:r>
          </a:p>
          <a:p>
            <a:pPr marL="554038" lvl="1" algn="l" defTabSz="739775">
              <a:buClr>
                <a:schemeClr val="accent1"/>
              </a:buClr>
              <a:buSzPct val="100000"/>
              <a:buFontTx/>
              <a:buChar char="•"/>
            </a:pPr>
            <a:r>
              <a:rPr lang="en-US" sz="1900" b="0"/>
              <a:t> Reliability: right first time, re-usable sub-functions</a:t>
            </a:r>
          </a:p>
          <a:p>
            <a:pPr marL="554038" lvl="1" algn="l" defTabSz="739775">
              <a:buClr>
                <a:schemeClr val="accent1"/>
              </a:buClr>
              <a:buSzPct val="100000"/>
              <a:buFontTx/>
              <a:buChar char="•"/>
            </a:pPr>
            <a:r>
              <a:rPr lang="en-US" sz="1900" b="0"/>
              <a:t> Rugged software development Tools 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µC, a Change of Emphasis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57425" y="1462088"/>
            <a:ext cx="4319588" cy="283368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374900" y="2417763"/>
            <a:ext cx="5861050" cy="168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l" defTabSz="739775"/>
            <a:r>
              <a:rPr lang="en-US" sz="11600" b="0">
                <a:solidFill>
                  <a:srgbClr val="F5F5F5"/>
                </a:solidFill>
              </a:rPr>
              <a:t>BµILD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114550" y="1692275"/>
            <a:ext cx="0" cy="35988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962150" y="5138738"/>
            <a:ext cx="53863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370138" y="4111625"/>
            <a:ext cx="679450" cy="67627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647950" y="4395788"/>
            <a:ext cx="817563" cy="511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762250" y="4832350"/>
            <a:ext cx="587375" cy="2492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318000" y="2584450"/>
            <a:ext cx="153988" cy="166688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562475" y="2828925"/>
            <a:ext cx="153988" cy="166688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876800" y="3086100"/>
            <a:ext cx="152400" cy="166688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3757613" y="3213100"/>
            <a:ext cx="1131887" cy="1220788"/>
          </a:xfrm>
          <a:custGeom>
            <a:avLst/>
            <a:gdLst/>
            <a:ahLst/>
            <a:cxnLst>
              <a:cxn ang="0">
                <a:pos x="53" y="768"/>
              </a:cxn>
              <a:cxn ang="0">
                <a:pos x="15" y="662"/>
              </a:cxn>
              <a:cxn ang="0">
                <a:pos x="38" y="656"/>
              </a:cxn>
              <a:cxn ang="0">
                <a:pos x="66" y="648"/>
              </a:cxn>
              <a:cxn ang="0">
                <a:pos x="90" y="640"/>
              </a:cxn>
              <a:cxn ang="0">
                <a:pos x="115" y="631"/>
              </a:cxn>
              <a:cxn ang="0">
                <a:pos x="141" y="621"/>
              </a:cxn>
              <a:cxn ang="0">
                <a:pos x="165" y="610"/>
              </a:cxn>
              <a:cxn ang="0">
                <a:pos x="184" y="600"/>
              </a:cxn>
              <a:cxn ang="0">
                <a:pos x="206" y="589"/>
              </a:cxn>
              <a:cxn ang="0">
                <a:pos x="228" y="577"/>
              </a:cxn>
              <a:cxn ang="0">
                <a:pos x="245" y="567"/>
              </a:cxn>
              <a:cxn ang="0">
                <a:pos x="269" y="552"/>
              </a:cxn>
              <a:cxn ang="0">
                <a:pos x="297" y="533"/>
              </a:cxn>
              <a:cxn ang="0">
                <a:pos x="324" y="513"/>
              </a:cxn>
              <a:cxn ang="0">
                <a:pos x="348" y="492"/>
              </a:cxn>
              <a:cxn ang="0">
                <a:pos x="370" y="471"/>
              </a:cxn>
              <a:cxn ang="0">
                <a:pos x="395" y="445"/>
              </a:cxn>
              <a:cxn ang="0">
                <a:pos x="417" y="419"/>
              </a:cxn>
              <a:cxn ang="0">
                <a:pos x="437" y="390"/>
              </a:cxn>
              <a:cxn ang="0">
                <a:pos x="454" y="364"/>
              </a:cxn>
              <a:cxn ang="0">
                <a:pos x="469" y="338"/>
              </a:cxn>
              <a:cxn ang="0">
                <a:pos x="481" y="312"/>
              </a:cxn>
              <a:cxn ang="0">
                <a:pos x="493" y="285"/>
              </a:cxn>
              <a:cxn ang="0">
                <a:pos x="503" y="254"/>
              </a:cxn>
              <a:cxn ang="0">
                <a:pos x="511" y="223"/>
              </a:cxn>
              <a:cxn ang="0">
                <a:pos x="516" y="191"/>
              </a:cxn>
              <a:cxn ang="0">
                <a:pos x="519" y="158"/>
              </a:cxn>
              <a:cxn ang="0">
                <a:pos x="519" y="125"/>
              </a:cxn>
              <a:cxn ang="0">
                <a:pos x="586" y="0"/>
              </a:cxn>
              <a:cxn ang="0">
                <a:pos x="664" y="125"/>
              </a:cxn>
              <a:cxn ang="0">
                <a:pos x="664" y="163"/>
              </a:cxn>
              <a:cxn ang="0">
                <a:pos x="660" y="199"/>
              </a:cxn>
              <a:cxn ang="0">
                <a:pos x="656" y="230"/>
              </a:cxn>
              <a:cxn ang="0">
                <a:pos x="649" y="261"/>
              </a:cxn>
              <a:cxn ang="0">
                <a:pos x="641" y="291"/>
              </a:cxn>
              <a:cxn ang="0">
                <a:pos x="629" y="324"/>
              </a:cxn>
              <a:cxn ang="0">
                <a:pos x="617" y="353"/>
              </a:cxn>
              <a:cxn ang="0">
                <a:pos x="601" y="385"/>
              </a:cxn>
              <a:cxn ang="0">
                <a:pos x="585" y="413"/>
              </a:cxn>
              <a:cxn ang="0">
                <a:pos x="565" y="444"/>
              </a:cxn>
              <a:cxn ang="0">
                <a:pos x="545" y="471"/>
              </a:cxn>
              <a:cxn ang="0">
                <a:pos x="524" y="496"/>
              </a:cxn>
              <a:cxn ang="0">
                <a:pos x="501" y="522"/>
              </a:cxn>
              <a:cxn ang="0">
                <a:pos x="476" y="547"/>
              </a:cxn>
              <a:cxn ang="0">
                <a:pos x="450" y="571"/>
              </a:cxn>
              <a:cxn ang="0">
                <a:pos x="426" y="591"/>
              </a:cxn>
              <a:cxn ang="0">
                <a:pos x="396" y="614"/>
              </a:cxn>
              <a:cxn ang="0">
                <a:pos x="368" y="633"/>
              </a:cxn>
              <a:cxn ang="0">
                <a:pos x="337" y="652"/>
              </a:cxn>
              <a:cxn ang="0">
                <a:pos x="307" y="670"/>
              </a:cxn>
              <a:cxn ang="0">
                <a:pos x="276" y="688"/>
              </a:cxn>
              <a:cxn ang="0">
                <a:pos x="251" y="700"/>
              </a:cxn>
              <a:cxn ang="0">
                <a:pos x="234" y="709"/>
              </a:cxn>
              <a:cxn ang="0">
                <a:pos x="218" y="715"/>
              </a:cxn>
              <a:cxn ang="0">
                <a:pos x="197" y="723"/>
              </a:cxn>
              <a:cxn ang="0">
                <a:pos x="179" y="730"/>
              </a:cxn>
              <a:cxn ang="0">
                <a:pos x="158" y="738"/>
              </a:cxn>
              <a:cxn ang="0">
                <a:pos x="136" y="746"/>
              </a:cxn>
              <a:cxn ang="0">
                <a:pos x="117" y="752"/>
              </a:cxn>
              <a:cxn ang="0">
                <a:pos x="96" y="758"/>
              </a:cxn>
              <a:cxn ang="0">
                <a:pos x="78" y="763"/>
              </a:cxn>
            </a:cxnLst>
            <a:rect l="0" t="0" r="r" b="b"/>
            <a:pathLst>
              <a:path w="713" h="769">
                <a:moveTo>
                  <a:pt x="68" y="765"/>
                </a:moveTo>
                <a:lnTo>
                  <a:pt x="53" y="768"/>
                </a:lnTo>
                <a:lnTo>
                  <a:pt x="0" y="666"/>
                </a:lnTo>
                <a:lnTo>
                  <a:pt x="15" y="662"/>
                </a:lnTo>
                <a:lnTo>
                  <a:pt x="26" y="659"/>
                </a:lnTo>
                <a:lnTo>
                  <a:pt x="38" y="656"/>
                </a:lnTo>
                <a:lnTo>
                  <a:pt x="53" y="652"/>
                </a:lnTo>
                <a:lnTo>
                  <a:pt x="66" y="648"/>
                </a:lnTo>
                <a:lnTo>
                  <a:pt x="79" y="644"/>
                </a:lnTo>
                <a:lnTo>
                  <a:pt x="90" y="640"/>
                </a:lnTo>
                <a:lnTo>
                  <a:pt x="104" y="635"/>
                </a:lnTo>
                <a:lnTo>
                  <a:pt x="115" y="631"/>
                </a:lnTo>
                <a:lnTo>
                  <a:pt x="129" y="626"/>
                </a:lnTo>
                <a:lnTo>
                  <a:pt x="141" y="621"/>
                </a:lnTo>
                <a:lnTo>
                  <a:pt x="153" y="615"/>
                </a:lnTo>
                <a:lnTo>
                  <a:pt x="165" y="610"/>
                </a:lnTo>
                <a:lnTo>
                  <a:pt x="174" y="605"/>
                </a:lnTo>
                <a:lnTo>
                  <a:pt x="184" y="600"/>
                </a:lnTo>
                <a:lnTo>
                  <a:pt x="196" y="595"/>
                </a:lnTo>
                <a:lnTo>
                  <a:pt x="206" y="589"/>
                </a:lnTo>
                <a:lnTo>
                  <a:pt x="218" y="583"/>
                </a:lnTo>
                <a:lnTo>
                  <a:pt x="228" y="577"/>
                </a:lnTo>
                <a:lnTo>
                  <a:pt x="236" y="573"/>
                </a:lnTo>
                <a:lnTo>
                  <a:pt x="245" y="567"/>
                </a:lnTo>
                <a:lnTo>
                  <a:pt x="257" y="560"/>
                </a:lnTo>
                <a:lnTo>
                  <a:pt x="269" y="552"/>
                </a:lnTo>
                <a:lnTo>
                  <a:pt x="284" y="543"/>
                </a:lnTo>
                <a:lnTo>
                  <a:pt x="297" y="533"/>
                </a:lnTo>
                <a:lnTo>
                  <a:pt x="311" y="523"/>
                </a:lnTo>
                <a:lnTo>
                  <a:pt x="324" y="513"/>
                </a:lnTo>
                <a:lnTo>
                  <a:pt x="337" y="501"/>
                </a:lnTo>
                <a:lnTo>
                  <a:pt x="348" y="492"/>
                </a:lnTo>
                <a:lnTo>
                  <a:pt x="359" y="482"/>
                </a:lnTo>
                <a:lnTo>
                  <a:pt x="370" y="471"/>
                </a:lnTo>
                <a:lnTo>
                  <a:pt x="382" y="458"/>
                </a:lnTo>
                <a:lnTo>
                  <a:pt x="395" y="445"/>
                </a:lnTo>
                <a:lnTo>
                  <a:pt x="405" y="433"/>
                </a:lnTo>
                <a:lnTo>
                  <a:pt x="417" y="419"/>
                </a:lnTo>
                <a:lnTo>
                  <a:pt x="428" y="404"/>
                </a:lnTo>
                <a:lnTo>
                  <a:pt x="437" y="390"/>
                </a:lnTo>
                <a:lnTo>
                  <a:pt x="446" y="377"/>
                </a:lnTo>
                <a:lnTo>
                  <a:pt x="454" y="364"/>
                </a:lnTo>
                <a:lnTo>
                  <a:pt x="461" y="352"/>
                </a:lnTo>
                <a:lnTo>
                  <a:pt x="469" y="338"/>
                </a:lnTo>
                <a:lnTo>
                  <a:pt x="475" y="325"/>
                </a:lnTo>
                <a:lnTo>
                  <a:pt x="481" y="312"/>
                </a:lnTo>
                <a:lnTo>
                  <a:pt x="487" y="297"/>
                </a:lnTo>
                <a:lnTo>
                  <a:pt x="493" y="285"/>
                </a:lnTo>
                <a:lnTo>
                  <a:pt x="498" y="269"/>
                </a:lnTo>
                <a:lnTo>
                  <a:pt x="503" y="254"/>
                </a:lnTo>
                <a:lnTo>
                  <a:pt x="508" y="239"/>
                </a:lnTo>
                <a:lnTo>
                  <a:pt x="511" y="223"/>
                </a:lnTo>
                <a:lnTo>
                  <a:pt x="515" y="206"/>
                </a:lnTo>
                <a:lnTo>
                  <a:pt x="516" y="191"/>
                </a:lnTo>
                <a:lnTo>
                  <a:pt x="518" y="176"/>
                </a:lnTo>
                <a:lnTo>
                  <a:pt x="519" y="158"/>
                </a:lnTo>
                <a:lnTo>
                  <a:pt x="519" y="143"/>
                </a:lnTo>
                <a:lnTo>
                  <a:pt x="519" y="125"/>
                </a:lnTo>
                <a:lnTo>
                  <a:pt x="469" y="125"/>
                </a:lnTo>
                <a:lnTo>
                  <a:pt x="586" y="0"/>
                </a:lnTo>
                <a:lnTo>
                  <a:pt x="712" y="125"/>
                </a:lnTo>
                <a:lnTo>
                  <a:pt x="664" y="125"/>
                </a:lnTo>
                <a:lnTo>
                  <a:pt x="664" y="145"/>
                </a:lnTo>
                <a:lnTo>
                  <a:pt x="664" y="163"/>
                </a:lnTo>
                <a:lnTo>
                  <a:pt x="662" y="182"/>
                </a:lnTo>
                <a:lnTo>
                  <a:pt x="660" y="199"/>
                </a:lnTo>
                <a:lnTo>
                  <a:pt x="658" y="215"/>
                </a:lnTo>
                <a:lnTo>
                  <a:pt x="656" y="230"/>
                </a:lnTo>
                <a:lnTo>
                  <a:pt x="652" y="247"/>
                </a:lnTo>
                <a:lnTo>
                  <a:pt x="649" y="261"/>
                </a:lnTo>
                <a:lnTo>
                  <a:pt x="645" y="275"/>
                </a:lnTo>
                <a:lnTo>
                  <a:pt x="641" y="291"/>
                </a:lnTo>
                <a:lnTo>
                  <a:pt x="634" y="310"/>
                </a:lnTo>
                <a:lnTo>
                  <a:pt x="629" y="324"/>
                </a:lnTo>
                <a:lnTo>
                  <a:pt x="623" y="339"/>
                </a:lnTo>
                <a:lnTo>
                  <a:pt x="617" y="353"/>
                </a:lnTo>
                <a:lnTo>
                  <a:pt x="609" y="370"/>
                </a:lnTo>
                <a:lnTo>
                  <a:pt x="601" y="385"/>
                </a:lnTo>
                <a:lnTo>
                  <a:pt x="593" y="399"/>
                </a:lnTo>
                <a:lnTo>
                  <a:pt x="585" y="413"/>
                </a:lnTo>
                <a:lnTo>
                  <a:pt x="575" y="429"/>
                </a:lnTo>
                <a:lnTo>
                  <a:pt x="565" y="444"/>
                </a:lnTo>
                <a:lnTo>
                  <a:pt x="555" y="457"/>
                </a:lnTo>
                <a:lnTo>
                  <a:pt x="545" y="471"/>
                </a:lnTo>
                <a:lnTo>
                  <a:pt x="536" y="483"/>
                </a:lnTo>
                <a:lnTo>
                  <a:pt x="524" y="496"/>
                </a:lnTo>
                <a:lnTo>
                  <a:pt x="514" y="508"/>
                </a:lnTo>
                <a:lnTo>
                  <a:pt x="501" y="522"/>
                </a:lnTo>
                <a:lnTo>
                  <a:pt x="489" y="535"/>
                </a:lnTo>
                <a:lnTo>
                  <a:pt x="476" y="547"/>
                </a:lnTo>
                <a:lnTo>
                  <a:pt x="463" y="559"/>
                </a:lnTo>
                <a:lnTo>
                  <a:pt x="450" y="571"/>
                </a:lnTo>
                <a:lnTo>
                  <a:pt x="438" y="582"/>
                </a:lnTo>
                <a:lnTo>
                  <a:pt x="426" y="591"/>
                </a:lnTo>
                <a:lnTo>
                  <a:pt x="412" y="603"/>
                </a:lnTo>
                <a:lnTo>
                  <a:pt x="396" y="614"/>
                </a:lnTo>
                <a:lnTo>
                  <a:pt x="383" y="623"/>
                </a:lnTo>
                <a:lnTo>
                  <a:pt x="368" y="633"/>
                </a:lnTo>
                <a:lnTo>
                  <a:pt x="353" y="642"/>
                </a:lnTo>
                <a:lnTo>
                  <a:pt x="337" y="652"/>
                </a:lnTo>
                <a:lnTo>
                  <a:pt x="322" y="662"/>
                </a:lnTo>
                <a:lnTo>
                  <a:pt x="307" y="670"/>
                </a:lnTo>
                <a:lnTo>
                  <a:pt x="290" y="680"/>
                </a:lnTo>
                <a:lnTo>
                  <a:pt x="276" y="688"/>
                </a:lnTo>
                <a:lnTo>
                  <a:pt x="262" y="695"/>
                </a:lnTo>
                <a:lnTo>
                  <a:pt x="251" y="700"/>
                </a:lnTo>
                <a:lnTo>
                  <a:pt x="242" y="705"/>
                </a:lnTo>
                <a:lnTo>
                  <a:pt x="234" y="709"/>
                </a:lnTo>
                <a:lnTo>
                  <a:pt x="226" y="711"/>
                </a:lnTo>
                <a:lnTo>
                  <a:pt x="218" y="715"/>
                </a:lnTo>
                <a:lnTo>
                  <a:pt x="207" y="719"/>
                </a:lnTo>
                <a:lnTo>
                  <a:pt x="197" y="723"/>
                </a:lnTo>
                <a:lnTo>
                  <a:pt x="187" y="727"/>
                </a:lnTo>
                <a:lnTo>
                  <a:pt x="179" y="730"/>
                </a:lnTo>
                <a:lnTo>
                  <a:pt x="168" y="734"/>
                </a:lnTo>
                <a:lnTo>
                  <a:pt x="158" y="738"/>
                </a:lnTo>
                <a:lnTo>
                  <a:pt x="147" y="741"/>
                </a:lnTo>
                <a:lnTo>
                  <a:pt x="136" y="746"/>
                </a:lnTo>
                <a:lnTo>
                  <a:pt x="126" y="749"/>
                </a:lnTo>
                <a:lnTo>
                  <a:pt x="117" y="752"/>
                </a:lnTo>
                <a:lnTo>
                  <a:pt x="107" y="755"/>
                </a:lnTo>
                <a:lnTo>
                  <a:pt x="96" y="758"/>
                </a:lnTo>
                <a:lnTo>
                  <a:pt x="85" y="761"/>
                </a:lnTo>
                <a:lnTo>
                  <a:pt x="78" y="763"/>
                </a:lnTo>
                <a:lnTo>
                  <a:pt x="68" y="765"/>
                </a:lnTo>
              </a:path>
            </a:pathLst>
          </a:custGeom>
          <a:solidFill>
            <a:schemeClr val="bg2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136775" y="5397500"/>
            <a:ext cx="29829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 ------------------ Time to Market -------------&gt;</a:t>
            </a:r>
          </a:p>
        </p:txBody>
      </p:sp>
      <p:grpSp>
        <p:nvGrpSpPr>
          <p:cNvPr id="20520" name="Group 40"/>
          <p:cNvGrpSpPr>
            <a:grpSpLocks/>
          </p:cNvGrpSpPr>
          <p:nvPr/>
        </p:nvGrpSpPr>
        <p:grpSpPr bwMode="auto">
          <a:xfrm>
            <a:off x="1957388" y="3709988"/>
            <a:ext cx="5316537" cy="0"/>
            <a:chOff x="1233" y="2337"/>
            <a:chExt cx="3349" cy="0"/>
          </a:xfrm>
        </p:grpSpPr>
        <p:grpSp>
          <p:nvGrpSpPr>
            <p:cNvPr id="20506" name="Group 26"/>
            <p:cNvGrpSpPr>
              <a:grpSpLocks/>
            </p:cNvGrpSpPr>
            <p:nvPr/>
          </p:nvGrpSpPr>
          <p:grpSpPr bwMode="auto">
            <a:xfrm>
              <a:off x="1233" y="2337"/>
              <a:ext cx="1632" cy="0"/>
              <a:chOff x="1233" y="2337"/>
              <a:chExt cx="1632" cy="0"/>
            </a:xfrm>
          </p:grpSpPr>
          <p:grpSp>
            <p:nvGrpSpPr>
              <p:cNvPr id="20499" name="Group 19"/>
              <p:cNvGrpSpPr>
                <a:grpSpLocks/>
              </p:cNvGrpSpPr>
              <p:nvPr/>
            </p:nvGrpSpPr>
            <p:grpSpPr bwMode="auto">
              <a:xfrm>
                <a:off x="1233" y="2337"/>
                <a:ext cx="774" cy="0"/>
                <a:chOff x="1233" y="2337"/>
                <a:chExt cx="774" cy="0"/>
              </a:xfrm>
            </p:grpSpPr>
            <p:sp>
              <p:nvSpPr>
                <p:cNvPr id="20494" name="Line 14"/>
                <p:cNvSpPr>
                  <a:spLocks noChangeShapeType="1"/>
                </p:cNvSpPr>
                <p:nvPr/>
              </p:nvSpPr>
              <p:spPr bwMode="auto">
                <a:xfrm>
                  <a:off x="1233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5" name="Line 15"/>
                <p:cNvSpPr>
                  <a:spLocks noChangeShapeType="1"/>
                </p:cNvSpPr>
                <p:nvPr/>
              </p:nvSpPr>
              <p:spPr bwMode="auto">
                <a:xfrm>
                  <a:off x="1405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6" name="Line 16"/>
                <p:cNvSpPr>
                  <a:spLocks noChangeShapeType="1"/>
                </p:cNvSpPr>
                <p:nvPr/>
              </p:nvSpPr>
              <p:spPr bwMode="auto">
                <a:xfrm>
                  <a:off x="1576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7" name="Line 17"/>
                <p:cNvSpPr>
                  <a:spLocks noChangeShapeType="1"/>
                </p:cNvSpPr>
                <p:nvPr/>
              </p:nvSpPr>
              <p:spPr bwMode="auto">
                <a:xfrm>
                  <a:off x="1749" y="2337"/>
                  <a:ext cx="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8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0505" name="Group 25"/>
              <p:cNvGrpSpPr>
                <a:grpSpLocks/>
              </p:cNvGrpSpPr>
              <p:nvPr/>
            </p:nvGrpSpPr>
            <p:grpSpPr bwMode="auto">
              <a:xfrm>
                <a:off x="2092" y="2337"/>
                <a:ext cx="773" cy="0"/>
                <a:chOff x="2092" y="2337"/>
                <a:chExt cx="773" cy="0"/>
              </a:xfrm>
            </p:grpSpPr>
            <p:sp>
              <p:nvSpPr>
                <p:cNvPr id="20500" name="Line 20"/>
                <p:cNvSpPr>
                  <a:spLocks noChangeShapeType="1"/>
                </p:cNvSpPr>
                <p:nvPr/>
              </p:nvSpPr>
              <p:spPr bwMode="auto">
                <a:xfrm>
                  <a:off x="2092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1" name="Line 21"/>
                <p:cNvSpPr>
                  <a:spLocks noChangeShapeType="1"/>
                </p:cNvSpPr>
                <p:nvPr/>
              </p:nvSpPr>
              <p:spPr bwMode="auto">
                <a:xfrm>
                  <a:off x="2263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2" name="Line 22"/>
                <p:cNvSpPr>
                  <a:spLocks noChangeShapeType="1"/>
                </p:cNvSpPr>
                <p:nvPr/>
              </p:nvSpPr>
              <p:spPr bwMode="auto">
                <a:xfrm>
                  <a:off x="2436" y="2337"/>
                  <a:ext cx="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3" name="Line 23"/>
                <p:cNvSpPr>
                  <a:spLocks noChangeShapeType="1"/>
                </p:cNvSpPr>
                <p:nvPr/>
              </p:nvSpPr>
              <p:spPr bwMode="auto">
                <a:xfrm>
                  <a:off x="2607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4" name="Line 24"/>
                <p:cNvSpPr>
                  <a:spLocks noChangeShapeType="1"/>
                </p:cNvSpPr>
                <p:nvPr/>
              </p:nvSpPr>
              <p:spPr bwMode="auto">
                <a:xfrm>
                  <a:off x="2779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519" name="Group 39"/>
            <p:cNvGrpSpPr>
              <a:grpSpLocks/>
            </p:cNvGrpSpPr>
            <p:nvPr/>
          </p:nvGrpSpPr>
          <p:grpSpPr bwMode="auto">
            <a:xfrm>
              <a:off x="2950" y="2337"/>
              <a:ext cx="1632" cy="0"/>
              <a:chOff x="2950" y="2337"/>
              <a:chExt cx="1632" cy="0"/>
            </a:xfrm>
          </p:grpSpPr>
          <p:grpSp>
            <p:nvGrpSpPr>
              <p:cNvPr id="20512" name="Group 32"/>
              <p:cNvGrpSpPr>
                <a:grpSpLocks/>
              </p:cNvGrpSpPr>
              <p:nvPr/>
            </p:nvGrpSpPr>
            <p:grpSpPr bwMode="auto">
              <a:xfrm>
                <a:off x="2950" y="2337"/>
                <a:ext cx="774" cy="0"/>
                <a:chOff x="2950" y="2337"/>
                <a:chExt cx="774" cy="0"/>
              </a:xfrm>
            </p:grpSpPr>
            <p:sp>
              <p:nvSpPr>
                <p:cNvPr id="20507" name="Line 27"/>
                <p:cNvSpPr>
                  <a:spLocks noChangeShapeType="1"/>
                </p:cNvSpPr>
                <p:nvPr/>
              </p:nvSpPr>
              <p:spPr bwMode="auto">
                <a:xfrm>
                  <a:off x="2950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8" name="Line 28"/>
                <p:cNvSpPr>
                  <a:spLocks noChangeShapeType="1"/>
                </p:cNvSpPr>
                <p:nvPr/>
              </p:nvSpPr>
              <p:spPr bwMode="auto">
                <a:xfrm>
                  <a:off x="3123" y="2337"/>
                  <a:ext cx="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9" name="Line 29"/>
                <p:cNvSpPr>
                  <a:spLocks noChangeShapeType="1"/>
                </p:cNvSpPr>
                <p:nvPr/>
              </p:nvSpPr>
              <p:spPr bwMode="auto">
                <a:xfrm>
                  <a:off x="3294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10" name="Line 30"/>
                <p:cNvSpPr>
                  <a:spLocks noChangeShapeType="1"/>
                </p:cNvSpPr>
                <p:nvPr/>
              </p:nvSpPr>
              <p:spPr bwMode="auto">
                <a:xfrm>
                  <a:off x="3466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11" name="Line 31"/>
                <p:cNvSpPr>
                  <a:spLocks noChangeShapeType="1"/>
                </p:cNvSpPr>
                <p:nvPr/>
              </p:nvSpPr>
              <p:spPr bwMode="auto">
                <a:xfrm>
                  <a:off x="3637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0518" name="Group 38"/>
              <p:cNvGrpSpPr>
                <a:grpSpLocks/>
              </p:cNvGrpSpPr>
              <p:nvPr/>
            </p:nvGrpSpPr>
            <p:grpSpPr bwMode="auto">
              <a:xfrm>
                <a:off x="3809" y="2337"/>
                <a:ext cx="773" cy="0"/>
                <a:chOff x="3809" y="2337"/>
                <a:chExt cx="773" cy="0"/>
              </a:xfrm>
            </p:grpSpPr>
            <p:sp>
              <p:nvSpPr>
                <p:cNvPr id="20513" name="Line 33"/>
                <p:cNvSpPr>
                  <a:spLocks noChangeShapeType="1"/>
                </p:cNvSpPr>
                <p:nvPr/>
              </p:nvSpPr>
              <p:spPr bwMode="auto">
                <a:xfrm>
                  <a:off x="3809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14" name="Line 34"/>
                <p:cNvSpPr>
                  <a:spLocks noChangeShapeType="1"/>
                </p:cNvSpPr>
                <p:nvPr/>
              </p:nvSpPr>
              <p:spPr bwMode="auto">
                <a:xfrm>
                  <a:off x="3981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15" name="Line 35"/>
                <p:cNvSpPr>
                  <a:spLocks noChangeShapeType="1"/>
                </p:cNvSpPr>
                <p:nvPr/>
              </p:nvSpPr>
              <p:spPr bwMode="auto">
                <a:xfrm>
                  <a:off x="4153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16" name="Line 36"/>
                <p:cNvSpPr>
                  <a:spLocks noChangeShapeType="1"/>
                </p:cNvSpPr>
                <p:nvPr/>
              </p:nvSpPr>
              <p:spPr bwMode="auto">
                <a:xfrm>
                  <a:off x="4324" y="2337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17" name="Line 37"/>
                <p:cNvSpPr>
                  <a:spLocks noChangeShapeType="1"/>
                </p:cNvSpPr>
                <p:nvPr/>
              </p:nvSpPr>
              <p:spPr bwMode="auto">
                <a:xfrm>
                  <a:off x="4496" y="233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1181100" y="2543175"/>
            <a:ext cx="8810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Hi Volume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1071563" y="3590925"/>
            <a:ext cx="9398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 100K units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987425" y="4019550"/>
            <a:ext cx="11176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Development </a:t>
            </a:r>
          </a:p>
          <a:p>
            <a:pPr algn="l" defTabSz="739775"/>
            <a:r>
              <a:rPr lang="en-US" sz="1200" b="0"/>
              <a:t>&amp; Lower Vol</a:t>
            </a:r>
          </a:p>
          <a:p>
            <a:pPr algn="l" defTabSz="739775"/>
            <a:r>
              <a:rPr lang="en-US" sz="1200" b="0"/>
              <a:t>Projects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3259138" y="2295525"/>
            <a:ext cx="24225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Highly optimised ASSP’s/CSSP’s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2247900" y="3825875"/>
            <a:ext cx="166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Standard µControllers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934200" y="2681288"/>
            <a:ext cx="246063" cy="207962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6470650" y="2414588"/>
            <a:ext cx="1346200" cy="254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/>
              <a:t>Fully Customised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3498850" y="1606550"/>
            <a:ext cx="1524000" cy="254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algn="l" defTabSz="739775"/>
            <a:r>
              <a:rPr lang="en-US" sz="1200" b="0">
                <a:solidFill>
                  <a:srgbClr val="000000"/>
                </a:solidFill>
              </a:rPr>
              <a:t>MARKET WINDOW</a:t>
            </a:r>
          </a:p>
        </p:txBody>
      </p:sp>
      <p:sp>
        <p:nvSpPr>
          <p:cNvPr id="20529" name="Rectangle 4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Volume profiles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C0081"/>
      </a:accent1>
      <a:accent2>
        <a:srgbClr val="D49FFF"/>
      </a:accent2>
      <a:accent3>
        <a:srgbClr val="FFFFFF"/>
      </a:accent3>
      <a:accent4>
        <a:srgbClr val="0D42D6"/>
      </a:accent4>
      <a:accent5>
        <a:srgbClr val="EBAAC1"/>
      </a:accent5>
      <a:accent6>
        <a:srgbClr val="C090E7"/>
      </a:accent6>
      <a:hlink>
        <a:srgbClr val="618FFD"/>
      </a:hlink>
      <a:folHlink>
        <a:srgbClr val="DADADA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1514</Words>
  <Application>Microsoft Office PowerPoint</Application>
  <PresentationFormat>A4 Paper (210x297 mm)</PresentationFormat>
  <Paragraphs>508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Monotype Sorts</vt:lpstr>
      <vt:lpstr>Times New Roman</vt:lpstr>
      <vt:lpstr>Symbol</vt:lpstr>
      <vt:lpstr>Default Design</vt:lpstr>
      <vt:lpstr>Introduction</vt:lpstr>
      <vt:lpstr>GEC Plessey Semiconductors - GPS</vt:lpstr>
      <vt:lpstr>GPS - A Global Company</vt:lpstr>
      <vt:lpstr>TECHNOLOGY  -  CMOS</vt:lpstr>
      <vt:lpstr>TECHNOLOGY  -  BIPOLAR</vt:lpstr>
      <vt:lpstr>OMI/DE-ARM Program</vt:lpstr>
      <vt:lpstr>OMI/DE - GPS Work Packages</vt:lpstr>
      <vt:lpstr>µC, a Change of Emphasis</vt:lpstr>
      <vt:lpstr>Volume profiles</vt:lpstr>
      <vt:lpstr>Modular µC Design Methodology</vt:lpstr>
      <vt:lpstr>MODULARITY - Re-usable functions</vt:lpstr>
      <vt:lpstr>MANTIS Comm’s µController</vt:lpstr>
      <vt:lpstr>MANTIS µController - Logical</vt:lpstr>
      <vt:lpstr>MANTIS µController - Physical</vt:lpstr>
      <vt:lpstr>SPIDER Comm’s µController</vt:lpstr>
      <vt:lpstr>BUTTERFLY µController</vt:lpstr>
      <vt:lpstr>Availability</vt:lpstr>
      <vt:lpstr>Development Support</vt:lpstr>
      <vt:lpstr>Development Board for µCs </vt:lpstr>
      <vt:lpstr>Development Board Features</vt:lpstr>
      <vt:lpstr>Software Toolkit Overview</vt:lpstr>
      <vt:lpstr>Software Toolkit Components</vt:lpstr>
      <vt:lpstr>The Project Shell</vt:lpstr>
      <vt:lpstr>The UDB Debugger</vt:lpstr>
      <vt:lpstr>In Summary OMI/DE has ...</vt:lpstr>
      <vt:lpstr>Customised µController</vt:lpstr>
      <vt:lpstr>Modular µC Design Methodology</vt:lpstr>
      <vt:lpstr>System Support</vt:lpstr>
      <vt:lpstr>AMBA - ‘Greater Than The Sum of the Parts’</vt:lpstr>
      <vt:lpstr>AMBA - Speculative Feature List</vt:lpstr>
      <vt:lpstr>Was OMI/DE-ARM Successful  for GPS ?</vt:lpstr>
    </vt:vector>
  </TitlesOfParts>
  <Company>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EZ</dc:creator>
  <cp:lastModifiedBy>Ian Phillips</cp:lastModifiedBy>
  <cp:revision>1</cp:revision>
  <dcterms:created xsi:type="dcterms:W3CDTF">2013-05-17T08:29:47Z</dcterms:created>
  <dcterms:modified xsi:type="dcterms:W3CDTF">2015-01-08T09:10:12Z</dcterms:modified>
</cp:coreProperties>
</file>