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Caveat"/>
      <p:regular r:id="rId19"/>
      <p:bold r:id="rId20"/>
    </p:embeddedFont>
    <p:embeddedFont>
      <p:font typeface="Lora"/>
      <p:regular r:id="rId21"/>
      <p:bold r:id="rId22"/>
      <p:italic r:id="rId23"/>
      <p:boldItalic r:id="rId24"/>
    </p:embeddedFont>
    <p:embeddedFont>
      <p:font typeface="Josefi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Jeff Jones"/>
  <p:cmAuthor clrIdx="1" id="1" initials="" lastIdx="1" name="Jake Watsk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-bold.fntdata"/><Relationship Id="rId22" Type="http://schemas.openxmlformats.org/officeDocument/2006/relationships/font" Target="fonts/Lora-bold.fntdata"/><Relationship Id="rId21" Type="http://schemas.openxmlformats.org/officeDocument/2006/relationships/font" Target="fonts/Lora-regular.fntdata"/><Relationship Id="rId24" Type="http://schemas.openxmlformats.org/officeDocument/2006/relationships/font" Target="fonts/Lora-boldItalic.fntdata"/><Relationship Id="rId23" Type="http://schemas.openxmlformats.org/officeDocument/2006/relationships/font" Target="fonts/Lor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JosefinSans-bold.fntdata"/><Relationship Id="rId25" Type="http://schemas.openxmlformats.org/officeDocument/2006/relationships/font" Target="fonts/JosefinSans-regular.fntdata"/><Relationship Id="rId28" Type="http://schemas.openxmlformats.org/officeDocument/2006/relationships/font" Target="fonts/JosefinSans-boldItalic.fntdata"/><Relationship Id="rId27" Type="http://schemas.openxmlformats.org/officeDocument/2006/relationships/font" Target="fonts/Josefi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Caveat-regular.fntdata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2-15T05:58:01.988">
    <p:pos x="6000" y="0"/>
    <p:text>Does it help to include some business-case framing?
I had found some random data points about the growing industry (millions of jumps per year).
Just trying to set the stage for how this makes an impact.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3-12-15T08:24:28.162">
    <p:pos x="6000" y="0"/>
    <p:text>We believe that this new database will save + time and money by implementing this solution. Thank you for listening.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30bcf8d8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30bcf8d8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30bcf8d8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30bcf8d8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30bcf8d8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30bcf8d8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06eb9c6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06eb9c6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06eb9c6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06eb9c6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06eb9c66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06eb9c6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Assumption: You can be a customer without going on a jump, Instructors have to have at least license Class 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Relationships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Sessions + Jumpers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Sessions have various jump types, location, cost, fall time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Jumpers is an aggregated entity with Customers and Instructors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instructor information, we ensure appropriate LicenseType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information is tracked, as well as providing any Certifications they have earned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Sessions + Equipment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connected to JumpSessions is the equipment, in which we’re tracking the Status (available / in repair) and when it was last checked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Sessions + Vehicles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Vehicles are used with each JumpSession, both air and land vehicles. Important attributes include Miles and Last Mechanic Inspection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Cardinality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customer will go with at least one instructor, and instructors will go with at least one customer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jumper pair will have at least one jump session and each jump session will have at least one jumper pair.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jump session will need to have equipment, but shops need to keep record of new equipment that is yet to be used.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Similarly, each jump session will require a vehicle, but shops will keep record of new vehicles that are yet to be used.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Vehicles will be inspected by only one mechanic, but mechanics are expected to inspect multiple vehicles.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06eb9c66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06eb9c66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69ca49850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69ca49850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30bcf8d8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30bcf8d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69ca49850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69ca49850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30bcf8d8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30bcf8d8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45900" y="519150"/>
            <a:ext cx="9235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Skydiving</a:t>
            </a:r>
            <a:r>
              <a:rPr lang="en">
                <a:latin typeface="Caveat"/>
                <a:ea typeface="Caveat"/>
                <a:cs typeface="Caveat"/>
                <a:sym typeface="Caveat"/>
              </a:rPr>
              <a:t> Database System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593475"/>
            <a:ext cx="85206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Group E: Vince Carter, Ian Pakka, Jake Watsky, Jeff Jones, Elijah Rosenfeld</a:t>
            </a:r>
            <a:endParaRPr b="1" sz="3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0" y="4839725"/>
            <a:ext cx="3012000" cy="2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/>
              <a:t>Data is generated by ChatGPT with manipulation.</a:t>
            </a:r>
            <a:endParaRPr sz="800"/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25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Query 4: Mechanic Performance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411375" y="870725"/>
            <a:ext cx="5481300" cy="21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skydiving company is looking ahead towards growth, and it values promotion from within. Rather than hiring a 5th mechanic to improve inspection times, the CEO decides to promote one mechanic into a management.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Now that a database is established, he easily </a:t>
            </a:r>
            <a:r>
              <a:rPr lang="en" sz="1000"/>
              <a:t>queries</a:t>
            </a:r>
            <a:r>
              <a:rPr lang="en" sz="1000"/>
              <a:t> a report to understand mechanic’s performance. He analyzes the vehicle’s last inspection, with a bar chart to show how many vehicles each mechanic inspected. He chooses to shade the bars based on total number of miles at the vehicles inspection.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/>
              <a:t>CEO concludes that Mechanic 2 is ready for management, being well-rounded and  knowledgeable with cars and planes, as well as inspecting vehicles with high mileage.</a:t>
            </a:r>
            <a:endParaRPr b="1" sz="10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325" y="380851"/>
            <a:ext cx="2750100" cy="438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947" y="3099200"/>
            <a:ext cx="4232400" cy="15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759050"/>
            <a:ext cx="8208900" cy="27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87">
                <a:solidFill>
                  <a:srgbClr val="4A86E8"/>
                </a:solidFill>
              </a:rPr>
              <a:t>SELECT EquipmentID, Type, Status, LastCheckDate</a:t>
            </a:r>
            <a:endParaRPr b="1" sz="2387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87">
                <a:solidFill>
                  <a:srgbClr val="4A86E8"/>
                </a:solidFill>
              </a:rPr>
              <a:t>FROM Equipment where status = 'Available';</a:t>
            </a:r>
            <a:endParaRPr b="1" sz="2387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87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87">
                <a:solidFill>
                  <a:srgbClr val="4A86E8"/>
                </a:solidFill>
              </a:rPr>
              <a:t>SELECT EquipmentID, Type, Status, LastCheckDate</a:t>
            </a:r>
            <a:endParaRPr b="1" sz="2387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87">
                <a:solidFill>
                  <a:srgbClr val="4A86E8"/>
                </a:solidFill>
              </a:rPr>
              <a:t>FROM Equipment where status = 'In Repair';</a:t>
            </a:r>
            <a:endParaRPr b="1" sz="2387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11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Query 5: Equipment Status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050" y="1685200"/>
            <a:ext cx="3302550" cy="8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050" y="688350"/>
            <a:ext cx="3302549" cy="8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311700" y="2571750"/>
            <a:ext cx="8436900" cy="22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query allows for management to view specific outputs regarding each type of equipment and reading whether it is available or in repairs.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a comprehensive view of all equipment in the database, including their unique EquipmentID, type, current status (available or in repair), purchase date, and the date of the last equipment check.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information is crucial for skydiving operations to ensure that equipment is available for use, and to track when equipment is in need of repair or maintenance.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2441850" y="1727850"/>
            <a:ext cx="4260300" cy="17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Courier New"/>
                <a:ea typeface="Courier New"/>
                <a:cs typeface="Courier New"/>
                <a:sym typeface="Courier New"/>
              </a:rPr>
              <a:t>Thank You!</a:t>
            </a:r>
            <a:endParaRPr sz="4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The Problem/Opportunity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3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Inefficient</a:t>
            </a:r>
            <a:r>
              <a:rPr lang="en" sz="3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usage for marketing initiatives, forecasting, vehicles </a:t>
            </a:r>
            <a:r>
              <a:rPr lang="en" sz="3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maintenance, etc..</a:t>
            </a:r>
            <a:endParaRPr sz="3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3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Forecasting will allow managers to look at historical data to understand what months are high demand and low demand</a:t>
            </a:r>
            <a:endParaRPr sz="3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3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segment our customers to offer different promotions or ads</a:t>
            </a:r>
            <a:endParaRPr sz="3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3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Opportunity to provide customers with status of license (We will be able to track the specific number of jumps they have done along with the type, height, and fall duration)</a:t>
            </a:r>
            <a:endParaRPr sz="3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3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 with inventory regarding equipment, air vehicle, and land vehicles statuses</a:t>
            </a:r>
            <a:endParaRPr sz="3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3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system can give real time status on what equipment is available vs in repair</a:t>
            </a:r>
            <a:endParaRPr sz="3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3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Mechanics will know what vehicles are in need of inspection or coming close to needing inspection</a:t>
            </a:r>
            <a:endParaRPr sz="3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-89850" y="963225"/>
            <a:ext cx="5291100" cy="30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Efficiency:</a:t>
            </a:r>
            <a:endParaRPr b="1" sz="5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time spent on administrative tasks.</a:t>
            </a:r>
            <a:endParaRPr sz="5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response to operational needs.</a:t>
            </a:r>
            <a:endParaRPr sz="5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Enhanced Safety:</a:t>
            </a:r>
            <a:endParaRPr b="1" sz="5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safety record management.</a:t>
            </a:r>
            <a:endParaRPr sz="5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Timely identification and resolution of safety concerns.</a:t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7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Benefits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746725" y="410250"/>
            <a:ext cx="3732600" cy="21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ROI (Return on Investment):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savings through increased efficiency.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safety measures reducing potential liabilities.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Customer Experience: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Seamless scheduling and communication.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Enhanced customer interactions.</a:t>
            </a:r>
            <a:endParaRPr sz="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83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ERD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6300"/>
            <a:ext cx="9143999" cy="42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5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Schema Mapping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651050"/>
            <a:ext cx="8520600" cy="32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760"/>
              <a:buFont typeface="Arial"/>
              <a:buNone/>
            </a:pPr>
            <a:r>
              <a:t/>
            </a:r>
            <a:endParaRPr sz="411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51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020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AutoNum type="arabicPeriod"/>
            </a:pPr>
            <a:r>
              <a:rPr lang="en" sz="451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CUSTOMER(</a:t>
            </a:r>
            <a:r>
              <a:rPr lang="en" sz="451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CustomedID</a:t>
            </a:r>
            <a:r>
              <a:rPr lang="en" sz="451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, Name, Address, Phone, DOB, Email, CertificationType)</a:t>
            </a:r>
            <a:endParaRPr sz="451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51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020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AutoNum type="arabicPeriod"/>
            </a:pPr>
            <a:r>
              <a:rPr lang="en" sz="451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INSTRUCTORS(</a:t>
            </a:r>
            <a:r>
              <a:rPr lang="en" sz="451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InstructorID</a:t>
            </a:r>
            <a:r>
              <a:rPr lang="en" sz="451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, Name, DateHired, LicenseType)</a:t>
            </a:r>
            <a:endParaRPr sz="451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51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020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AutoNum type="arabicPeriod"/>
            </a:pPr>
            <a:r>
              <a:rPr lang="en" sz="451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EQUIPMENT(</a:t>
            </a:r>
            <a:r>
              <a:rPr lang="en" sz="451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EquipmentID</a:t>
            </a:r>
            <a:r>
              <a:rPr lang="en" sz="451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, Type, PurchaseDate, LastCheckDate, Status)</a:t>
            </a:r>
            <a:endParaRPr sz="451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51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020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AutoNum type="arabicPeriod"/>
            </a:pPr>
            <a:r>
              <a:rPr lang="en" sz="451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JUMPSESSION(</a:t>
            </a:r>
            <a:r>
              <a:rPr lang="en" sz="451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SessionID</a:t>
            </a:r>
            <a:r>
              <a:rPr lang="en" sz="451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, JumpType, FallTime, Location, Cost)</a:t>
            </a:r>
            <a:endParaRPr sz="451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51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020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AutoNum type="arabicPeriod"/>
            </a:pPr>
            <a:r>
              <a:rPr lang="en" sz="451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VEHICLES(</a:t>
            </a:r>
            <a:r>
              <a:rPr lang="en" sz="451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VehicleID</a:t>
            </a:r>
            <a:r>
              <a:rPr lang="en" sz="451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, PassengerCapacity, Miles, LastMaintenanceInspection, PurchaseDate, MechanicID[FK])</a:t>
            </a:r>
            <a:endParaRPr sz="451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51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020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AutoNum type="arabicPeriod"/>
            </a:pPr>
            <a:r>
              <a:rPr lang="en" sz="451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MECHANIC(</a:t>
            </a:r>
            <a:r>
              <a:rPr lang="en" sz="451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MechanicID</a:t>
            </a:r>
            <a:r>
              <a:rPr lang="en" sz="451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, Name, DateHired)</a:t>
            </a:r>
            <a:endParaRPr sz="451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51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020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AutoNum type="arabicPeriod"/>
            </a:pPr>
            <a:r>
              <a:rPr lang="en" sz="451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GOESWITH(</a:t>
            </a:r>
            <a:r>
              <a:rPr lang="en" sz="451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CustomerID[FK]</a:t>
            </a:r>
            <a:r>
              <a:rPr lang="en" sz="451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en" sz="451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InstructorID[FK]</a:t>
            </a:r>
            <a:r>
              <a:rPr lang="en" sz="451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)</a:t>
            </a:r>
            <a:endParaRPr sz="451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51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020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AutoNum type="arabicPeriod"/>
            </a:pPr>
            <a:r>
              <a:rPr lang="en" sz="451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GOES(</a:t>
            </a:r>
            <a:r>
              <a:rPr lang="en" sz="451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CustomerID[FK]</a:t>
            </a:r>
            <a:r>
              <a:rPr lang="en" sz="451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en" sz="451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InstructorID[FK]</a:t>
            </a:r>
            <a:r>
              <a:rPr lang="en" sz="451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en" sz="451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SessionID[FK]</a:t>
            </a:r>
            <a:r>
              <a:rPr lang="en" sz="451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, Date)</a:t>
            </a:r>
            <a:endParaRPr sz="451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51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020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AutoNum type="arabicPeriod"/>
            </a:pPr>
            <a:r>
              <a:rPr lang="en" sz="451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HAS(</a:t>
            </a:r>
            <a:r>
              <a:rPr lang="en" sz="451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EquipmentID[FK]</a:t>
            </a:r>
            <a:r>
              <a:rPr lang="en" sz="451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en" sz="451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SessionID[FK]</a:t>
            </a:r>
            <a:r>
              <a:rPr lang="en" sz="451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)</a:t>
            </a:r>
            <a:endParaRPr sz="451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51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020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AutoNum type="arabicPeriod"/>
            </a:pPr>
            <a:r>
              <a:rPr lang="en" sz="451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USE(</a:t>
            </a:r>
            <a:r>
              <a:rPr lang="en" sz="451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SessionID[FK]</a:t>
            </a:r>
            <a:r>
              <a:rPr lang="en" sz="451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en" sz="451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VehicleID[FK]</a:t>
            </a:r>
            <a:r>
              <a:rPr lang="en" sz="451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)</a:t>
            </a:r>
            <a:endParaRPr sz="451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51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020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AutoNum type="arabicPeriod"/>
            </a:pPr>
            <a:r>
              <a:rPr lang="en" sz="451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LANDVEHICLE(</a:t>
            </a:r>
            <a:r>
              <a:rPr lang="en" sz="451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VehicleID[FK]</a:t>
            </a:r>
            <a:r>
              <a:rPr lang="en" sz="451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,CarRegistrationDate)</a:t>
            </a:r>
            <a:endParaRPr sz="451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51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020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AutoNum type="arabicPeriod"/>
            </a:pPr>
            <a:r>
              <a:rPr lang="en" sz="451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AIRVEHICLE(</a:t>
            </a:r>
            <a:r>
              <a:rPr lang="en" sz="451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VehicleID[FK]</a:t>
            </a:r>
            <a:r>
              <a:rPr lang="en" sz="451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, AircraftRegistrationDate)</a:t>
            </a:r>
            <a:endParaRPr sz="451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83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Data Sources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917425"/>
            <a:ext cx="8520600" cy="3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data we used is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fictitious, however we used real world JumpTypes, locations, Equipment types, and instructor licenses.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We primarily used ChatGPT to generate the data for us, we wrote one insert statement and asked ChatGPT to generate additional rows with constraints on specific columns.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This method worked well and allowed us to generate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sufficient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data to show the benefits of our database system.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329200"/>
            <a:ext cx="893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Query 1: Do any sessions</a:t>
            </a: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 have customers going </a:t>
            </a: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together?</a:t>
            </a:r>
            <a:endParaRPr b="1" sz="2244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359100" y="1100525"/>
            <a:ext cx="7332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SELECT SessionID, COUNT( CustomerID) AS NumberOfCustomers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FROM JumpSession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Natural JOIN Goes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Natural JOIN Customer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GROUP BY SessionID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HAVING COUNT(CustomerID) &gt;= 2;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800" y="1514850"/>
            <a:ext cx="43815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69500" y="3544850"/>
            <a:ext cx="90744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We could see which customers like to go in groups.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Discounts could be offered if multiple people go on a session together.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This could encourage people to introduce first-time skydivers or encourage people who like to go with friends to go more frequently.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311700" y="2869738"/>
            <a:ext cx="883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Impact</a:t>
            </a:r>
            <a:endParaRPr b="1" sz="2244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5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Query 2: Revenue/Demand Forecasting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84150" y="780175"/>
            <a:ext cx="85206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SELECT datetime, count(CustomerId), sum(cost) FROM Jumpsession natural right join goes group by month(datetime);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450" y="1619975"/>
            <a:ext cx="3976801" cy="31114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" name="Google Shape;103;p20"/>
          <p:cNvSpPr txBox="1"/>
          <p:nvPr/>
        </p:nvSpPr>
        <p:spPr>
          <a:xfrm>
            <a:off x="311700" y="1597400"/>
            <a:ext cx="3880800" cy="3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This query allows management to have a better understanding of </a:t>
            </a:r>
            <a:r>
              <a:rPr lang="en" sz="1800">
                <a:solidFill>
                  <a:schemeClr val="dk2"/>
                </a:solidFill>
              </a:rPr>
              <a:t>demand</a:t>
            </a:r>
            <a:r>
              <a:rPr lang="en" sz="1800">
                <a:solidFill>
                  <a:schemeClr val="dk2"/>
                </a:solidFill>
              </a:rPr>
              <a:t> based on month.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As we continue to collect data we should be able to better predict demand.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Currently it appears August is the highest demand month.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5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Query 3: Revenue Based on Location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425" y="992750"/>
            <a:ext cx="3832725" cy="369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311700" y="2459425"/>
            <a:ext cx="4480500" cy="2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Insights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New jump </a:t>
            </a:r>
            <a:r>
              <a:rPr lang="en" sz="1800">
                <a:solidFill>
                  <a:schemeClr val="dk2"/>
                </a:solidFill>
              </a:rPr>
              <a:t>locations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Where to prioritize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Our customer demographics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311700" y="992750"/>
            <a:ext cx="44805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SELECT Location, AVG(Cost) as AverageRev, COUNT(CustomerID) as NumberOfCustomers, SUM(Cost) as TotalRevenue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FROM JumpSession natural join goes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GROUP BY Location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ORDER BY TotalRevenue DESC;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