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6" r:id="rId6"/>
    <p:sldId id="260" r:id="rId7"/>
    <p:sldId id="264" r:id="rId8"/>
    <p:sldId id="261" r:id="rId9"/>
    <p:sldId id="263" r:id="rId10"/>
    <p:sldId id="262" r:id="rId11"/>
    <p:sldId id="265" r:id="rId12"/>
    <p:sldId id="268" r:id="rId13"/>
    <p:sldId id="269" r:id="rId14"/>
    <p:sldId id="270" r:id="rId15"/>
    <p:sldId id="272" r:id="rId16"/>
    <p:sldId id="271" r:id="rId17"/>
    <p:sldId id="273" r:id="rId18"/>
    <p:sldId id="274" r:id="rId19"/>
  </p:sldIdLst>
  <p:sldSz cx="12192000" cy="6858000"/>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526" autoAdjust="0"/>
  </p:normalViewPr>
  <p:slideViewPr>
    <p:cSldViewPr snapToGrid="0">
      <p:cViewPr varScale="1">
        <p:scale>
          <a:sx n="75" d="100"/>
          <a:sy n="75" d="100"/>
        </p:scale>
        <p:origin x="1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3DD9B2E1-E643-468E-AE05-C2E743168C72}" type="datetimeFigureOut">
              <a:rPr lang="de-DE" smtClean="0"/>
              <a:t>01.02.2025</a:t>
            </a:fld>
            <a:endParaRPr lang="de-DE"/>
          </a:p>
        </p:txBody>
      </p:sp>
      <p:sp>
        <p:nvSpPr>
          <p:cNvPr id="4" name="Folienbildplatzhalt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59114D42-A726-48C3-B770-3295FDD7C020}" type="slidenum">
              <a:rPr lang="de-DE" smtClean="0"/>
              <a:t>‹Nr.›</a:t>
            </a:fld>
            <a:endParaRPr lang="de-DE"/>
          </a:p>
        </p:txBody>
      </p:sp>
    </p:spTree>
    <p:extLst>
      <p:ext uri="{BB962C8B-B14F-4D97-AF65-F5344CB8AC3E}">
        <p14:creationId xmlns:p14="http://schemas.microsoft.com/office/powerpoint/2010/main" val="384856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Morgen allerseits, </a:t>
            </a:r>
          </a:p>
          <a:p>
            <a:r>
              <a:rPr lang="de-DE" dirty="0"/>
              <a:t>Der Titel meiner Präsentation lautet: </a:t>
            </a:r>
            <a:r>
              <a:rPr lang="de-DE" b="1" dirty="0" err="1"/>
              <a:t>E-mail</a:t>
            </a:r>
            <a:r>
              <a:rPr lang="de-DE" b="1" dirty="0"/>
              <a:t> verwalten.</a:t>
            </a: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1</a:t>
            </a:fld>
            <a:endParaRPr lang="de-DE"/>
          </a:p>
        </p:txBody>
      </p:sp>
    </p:spTree>
    <p:extLst>
      <p:ext uri="{BB962C8B-B14F-4D97-AF65-F5344CB8AC3E}">
        <p14:creationId xmlns:p14="http://schemas.microsoft.com/office/powerpoint/2010/main" val="3136209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 ist ein echtes Ergebnis. Wir können die Verw. Nr. des Eigentümers, den Vendor Name und die Rechnungsnummer sehen.</a:t>
            </a:r>
            <a:br>
              <a:rPr lang="de-DE" dirty="0"/>
            </a:br>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10</a:t>
            </a:fld>
            <a:endParaRPr lang="de-DE"/>
          </a:p>
        </p:txBody>
      </p:sp>
    </p:spTree>
    <p:extLst>
      <p:ext uri="{BB962C8B-B14F-4D97-AF65-F5344CB8AC3E}">
        <p14:creationId xmlns:p14="http://schemas.microsoft.com/office/powerpoint/2010/main" val="183485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kann die Struktur des Codes gesehen werden. Es ist mein erstes Projekt, deshalb habe ich die </a:t>
            </a:r>
            <a:r>
              <a:rPr lang="de-DE" dirty="0" err="1"/>
              <a:t>Refaktorisierung</a:t>
            </a:r>
            <a:r>
              <a:rPr lang="de-DE" dirty="0"/>
              <a:t> so gut wie möglich gemacht. Ich werde es weiterhin verbessern. Momentan sieht man, dass ich eine Klasse für die E-Mails habe. Und ich habe das </a:t>
            </a:r>
            <a:r>
              <a:rPr lang="de-DE" dirty="0" err="1"/>
              <a:t>Strategy</a:t>
            </a:r>
            <a:r>
              <a:rPr lang="de-DE" dirty="0"/>
              <a:t>-Muster implementiert, um die Dateien zu verarbeiten.</a:t>
            </a:r>
            <a:br>
              <a:rPr lang="de-DE" dirty="0"/>
            </a:br>
            <a:r>
              <a:rPr lang="de-DE" dirty="0"/>
              <a:t>Alles befindet sich im </a:t>
            </a:r>
            <a:r>
              <a:rPr lang="de-DE" dirty="0" err="1"/>
              <a:t>src</a:t>
            </a:r>
            <a:r>
              <a:rPr lang="de-DE" dirty="0"/>
              <a:t>-Ordner und ist in Unterordnern organisiert. Jeder Ordner hat seine eigene __init__.py-Datei, damit er von Python als Paket erkannt wird.</a:t>
            </a:r>
            <a:br>
              <a:rPr lang="de-DE" dirty="0"/>
            </a:br>
            <a:r>
              <a:rPr lang="de-DE" dirty="0"/>
              <a:t>Im .</a:t>
            </a:r>
            <a:r>
              <a:rPr lang="de-DE" dirty="0" err="1"/>
              <a:t>gitignore</a:t>
            </a:r>
            <a:r>
              <a:rPr lang="de-DE" dirty="0"/>
              <a:t> gebe ich jede Datei an, die sensible Informationen enthält, die ich nicht auf GitHub teilen möchte, wie zum Beispiel </a:t>
            </a:r>
            <a:r>
              <a:rPr lang="de-DE" dirty="0" err="1"/>
              <a:t>db_objects.json</a:t>
            </a:r>
            <a:r>
              <a:rPr lang="de-DE" dirty="0"/>
              <a:t> oder </a:t>
            </a:r>
            <a:r>
              <a:rPr lang="de-DE" dirty="0" err="1"/>
              <a:t>config.json</a:t>
            </a:r>
            <a:r>
              <a:rPr lang="de-DE" dirty="0"/>
              <a:t>.</a:t>
            </a: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11</a:t>
            </a:fld>
            <a:endParaRPr lang="de-DE"/>
          </a:p>
        </p:txBody>
      </p:sp>
    </p:spTree>
    <p:extLst>
      <p:ext uri="{BB962C8B-B14F-4D97-AF65-F5344CB8AC3E}">
        <p14:creationId xmlns:p14="http://schemas.microsoft.com/office/powerpoint/2010/main" val="85095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tabLst/>
            </a:pPr>
            <a:r>
              <a:rPr lang="de-DE" altLang="de-DE" sz="1200" dirty="0" err="1">
                <a:latin typeface="Calibri Light" panose="020F0302020204030204" pitchFamily="34" charset="0"/>
                <a:ea typeface="Calibri Light" panose="020F0302020204030204" pitchFamily="34" charset="0"/>
                <a:cs typeface="Calibri Light" panose="020F0302020204030204" pitchFamily="34" charset="0"/>
              </a:rPr>
              <a:t>Strategy</a:t>
            </a: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-Muster:</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Strategien:</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200" dirty="0" err="1">
                <a:latin typeface="Calibri Light" panose="020F0302020204030204" pitchFamily="34" charset="0"/>
                <a:ea typeface="Calibri Light" panose="020F0302020204030204" pitchFamily="34" charset="0"/>
                <a:cs typeface="Calibri Light" panose="020F0302020204030204" pitchFamily="34" charset="0"/>
              </a:rPr>
              <a:t>FileProcessorStrategy</a:t>
            </a: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ist die allgemeine Schnittstelle.(</a:t>
            </a:r>
            <a:r>
              <a:rPr lang="de-DE" altLang="de-DE" sz="1200" dirty="0" err="1">
                <a:latin typeface="Calibri Light" panose="020F0302020204030204" pitchFamily="34" charset="0"/>
                <a:ea typeface="Calibri Light" panose="020F0302020204030204" pitchFamily="34" charset="0"/>
                <a:cs typeface="Calibri Light" panose="020F0302020204030204" pitchFamily="34" charset="0"/>
              </a:rPr>
              <a:t>abstract</a:t>
            </a: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200" dirty="0" err="1">
                <a:latin typeface="Calibri Light" panose="020F0302020204030204" pitchFamily="34" charset="0"/>
                <a:ea typeface="Calibri Light" panose="020F0302020204030204" pitchFamily="34" charset="0"/>
                <a:cs typeface="Calibri Light" panose="020F0302020204030204" pitchFamily="34" charset="0"/>
              </a:rPr>
              <a:t>DefaultFileProcessor</a:t>
            </a: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ist eine spezifische Strategie.</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Client:</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200" dirty="0" err="1">
                <a:latin typeface="Calibri Light" panose="020F0302020204030204" pitchFamily="34" charset="0"/>
                <a:ea typeface="Calibri Light" panose="020F0302020204030204" pitchFamily="34" charset="0"/>
                <a:cs typeface="Calibri Light" panose="020F0302020204030204" pitchFamily="34" charset="0"/>
              </a:rPr>
              <a:t>AttachmentProcessor</a:t>
            </a: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delegiert die Logik an die Strategie.</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Vorteile:</a:t>
            </a:r>
          </a:p>
          <a:p>
            <a:pPr marL="0" marR="0" lvl="0" indent="0" algn="l" defTabSz="914400" rtl="0" eaLnBrk="0" fontAlgn="base" latinLnBrk="0" hangingPunct="0">
              <a:lnSpc>
                <a:spcPct val="100000"/>
              </a:lnSpc>
              <a:spcBef>
                <a:spcPct val="0"/>
              </a:spcBef>
              <a:spcAft>
                <a:spcPct val="0"/>
              </a:spcAft>
              <a:buClrTx/>
              <a:buSzTx/>
              <a:tabLst/>
            </a:pPr>
            <a:r>
              <a:rPr lang="de-DE" altLang="de-DE" sz="1200" dirty="0">
                <a:latin typeface="Calibri Light" panose="020F0302020204030204" pitchFamily="34" charset="0"/>
                <a:ea typeface="Calibri Light" panose="020F0302020204030204" pitchFamily="34" charset="0"/>
                <a:cs typeface="Calibri Light" panose="020F0302020204030204" pitchFamily="34" charset="0"/>
              </a:rPr>
              <a:t>- Modularer Aufbau, einfache Erweiterbarkeit und klare Trennung der Verantwortlichkeiten</a:t>
            </a:r>
            <a:endParaRPr lang="de-DE" sz="1200" dirty="0">
              <a:latin typeface="Calibri Light" panose="020F0302020204030204" pitchFamily="34" charset="0"/>
              <a:ea typeface="Calibri Light" panose="020F0302020204030204" pitchFamily="34" charset="0"/>
              <a:cs typeface="Calibri Light" panose="020F0302020204030204" pitchFamily="34" charset="0"/>
            </a:endParaRPr>
          </a:p>
          <a:p>
            <a:endParaRPr lang="de-DE" dirty="0"/>
          </a:p>
          <a:p>
            <a:r>
              <a:rPr lang="de-DE" dirty="0"/>
              <a:t>Momentan benutze ich dieses Muster mit nur einer Strategie, aber in Zukunft könnte es sehr nützlich sein, um verschiedene Strategien zu implementieren.</a:t>
            </a:r>
            <a:br>
              <a:rPr lang="de-DE" dirty="0"/>
            </a:br>
            <a:r>
              <a:rPr lang="de-DE" dirty="0"/>
              <a:t>Ich glaube, dieses Muster wird mir bei der Datenauszugstrategie nützlich sein. Zurzeit mache ich dies in jedem Repository mit einem anderen Anbieter wie AWS, </a:t>
            </a:r>
            <a:r>
              <a:rPr lang="de-DE" dirty="0" err="1"/>
              <a:t>DocumentAI</a:t>
            </a:r>
            <a:r>
              <a:rPr lang="de-DE" dirty="0"/>
              <a:t>, GPT oder nur mit </a:t>
            </a:r>
            <a:r>
              <a:rPr lang="de-DE" dirty="0" err="1"/>
              <a:t>Regex</a:t>
            </a:r>
            <a:r>
              <a:rPr lang="de-DE" dirty="0"/>
              <a:t>.</a:t>
            </a:r>
            <a:br>
              <a:rPr lang="de-DE" dirty="0"/>
            </a:br>
            <a:r>
              <a:rPr lang="de-DE" dirty="0"/>
              <a:t>Es wäre jedoch eine gute Idee, dieses Muster zu haben, um mehrere Strategien in einem Repository zu vereinen und zum Beispiel die folgende zu verwenden, falls die Hauptstrategie nicht funktioniert.</a:t>
            </a:r>
          </a:p>
        </p:txBody>
      </p:sp>
      <p:sp>
        <p:nvSpPr>
          <p:cNvPr id="4" name="Foliennummernplatzhalter 3"/>
          <p:cNvSpPr>
            <a:spLocks noGrp="1"/>
          </p:cNvSpPr>
          <p:nvPr>
            <p:ph type="sldNum" sz="quarter" idx="5"/>
          </p:nvPr>
        </p:nvSpPr>
        <p:spPr/>
        <p:txBody>
          <a:bodyPr/>
          <a:lstStyle/>
          <a:p>
            <a:fld id="{59114D42-A726-48C3-B770-3295FDD7C020}" type="slidenum">
              <a:rPr lang="de-DE" smtClean="0"/>
              <a:t>12</a:t>
            </a:fld>
            <a:endParaRPr lang="de-DE"/>
          </a:p>
        </p:txBody>
      </p:sp>
    </p:spTree>
    <p:extLst>
      <p:ext uri="{BB962C8B-B14F-4D97-AF65-F5344CB8AC3E}">
        <p14:creationId xmlns:p14="http://schemas.microsoft.com/office/powerpoint/2010/main" val="337752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600" b="1" dirty="0"/>
              <a:t>AKTUELLE </a:t>
            </a:r>
            <a:r>
              <a:rPr lang="de-DE" sz="1600" b="1" dirty="0" err="1"/>
              <a:t>MAßNAHMEN</a:t>
            </a:r>
            <a:endParaRPr lang="de-DE" sz="1200" dirty="0"/>
          </a:p>
          <a:p>
            <a:r>
              <a:rPr lang="de-DE" sz="1200" b="1" dirty="0"/>
              <a:t>Sichere E-Mail-Verarbeitung</a:t>
            </a:r>
          </a:p>
          <a:p>
            <a:pPr marL="171450" indent="-171450">
              <a:buFontTx/>
              <a:buChar char="-"/>
            </a:pPr>
            <a:r>
              <a:rPr lang="de-DE" sz="1200" dirty="0"/>
              <a:t>IMAP-Verbindung (SSL)</a:t>
            </a:r>
          </a:p>
          <a:p>
            <a:pPr marL="171450" indent="-171450">
              <a:buFontTx/>
              <a:buChar char="-"/>
            </a:pPr>
            <a:r>
              <a:rPr lang="de-DE" sz="1200" dirty="0"/>
              <a:t>Zugangsdaten schützen (.</a:t>
            </a:r>
            <a:r>
              <a:rPr lang="de-DE" sz="1200" dirty="0" err="1"/>
              <a:t>env</a:t>
            </a:r>
            <a:r>
              <a:rPr lang="de-DE" sz="1200" dirty="0"/>
              <a:t>) Speicherung von Zugangsdaten in einer sicheren Umgebungsdatei, die nicht im Code veröffentlicht wird.</a:t>
            </a:r>
          </a:p>
          <a:p>
            <a:r>
              <a:rPr lang="de-DE" sz="1200" b="1" dirty="0"/>
              <a:t>Schutz vor bösartigen Anhängen</a:t>
            </a:r>
          </a:p>
          <a:p>
            <a:pPr marL="171450" indent="-171450">
              <a:buFontTx/>
              <a:buChar char="-"/>
            </a:pPr>
            <a:r>
              <a:rPr lang="de-DE" sz="1200" dirty="0"/>
              <a:t>Dateitypen beschränken</a:t>
            </a:r>
          </a:p>
          <a:p>
            <a:r>
              <a:rPr lang="de-DE" sz="1200" b="1" dirty="0"/>
              <a:t>AWS </a:t>
            </a:r>
            <a:r>
              <a:rPr lang="de-DE" sz="1200" b="1" dirty="0" err="1"/>
              <a:t>Textract</a:t>
            </a:r>
            <a:r>
              <a:rPr lang="de-DE" sz="1200" b="1" dirty="0"/>
              <a:t> und S3 absichern</a:t>
            </a:r>
          </a:p>
          <a:p>
            <a:pPr marL="171450" indent="-171450">
              <a:buFontTx/>
              <a:buChar char="-"/>
            </a:pPr>
            <a:r>
              <a:rPr lang="de-DE" sz="1200" dirty="0"/>
              <a:t>IAM-Rollen und Berechtigungen</a:t>
            </a: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r>
              <a:rPr lang="de-DE" sz="1200" b="1" dirty="0"/>
              <a:t>Datenschutzmaßnahmen</a:t>
            </a: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Tx/>
              <a:buChar char="-"/>
            </a:pPr>
            <a:r>
              <a:rPr lang="de-DE" sz="1200" b="1" dirty="0"/>
              <a:t>Minimierung der Datennutzung</a:t>
            </a:r>
            <a:r>
              <a:rPr lang="de-DE" sz="1200" dirty="0"/>
              <a:t>: Es werden nur die notwendigsten Kundendaten gesammelt und verarbeitet.</a:t>
            </a:r>
          </a:p>
          <a:p>
            <a:pPr marL="171450" indent="-171450">
              <a:buFontTx/>
              <a:buChar char="-"/>
            </a:pPr>
            <a:r>
              <a:rPr lang="de-DE" sz="1200" b="1" dirty="0"/>
              <a:t>Datenlöschung</a:t>
            </a:r>
            <a:r>
              <a:rPr lang="de-DE" sz="1200" dirty="0"/>
              <a:t>: Kundenbezogene Daten werden nach einem definierten Zeitraum oder auf Anfrage gelöscht.</a:t>
            </a:r>
          </a:p>
          <a:p>
            <a:r>
              <a:rPr lang="de-DE" sz="1200" b="1" dirty="0"/>
              <a:t>Sichere Speicherung von Zugangsdaten</a:t>
            </a:r>
          </a:p>
          <a:p>
            <a:r>
              <a:rPr lang="de-DE" sz="1200" b="1" dirty="0" err="1">
                <a:latin typeface="Calibri Light" panose="020F0302020204030204" pitchFamily="34" charset="0"/>
                <a:ea typeface="Calibri Light" panose="020F0302020204030204" pitchFamily="34" charset="0"/>
                <a:cs typeface="Calibri Light" panose="020F0302020204030204" pitchFamily="34" charset="0"/>
              </a:rPr>
              <a:t>env</a:t>
            </a:r>
            <a:r>
              <a:rPr lang="de-DE" sz="1200" b="1" dirty="0">
                <a:latin typeface="Calibri Light" panose="020F0302020204030204" pitchFamily="34" charset="0"/>
                <a:ea typeface="Calibri Light" panose="020F0302020204030204" pitchFamily="34" charset="0"/>
                <a:cs typeface="Calibri Light" panose="020F0302020204030204" pitchFamily="34" charset="0"/>
              </a:rPr>
              <a:t>: </a:t>
            </a:r>
            <a:r>
              <a:rPr lang="de-DE" sz="1200" dirty="0"/>
              <a:t>Zugangsdaten werden in separaten, sicheren Umgebungsdateien, gespeichert, die nicht im Code veröffentlicht werden. </a:t>
            </a:r>
            <a:r>
              <a:rPr lang="de-DE" sz="1600" b="1" dirty="0">
                <a:latin typeface="Calibri Light" panose="020F0302020204030204" pitchFamily="34" charset="0"/>
                <a:ea typeface="Calibri Light" panose="020F0302020204030204" pitchFamily="34" charset="0"/>
                <a:cs typeface="Calibri Light" panose="020F0302020204030204" pitchFamily="34" charset="0"/>
              </a:rPr>
              <a:t>MÖGLICHE ZUKÜNFTIGE SCHRITTE</a:t>
            </a: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Tx/>
              <a:buChar char="-"/>
            </a:pPr>
            <a:r>
              <a:rPr lang="de-DE" sz="1200" b="1" dirty="0"/>
              <a:t>E-Mail-Inhalte validieren: </a:t>
            </a:r>
            <a:r>
              <a:rPr lang="de-DE" sz="1200" dirty="0"/>
              <a:t>Stellen Sie sicher, dass nur E-Mails von vertrauenswürdigen Absendern verarbeitet werden. Verwenden Sie dafür eine Whitelist</a:t>
            </a:r>
          </a:p>
          <a:p>
            <a:pPr marL="171450" indent="-171450">
              <a:buFontTx/>
              <a:buChar char="-"/>
            </a:pPr>
            <a:r>
              <a:rPr lang="de-DE" sz="1200" b="1" dirty="0"/>
              <a:t>Anhänge auf Malware prüfen</a:t>
            </a:r>
            <a:r>
              <a:rPr lang="de-DE" sz="1200" dirty="0"/>
              <a:t>: Nutzen Sie ein Antivirenprogramm oder eine API (z. B. </a:t>
            </a:r>
            <a:r>
              <a:rPr lang="de-DE" sz="1200" dirty="0" err="1"/>
              <a:t>VirusTotal</a:t>
            </a:r>
            <a:r>
              <a:rPr lang="de-DE" sz="1200" dirty="0"/>
              <a:t>), um Anhänge vor der Verarbeitung auf Malware zu überprüfen.</a:t>
            </a:r>
          </a:p>
          <a:p>
            <a:pPr marL="171450" indent="-171450">
              <a:buFontTx/>
              <a:buChar char="-"/>
            </a:pPr>
            <a:r>
              <a:rPr lang="de-DE" sz="1200" b="1" dirty="0"/>
              <a:t>S3-Verschlüsselung</a:t>
            </a: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Tx/>
              <a:buChar char="-"/>
            </a:pP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13</a:t>
            </a:fld>
            <a:endParaRPr lang="de-DE"/>
          </a:p>
        </p:txBody>
      </p:sp>
    </p:spTree>
    <p:extLst>
      <p:ext uri="{BB962C8B-B14F-4D97-AF65-F5344CB8AC3E}">
        <p14:creationId xmlns:p14="http://schemas.microsoft.com/office/powerpoint/2010/main" val="149186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sz="1200" dirty="0">
                <a:latin typeface="Calibri Light" panose="020F0302020204030204" pitchFamily="34" charset="0"/>
                <a:ea typeface="Calibri Light" panose="020F0302020204030204" pitchFamily="34" charset="0"/>
                <a:cs typeface="Calibri Light" panose="020F0302020204030204" pitchFamily="34" charset="0"/>
              </a:rPr>
              <a:t>EINRICHTUNG AWS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Um </a:t>
            </a:r>
            <a:r>
              <a:rPr lang="de-DE" dirty="0" err="1"/>
              <a:t>Textract</a:t>
            </a:r>
            <a:r>
              <a:rPr lang="de-DE" dirty="0"/>
              <a:t> Analyze </a:t>
            </a:r>
            <a:r>
              <a:rPr lang="de-DE" dirty="0" err="1"/>
              <a:t>Expense</a:t>
            </a:r>
            <a:r>
              <a:rPr lang="de-DE" dirty="0"/>
              <a:t> zu nutzen, müssen wir ein Amazon-Konto erstellen, einen Benutzer anlegen und einen </a:t>
            </a:r>
            <a:r>
              <a:rPr lang="de-DE" dirty="0" err="1"/>
              <a:t>Bucked</a:t>
            </a:r>
            <a:r>
              <a:rPr lang="de-DE" dirty="0"/>
              <a:t> erstellen. Dem Benutzer müssen Berechtigungen erteilt werden, damit er mit S3 und </a:t>
            </a:r>
            <a:r>
              <a:rPr lang="de-DE" dirty="0" err="1"/>
              <a:t>Textract</a:t>
            </a:r>
            <a:r>
              <a:rPr lang="de-DE" dirty="0"/>
              <a:t> arbeiten kann. Außerdem muss der S3-Bucket in einer der Regionen erstellt werden, die </a:t>
            </a:r>
            <a:r>
              <a:rPr lang="de-DE" dirty="0" err="1"/>
              <a:t>Textract</a:t>
            </a:r>
            <a:r>
              <a:rPr lang="de-DE" dirty="0"/>
              <a:t> unterstützt.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Optional können wir mit ein JSON die Berechtigungen des Benutzers so anpassen, dass er ein bestimmtes S3 verwendet, indem wir den Namen des "</a:t>
            </a:r>
            <a:r>
              <a:rPr lang="de-DE" dirty="0" err="1"/>
              <a:t>Buckets</a:t>
            </a:r>
            <a:r>
              <a:rPr lang="de-DE" dirty="0"/>
              <a:t>" angeben.</a:t>
            </a:r>
          </a:p>
          <a:p>
            <a:pPr marL="0" indent="0">
              <a:buFontTx/>
              <a:buNone/>
            </a:pPr>
            <a:r>
              <a:rPr lang="de-DE" dirty="0"/>
              <a:t>In diesem Beispiel müsste noch hinzugefügt werden, dass der Benutzer die Berechtigung zum Löschen von Objekten hat.</a:t>
            </a:r>
            <a:endParaRPr lang="de-DE" sz="1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Foliennummernplatzhalter 3"/>
          <p:cNvSpPr>
            <a:spLocks noGrp="1"/>
          </p:cNvSpPr>
          <p:nvPr>
            <p:ph type="sldNum" sz="quarter" idx="5"/>
          </p:nvPr>
        </p:nvSpPr>
        <p:spPr/>
        <p:txBody>
          <a:bodyPr/>
          <a:lstStyle/>
          <a:p>
            <a:fld id="{59114D42-A726-48C3-B770-3295FDD7C020}" type="slidenum">
              <a:rPr lang="de-DE" smtClean="0"/>
              <a:t>14</a:t>
            </a:fld>
            <a:endParaRPr lang="de-DE"/>
          </a:p>
        </p:txBody>
      </p:sp>
    </p:spTree>
    <p:extLst>
      <p:ext uri="{BB962C8B-B14F-4D97-AF65-F5344CB8AC3E}">
        <p14:creationId xmlns:p14="http://schemas.microsoft.com/office/powerpoint/2010/main" val="3506069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15</a:t>
            </a:fld>
            <a:endParaRPr lang="de-DE"/>
          </a:p>
        </p:txBody>
      </p:sp>
    </p:spTree>
    <p:extLst>
      <p:ext uri="{BB962C8B-B14F-4D97-AF65-F5344CB8AC3E}">
        <p14:creationId xmlns:p14="http://schemas.microsoft.com/office/powerpoint/2010/main" val="1569325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16</a:t>
            </a:fld>
            <a:endParaRPr lang="de-DE"/>
          </a:p>
        </p:txBody>
      </p:sp>
    </p:spTree>
    <p:extLst>
      <p:ext uri="{BB962C8B-B14F-4D97-AF65-F5344CB8AC3E}">
        <p14:creationId xmlns:p14="http://schemas.microsoft.com/office/powerpoint/2010/main" val="226964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die Prüfer</a:t>
            </a:r>
          </a:p>
        </p:txBody>
      </p:sp>
      <p:sp>
        <p:nvSpPr>
          <p:cNvPr id="4" name="Foliennummernplatzhalter 3"/>
          <p:cNvSpPr>
            <a:spLocks noGrp="1"/>
          </p:cNvSpPr>
          <p:nvPr>
            <p:ph type="sldNum" sz="quarter" idx="5"/>
          </p:nvPr>
        </p:nvSpPr>
        <p:spPr/>
        <p:txBody>
          <a:bodyPr/>
          <a:lstStyle/>
          <a:p>
            <a:fld id="{59114D42-A726-48C3-B770-3295FDD7C020}" type="slidenum">
              <a:rPr lang="de-DE" smtClean="0"/>
              <a:t>17</a:t>
            </a:fld>
            <a:endParaRPr lang="de-DE"/>
          </a:p>
        </p:txBody>
      </p:sp>
    </p:spTree>
    <p:extLst>
      <p:ext uri="{BB962C8B-B14F-4D97-AF65-F5344CB8AC3E}">
        <p14:creationId xmlns:p14="http://schemas.microsoft.com/office/powerpoint/2010/main" val="258943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Kunde hat ein E-Mail-Konto, das Rechnungen empfängt. Diese werden manuell heruntergeladen, gespeichert und umbenannt.</a:t>
            </a:r>
          </a:p>
          <a:p>
            <a:r>
              <a:rPr lang="de-DE" b="1" dirty="0"/>
              <a:t>Nachteile der manuellen Bearbeitung:</a:t>
            </a:r>
          </a:p>
          <a:p>
            <a:pPr>
              <a:buFont typeface="+mj-lt"/>
              <a:buAutoNum type="arabicPeriod"/>
            </a:pPr>
            <a:r>
              <a:rPr lang="de-DE" b="1" dirty="0"/>
              <a:t>Hoher Zeitaufwand:</a:t>
            </a:r>
            <a:br>
              <a:rPr lang="de-DE" dirty="0"/>
            </a:br>
            <a:r>
              <a:rPr lang="de-DE" dirty="0"/>
              <a:t>Jede E-Mail muss geprüft, Anhänge heruntergeladen, Daten extrahiert und Dateien organisiert werden.</a:t>
            </a:r>
          </a:p>
          <a:p>
            <a:pPr>
              <a:buFont typeface="+mj-lt"/>
              <a:buAutoNum type="arabicPeriod"/>
            </a:pPr>
            <a:r>
              <a:rPr lang="de-DE" b="1" dirty="0"/>
              <a:t>Fehleranfälligkeit:</a:t>
            </a:r>
            <a:br>
              <a:rPr lang="de-DE" dirty="0"/>
            </a:br>
            <a:r>
              <a:rPr lang="de-DE" dirty="0"/>
              <a:t>Manuelle Eingaben führen zu Tippfehlern, doppelten oder fehlenden Rechnungen und falschen Zuordnungen.</a:t>
            </a:r>
          </a:p>
          <a:p>
            <a:pPr>
              <a:buFont typeface="+mj-lt"/>
              <a:buAutoNum type="arabicPeriod"/>
            </a:pPr>
            <a:r>
              <a:rPr lang="de-DE" b="1" dirty="0"/>
              <a:t>Kostenintensiv:</a:t>
            </a:r>
            <a:br>
              <a:rPr lang="de-DE" dirty="0"/>
            </a:br>
            <a:r>
              <a:rPr lang="de-DE" dirty="0"/>
              <a:t>Die manuelle Bearbeitung kostet viel Zeit, die produktiver genutzt werden könnte.</a:t>
            </a:r>
          </a:p>
          <a:p>
            <a:pPr>
              <a:buFont typeface="+mj-lt"/>
              <a:buAutoNum type="arabicPeriod"/>
            </a:pPr>
            <a:r>
              <a:rPr lang="de-DE" b="1" dirty="0"/>
              <a:t>Wettbewerbsnachteil:</a:t>
            </a:r>
            <a:br>
              <a:rPr lang="de-DE" dirty="0"/>
            </a:br>
            <a:r>
              <a:rPr lang="de-DE" dirty="0"/>
              <a:t>Unternehmen, die Automatisierung nicht nutzen, verlieren Effizienz und Wettbewerbsfähigkeit.</a:t>
            </a:r>
          </a:p>
          <a:p>
            <a:r>
              <a:rPr lang="de-DE" dirty="0"/>
              <a:t>Das Projekt zielt darauf ab, diese Nachteile zu beseitigen und die Arbeit der Mitarbeiter zu erleichtern.</a:t>
            </a:r>
          </a:p>
          <a:p>
            <a:r>
              <a:rPr lang="de-DE" dirty="0">
                <a:latin typeface="Calibri Light" panose="020F0302020204030204" pitchFamily="34" charset="0"/>
                <a:cs typeface="Calibri Light" panose="020F0302020204030204" pitchFamily="34" charset="0"/>
              </a:rPr>
              <a:t>Das </a:t>
            </a:r>
            <a:r>
              <a:rPr lang="de-DE" b="1" dirty="0">
                <a:latin typeface="Calibri Light" panose="020F0302020204030204" pitchFamily="34" charset="0"/>
                <a:cs typeface="Calibri Light" panose="020F0302020204030204" pitchFamily="34" charset="0"/>
              </a:rPr>
              <a:t>Ziel</a:t>
            </a:r>
            <a:r>
              <a:rPr lang="de-DE" dirty="0">
                <a:latin typeface="Calibri Light" panose="020F0302020204030204" pitchFamily="34" charset="0"/>
                <a:cs typeface="Calibri Light" panose="020F0302020204030204" pitchFamily="34" charset="0"/>
              </a:rPr>
              <a:t> des Projekts ist es,</a:t>
            </a:r>
          </a:p>
          <a:p>
            <a:r>
              <a:rPr lang="de-DE" dirty="0">
                <a:latin typeface="Calibri Light" panose="020F0302020204030204" pitchFamily="34" charset="0"/>
                <a:cs typeface="Calibri Light" panose="020F0302020204030204" pitchFamily="34" charset="0"/>
              </a:rPr>
              <a:t> diese Aufgabe zu automatisieren</a:t>
            </a: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2</a:t>
            </a:fld>
            <a:endParaRPr lang="de-DE"/>
          </a:p>
        </p:txBody>
      </p:sp>
    </p:spTree>
    <p:extLst>
      <p:ext uri="{BB962C8B-B14F-4D97-AF65-F5344CB8AC3E}">
        <p14:creationId xmlns:p14="http://schemas.microsoft.com/office/powerpoint/2010/main" val="302908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Daher haben wir eine Anwendung in Python entwickelt, die sich darum kümmert:</a:t>
            </a:r>
          </a:p>
          <a:p>
            <a:pPr>
              <a:buFont typeface="+mj-lt"/>
              <a:buAutoNum type="arabicPeriod"/>
            </a:pPr>
            <a:r>
              <a:rPr lang="de-DE" dirty="0"/>
              <a:t> Alle 5 Minuten überprüft sie, durch eine IMAP Verbindung, ob neue E-Mails im Posteingang vorhanden sind.</a:t>
            </a:r>
          </a:p>
          <a:p>
            <a:pPr>
              <a:buFont typeface="+mj-lt"/>
              <a:buAutoNum type="arabicPeriod"/>
            </a:pPr>
            <a:r>
              <a:rPr lang="de-DE" dirty="0"/>
              <a:t> Wenn ja, werden sie verarbeitet. Wenn diese  Anhänge haben werden in einen ausgewählte Ordner heruntergeladen.</a:t>
            </a:r>
          </a:p>
          <a:p>
            <a:pPr>
              <a:buFont typeface="+mj-lt"/>
              <a:buAutoNum type="arabicPeriod"/>
            </a:pPr>
            <a:r>
              <a:rPr lang="de-DE" dirty="0"/>
              <a:t> Zur Extraktion der Daten verwenden wir AWS </a:t>
            </a:r>
            <a:r>
              <a:rPr lang="de-DE" dirty="0" err="1"/>
              <a:t>Textract</a:t>
            </a:r>
            <a:r>
              <a:rPr lang="de-DE" dirty="0"/>
              <a:t>.</a:t>
            </a:r>
          </a:p>
          <a:p>
            <a:pPr>
              <a:buFont typeface="+mj-lt"/>
              <a:buAutoNum type="arabicPeriod"/>
            </a:pPr>
            <a:r>
              <a:rPr lang="de-DE" dirty="0"/>
              <a:t> Dazu müssen wir eine Kopie der Rechnungen in S3 hochladen, was es uns ermöglicht, jede Seite der Rechnung zu sehen und asynchron zu arbeiten.</a:t>
            </a:r>
          </a:p>
          <a:p>
            <a:pPr>
              <a:buFont typeface="+mj-lt"/>
              <a:buAutoNum type="arabicPeriod"/>
            </a:pPr>
            <a:r>
              <a:rPr lang="de-DE" dirty="0"/>
              <a:t> Die </a:t>
            </a:r>
            <a:r>
              <a:rPr lang="de-DE" dirty="0" err="1"/>
              <a:t>Textract</a:t>
            </a:r>
            <a:r>
              <a:rPr lang="de-DE" dirty="0"/>
              <a:t>-API extrahiert die Daten der Rechnung und liefert uns ein JSON zurück.</a:t>
            </a:r>
          </a:p>
          <a:p>
            <a:pPr>
              <a:buFont typeface="+mj-lt"/>
              <a:buAutoNum type="arabicPeriod"/>
            </a:pPr>
            <a:r>
              <a:rPr lang="de-DE" dirty="0"/>
              <a:t> Sobald wir das JSON erhalten haben, wird die Rechnung aus S3 gelöscht.</a:t>
            </a:r>
          </a:p>
          <a:p>
            <a:pPr>
              <a:buFont typeface="+mj-lt"/>
              <a:buAutoNum type="arabicPeriod"/>
            </a:pPr>
            <a:r>
              <a:rPr lang="de-DE" dirty="0"/>
              <a:t> Aus der Antwort extrahieren wir die benötigten Daten, um die Rechnung umzubenennen, wie die Rechnungsnummer, den Namen des Absenders, Eigentümer, usw. (dies werden wir später genauer erklären).</a:t>
            </a:r>
          </a:p>
          <a:p>
            <a:pPr>
              <a:buFont typeface="+mj-lt"/>
              <a:buAutoNum type="arabicPeriod"/>
            </a:pPr>
            <a:r>
              <a:rPr lang="de-DE" dirty="0"/>
              <a:t> Nach dem Umbenennen wird die Rechnung in den Ordner „</a:t>
            </a:r>
            <a:r>
              <a:rPr lang="de-DE" dirty="0" err="1"/>
              <a:t>Re_Erledigt</a:t>
            </a:r>
            <a:r>
              <a:rPr lang="de-DE" dirty="0"/>
              <a:t>“ verschoben.</a:t>
            </a:r>
          </a:p>
        </p:txBody>
      </p:sp>
      <p:sp>
        <p:nvSpPr>
          <p:cNvPr id="4" name="Foliennummernplatzhalter 3"/>
          <p:cNvSpPr>
            <a:spLocks noGrp="1"/>
          </p:cNvSpPr>
          <p:nvPr>
            <p:ph type="sldNum" sz="quarter" idx="5"/>
          </p:nvPr>
        </p:nvSpPr>
        <p:spPr/>
        <p:txBody>
          <a:bodyPr/>
          <a:lstStyle/>
          <a:p>
            <a:fld id="{59114D42-A726-48C3-B770-3295FDD7C020}" type="slidenum">
              <a:rPr lang="de-DE" smtClean="0"/>
              <a:t>3</a:t>
            </a:fld>
            <a:endParaRPr lang="de-DE"/>
          </a:p>
        </p:txBody>
      </p:sp>
    </p:spTree>
    <p:extLst>
      <p:ext uri="{BB962C8B-B14F-4D97-AF65-F5344CB8AC3E}">
        <p14:creationId xmlns:p14="http://schemas.microsoft.com/office/powerpoint/2010/main" val="299912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verwenden eine IMAP-Verbindung, es war eine Anforderung, keine Option.</a:t>
            </a:r>
            <a:br>
              <a:rPr lang="de-DE" dirty="0"/>
            </a:br>
            <a:r>
              <a:rPr lang="de-DE" dirty="0"/>
              <a:t>Sie nutzt eine SSL-Verbindung über den Port 993 und wir verwenden die Python-Bibliothek </a:t>
            </a:r>
            <a:r>
              <a:rPr lang="de-DE" b="1" dirty="0" err="1"/>
              <a:t>imaplib</a:t>
            </a:r>
            <a:r>
              <a:rPr lang="de-DE" dirty="0"/>
              <a:t>.</a:t>
            </a:r>
          </a:p>
          <a:p>
            <a:r>
              <a:rPr lang="de-DE" b="1" dirty="0"/>
              <a:t>Fehlerbehandlung und Wiederholungen:</a:t>
            </a:r>
            <a:endParaRPr lang="de-DE" dirty="0"/>
          </a:p>
          <a:p>
            <a:pPr>
              <a:buFont typeface="Arial" panose="020B0604020202020204" pitchFamily="34" charset="0"/>
              <a:buChar char="•"/>
            </a:pPr>
            <a:r>
              <a:rPr lang="de-DE" b="1" dirty="0"/>
              <a:t>Fehlerprotokollierung:</a:t>
            </a:r>
            <a:r>
              <a:rPr lang="de-DE" dirty="0"/>
              <a:t> Fehler werden in ein Log geschrieben.</a:t>
            </a:r>
          </a:p>
          <a:p>
            <a:pPr>
              <a:buFont typeface="Arial" panose="020B0604020202020204" pitchFamily="34" charset="0"/>
              <a:buChar char="•"/>
            </a:pPr>
            <a:r>
              <a:rPr lang="de-DE" b="1" dirty="0"/>
              <a:t>Wiederholungsversuche:</a:t>
            </a:r>
            <a:r>
              <a:rPr lang="de-DE" dirty="0"/>
              <a:t> Der Code wartet eine definierte Zeit (</a:t>
            </a:r>
            <a:r>
              <a:rPr lang="de-DE" dirty="0" err="1"/>
              <a:t>retry_delay</a:t>
            </a:r>
            <a:r>
              <a:rPr lang="de-DE" dirty="0"/>
              <a:t>) und versucht, die Verbindung erneut aufzubauen.</a:t>
            </a:r>
          </a:p>
          <a:p>
            <a:pPr>
              <a:buFont typeface="Arial" panose="020B0604020202020204" pitchFamily="34" charset="0"/>
              <a:buChar char="•"/>
            </a:pPr>
            <a:r>
              <a:rPr lang="de-DE" b="1" dirty="0"/>
              <a:t>Globale Timeout-Einstellung:</a:t>
            </a:r>
            <a:r>
              <a:rPr lang="de-DE" dirty="0"/>
              <a:t> Es wird ein Timeout von 5 Minuten für alle Netzwerkverbindungen gesetzt, um lange Wartezeiten zu vermeiden und den Server nicht zu belasten.</a:t>
            </a:r>
          </a:p>
          <a:p>
            <a:r>
              <a:rPr lang="de-DE" b="1" dirty="0"/>
              <a:t>EMAILS PROZESS:</a:t>
            </a:r>
            <a:endParaRPr lang="de-DE" dirty="0"/>
          </a:p>
          <a:p>
            <a:pPr>
              <a:buFont typeface="Arial" panose="020B0604020202020204" pitchFamily="34" charset="0"/>
              <a:buChar char="•"/>
            </a:pPr>
            <a:r>
              <a:rPr lang="de-DE" b="1" dirty="0"/>
              <a:t>Nachverfolgung der letzten E-Mail-ID:</a:t>
            </a:r>
            <a:r>
              <a:rPr lang="de-DE" dirty="0"/>
              <a:t> Die Nummer der zuletzt verarbeiteten ID wird in einer JSON-Datei, „config.js“, gespeichert.</a:t>
            </a:r>
          </a:p>
          <a:p>
            <a:pPr>
              <a:buFont typeface="Arial" panose="020B0604020202020204" pitchFamily="34" charset="0"/>
              <a:buChar char="•"/>
            </a:pPr>
            <a:r>
              <a:rPr lang="de-DE" b="1" dirty="0"/>
              <a:t>Die E-Mails bleiben nach der Verarbeitung im gleichen Zustand.</a:t>
            </a:r>
            <a:endParaRPr lang="de-DE" dirty="0"/>
          </a:p>
          <a:p>
            <a:r>
              <a:rPr lang="de-DE" dirty="0"/>
              <a:t>Wir haben eine Klasse für E-Mails erstellt und eine JSON-Datei, die die wichtigen Informationen der empfangenen E-Mails speichert.</a:t>
            </a:r>
          </a:p>
        </p:txBody>
      </p:sp>
      <p:sp>
        <p:nvSpPr>
          <p:cNvPr id="4" name="Foliennummernplatzhalter 3"/>
          <p:cNvSpPr>
            <a:spLocks noGrp="1"/>
          </p:cNvSpPr>
          <p:nvPr>
            <p:ph type="sldNum" sz="quarter" idx="5"/>
          </p:nvPr>
        </p:nvSpPr>
        <p:spPr/>
        <p:txBody>
          <a:bodyPr/>
          <a:lstStyle/>
          <a:p>
            <a:fld id="{59114D42-A726-48C3-B770-3295FDD7C020}" type="slidenum">
              <a:rPr lang="de-DE" smtClean="0"/>
              <a:t>4</a:t>
            </a:fld>
            <a:endParaRPr lang="de-DE"/>
          </a:p>
        </p:txBody>
      </p:sp>
    </p:spTree>
    <p:extLst>
      <p:ext uri="{BB962C8B-B14F-4D97-AF65-F5344CB8AC3E}">
        <p14:creationId xmlns:p14="http://schemas.microsoft.com/office/powerpoint/2010/main" val="100046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Die Klasse </a:t>
            </a:r>
            <a:r>
              <a:rPr lang="de-DE" dirty="0" err="1"/>
              <a:t>EmailWithAttachments</a:t>
            </a:r>
            <a:r>
              <a:rPr lang="de-DE" dirty="0"/>
              <a:t> dient dazu, E-Mails mit ihren Anhängen zu organisieren. Sie speichert wichtige Informationen wie die E-Mail-ID, den Betreff, den Absender und das Datum. Außerdem erstellt sie eine Liste aller Anhänge, in der Daten wie der Dateiname, der Dokumenttyp und der Verarbeitungsstatus hinterlegt werden. Das hilft dabei, die Anhänge systematisch zu analysieren und weiterzuverarbeiten. Zusätzlich wird die JSON-Datei, die alle Informationen enthält, in kleinere Teile aufgeteilt, um die Daten gezielt und effizient zu nutzen.</a:t>
            </a: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5</a:t>
            </a:fld>
            <a:endParaRPr lang="de-DE"/>
          </a:p>
        </p:txBody>
      </p:sp>
    </p:spTree>
    <p:extLst>
      <p:ext uri="{BB962C8B-B14F-4D97-AF65-F5344CB8AC3E}">
        <p14:creationId xmlns:p14="http://schemas.microsoft.com/office/powerpoint/2010/main" val="352076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dieser Tabelle sehen wir den allgemeinen Vergleich der Optionen zur Datenerfassung.</a:t>
            </a:r>
            <a:br>
              <a:rPr lang="de-DE" dirty="0"/>
            </a:br>
            <a:r>
              <a:rPr lang="de-DE" dirty="0"/>
              <a:t>Zu Beginn habe ich alles mit </a:t>
            </a:r>
            <a:r>
              <a:rPr lang="de-DE" dirty="0" err="1"/>
              <a:t>Regex</a:t>
            </a:r>
            <a:r>
              <a:rPr lang="de-DE" dirty="0"/>
              <a:t> und Python-Bibliotheken wie </a:t>
            </a:r>
            <a:r>
              <a:rPr lang="de-DE" dirty="0" err="1"/>
              <a:t>pdfplumber</a:t>
            </a:r>
            <a:r>
              <a:rPr lang="de-DE" dirty="0"/>
              <a:t>, pdf2reader und OCR-Technologien wie </a:t>
            </a:r>
            <a:r>
              <a:rPr lang="de-DE" dirty="0" err="1"/>
              <a:t>Oeasy</a:t>
            </a:r>
            <a:r>
              <a:rPr lang="de-DE" dirty="0"/>
              <a:t> OCR oder </a:t>
            </a:r>
            <a:r>
              <a:rPr lang="de-DE" dirty="0" err="1"/>
              <a:t>pytesseract</a:t>
            </a:r>
            <a:r>
              <a:rPr lang="de-DE" dirty="0"/>
              <a:t> gemacht. Das Problem war, dass es nicht so effektiv war. Um den „</a:t>
            </a:r>
            <a:r>
              <a:rPr lang="de-DE" dirty="0" err="1"/>
              <a:t>vendor_name</a:t>
            </a:r>
            <a:r>
              <a:rPr lang="de-DE" dirty="0"/>
              <a:t>“ zu bekommen, habe ich den Absender der E-Mail verwendet. Aber das wurde verworfen, weil wir eine Anwendung wollten, die die Informationen rein aus dem Inhalt extrahiert und nicht aus den E-Mail-Daten.</a:t>
            </a:r>
          </a:p>
          <a:p>
            <a:r>
              <a:rPr lang="de-DE" dirty="0"/>
              <a:t>Ich habe </a:t>
            </a:r>
            <a:r>
              <a:rPr lang="de-DE" dirty="0" err="1"/>
              <a:t>Document</a:t>
            </a:r>
            <a:r>
              <a:rPr lang="de-DE" dirty="0"/>
              <a:t> AI ausprobiert, aber es wurde aufgrund des Preises verworfen.</a:t>
            </a:r>
            <a:br>
              <a:rPr lang="de-DE" dirty="0"/>
            </a:br>
            <a:r>
              <a:rPr lang="de-DE" dirty="0"/>
              <a:t>Wir haben auch die GPT-API getestet, und obwohl sie funktionierte, waren die Antworten nicht immer genau. Außerdem berechnet sie nach Tokens, was uns die Skalierbarkeit erschwert, da das Extrahieren von mehr Informationen höhere Kosten verursachen würde. Außerdem musste der Text vorher extrahiert werden.</a:t>
            </a:r>
          </a:p>
          <a:p>
            <a:r>
              <a:rPr lang="de-DE" dirty="0"/>
              <a:t>Ich habe auch mit ML-</a:t>
            </a:r>
            <a:r>
              <a:rPr lang="de-DE" dirty="0" err="1"/>
              <a:t>Sklearn</a:t>
            </a:r>
            <a:r>
              <a:rPr lang="de-DE" dirty="0"/>
              <a:t> experimentiert und ein Modell mit den 10 Testrechnungen trainiert. Für diese Rechnungen hat es funktioniert. Aber mit neuen Rechnungen nicht. Ich halte es für eine sehr gute Lösung, aber nur, wenn man viele mehr Daten hat und viel mehr Zeit für das Training investieren kann. Deshalb wurde es verworfen.</a:t>
            </a:r>
          </a:p>
          <a:p>
            <a:r>
              <a:rPr lang="de-DE" dirty="0"/>
              <a:t>Mit AWS haben wir einen einfachen Service gefunden, der uns eine JSON-Antwort mit den notwendigen Daten liefert. Er akzeptiert auch alle diese Dateiformate: PDF, JPEG, TIFF und PNG. Wir können die Datei direkt senden, ohne den Text vorher extrahieren zu müssen, was den Code stark vereinfacht.</a:t>
            </a:r>
            <a:br>
              <a:rPr lang="de-DE" dirty="0"/>
            </a:br>
            <a:r>
              <a:rPr lang="de-DE" dirty="0"/>
              <a:t>Der Preis beträgt 10 € pro 1000 Seiten, zuzüglich der geringen Kosten für S3. Ich muss zugeben, dass ich mit der JSON-Antwort noch nicht ganz zufrieden bin, aber im Moment wird es als die beste Option angesehen, weshalb wir uns dafür entschieden haben.</a:t>
            </a:r>
          </a:p>
        </p:txBody>
      </p:sp>
      <p:sp>
        <p:nvSpPr>
          <p:cNvPr id="4" name="Foliennummernplatzhalter 3"/>
          <p:cNvSpPr>
            <a:spLocks noGrp="1"/>
          </p:cNvSpPr>
          <p:nvPr>
            <p:ph type="sldNum" sz="quarter" idx="5"/>
          </p:nvPr>
        </p:nvSpPr>
        <p:spPr/>
        <p:txBody>
          <a:bodyPr/>
          <a:lstStyle/>
          <a:p>
            <a:fld id="{59114D42-A726-48C3-B770-3295FDD7C020}" type="slidenum">
              <a:rPr lang="de-DE" smtClean="0"/>
              <a:t>6</a:t>
            </a:fld>
            <a:endParaRPr lang="de-DE"/>
          </a:p>
        </p:txBody>
      </p:sp>
    </p:spTree>
    <p:extLst>
      <p:ext uri="{BB962C8B-B14F-4D97-AF65-F5344CB8AC3E}">
        <p14:creationId xmlns:p14="http://schemas.microsoft.com/office/powerpoint/2010/main" val="231225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Ziel beim Umbenennen hat diese Struktur: [Eigentümer]</a:t>
            </a:r>
            <a:r>
              <a:rPr lang="de-DE" i="1" dirty="0"/>
              <a:t>[Dokumenttyp]</a:t>
            </a:r>
            <a:r>
              <a:rPr lang="de-DE" dirty="0"/>
              <a:t>[Anbieter]_[Rechnungsnummer].[Erweiterung]</a:t>
            </a:r>
          </a:p>
          <a:p>
            <a:r>
              <a:rPr lang="de-DE" dirty="0"/>
              <a:t>Das Unternehmen erhält Rechnungen, die verschiedenen Eigentümern gehören, aber alle in denselben Ordner gespeichert werden. Daher ist es für den Kunden wichtig, dass der Name der Rechnung auf den Eigentümer verweist.</a:t>
            </a:r>
            <a:br>
              <a:rPr lang="de-DE" dirty="0"/>
            </a:br>
            <a:r>
              <a:rPr lang="de-DE" dirty="0"/>
              <a:t>Ein PDF mit den Informationen zu jedem Eigentümer wurde uns zur Verfügung gestellt. Das Ziel ist, die </a:t>
            </a:r>
            <a:r>
              <a:rPr lang="de-DE" dirty="0" err="1"/>
              <a:t>Verw.Nr</a:t>
            </a:r>
            <a:r>
              <a:rPr lang="de-DE" dirty="0"/>
              <a:t> des Eigentümers widerzuspiegeln. Dafür konvertieren wir zuerst das PDF in JSON.</a:t>
            </a:r>
            <a:br>
              <a:rPr lang="de-DE" dirty="0"/>
            </a:br>
            <a:r>
              <a:rPr lang="de-DE" dirty="0"/>
              <a:t>Dann vergleichen wir den extrahierten Text aus der Rechnung mit dem erstellten JSON. Wenn der Name des Eigentümers enthalten ist, benennen wir das Dokument mit seiner entsprechenden </a:t>
            </a:r>
            <a:r>
              <a:rPr lang="de-DE" dirty="0" err="1"/>
              <a:t>Verw.Nr</a:t>
            </a:r>
            <a:r>
              <a:rPr lang="de-DE" dirty="0"/>
              <a:t> um.</a:t>
            </a:r>
            <a:br>
              <a:rPr lang="de-DE" dirty="0"/>
            </a:br>
            <a:r>
              <a:rPr lang="de-DE" dirty="0"/>
              <a:t>Die Bibliothek </a:t>
            </a:r>
            <a:r>
              <a:rPr lang="de-DE" dirty="0" err="1"/>
              <a:t>RapidFuzz</a:t>
            </a:r>
            <a:r>
              <a:rPr lang="de-DE" dirty="0"/>
              <a:t> war hierbei sehr hilfreich, da der Name nicht immer 100 % gleich geschrieben ist. </a:t>
            </a:r>
            <a:r>
              <a:rPr lang="de-DE" dirty="0" err="1"/>
              <a:t>RapidFuzz</a:t>
            </a:r>
            <a:r>
              <a:rPr lang="de-DE" dirty="0"/>
              <a:t> ermöglichte uns, den Abgleich mit einem niedrigeren Übereinstimmungsindex durchzuführen, was flexibler und effizienter war.</a:t>
            </a: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7</a:t>
            </a:fld>
            <a:endParaRPr lang="de-DE"/>
          </a:p>
        </p:txBody>
      </p:sp>
    </p:spTree>
    <p:extLst>
      <p:ext uri="{BB962C8B-B14F-4D97-AF65-F5344CB8AC3E}">
        <p14:creationId xmlns:p14="http://schemas.microsoft.com/office/powerpoint/2010/main" val="97254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der guten Eigenschaften von </a:t>
            </a:r>
            <a:r>
              <a:rPr lang="de-DE" dirty="0" err="1"/>
              <a:t>Textract</a:t>
            </a:r>
            <a:r>
              <a:rPr lang="de-DE" dirty="0"/>
              <a:t> ist, dass es eine Demo gibt, mit der wir überprüfen können, welche Antwort zurückgegeben wird. Das Ergebnis wird klar dargestellt, wie in diesem Beispiel.</a:t>
            </a:r>
          </a:p>
          <a:p>
            <a:endParaRPr lang="de-DE" dirty="0"/>
          </a:p>
        </p:txBody>
      </p:sp>
      <p:sp>
        <p:nvSpPr>
          <p:cNvPr id="4" name="Foliennummernplatzhalter 3"/>
          <p:cNvSpPr>
            <a:spLocks noGrp="1"/>
          </p:cNvSpPr>
          <p:nvPr>
            <p:ph type="sldNum" sz="quarter" idx="5"/>
          </p:nvPr>
        </p:nvSpPr>
        <p:spPr/>
        <p:txBody>
          <a:bodyPr/>
          <a:lstStyle/>
          <a:p>
            <a:fld id="{59114D42-A726-48C3-B770-3295FDD7C020}" type="slidenum">
              <a:rPr lang="de-DE" smtClean="0"/>
              <a:t>8</a:t>
            </a:fld>
            <a:endParaRPr lang="de-DE"/>
          </a:p>
        </p:txBody>
      </p:sp>
    </p:spTree>
    <p:extLst>
      <p:ext uri="{BB962C8B-B14F-4D97-AF65-F5344CB8AC3E}">
        <p14:creationId xmlns:p14="http://schemas.microsoft.com/office/powerpoint/2010/main" val="84025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In diesem Beispiel können wir einen Teil der Antwort von </a:t>
            </a:r>
            <a:r>
              <a:rPr lang="de-DE" dirty="0" err="1"/>
              <a:t>Textract</a:t>
            </a:r>
            <a:r>
              <a:rPr lang="de-DE" dirty="0"/>
              <a:t> sehen. Zum Beispiel hat es für den Typ VENDOR_NAME diesen Wert gefunden. Das wäre die ideale Antwort.</a:t>
            </a:r>
            <a:br>
              <a:rPr lang="de-DE" dirty="0"/>
            </a:br>
            <a:r>
              <a:rPr lang="de-DE" dirty="0"/>
              <a:t>Im Gegensatz dazu wäre die ideale Antwort für die Rechnungsnummer, dass der Typ, Text und ID_RECEIPT zurückgegeben werden. In einigen Fällen tut es das, in anderen nicht, wie hier. Aber wenn es gefunden wurde, ist es in einem </a:t>
            </a:r>
            <a:r>
              <a:rPr lang="de-DE" dirty="0" err="1"/>
              <a:t>BlockType:WORD</a:t>
            </a:r>
            <a:r>
              <a:rPr lang="de-DE" dirty="0"/>
              <a:t> enthalten.</a:t>
            </a:r>
            <a:br>
              <a:rPr lang="de-DE" dirty="0"/>
            </a:br>
            <a:r>
              <a:rPr lang="de-DE" dirty="0"/>
              <a:t>Einer meiner Aufgaben war es, sicherzustellen, dass meine Funktion zum Abrufen des gewünschten Werts aus dem JSON diese Variationen berücksichtigt.</a:t>
            </a:r>
          </a:p>
        </p:txBody>
      </p:sp>
      <p:sp>
        <p:nvSpPr>
          <p:cNvPr id="4" name="Foliennummernplatzhalter 3"/>
          <p:cNvSpPr>
            <a:spLocks noGrp="1"/>
          </p:cNvSpPr>
          <p:nvPr>
            <p:ph type="sldNum" sz="quarter" idx="5"/>
          </p:nvPr>
        </p:nvSpPr>
        <p:spPr/>
        <p:txBody>
          <a:bodyPr/>
          <a:lstStyle/>
          <a:p>
            <a:fld id="{59114D42-A726-48C3-B770-3295FDD7C020}" type="slidenum">
              <a:rPr lang="de-DE" smtClean="0"/>
              <a:t>9</a:t>
            </a:fld>
            <a:endParaRPr lang="de-DE"/>
          </a:p>
        </p:txBody>
      </p:sp>
    </p:spTree>
    <p:extLst>
      <p:ext uri="{BB962C8B-B14F-4D97-AF65-F5344CB8AC3E}">
        <p14:creationId xmlns:p14="http://schemas.microsoft.com/office/powerpoint/2010/main" val="2876331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13.xml"/><Relationship Id="rId7" Type="http://schemas.openxmlformats.org/officeDocument/2006/relationships/image" Target="../media/image54.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hyperlink" Target="https://www.python.org/" TargetMode="External"/><Relationship Id="rId3" Type="http://schemas.openxmlformats.org/officeDocument/2006/relationships/hyperlink" Target="https://aws.amazon.com/textract/" TargetMode="External"/><Relationship Id="rId7" Type="http://schemas.openxmlformats.org/officeDocument/2006/relationships/hyperlink" Target="https://github.com/maxbachmann/RapidFuzz"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github.com/" TargetMode="External"/><Relationship Id="rId5" Type="http://schemas.openxmlformats.org/officeDocument/2006/relationships/hyperlink" Target="https://scikit-learn.org/" TargetMode="External"/><Relationship Id="rId10" Type="http://schemas.openxmlformats.org/officeDocument/2006/relationships/hyperlink" Target="https://platform.openai.com/" TargetMode="External"/><Relationship Id="rId4" Type="http://schemas.openxmlformats.org/officeDocument/2006/relationships/hyperlink" Target="https://aws.amazon.com/s3/" TargetMode="External"/><Relationship Id="rId9" Type="http://schemas.openxmlformats.org/officeDocument/2006/relationships/hyperlink" Target="https://code.visualstudio.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1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8.png"/><Relationship Id="rId2" Type="http://schemas.openxmlformats.org/officeDocument/2006/relationships/slideLayout" Target="../slideLayouts/slideLayout6.xml"/><Relationship Id="rId16" Type="http://schemas.openxmlformats.org/officeDocument/2006/relationships/image" Target="../media/image17.png"/><Relationship Id="rId1" Type="http://schemas.openxmlformats.org/officeDocument/2006/relationships/tags" Target="../tags/tag2.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4.pn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notesSlide" Target="../notesSlides/notesSlide6.xml"/><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3.svg"/><Relationship Id="rId10" Type="http://schemas.openxmlformats.org/officeDocument/2006/relationships/image" Target="../media/image27.svg"/><Relationship Id="rId4" Type="http://schemas.openxmlformats.org/officeDocument/2006/relationships/image" Target="../media/image12.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7.xml"/><Relationship Id="rId7" Type="http://schemas.openxmlformats.org/officeDocument/2006/relationships/image" Target="../media/image33.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7.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6.png"/><Relationship Id="rId3" Type="http://schemas.openxmlformats.org/officeDocument/2006/relationships/notesSlide" Target="../notesSlides/notesSlide8.xml"/><Relationship Id="rId7" Type="http://schemas.openxmlformats.org/officeDocument/2006/relationships/image" Target="../media/image13.svg"/><Relationship Id="rId12"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37.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sv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39.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7.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C86298-B132-4139-A876-1FAB5DCD7608}"/>
              </a:ext>
            </a:extLst>
          </p:cNvPr>
          <p:cNvSpPr>
            <a:spLocks noGrp="1"/>
          </p:cNvSpPr>
          <p:nvPr>
            <p:ph type="ctrTitle"/>
          </p:nvPr>
        </p:nvSpPr>
        <p:spPr/>
        <p:txBody>
          <a:bodyPr/>
          <a:lstStyle/>
          <a:p>
            <a:r>
              <a:rPr lang="de-DE" dirty="0"/>
              <a:t>E-Mail Verwalten</a:t>
            </a:r>
          </a:p>
        </p:txBody>
      </p:sp>
      <p:sp>
        <p:nvSpPr>
          <p:cNvPr id="3" name="Untertitel 2">
            <a:extLst>
              <a:ext uri="{FF2B5EF4-FFF2-40B4-BE49-F238E27FC236}">
                <a16:creationId xmlns:a16="http://schemas.microsoft.com/office/drawing/2014/main" id="{8662BEDC-7F8C-4D81-BA95-F6659674B380}"/>
              </a:ext>
            </a:extLst>
          </p:cNvPr>
          <p:cNvSpPr>
            <a:spLocks noGrp="1"/>
          </p:cNvSpPr>
          <p:nvPr>
            <p:ph type="subTitle" idx="1"/>
          </p:nvPr>
        </p:nvSpPr>
        <p:spPr/>
        <p:txBody>
          <a:bodyPr>
            <a:normAutofit fontScale="70000" lnSpcReduction="20000"/>
          </a:bodyPr>
          <a:lstStyle/>
          <a:p>
            <a:r>
              <a:rPr lang="de-DE" dirty="0"/>
              <a:t>E-Mail Anhänger Verwalten</a:t>
            </a:r>
          </a:p>
          <a:p>
            <a:endParaRPr lang="de-DE" dirty="0"/>
          </a:p>
          <a:p>
            <a:r>
              <a:rPr lang="de-DE" dirty="0"/>
              <a:t>Ian Manuel </a:t>
            </a:r>
            <a:r>
              <a:rPr lang="de-DE" dirty="0" err="1"/>
              <a:t>paniagua</a:t>
            </a:r>
            <a:r>
              <a:rPr lang="de-DE" dirty="0"/>
              <a:t> </a:t>
            </a:r>
            <a:r>
              <a:rPr lang="de-DE" dirty="0" err="1"/>
              <a:t>porroa</a:t>
            </a:r>
            <a:endParaRPr lang="de-DE" dirty="0"/>
          </a:p>
          <a:p>
            <a:r>
              <a:rPr lang="de-DE" dirty="0"/>
              <a:t>BBQ - </a:t>
            </a:r>
            <a:r>
              <a:rPr lang="de-DE" dirty="0" err="1"/>
              <a:t>Bildungs</a:t>
            </a:r>
            <a:r>
              <a:rPr lang="de-DE" dirty="0"/>
              <a:t> </a:t>
            </a:r>
            <a:r>
              <a:rPr lang="de-DE" dirty="0" err="1"/>
              <a:t>Bauman</a:t>
            </a:r>
            <a:r>
              <a:rPr lang="de-DE" dirty="0"/>
              <a:t> </a:t>
            </a:r>
            <a:r>
              <a:rPr lang="de-DE" dirty="0" err="1"/>
              <a:t>qualifizierung</a:t>
            </a:r>
            <a:endParaRPr lang="de-DE" dirty="0"/>
          </a:p>
          <a:p>
            <a:r>
              <a:rPr lang="de-DE" dirty="0" err="1"/>
              <a:t>Maxedv</a:t>
            </a:r>
            <a:r>
              <a:rPr lang="de-DE" dirty="0"/>
              <a:t> </a:t>
            </a:r>
            <a:r>
              <a:rPr lang="de-DE" dirty="0" err="1"/>
              <a:t>beratung</a:t>
            </a:r>
            <a:r>
              <a:rPr lang="de-DE" dirty="0"/>
              <a:t> </a:t>
            </a:r>
            <a:r>
              <a:rPr lang="de-DE" dirty="0" err="1"/>
              <a:t>gmbh</a:t>
            </a:r>
            <a:endParaRPr lang="de-DE" dirty="0"/>
          </a:p>
        </p:txBody>
      </p:sp>
    </p:spTree>
    <p:extLst>
      <p:ext uri="{BB962C8B-B14F-4D97-AF65-F5344CB8AC3E}">
        <p14:creationId xmlns:p14="http://schemas.microsoft.com/office/powerpoint/2010/main" val="77507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CD3A-358F-4FDE-AA66-C8A62DA3857D}"/>
              </a:ext>
            </a:extLst>
          </p:cNvPr>
          <p:cNvSpPr>
            <a:spLocks noGrp="1"/>
          </p:cNvSpPr>
          <p:nvPr>
            <p:ph type="title"/>
          </p:nvPr>
        </p:nvSpPr>
        <p:spPr/>
        <p:txBody>
          <a:bodyPr/>
          <a:lstStyle/>
          <a:p>
            <a:r>
              <a:rPr lang="de-DE" dirty="0"/>
              <a:t>Ergebnis</a:t>
            </a:r>
          </a:p>
        </p:txBody>
      </p:sp>
      <p:pic>
        <p:nvPicPr>
          <p:cNvPr id="14" name="Grafik 13">
            <a:extLst>
              <a:ext uri="{FF2B5EF4-FFF2-40B4-BE49-F238E27FC236}">
                <a16:creationId xmlns:a16="http://schemas.microsoft.com/office/drawing/2014/main" id="{D8EBE0D1-62AB-468A-9A96-C13E1EC5707B}"/>
              </a:ext>
            </a:extLst>
          </p:cNvPr>
          <p:cNvPicPr>
            <a:picLocks noChangeAspect="1"/>
          </p:cNvPicPr>
          <p:nvPr/>
        </p:nvPicPr>
        <p:blipFill>
          <a:blip r:embed="rId3"/>
          <a:stretch>
            <a:fillRect/>
          </a:stretch>
        </p:blipFill>
        <p:spPr>
          <a:xfrm>
            <a:off x="3529094" y="1224629"/>
            <a:ext cx="6979682" cy="5537815"/>
          </a:xfrm>
          <a:prstGeom prst="rect">
            <a:avLst/>
          </a:prstGeom>
        </p:spPr>
      </p:pic>
      <p:grpSp>
        <p:nvGrpSpPr>
          <p:cNvPr id="6" name="Gruppieren 5">
            <a:extLst>
              <a:ext uri="{FF2B5EF4-FFF2-40B4-BE49-F238E27FC236}">
                <a16:creationId xmlns:a16="http://schemas.microsoft.com/office/drawing/2014/main" id="{29023530-6F15-129B-3DB0-E48E476DB44E}"/>
              </a:ext>
            </a:extLst>
          </p:cNvPr>
          <p:cNvGrpSpPr/>
          <p:nvPr/>
        </p:nvGrpSpPr>
        <p:grpSpPr>
          <a:xfrm>
            <a:off x="3529094" y="242516"/>
            <a:ext cx="8662906" cy="734167"/>
            <a:chOff x="3707704" y="3738356"/>
            <a:chExt cx="7308271" cy="1298582"/>
          </a:xfrm>
        </p:grpSpPr>
        <p:sp>
          <p:nvSpPr>
            <p:cNvPr id="7" name="Rechteck 6">
              <a:extLst>
                <a:ext uri="{FF2B5EF4-FFF2-40B4-BE49-F238E27FC236}">
                  <a16:creationId xmlns:a16="http://schemas.microsoft.com/office/drawing/2014/main" id="{5A53F7C4-493C-C4F5-639B-A28BC1246411}"/>
                </a:ext>
              </a:extLst>
            </p:cNvPr>
            <p:cNvSpPr/>
            <p:nvPr/>
          </p:nvSpPr>
          <p:spPr>
            <a:xfrm>
              <a:off x="3707704" y="3738356"/>
              <a:ext cx="7084469" cy="12985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8" name="Textfeld 7">
              <a:extLst>
                <a:ext uri="{FF2B5EF4-FFF2-40B4-BE49-F238E27FC236}">
                  <a16:creationId xmlns:a16="http://schemas.microsoft.com/office/drawing/2014/main" id="{714E0913-C687-2FB4-259B-503FBD670DF2}"/>
                </a:ext>
              </a:extLst>
            </p:cNvPr>
            <p:cNvSpPr txBox="1"/>
            <p:nvPr/>
          </p:nvSpPr>
          <p:spPr>
            <a:xfrm>
              <a:off x="3931507" y="3816487"/>
              <a:ext cx="7084468" cy="1042337"/>
            </a:xfrm>
            <a:prstGeom prst="rect">
              <a:avLst/>
            </a:prstGeom>
            <a:noFill/>
          </p:spPr>
          <p:txBody>
            <a:bodyPr wrap="square" rtlCol="0">
              <a:spAutoFit/>
            </a:bodyPr>
            <a:lstStyle/>
            <a:p>
              <a:r>
                <a:rPr lang="de-DE" sz="1600" b="1" dirty="0">
                  <a:solidFill>
                    <a:schemeClr val="bg1"/>
                  </a:solidFill>
                </a:rPr>
                <a:t>ZIEL UMBENENUNG</a:t>
              </a:r>
            </a:p>
            <a:p>
              <a:r>
                <a:rPr lang="de-DE" sz="1400" i="0" u="none" strike="noStrike" dirty="0">
                  <a:solidFill>
                    <a:schemeClr val="bg1"/>
                  </a:solidFill>
                  <a:effectLst/>
                  <a:latin typeface="Roboto Mono"/>
                </a:rPr>
                <a:t>[Eigentümer]_[Dokumenttyp]_[Anbieter]_[Rechnungsnummer</a:t>
              </a:r>
              <a:r>
                <a:rPr lang="de-DE" sz="1400" dirty="0">
                  <a:solidFill>
                    <a:schemeClr val="bg1"/>
                  </a:solidFill>
                  <a:latin typeface="Roboto Mono"/>
                </a:rPr>
                <a:t>].[Extension]</a:t>
              </a:r>
            </a:p>
            <a:p>
              <a:endParaRPr lang="de-DE" sz="1600" dirty="0"/>
            </a:p>
            <a:p>
              <a:r>
                <a:rPr lang="de-DE" sz="1600" dirty="0"/>
                <a:t> </a:t>
              </a:r>
            </a:p>
          </p:txBody>
        </p:sp>
      </p:grpSp>
    </p:spTree>
    <p:extLst>
      <p:ext uri="{BB962C8B-B14F-4D97-AF65-F5344CB8AC3E}">
        <p14:creationId xmlns:p14="http://schemas.microsoft.com/office/powerpoint/2010/main" val="229895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750F3-BD71-4E04-9A91-D999F7BCF004}"/>
              </a:ext>
            </a:extLst>
          </p:cNvPr>
          <p:cNvSpPr>
            <a:spLocks noGrp="1"/>
          </p:cNvSpPr>
          <p:nvPr>
            <p:ph type="title"/>
          </p:nvPr>
        </p:nvSpPr>
        <p:spPr>
          <a:xfrm>
            <a:off x="685801" y="609600"/>
            <a:ext cx="10131425" cy="659363"/>
          </a:xfrm>
        </p:spPr>
        <p:txBody>
          <a:bodyPr/>
          <a:lstStyle/>
          <a:p>
            <a:r>
              <a:rPr lang="de-DE" dirty="0"/>
              <a:t>Code Struktur</a:t>
            </a:r>
          </a:p>
        </p:txBody>
      </p:sp>
      <p:pic>
        <p:nvPicPr>
          <p:cNvPr id="3" name="Grafik 2">
            <a:extLst>
              <a:ext uri="{FF2B5EF4-FFF2-40B4-BE49-F238E27FC236}">
                <a16:creationId xmlns:a16="http://schemas.microsoft.com/office/drawing/2014/main" id="{F0D2318B-2534-4D4F-9FF3-4C89A7C2409D}"/>
              </a:ext>
            </a:extLst>
          </p:cNvPr>
          <p:cNvPicPr>
            <a:picLocks noChangeAspect="1"/>
          </p:cNvPicPr>
          <p:nvPr/>
        </p:nvPicPr>
        <p:blipFill>
          <a:blip r:embed="rId3"/>
          <a:stretch>
            <a:fillRect/>
          </a:stretch>
        </p:blipFill>
        <p:spPr>
          <a:xfrm>
            <a:off x="788437" y="1390261"/>
            <a:ext cx="1945432" cy="5187818"/>
          </a:xfrm>
          <a:prstGeom prst="rect">
            <a:avLst/>
          </a:prstGeom>
        </p:spPr>
      </p:pic>
      <p:sp>
        <p:nvSpPr>
          <p:cNvPr id="4" name="Rechteck: abgerundete Ecken 3">
            <a:extLst>
              <a:ext uri="{FF2B5EF4-FFF2-40B4-BE49-F238E27FC236}">
                <a16:creationId xmlns:a16="http://schemas.microsoft.com/office/drawing/2014/main" id="{F867171E-34A1-424E-A294-1DD0D6EC8492}"/>
              </a:ext>
            </a:extLst>
          </p:cNvPr>
          <p:cNvSpPr/>
          <p:nvPr/>
        </p:nvSpPr>
        <p:spPr>
          <a:xfrm>
            <a:off x="7147046" y="1414566"/>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AWS-</a:t>
            </a:r>
            <a:r>
              <a:rPr lang="de-DE" dirty="0" err="1"/>
              <a:t>Textrac</a:t>
            </a:r>
            <a:endParaRPr lang="de-DE" dirty="0"/>
          </a:p>
        </p:txBody>
      </p:sp>
      <p:sp>
        <p:nvSpPr>
          <p:cNvPr id="5" name="Rechteck: abgerundete Ecken 4">
            <a:extLst>
              <a:ext uri="{FF2B5EF4-FFF2-40B4-BE49-F238E27FC236}">
                <a16:creationId xmlns:a16="http://schemas.microsoft.com/office/drawing/2014/main" id="{4864AE5A-F467-4BDE-8FC3-9B6E91935898}"/>
              </a:ext>
            </a:extLst>
          </p:cNvPr>
          <p:cNvSpPr/>
          <p:nvPr/>
        </p:nvSpPr>
        <p:spPr>
          <a:xfrm>
            <a:off x="2954695" y="1415145"/>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config</a:t>
            </a:r>
          </a:p>
        </p:txBody>
      </p:sp>
      <p:sp>
        <p:nvSpPr>
          <p:cNvPr id="6" name="Rechteck: abgerundete Ecken 5">
            <a:extLst>
              <a:ext uri="{FF2B5EF4-FFF2-40B4-BE49-F238E27FC236}">
                <a16:creationId xmlns:a16="http://schemas.microsoft.com/office/drawing/2014/main" id="{57AC54BA-B5A0-4BE5-AB7E-7367F8EFA431}"/>
              </a:ext>
            </a:extLst>
          </p:cNvPr>
          <p:cNvSpPr/>
          <p:nvPr/>
        </p:nvSpPr>
        <p:spPr>
          <a:xfrm>
            <a:off x="2954695" y="3746237"/>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emails</a:t>
            </a:r>
            <a:endParaRPr lang="de-DE" dirty="0"/>
          </a:p>
        </p:txBody>
      </p:sp>
      <p:sp>
        <p:nvSpPr>
          <p:cNvPr id="7" name="Rechteck: abgerundete Ecken 6">
            <a:extLst>
              <a:ext uri="{FF2B5EF4-FFF2-40B4-BE49-F238E27FC236}">
                <a16:creationId xmlns:a16="http://schemas.microsoft.com/office/drawing/2014/main" id="{011D481D-67C3-4DEF-BB31-DAD18DAFF90C}"/>
              </a:ext>
            </a:extLst>
          </p:cNvPr>
          <p:cNvSpPr/>
          <p:nvPr/>
        </p:nvSpPr>
        <p:spPr>
          <a:xfrm>
            <a:off x="9518679" y="1414565"/>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processing</a:t>
            </a:r>
            <a:endParaRPr lang="de-DE" dirty="0"/>
          </a:p>
        </p:txBody>
      </p:sp>
      <p:sp>
        <p:nvSpPr>
          <p:cNvPr id="8" name="Rechteck: abgerundete Ecken 7">
            <a:extLst>
              <a:ext uri="{FF2B5EF4-FFF2-40B4-BE49-F238E27FC236}">
                <a16:creationId xmlns:a16="http://schemas.microsoft.com/office/drawing/2014/main" id="{11305CE3-AE12-4EA7-B870-795460A492DB}"/>
              </a:ext>
            </a:extLst>
          </p:cNvPr>
          <p:cNvSpPr/>
          <p:nvPr/>
        </p:nvSpPr>
        <p:spPr>
          <a:xfrm>
            <a:off x="5023725" y="1414566"/>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imap</a:t>
            </a:r>
            <a:endParaRPr lang="de-DE" dirty="0"/>
          </a:p>
        </p:txBody>
      </p:sp>
      <p:sp>
        <p:nvSpPr>
          <p:cNvPr id="9" name="Rechteck: abgerundete Ecken 8">
            <a:extLst>
              <a:ext uri="{FF2B5EF4-FFF2-40B4-BE49-F238E27FC236}">
                <a16:creationId xmlns:a16="http://schemas.microsoft.com/office/drawing/2014/main" id="{8AEC72E3-D4AC-4498-AE8F-E4C8DCAED16C}"/>
              </a:ext>
            </a:extLst>
          </p:cNvPr>
          <p:cNvSpPr/>
          <p:nvPr/>
        </p:nvSpPr>
        <p:spPr>
          <a:xfrm>
            <a:off x="7229531" y="3746236"/>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DB</a:t>
            </a:r>
          </a:p>
        </p:txBody>
      </p:sp>
      <p:sp>
        <p:nvSpPr>
          <p:cNvPr id="10" name="Rechteck: abgerundete Ecken 9">
            <a:extLst>
              <a:ext uri="{FF2B5EF4-FFF2-40B4-BE49-F238E27FC236}">
                <a16:creationId xmlns:a16="http://schemas.microsoft.com/office/drawing/2014/main" id="{CEC6B982-B300-44D3-8D84-E7D3E91D5D05}"/>
              </a:ext>
            </a:extLst>
          </p:cNvPr>
          <p:cNvSpPr/>
          <p:nvPr/>
        </p:nvSpPr>
        <p:spPr>
          <a:xfrm>
            <a:off x="5092113" y="3746235"/>
            <a:ext cx="1455575" cy="475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utils</a:t>
            </a:r>
            <a:endParaRPr lang="de-DE" dirty="0"/>
          </a:p>
        </p:txBody>
      </p:sp>
      <p:pic>
        <p:nvPicPr>
          <p:cNvPr id="15" name="Grafik 14">
            <a:extLst>
              <a:ext uri="{FF2B5EF4-FFF2-40B4-BE49-F238E27FC236}">
                <a16:creationId xmlns:a16="http://schemas.microsoft.com/office/drawing/2014/main" id="{F7F53B6F-5219-40F9-930C-53A6534F971C}"/>
              </a:ext>
            </a:extLst>
          </p:cNvPr>
          <p:cNvPicPr>
            <a:picLocks noChangeAspect="1"/>
          </p:cNvPicPr>
          <p:nvPr/>
        </p:nvPicPr>
        <p:blipFill>
          <a:blip r:embed="rId4"/>
          <a:stretch>
            <a:fillRect/>
          </a:stretch>
        </p:blipFill>
        <p:spPr>
          <a:xfrm>
            <a:off x="7230830" y="2159533"/>
            <a:ext cx="1371791" cy="628738"/>
          </a:xfrm>
          <a:prstGeom prst="rect">
            <a:avLst/>
          </a:prstGeom>
        </p:spPr>
      </p:pic>
      <p:pic>
        <p:nvPicPr>
          <p:cNvPr id="17" name="Grafik 16">
            <a:extLst>
              <a:ext uri="{FF2B5EF4-FFF2-40B4-BE49-F238E27FC236}">
                <a16:creationId xmlns:a16="http://schemas.microsoft.com/office/drawing/2014/main" id="{3C3CDF1B-0EF0-4503-A1DE-3202B546403C}"/>
              </a:ext>
            </a:extLst>
          </p:cNvPr>
          <p:cNvPicPr>
            <a:picLocks noChangeAspect="1"/>
          </p:cNvPicPr>
          <p:nvPr/>
        </p:nvPicPr>
        <p:blipFill>
          <a:blip r:embed="rId5"/>
          <a:stretch>
            <a:fillRect/>
          </a:stretch>
        </p:blipFill>
        <p:spPr>
          <a:xfrm>
            <a:off x="3077560" y="1990524"/>
            <a:ext cx="1209844" cy="1438476"/>
          </a:xfrm>
          <a:prstGeom prst="rect">
            <a:avLst/>
          </a:prstGeom>
        </p:spPr>
      </p:pic>
      <p:pic>
        <p:nvPicPr>
          <p:cNvPr id="19" name="Grafik 18">
            <a:extLst>
              <a:ext uri="{FF2B5EF4-FFF2-40B4-BE49-F238E27FC236}">
                <a16:creationId xmlns:a16="http://schemas.microsoft.com/office/drawing/2014/main" id="{B78F34FF-283E-4641-AF3A-36920DB0F692}"/>
              </a:ext>
            </a:extLst>
          </p:cNvPr>
          <p:cNvPicPr>
            <a:picLocks noChangeAspect="1"/>
          </p:cNvPicPr>
          <p:nvPr/>
        </p:nvPicPr>
        <p:blipFill>
          <a:blip r:embed="rId6"/>
          <a:stretch>
            <a:fillRect/>
          </a:stretch>
        </p:blipFill>
        <p:spPr>
          <a:xfrm>
            <a:off x="7229532" y="4464978"/>
            <a:ext cx="1455574" cy="800566"/>
          </a:xfrm>
          <a:prstGeom prst="rect">
            <a:avLst/>
          </a:prstGeom>
        </p:spPr>
      </p:pic>
      <p:pic>
        <p:nvPicPr>
          <p:cNvPr id="21" name="Grafik 20">
            <a:extLst>
              <a:ext uri="{FF2B5EF4-FFF2-40B4-BE49-F238E27FC236}">
                <a16:creationId xmlns:a16="http://schemas.microsoft.com/office/drawing/2014/main" id="{66576790-B420-4B40-8806-7957A0E4F48D}"/>
              </a:ext>
            </a:extLst>
          </p:cNvPr>
          <p:cNvPicPr>
            <a:picLocks noChangeAspect="1"/>
          </p:cNvPicPr>
          <p:nvPr/>
        </p:nvPicPr>
        <p:blipFill>
          <a:blip r:embed="rId7"/>
          <a:stretch>
            <a:fillRect/>
          </a:stretch>
        </p:blipFill>
        <p:spPr>
          <a:xfrm>
            <a:off x="2887838" y="4398648"/>
            <a:ext cx="1819529" cy="866896"/>
          </a:xfrm>
          <a:prstGeom prst="rect">
            <a:avLst/>
          </a:prstGeom>
        </p:spPr>
      </p:pic>
      <p:pic>
        <p:nvPicPr>
          <p:cNvPr id="23" name="Grafik 22">
            <a:extLst>
              <a:ext uri="{FF2B5EF4-FFF2-40B4-BE49-F238E27FC236}">
                <a16:creationId xmlns:a16="http://schemas.microsoft.com/office/drawing/2014/main" id="{00BF476B-F6C3-4E1D-A7E7-7B5A5D09E583}"/>
              </a:ext>
            </a:extLst>
          </p:cNvPr>
          <p:cNvPicPr>
            <a:picLocks noChangeAspect="1"/>
          </p:cNvPicPr>
          <p:nvPr/>
        </p:nvPicPr>
        <p:blipFill>
          <a:blip r:embed="rId8"/>
          <a:stretch>
            <a:fillRect/>
          </a:stretch>
        </p:blipFill>
        <p:spPr>
          <a:xfrm>
            <a:off x="5092113" y="2106551"/>
            <a:ext cx="1290026" cy="681720"/>
          </a:xfrm>
          <a:prstGeom prst="rect">
            <a:avLst/>
          </a:prstGeom>
        </p:spPr>
      </p:pic>
      <p:pic>
        <p:nvPicPr>
          <p:cNvPr id="25" name="Grafik 24">
            <a:extLst>
              <a:ext uri="{FF2B5EF4-FFF2-40B4-BE49-F238E27FC236}">
                <a16:creationId xmlns:a16="http://schemas.microsoft.com/office/drawing/2014/main" id="{F7F826A2-D695-4907-B2FE-F42D2195D1EE}"/>
              </a:ext>
            </a:extLst>
          </p:cNvPr>
          <p:cNvPicPr>
            <a:picLocks noChangeAspect="1"/>
          </p:cNvPicPr>
          <p:nvPr/>
        </p:nvPicPr>
        <p:blipFill>
          <a:blip r:embed="rId9"/>
          <a:stretch>
            <a:fillRect/>
          </a:stretch>
        </p:blipFill>
        <p:spPr>
          <a:xfrm>
            <a:off x="5167346" y="4408174"/>
            <a:ext cx="1305107" cy="857370"/>
          </a:xfrm>
          <a:prstGeom prst="rect">
            <a:avLst/>
          </a:prstGeom>
        </p:spPr>
      </p:pic>
      <p:pic>
        <p:nvPicPr>
          <p:cNvPr id="27" name="Grafik 26">
            <a:extLst>
              <a:ext uri="{FF2B5EF4-FFF2-40B4-BE49-F238E27FC236}">
                <a16:creationId xmlns:a16="http://schemas.microsoft.com/office/drawing/2014/main" id="{3603C114-B451-4355-AE6A-2936E6CAC898}"/>
              </a:ext>
            </a:extLst>
          </p:cNvPr>
          <p:cNvPicPr>
            <a:picLocks noChangeAspect="1"/>
          </p:cNvPicPr>
          <p:nvPr/>
        </p:nvPicPr>
        <p:blipFill>
          <a:blip r:embed="rId10"/>
          <a:stretch>
            <a:fillRect/>
          </a:stretch>
        </p:blipFill>
        <p:spPr>
          <a:xfrm>
            <a:off x="9583410" y="2031776"/>
            <a:ext cx="1390844" cy="3610479"/>
          </a:xfrm>
          <a:prstGeom prst="rect">
            <a:avLst/>
          </a:prstGeom>
        </p:spPr>
      </p:pic>
    </p:spTree>
    <p:extLst>
      <p:ext uri="{BB962C8B-B14F-4D97-AF65-F5344CB8AC3E}">
        <p14:creationId xmlns:p14="http://schemas.microsoft.com/office/powerpoint/2010/main" val="133732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CB0296-EDA5-40A1-A68A-A1D47E00B240}"/>
              </a:ext>
            </a:extLst>
          </p:cNvPr>
          <p:cNvSpPr>
            <a:spLocks noGrp="1"/>
          </p:cNvSpPr>
          <p:nvPr>
            <p:ph type="title"/>
          </p:nvPr>
        </p:nvSpPr>
        <p:spPr>
          <a:xfrm>
            <a:off x="188144" y="0"/>
            <a:ext cx="3733916" cy="753626"/>
          </a:xfrm>
        </p:spPr>
        <p:txBody>
          <a:bodyPr/>
          <a:lstStyle/>
          <a:p>
            <a:r>
              <a:rPr lang="de-DE" dirty="0" err="1"/>
              <a:t>Strategy</a:t>
            </a:r>
            <a:r>
              <a:rPr lang="de-DE" dirty="0"/>
              <a:t>-Muster</a:t>
            </a:r>
          </a:p>
        </p:txBody>
      </p:sp>
      <p:pic>
        <p:nvPicPr>
          <p:cNvPr id="4" name="Grafik 3">
            <a:extLst>
              <a:ext uri="{FF2B5EF4-FFF2-40B4-BE49-F238E27FC236}">
                <a16:creationId xmlns:a16="http://schemas.microsoft.com/office/drawing/2014/main" id="{CAC5D8B2-8049-4DDA-8926-E5D10ADE949E}"/>
              </a:ext>
            </a:extLst>
          </p:cNvPr>
          <p:cNvPicPr>
            <a:picLocks noChangeAspect="1"/>
          </p:cNvPicPr>
          <p:nvPr/>
        </p:nvPicPr>
        <p:blipFill>
          <a:blip r:embed="rId3"/>
          <a:stretch>
            <a:fillRect/>
          </a:stretch>
        </p:blipFill>
        <p:spPr>
          <a:xfrm>
            <a:off x="4403062" y="1"/>
            <a:ext cx="7788938" cy="6858000"/>
          </a:xfrm>
          <a:prstGeom prst="rect">
            <a:avLst/>
          </a:prstGeom>
        </p:spPr>
      </p:pic>
      <p:pic>
        <p:nvPicPr>
          <p:cNvPr id="6" name="Grafik 5">
            <a:extLst>
              <a:ext uri="{FF2B5EF4-FFF2-40B4-BE49-F238E27FC236}">
                <a16:creationId xmlns:a16="http://schemas.microsoft.com/office/drawing/2014/main" id="{6977328D-4F1B-4AE0-946E-2A46990EEAEC}"/>
              </a:ext>
            </a:extLst>
          </p:cNvPr>
          <p:cNvPicPr>
            <a:picLocks noChangeAspect="1"/>
          </p:cNvPicPr>
          <p:nvPr/>
        </p:nvPicPr>
        <p:blipFill>
          <a:blip r:embed="rId4"/>
          <a:srcRect b="13176"/>
          <a:stretch/>
        </p:blipFill>
        <p:spPr>
          <a:xfrm>
            <a:off x="188144" y="2902816"/>
            <a:ext cx="4108281" cy="3800933"/>
          </a:xfrm>
          <a:prstGeom prst="rect">
            <a:avLst/>
          </a:prstGeom>
        </p:spPr>
      </p:pic>
      <p:sp>
        <p:nvSpPr>
          <p:cNvPr id="7" name="Textfeld 6">
            <a:extLst>
              <a:ext uri="{FF2B5EF4-FFF2-40B4-BE49-F238E27FC236}">
                <a16:creationId xmlns:a16="http://schemas.microsoft.com/office/drawing/2014/main" id="{967D7C58-549B-4092-99BC-840A6524684C}"/>
              </a:ext>
            </a:extLst>
          </p:cNvPr>
          <p:cNvSpPr txBox="1"/>
          <p:nvPr/>
        </p:nvSpPr>
        <p:spPr>
          <a:xfrm>
            <a:off x="188145" y="574245"/>
            <a:ext cx="4108281" cy="2246769"/>
          </a:xfrm>
          <a:prstGeom prst="rect">
            <a:avLst/>
          </a:prstGeom>
          <a:solidFill>
            <a:schemeClr val="bg2">
              <a:lumMod val="75000"/>
            </a:schemeClr>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Strategien:</a:t>
            </a:r>
          </a:p>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400" dirty="0" err="1">
                <a:latin typeface="Calibri Light" panose="020F0302020204030204" pitchFamily="34" charset="0"/>
                <a:ea typeface="Calibri Light" panose="020F0302020204030204" pitchFamily="34" charset="0"/>
                <a:cs typeface="Calibri Light" panose="020F0302020204030204" pitchFamily="34" charset="0"/>
              </a:rPr>
              <a:t>FileProcessorStrategy</a:t>
            </a: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ist die allgemeine Schnittstelle.( Abstrakt)</a:t>
            </a:r>
          </a:p>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400" dirty="0" err="1">
                <a:latin typeface="Calibri Light" panose="020F0302020204030204" pitchFamily="34" charset="0"/>
                <a:ea typeface="Calibri Light" panose="020F0302020204030204" pitchFamily="34" charset="0"/>
                <a:cs typeface="Calibri Light" panose="020F0302020204030204" pitchFamily="34" charset="0"/>
              </a:rPr>
              <a:t>DefaultFileProcessor</a:t>
            </a: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ist eine spezifische Strategie.</a:t>
            </a:r>
          </a:p>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Client:</a:t>
            </a:r>
          </a:p>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400" dirty="0" err="1">
                <a:latin typeface="Calibri Light" panose="020F0302020204030204" pitchFamily="34" charset="0"/>
                <a:ea typeface="Calibri Light" panose="020F0302020204030204" pitchFamily="34" charset="0"/>
                <a:cs typeface="Calibri Light" panose="020F0302020204030204" pitchFamily="34" charset="0"/>
              </a:rPr>
              <a:t>AttachmentProcessor</a:t>
            </a: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delegiert die Logik an die Strategie.</a:t>
            </a:r>
          </a:p>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Vorteile:</a:t>
            </a:r>
          </a:p>
          <a:p>
            <a:pPr marL="0" marR="0" lvl="0" indent="0" algn="l" defTabSz="914400" rtl="0" eaLnBrk="0" fontAlgn="base" latinLnBrk="0" hangingPunct="0">
              <a:lnSpc>
                <a:spcPct val="100000"/>
              </a:lnSpc>
              <a:spcBef>
                <a:spcPct val="0"/>
              </a:spcBef>
              <a:spcAft>
                <a:spcPct val="0"/>
              </a:spcAft>
              <a:buClrTx/>
              <a:buSzTx/>
              <a:tabLst/>
            </a:pPr>
            <a:r>
              <a:rPr lang="de-DE" altLang="de-DE" sz="1400" dirty="0">
                <a:latin typeface="Calibri Light" panose="020F0302020204030204" pitchFamily="34" charset="0"/>
                <a:ea typeface="Calibri Light" panose="020F0302020204030204" pitchFamily="34" charset="0"/>
                <a:cs typeface="Calibri Light" panose="020F0302020204030204" pitchFamily="34" charset="0"/>
              </a:rPr>
              <a:t>- Modularer Aufbau, einfache Erweiterbarkeit und klare Trennung der Verantwortlichkeiten</a:t>
            </a:r>
            <a:endParaRPr lang="de-DE"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3456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70A71-BA98-44A1-99AD-78E504A80EFF}"/>
              </a:ext>
            </a:extLst>
          </p:cNvPr>
          <p:cNvSpPr>
            <a:spLocks noGrp="1"/>
          </p:cNvSpPr>
          <p:nvPr>
            <p:ph type="title"/>
          </p:nvPr>
        </p:nvSpPr>
        <p:spPr>
          <a:xfrm>
            <a:off x="108451" y="0"/>
            <a:ext cx="10131425" cy="1456267"/>
          </a:xfrm>
        </p:spPr>
        <p:txBody>
          <a:bodyPr/>
          <a:lstStyle/>
          <a:p>
            <a:r>
              <a:rPr lang="de-DE" dirty="0"/>
              <a:t>Sicherheit </a:t>
            </a:r>
            <a:r>
              <a:rPr lang="de-DE" dirty="0" err="1"/>
              <a:t>MaßNAHMEN</a:t>
            </a:r>
            <a:endParaRPr lang="de-DE" dirty="0"/>
          </a:p>
        </p:txBody>
      </p:sp>
      <p:sp>
        <p:nvSpPr>
          <p:cNvPr id="4" name="Textfeld 3">
            <a:extLst>
              <a:ext uri="{FF2B5EF4-FFF2-40B4-BE49-F238E27FC236}">
                <a16:creationId xmlns:a16="http://schemas.microsoft.com/office/drawing/2014/main" id="{F7A6FF32-5994-44F4-AFD8-28CFEA0E2FC2}"/>
              </a:ext>
            </a:extLst>
          </p:cNvPr>
          <p:cNvSpPr txBox="1"/>
          <p:nvPr/>
        </p:nvSpPr>
        <p:spPr>
          <a:xfrm>
            <a:off x="685801" y="1731660"/>
            <a:ext cx="4091683" cy="4585871"/>
          </a:xfrm>
          <a:prstGeom prst="rect">
            <a:avLst/>
          </a:prstGeom>
          <a:solidFill>
            <a:schemeClr val="bg2">
              <a:lumMod val="75000"/>
            </a:schemeClr>
          </a:solidFill>
        </p:spPr>
        <p:txBody>
          <a:bodyPr wrap="square" rtlCol="0">
            <a:spAutoFit/>
          </a:bodyPr>
          <a:lstStyle/>
          <a:p>
            <a:r>
              <a:rPr lang="de-DE" sz="1600" b="1" dirty="0"/>
              <a:t>AKTUELLE </a:t>
            </a:r>
            <a:r>
              <a:rPr lang="de-DE" sz="1600" b="1" dirty="0" err="1"/>
              <a:t>MAßNAHMEN</a:t>
            </a:r>
            <a:endParaRPr lang="de-DE" sz="1600" b="1" dirty="0"/>
          </a:p>
          <a:p>
            <a:endParaRPr lang="de-DE" sz="1200" dirty="0"/>
          </a:p>
          <a:p>
            <a:r>
              <a:rPr lang="de-DE" sz="1200" b="1" dirty="0"/>
              <a:t>Sichere E-Mail-Verarbeitung</a:t>
            </a:r>
          </a:p>
          <a:p>
            <a:pPr marL="171450" indent="-171450">
              <a:buFontTx/>
              <a:buChar char="-"/>
            </a:pPr>
            <a:r>
              <a:rPr lang="de-DE" sz="1200" dirty="0"/>
              <a:t>IMAP-Verbindung (SSL)</a:t>
            </a:r>
          </a:p>
          <a:p>
            <a:pPr marL="171450" indent="-171450">
              <a:buFontTx/>
              <a:buChar char="-"/>
            </a:pPr>
            <a:r>
              <a:rPr lang="de-DE" sz="1200" dirty="0"/>
              <a:t>Zugangsdaten schützen </a:t>
            </a:r>
          </a:p>
          <a:p>
            <a:pPr marL="171450" indent="-171450">
              <a:buFontTx/>
              <a:buChar char="-"/>
            </a:pPr>
            <a:endParaRPr lang="de-DE" sz="1200" dirty="0"/>
          </a:p>
          <a:p>
            <a:r>
              <a:rPr lang="de-DE" sz="1200" b="1" dirty="0"/>
              <a:t>Schutz vor bösartigen Anhängen</a:t>
            </a:r>
          </a:p>
          <a:p>
            <a:pPr marL="171450" indent="-171450">
              <a:buFontTx/>
              <a:buChar char="-"/>
            </a:pPr>
            <a:r>
              <a:rPr lang="de-DE" sz="1200" dirty="0"/>
              <a:t>Dateitypen beschränken</a:t>
            </a:r>
          </a:p>
          <a:p>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r>
              <a:rPr lang="de-DE" sz="1200" b="1" dirty="0"/>
              <a:t>Datenschutzmaßnahmen</a:t>
            </a: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Tx/>
              <a:buChar char="-"/>
            </a:pPr>
            <a:r>
              <a:rPr lang="de-DE" sz="1200" b="1" dirty="0"/>
              <a:t>Minimierung der Datennutzung</a:t>
            </a:r>
            <a:r>
              <a:rPr lang="de-DE" sz="1200" dirty="0"/>
              <a:t>: Es werden nur die notwendigsten Kundendaten gesammelt und verarbeitet.</a:t>
            </a:r>
          </a:p>
          <a:p>
            <a:pPr marL="171450" indent="-171450">
              <a:buFontTx/>
              <a:buChar char="-"/>
            </a:pPr>
            <a:endParaRPr lang="de-DE" sz="1200" dirty="0"/>
          </a:p>
          <a:p>
            <a:pPr marL="171450" indent="-171450">
              <a:buFontTx/>
              <a:buChar char="-"/>
            </a:pPr>
            <a:r>
              <a:rPr lang="de-DE" sz="1200" b="1" dirty="0"/>
              <a:t>Datenlöschung</a:t>
            </a:r>
            <a:r>
              <a:rPr lang="de-DE" sz="1200" dirty="0"/>
              <a:t>: Kundenbezogene Daten werden nach einem definierten Zeitraum oder auf Anfrage gelöscht.</a:t>
            </a:r>
          </a:p>
          <a:p>
            <a:pPr marL="171450" indent="-171450">
              <a:buFontTx/>
              <a:buChar char="-"/>
            </a:pPr>
            <a:endParaRPr lang="de-DE" sz="1200" dirty="0"/>
          </a:p>
          <a:p>
            <a:r>
              <a:rPr lang="de-DE" sz="1200" b="1" dirty="0"/>
              <a:t>Sichere Speicherung von Zugangsdaten</a:t>
            </a:r>
          </a:p>
          <a:p>
            <a:pPr marL="171450" indent="-171450">
              <a:buFontTx/>
              <a:buChar char="-"/>
            </a:pPr>
            <a:r>
              <a:rPr lang="de-DE" sz="1200" b="1" dirty="0" err="1">
                <a:latin typeface="Calibri Light" panose="020F0302020204030204" pitchFamily="34" charset="0"/>
                <a:ea typeface="Calibri Light" panose="020F0302020204030204" pitchFamily="34" charset="0"/>
                <a:cs typeface="Calibri Light" panose="020F0302020204030204" pitchFamily="34" charset="0"/>
              </a:rPr>
              <a:t>env</a:t>
            </a:r>
            <a:r>
              <a:rPr lang="de-DE" sz="1200" b="1" dirty="0">
                <a:latin typeface="Calibri Light" panose="020F0302020204030204" pitchFamily="34" charset="0"/>
                <a:ea typeface="Calibri Light" panose="020F0302020204030204" pitchFamily="34" charset="0"/>
                <a:cs typeface="Calibri Light" panose="020F0302020204030204" pitchFamily="34" charset="0"/>
              </a:rPr>
              <a:t>: </a:t>
            </a:r>
            <a:r>
              <a:rPr lang="de-DE" sz="1200" dirty="0"/>
              <a:t>Zugangsdaten werden in separaten, sicheren Umgebungsdateien, gespeichert, die nicht im Code veröffentlicht werden.</a:t>
            </a:r>
          </a:p>
          <a:p>
            <a:pPr marL="171450" indent="-171450">
              <a:buFontTx/>
              <a:buChar char="-"/>
            </a:pPr>
            <a:endParaRPr lang="de-DE" sz="1200" dirty="0"/>
          </a:p>
          <a:p>
            <a:r>
              <a:rPr lang="de-DE" sz="1200" b="1" dirty="0"/>
              <a:t>AWS </a:t>
            </a:r>
            <a:r>
              <a:rPr lang="de-DE" sz="1200" b="1" dirty="0" err="1"/>
              <a:t>Textract</a:t>
            </a:r>
            <a:r>
              <a:rPr lang="de-DE" sz="1200" b="1" dirty="0"/>
              <a:t> und S3 absichern</a:t>
            </a:r>
          </a:p>
          <a:p>
            <a:pPr marL="171450" indent="-171450">
              <a:buFontTx/>
              <a:buChar char="-"/>
            </a:pPr>
            <a:r>
              <a:rPr lang="de-DE" sz="1200" dirty="0"/>
              <a:t>IAM-Rollen und Berechtigungen</a:t>
            </a:r>
          </a:p>
          <a:p>
            <a:pPr marL="171450" indent="-171450">
              <a:buFontTx/>
              <a:buChar char="-"/>
            </a:pP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extfeld 5">
            <a:extLst>
              <a:ext uri="{FF2B5EF4-FFF2-40B4-BE49-F238E27FC236}">
                <a16:creationId xmlns:a16="http://schemas.microsoft.com/office/drawing/2014/main" id="{33C5FC95-B9EE-49AB-9CE1-AE64AEB80C3A}"/>
              </a:ext>
            </a:extLst>
          </p:cNvPr>
          <p:cNvSpPr txBox="1"/>
          <p:nvPr/>
        </p:nvSpPr>
        <p:spPr>
          <a:xfrm>
            <a:off x="6346860" y="1731660"/>
            <a:ext cx="3218381" cy="2369880"/>
          </a:xfrm>
          <a:prstGeom prst="rect">
            <a:avLst/>
          </a:prstGeom>
          <a:solidFill>
            <a:schemeClr val="bg2">
              <a:lumMod val="75000"/>
            </a:schemeClr>
          </a:solidFill>
        </p:spPr>
        <p:txBody>
          <a:bodyPr wrap="square" rtlCol="0">
            <a:spAutoFit/>
          </a:bodyPr>
          <a:lstStyle/>
          <a:p>
            <a:r>
              <a:rPr lang="de-DE" sz="1600" b="1" dirty="0">
                <a:latin typeface="Calibri Light" panose="020F0302020204030204" pitchFamily="34" charset="0"/>
                <a:ea typeface="Calibri Light" panose="020F0302020204030204" pitchFamily="34" charset="0"/>
                <a:cs typeface="Calibri Light" panose="020F0302020204030204" pitchFamily="34" charset="0"/>
              </a:rPr>
              <a:t>ZUKÜNFTIGE SCHRITTE</a:t>
            </a:r>
          </a:p>
          <a:p>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Tx/>
              <a:buChar char="-"/>
            </a:pPr>
            <a:r>
              <a:rPr lang="de-DE" sz="1200" b="1" dirty="0"/>
              <a:t>E-Mail-Inhalte validieren: </a:t>
            </a:r>
            <a:r>
              <a:rPr lang="de-DE" sz="1200" dirty="0"/>
              <a:t>Stellen Sie sicher, dass nur E-Mails von vertrauenswürdigen Absendern verarbeitet werden. Verwenden Sie dafür eine Whitelist</a:t>
            </a:r>
          </a:p>
          <a:p>
            <a:endParaRPr lang="de-DE" sz="1200" dirty="0"/>
          </a:p>
          <a:p>
            <a:pPr marL="171450" indent="-171450">
              <a:buFontTx/>
              <a:buChar char="-"/>
            </a:pPr>
            <a:r>
              <a:rPr lang="de-DE" sz="1200" b="1" dirty="0"/>
              <a:t>Anhänge auf Malware prüfen</a:t>
            </a:r>
            <a:r>
              <a:rPr lang="de-DE" sz="1200" dirty="0"/>
              <a:t>: Nutzen Sie ein Antivirenprogramm oder eine API (z. B. </a:t>
            </a:r>
            <a:r>
              <a:rPr lang="de-DE" sz="1200" dirty="0" err="1"/>
              <a:t>VirusTotal</a:t>
            </a:r>
            <a:r>
              <a:rPr lang="de-DE" sz="1200" dirty="0"/>
              <a:t>), um Anhänge vor der Verarbeitung auf Malware zu überprüfen.</a:t>
            </a:r>
          </a:p>
          <a:p>
            <a:pPr marL="171450" indent="-171450">
              <a:buFontTx/>
              <a:buChar char="-"/>
            </a:pPr>
            <a:r>
              <a:rPr lang="de-DE" sz="1200" b="1" dirty="0"/>
              <a:t>S3-Verschlüsselung</a:t>
            </a:r>
            <a:endParaRPr lang="de-DE" sz="1200" b="1"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8" name="Grafik 7">
            <a:extLst>
              <a:ext uri="{FF2B5EF4-FFF2-40B4-BE49-F238E27FC236}">
                <a16:creationId xmlns:a16="http://schemas.microsoft.com/office/drawing/2014/main" id="{7BAD9BE9-BB2B-476C-8D96-50B5ABE661FF}"/>
              </a:ext>
            </a:extLst>
          </p:cNvPr>
          <p:cNvPicPr>
            <a:picLocks noChangeAspect="1"/>
          </p:cNvPicPr>
          <p:nvPr/>
        </p:nvPicPr>
        <p:blipFill>
          <a:blip r:embed="rId4"/>
          <a:stretch>
            <a:fillRect/>
          </a:stretch>
        </p:blipFill>
        <p:spPr>
          <a:xfrm>
            <a:off x="5152223" y="238409"/>
            <a:ext cx="3867690" cy="381053"/>
          </a:xfrm>
          <a:prstGeom prst="rect">
            <a:avLst/>
          </a:prstGeom>
        </p:spPr>
      </p:pic>
      <p:pic>
        <p:nvPicPr>
          <p:cNvPr id="10" name="Grafik 9">
            <a:extLst>
              <a:ext uri="{FF2B5EF4-FFF2-40B4-BE49-F238E27FC236}">
                <a16:creationId xmlns:a16="http://schemas.microsoft.com/office/drawing/2014/main" id="{5AA594C3-9A18-41C3-AF49-F10E2E259201}"/>
              </a:ext>
            </a:extLst>
          </p:cNvPr>
          <p:cNvPicPr>
            <a:picLocks noChangeAspect="1"/>
          </p:cNvPicPr>
          <p:nvPr/>
        </p:nvPicPr>
        <p:blipFill>
          <a:blip r:embed="rId5"/>
          <a:stretch>
            <a:fillRect/>
          </a:stretch>
        </p:blipFill>
        <p:spPr>
          <a:xfrm>
            <a:off x="5174163" y="894855"/>
            <a:ext cx="6878010" cy="5792008"/>
          </a:xfrm>
          <a:prstGeom prst="rect">
            <a:avLst/>
          </a:prstGeom>
        </p:spPr>
      </p:pic>
      <p:pic>
        <p:nvPicPr>
          <p:cNvPr id="12" name="Grafik 11">
            <a:extLst>
              <a:ext uri="{FF2B5EF4-FFF2-40B4-BE49-F238E27FC236}">
                <a16:creationId xmlns:a16="http://schemas.microsoft.com/office/drawing/2014/main" id="{E67C1FF3-2499-467F-A808-88BE26CB64A5}"/>
              </a:ext>
            </a:extLst>
          </p:cNvPr>
          <p:cNvPicPr>
            <a:picLocks noChangeAspect="1"/>
          </p:cNvPicPr>
          <p:nvPr/>
        </p:nvPicPr>
        <p:blipFill>
          <a:blip r:embed="rId6"/>
          <a:stretch>
            <a:fillRect/>
          </a:stretch>
        </p:blipFill>
        <p:spPr>
          <a:xfrm>
            <a:off x="5129172" y="742003"/>
            <a:ext cx="6983695" cy="6097712"/>
          </a:xfrm>
          <a:prstGeom prst="rect">
            <a:avLst/>
          </a:prstGeom>
        </p:spPr>
      </p:pic>
      <p:pic>
        <p:nvPicPr>
          <p:cNvPr id="29" name="Grafik 28">
            <a:extLst>
              <a:ext uri="{FF2B5EF4-FFF2-40B4-BE49-F238E27FC236}">
                <a16:creationId xmlns:a16="http://schemas.microsoft.com/office/drawing/2014/main" id="{35241628-A6C1-46FE-8C0C-7596E7F6F1C3}"/>
              </a:ext>
            </a:extLst>
          </p:cNvPr>
          <p:cNvPicPr>
            <a:picLocks noChangeAspect="1"/>
          </p:cNvPicPr>
          <p:nvPr/>
        </p:nvPicPr>
        <p:blipFill>
          <a:blip r:embed="rId7"/>
          <a:stretch>
            <a:fillRect/>
          </a:stretch>
        </p:blipFill>
        <p:spPr>
          <a:xfrm>
            <a:off x="5113469" y="2284287"/>
            <a:ext cx="5885813" cy="4335304"/>
          </a:xfrm>
          <a:prstGeom prst="rect">
            <a:avLst/>
          </a:prstGeom>
        </p:spPr>
      </p:pic>
      <p:pic>
        <p:nvPicPr>
          <p:cNvPr id="31" name="Grafik 30">
            <a:extLst>
              <a:ext uri="{FF2B5EF4-FFF2-40B4-BE49-F238E27FC236}">
                <a16:creationId xmlns:a16="http://schemas.microsoft.com/office/drawing/2014/main" id="{81FCD85A-5AFD-430F-8DD3-1B3E1757A3F5}"/>
              </a:ext>
            </a:extLst>
          </p:cNvPr>
          <p:cNvPicPr>
            <a:picLocks noChangeAspect="1"/>
          </p:cNvPicPr>
          <p:nvPr/>
        </p:nvPicPr>
        <p:blipFill>
          <a:blip r:embed="rId8"/>
          <a:stretch>
            <a:fillRect/>
          </a:stretch>
        </p:blipFill>
        <p:spPr>
          <a:xfrm>
            <a:off x="5113469" y="1022083"/>
            <a:ext cx="3305931" cy="1046552"/>
          </a:xfrm>
          <a:prstGeom prst="rect">
            <a:avLst/>
          </a:prstGeom>
        </p:spPr>
      </p:pic>
    </p:spTree>
    <p:custDataLst>
      <p:tags r:id="rId1"/>
    </p:custDataLst>
    <p:extLst>
      <p:ext uri="{BB962C8B-B14F-4D97-AF65-F5344CB8AC3E}">
        <p14:creationId xmlns:p14="http://schemas.microsoft.com/office/powerpoint/2010/main" val="149410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fade">
                                      <p:cBhvr>
                                        <p:cTn id="48" dur="500"/>
                                        <p:tgtEl>
                                          <p:spTgt spid="4">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fade">
                                      <p:cBhvr>
                                        <p:cTn id="66" dur="500"/>
                                        <p:tgtEl>
                                          <p:spTgt spid="4">
                                            <p:txEl>
                                              <p:pRg st="14" end="14"/>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fade">
                                      <p:cBhvr>
                                        <p:cTn id="69" dur="500"/>
                                        <p:tgtEl>
                                          <p:spTgt spid="4">
                                            <p:txEl>
                                              <p:pRg st="15" end="1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1"/>
                                        </p:tgtEl>
                                      </p:cBhvr>
                                    </p:animEffect>
                                    <p:set>
                                      <p:cBhvr>
                                        <p:cTn id="80" dur="1" fill="hold">
                                          <p:stCondLst>
                                            <p:cond delay="499"/>
                                          </p:stCondLst>
                                        </p:cTn>
                                        <p:tgtEl>
                                          <p:spTgt spid="31"/>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29"/>
                                        </p:tgtEl>
                                      </p:cBhvr>
                                    </p:animEffect>
                                    <p:set>
                                      <p:cBhvr>
                                        <p:cTn id="83" dur="1" fill="hold">
                                          <p:stCondLst>
                                            <p:cond delay="499"/>
                                          </p:stCondLst>
                                        </p:cTn>
                                        <p:tgtEl>
                                          <p:spTgt spid="2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7" end="17"/>
                                            </p:txEl>
                                          </p:spTgt>
                                        </p:tgtEl>
                                        <p:attrNameLst>
                                          <p:attrName>style.visibility</p:attrName>
                                        </p:attrNameLst>
                                      </p:cBhvr>
                                      <p:to>
                                        <p:strVal val="visible"/>
                                      </p:to>
                                    </p:set>
                                    <p:animEffect transition="in" filter="fade">
                                      <p:cBhvr>
                                        <p:cTn id="88" dur="500"/>
                                        <p:tgtEl>
                                          <p:spTgt spid="4">
                                            <p:txEl>
                                              <p:pRg st="17" end="17"/>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18" end="18"/>
                                            </p:txEl>
                                          </p:spTgt>
                                        </p:tgtEl>
                                        <p:attrNameLst>
                                          <p:attrName>style.visibility</p:attrName>
                                        </p:attrNameLst>
                                      </p:cBhvr>
                                      <p:to>
                                        <p:strVal val="visible"/>
                                      </p:to>
                                    </p:set>
                                    <p:animEffect transition="in" filter="fade">
                                      <p:cBhvr>
                                        <p:cTn id="91" dur="500"/>
                                        <p:tgtEl>
                                          <p:spTgt spid="4">
                                            <p:txEl>
                                              <p:pRg st="18" end="1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abgerundete Ecken 12">
            <a:extLst>
              <a:ext uri="{FF2B5EF4-FFF2-40B4-BE49-F238E27FC236}">
                <a16:creationId xmlns:a16="http://schemas.microsoft.com/office/drawing/2014/main" id="{0ADC7ADE-2152-41F5-8237-D79F4FF9E77D}"/>
              </a:ext>
            </a:extLst>
          </p:cNvPr>
          <p:cNvSpPr/>
          <p:nvPr/>
        </p:nvSpPr>
        <p:spPr>
          <a:xfrm>
            <a:off x="1202076" y="1772293"/>
            <a:ext cx="8712486" cy="4690152"/>
          </a:xfrm>
          <a:prstGeom prst="roundRect">
            <a:avLst/>
          </a:prstGeom>
          <a:solidFill>
            <a:schemeClr val="accent6">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dirty="0"/>
          </a:p>
        </p:txBody>
      </p:sp>
      <p:sp>
        <p:nvSpPr>
          <p:cNvPr id="4" name="Rechteck: abgerundete Ecken 3">
            <a:extLst>
              <a:ext uri="{FF2B5EF4-FFF2-40B4-BE49-F238E27FC236}">
                <a16:creationId xmlns:a16="http://schemas.microsoft.com/office/drawing/2014/main" id="{18D5CD4E-98F9-4318-B743-F62DC7D56860}"/>
              </a:ext>
            </a:extLst>
          </p:cNvPr>
          <p:cNvSpPr/>
          <p:nvPr/>
        </p:nvSpPr>
        <p:spPr>
          <a:xfrm>
            <a:off x="3390471" y="571106"/>
            <a:ext cx="4387065" cy="10171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dirty="0"/>
              <a:t>AWS ACCOUNT</a:t>
            </a:r>
          </a:p>
        </p:txBody>
      </p:sp>
      <p:grpSp>
        <p:nvGrpSpPr>
          <p:cNvPr id="8" name="Gruppieren 7">
            <a:extLst>
              <a:ext uri="{FF2B5EF4-FFF2-40B4-BE49-F238E27FC236}">
                <a16:creationId xmlns:a16="http://schemas.microsoft.com/office/drawing/2014/main" id="{6E393379-445F-48F8-936D-870C932C47B1}"/>
              </a:ext>
            </a:extLst>
          </p:cNvPr>
          <p:cNvGrpSpPr/>
          <p:nvPr/>
        </p:nvGrpSpPr>
        <p:grpSpPr>
          <a:xfrm>
            <a:off x="2437542" y="2232061"/>
            <a:ext cx="3176427" cy="2393877"/>
            <a:chOff x="1132185" y="2238267"/>
            <a:chExt cx="3176427" cy="2393877"/>
          </a:xfrm>
        </p:grpSpPr>
        <p:sp>
          <p:nvSpPr>
            <p:cNvPr id="5" name="Rechteck: abgerundete Ecken 4">
              <a:extLst>
                <a:ext uri="{FF2B5EF4-FFF2-40B4-BE49-F238E27FC236}">
                  <a16:creationId xmlns:a16="http://schemas.microsoft.com/office/drawing/2014/main" id="{0017E0A9-5216-4FD4-B009-79D1835F093A}"/>
                </a:ext>
              </a:extLst>
            </p:cNvPr>
            <p:cNvSpPr/>
            <p:nvPr/>
          </p:nvSpPr>
          <p:spPr>
            <a:xfrm>
              <a:off x="1132185" y="2238267"/>
              <a:ext cx="3176427" cy="239387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dirty="0"/>
                <a:t>USERS GROUPS</a:t>
              </a:r>
            </a:p>
            <a:p>
              <a:pPr algn="ctr"/>
              <a:r>
                <a:rPr lang="de-DE" dirty="0"/>
                <a:t>---------------------------------------</a:t>
              </a:r>
            </a:p>
            <a:p>
              <a:pPr algn="ctr"/>
              <a:endParaRPr lang="de-DE" dirty="0"/>
            </a:p>
          </p:txBody>
        </p:sp>
        <p:pic>
          <p:nvPicPr>
            <p:cNvPr id="7" name="Grafik 6">
              <a:extLst>
                <a:ext uri="{FF2B5EF4-FFF2-40B4-BE49-F238E27FC236}">
                  <a16:creationId xmlns:a16="http://schemas.microsoft.com/office/drawing/2014/main" id="{26FD4948-19FD-487B-96F1-DB4A2D29EEE7}"/>
                </a:ext>
              </a:extLst>
            </p:cNvPr>
            <p:cNvPicPr>
              <a:picLocks noChangeAspect="1"/>
            </p:cNvPicPr>
            <p:nvPr/>
          </p:nvPicPr>
          <p:blipFill>
            <a:blip r:embed="rId4"/>
            <a:stretch>
              <a:fillRect/>
            </a:stretch>
          </p:blipFill>
          <p:spPr>
            <a:xfrm>
              <a:off x="1601054" y="3690560"/>
              <a:ext cx="2238687" cy="790685"/>
            </a:xfrm>
            <a:prstGeom prst="rect">
              <a:avLst/>
            </a:prstGeom>
          </p:spPr>
        </p:pic>
      </p:grpSp>
      <p:sp>
        <p:nvSpPr>
          <p:cNvPr id="10" name="Rechteck: abgerundete Ecken 9">
            <a:extLst>
              <a:ext uri="{FF2B5EF4-FFF2-40B4-BE49-F238E27FC236}">
                <a16:creationId xmlns:a16="http://schemas.microsoft.com/office/drawing/2014/main" id="{67D36240-A50C-45DB-9C7B-ECC8EF968B38}"/>
              </a:ext>
            </a:extLst>
          </p:cNvPr>
          <p:cNvSpPr/>
          <p:nvPr/>
        </p:nvSpPr>
        <p:spPr>
          <a:xfrm>
            <a:off x="2573676" y="5217769"/>
            <a:ext cx="3010328" cy="8604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dirty="0"/>
              <a:t>USER 1</a:t>
            </a:r>
          </a:p>
          <a:p>
            <a:pPr algn="ctr"/>
            <a:endParaRPr lang="de-DE" dirty="0"/>
          </a:p>
        </p:txBody>
      </p:sp>
      <p:sp>
        <p:nvSpPr>
          <p:cNvPr id="12" name="Rechteck: abgerundete Ecken 11">
            <a:extLst>
              <a:ext uri="{FF2B5EF4-FFF2-40B4-BE49-F238E27FC236}">
                <a16:creationId xmlns:a16="http://schemas.microsoft.com/office/drawing/2014/main" id="{C1ED32E9-DEFD-4138-AE37-A9864738523C}"/>
              </a:ext>
            </a:extLst>
          </p:cNvPr>
          <p:cNvSpPr/>
          <p:nvPr/>
        </p:nvSpPr>
        <p:spPr>
          <a:xfrm>
            <a:off x="6578033" y="2232061"/>
            <a:ext cx="2198669" cy="9323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dirty="0"/>
              <a:t>S3 BUCKED</a:t>
            </a:r>
          </a:p>
        </p:txBody>
      </p:sp>
      <p:sp>
        <p:nvSpPr>
          <p:cNvPr id="14" name="Textfeld 13">
            <a:extLst>
              <a:ext uri="{FF2B5EF4-FFF2-40B4-BE49-F238E27FC236}">
                <a16:creationId xmlns:a16="http://schemas.microsoft.com/office/drawing/2014/main" id="{F4C0D30B-6FB7-400A-A45B-6DCF7B20E1FE}"/>
              </a:ext>
            </a:extLst>
          </p:cNvPr>
          <p:cNvSpPr txBox="1"/>
          <p:nvPr/>
        </p:nvSpPr>
        <p:spPr>
          <a:xfrm>
            <a:off x="1643865" y="1779734"/>
            <a:ext cx="2722652" cy="369332"/>
          </a:xfrm>
          <a:prstGeom prst="rect">
            <a:avLst/>
          </a:prstGeom>
          <a:noFill/>
        </p:spPr>
        <p:txBody>
          <a:bodyPr wrap="square" rtlCol="0">
            <a:spAutoFit/>
          </a:bodyPr>
          <a:lstStyle/>
          <a:p>
            <a:r>
              <a:rPr lang="de-DE" dirty="0">
                <a:solidFill>
                  <a:schemeClr val="bg1"/>
                </a:solidFill>
              </a:rPr>
              <a:t>REGION: eu-central-1</a:t>
            </a:r>
          </a:p>
        </p:txBody>
      </p:sp>
      <p:pic>
        <p:nvPicPr>
          <p:cNvPr id="16" name="Grafik 15">
            <a:extLst>
              <a:ext uri="{FF2B5EF4-FFF2-40B4-BE49-F238E27FC236}">
                <a16:creationId xmlns:a16="http://schemas.microsoft.com/office/drawing/2014/main" id="{EB12492B-FF7F-4B3D-A4D8-39A90C29A59E}"/>
              </a:ext>
            </a:extLst>
          </p:cNvPr>
          <p:cNvPicPr>
            <a:picLocks noChangeAspect="1"/>
          </p:cNvPicPr>
          <p:nvPr/>
        </p:nvPicPr>
        <p:blipFill>
          <a:blip r:embed="rId5"/>
          <a:stretch>
            <a:fillRect/>
          </a:stretch>
        </p:blipFill>
        <p:spPr>
          <a:xfrm>
            <a:off x="6014968" y="1802852"/>
            <a:ext cx="3270621" cy="4659593"/>
          </a:xfrm>
          <a:prstGeom prst="rect">
            <a:avLst/>
          </a:prstGeom>
        </p:spPr>
      </p:pic>
      <p:cxnSp>
        <p:nvCxnSpPr>
          <p:cNvPr id="19" name="Gerade Verbindung mit Pfeil 18">
            <a:extLst>
              <a:ext uri="{FF2B5EF4-FFF2-40B4-BE49-F238E27FC236}">
                <a16:creationId xmlns:a16="http://schemas.microsoft.com/office/drawing/2014/main" id="{0DF76160-BEF6-497D-A117-04787444B51D}"/>
              </a:ext>
            </a:extLst>
          </p:cNvPr>
          <p:cNvCxnSpPr>
            <a:stCxn id="10" idx="0"/>
          </p:cNvCxnSpPr>
          <p:nvPr/>
        </p:nvCxnSpPr>
        <p:spPr>
          <a:xfrm flipV="1">
            <a:off x="4078840" y="4625938"/>
            <a:ext cx="0" cy="59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9388AAF6-C9AE-4AA4-81B1-FCB0376F47FC}"/>
              </a:ext>
            </a:extLst>
          </p:cNvPr>
          <p:cNvSpPr txBox="1"/>
          <p:nvPr/>
        </p:nvSpPr>
        <p:spPr>
          <a:xfrm>
            <a:off x="9914562" y="28207"/>
            <a:ext cx="2264867" cy="2400657"/>
          </a:xfrm>
          <a:prstGeom prst="rect">
            <a:avLst/>
          </a:prstGeom>
          <a:solidFill>
            <a:schemeClr val="bg2">
              <a:lumMod val="75000"/>
            </a:schemeClr>
          </a:solidFill>
        </p:spPr>
        <p:txBody>
          <a:bodyPr wrap="square">
            <a:spAutoFit/>
          </a:bodyPr>
          <a:lstStyle/>
          <a:p>
            <a:endParaRPr lang="de-DE" dirty="0"/>
          </a:p>
          <a:p>
            <a:r>
              <a:rPr lang="de-DE" sz="1200" dirty="0">
                <a:latin typeface="Calibri Light" panose="020F0302020204030204" pitchFamily="34" charset="0"/>
                <a:ea typeface="Calibri Light" panose="020F0302020204030204" pitchFamily="34" charset="0"/>
                <a:cs typeface="Calibri Light" panose="020F0302020204030204" pitchFamily="34" charset="0"/>
              </a:rPr>
              <a:t>EINRICHTUNG</a:t>
            </a:r>
          </a:p>
          <a:p>
            <a:endParaRPr lang="de-DE" sz="1200" dirty="0">
              <a:latin typeface="Calibri Light" panose="020F0302020204030204" pitchFamily="34" charset="0"/>
              <a:ea typeface="Calibri Light" panose="020F0302020204030204" pitchFamily="34" charset="0"/>
              <a:cs typeface="Calibri Light" panose="020F0302020204030204" pitchFamily="34" charset="0"/>
            </a:endParaRPr>
          </a:p>
          <a:p>
            <a:r>
              <a:rPr lang="de-DE" sz="1200" dirty="0">
                <a:latin typeface="Calibri Light" panose="020F0302020204030204" pitchFamily="34" charset="0"/>
                <a:ea typeface="Calibri Light" panose="020F0302020204030204" pitchFamily="34" charset="0"/>
                <a:cs typeface="Calibri Light" panose="020F0302020204030204" pitchFamily="34" charset="0"/>
              </a:rPr>
              <a:t>- Ein </a:t>
            </a:r>
            <a:r>
              <a:rPr lang="de-DE" sz="1200" b="1" dirty="0">
                <a:latin typeface="Calibri Light" panose="020F0302020204030204" pitchFamily="34" charset="0"/>
                <a:ea typeface="Calibri Light" panose="020F0302020204030204" pitchFamily="34" charset="0"/>
                <a:cs typeface="Calibri Light" panose="020F0302020204030204" pitchFamily="34" charset="0"/>
              </a:rPr>
              <a:t>Amazon-Konto</a:t>
            </a:r>
            <a:r>
              <a:rPr lang="de-DE" sz="1200" dirty="0">
                <a:latin typeface="Calibri Light" panose="020F0302020204030204" pitchFamily="34" charset="0"/>
                <a:ea typeface="Calibri Light" panose="020F0302020204030204" pitchFamily="34" charset="0"/>
                <a:cs typeface="Calibri Light" panose="020F0302020204030204" pitchFamily="34" charset="0"/>
              </a:rPr>
              <a:t> erstellen.</a:t>
            </a:r>
          </a:p>
          <a:p>
            <a:r>
              <a:rPr lang="de-DE" sz="1200" dirty="0">
                <a:latin typeface="Calibri Light" panose="020F0302020204030204" pitchFamily="34" charset="0"/>
                <a:ea typeface="Calibri Light" panose="020F0302020204030204" pitchFamily="34" charset="0"/>
                <a:cs typeface="Calibri Light" panose="020F0302020204030204" pitchFamily="34" charset="0"/>
              </a:rPr>
              <a:t>- Einen </a:t>
            </a:r>
            <a:r>
              <a:rPr lang="de-DE" sz="1200" b="1" dirty="0">
                <a:latin typeface="Calibri Light" panose="020F0302020204030204" pitchFamily="34" charset="0"/>
                <a:ea typeface="Calibri Light" panose="020F0302020204030204" pitchFamily="34" charset="0"/>
                <a:cs typeface="Calibri Light" panose="020F0302020204030204" pitchFamily="34" charset="0"/>
              </a:rPr>
              <a:t>Benutzer</a:t>
            </a:r>
            <a:r>
              <a:rPr lang="de-DE" sz="1200" dirty="0">
                <a:latin typeface="Calibri Light" panose="020F0302020204030204" pitchFamily="34" charset="0"/>
                <a:ea typeface="Calibri Light" panose="020F0302020204030204" pitchFamily="34" charset="0"/>
                <a:cs typeface="Calibri Light" panose="020F0302020204030204" pitchFamily="34" charset="0"/>
              </a:rPr>
              <a:t> anlegen</a:t>
            </a:r>
          </a:p>
          <a:p>
            <a:r>
              <a:rPr lang="de-DE" sz="1200" dirty="0">
                <a:latin typeface="Calibri Light" panose="020F0302020204030204" pitchFamily="34" charset="0"/>
                <a:ea typeface="Calibri Light" panose="020F0302020204030204" pitchFamily="34" charset="0"/>
                <a:cs typeface="Calibri Light" panose="020F0302020204030204" pitchFamily="34" charset="0"/>
              </a:rPr>
              <a:t>- Einen </a:t>
            </a:r>
            <a:r>
              <a:rPr lang="de-DE" sz="1200" b="1" dirty="0">
                <a:latin typeface="Calibri Light" panose="020F0302020204030204" pitchFamily="34" charset="0"/>
                <a:ea typeface="Calibri Light" panose="020F0302020204030204" pitchFamily="34" charset="0"/>
                <a:cs typeface="Calibri Light" panose="020F0302020204030204" pitchFamily="34" charset="0"/>
              </a:rPr>
              <a:t>S3-Bucked</a:t>
            </a:r>
            <a:r>
              <a:rPr lang="de-DE" sz="1200" dirty="0">
                <a:latin typeface="Calibri Light" panose="020F0302020204030204" pitchFamily="34" charset="0"/>
                <a:ea typeface="Calibri Light" panose="020F0302020204030204" pitchFamily="34" charset="0"/>
                <a:cs typeface="Calibri Light" panose="020F0302020204030204" pitchFamily="34" charset="0"/>
              </a:rPr>
              <a:t> erstellen</a:t>
            </a:r>
          </a:p>
          <a:p>
            <a:r>
              <a:rPr lang="de-DE" sz="1200" dirty="0">
                <a:latin typeface="Calibri Light" panose="020F0302020204030204" pitchFamily="34" charset="0"/>
                <a:ea typeface="Calibri Light" panose="020F0302020204030204" pitchFamily="34" charset="0"/>
                <a:cs typeface="Calibri Light" panose="020F0302020204030204" pitchFamily="34" charset="0"/>
              </a:rPr>
              <a:t>- Dem Benutzer die notwendigen </a:t>
            </a:r>
            <a:r>
              <a:rPr lang="de-DE" sz="1200" b="1" dirty="0">
                <a:latin typeface="Calibri Light" panose="020F0302020204030204" pitchFamily="34" charset="0"/>
                <a:ea typeface="Calibri Light" panose="020F0302020204030204" pitchFamily="34" charset="0"/>
                <a:cs typeface="Calibri Light" panose="020F0302020204030204" pitchFamily="34" charset="0"/>
              </a:rPr>
              <a:t>Berechtigungen für </a:t>
            </a:r>
            <a:r>
              <a:rPr lang="de-DE" sz="1200" b="1" dirty="0" err="1">
                <a:latin typeface="Calibri Light" panose="020F0302020204030204" pitchFamily="34" charset="0"/>
                <a:ea typeface="Calibri Light" panose="020F0302020204030204" pitchFamily="34" charset="0"/>
                <a:cs typeface="Calibri Light" panose="020F0302020204030204" pitchFamily="34" charset="0"/>
              </a:rPr>
              <a:t>Textract</a:t>
            </a:r>
            <a:r>
              <a:rPr lang="de-DE" sz="1200" b="1" dirty="0">
                <a:latin typeface="Calibri Light" panose="020F0302020204030204" pitchFamily="34" charset="0"/>
                <a:ea typeface="Calibri Light" panose="020F0302020204030204" pitchFamily="34" charset="0"/>
                <a:cs typeface="Calibri Light" panose="020F0302020204030204" pitchFamily="34" charset="0"/>
              </a:rPr>
              <a:t> und S3 </a:t>
            </a:r>
            <a:r>
              <a:rPr lang="de-DE" sz="1200" dirty="0">
                <a:latin typeface="Calibri Light" panose="020F0302020204030204" pitchFamily="34" charset="0"/>
                <a:ea typeface="Calibri Light" panose="020F0302020204030204" pitchFamily="34" charset="0"/>
                <a:cs typeface="Calibri Light" panose="020F0302020204030204" pitchFamily="34" charset="0"/>
              </a:rPr>
              <a:t>erteilen.</a:t>
            </a:r>
          </a:p>
          <a:p>
            <a:r>
              <a:rPr lang="de-DE" sz="1200" dirty="0">
                <a:latin typeface="Calibri Light" panose="020F0302020204030204" pitchFamily="34" charset="0"/>
                <a:ea typeface="Calibri Light" panose="020F0302020204030204" pitchFamily="34" charset="0"/>
                <a:cs typeface="Calibri Light" panose="020F0302020204030204" pitchFamily="34" charset="0"/>
              </a:rPr>
              <a:t>- Sicherstellen, dass der S3-Bucket in einer unterstützten </a:t>
            </a:r>
            <a:r>
              <a:rPr lang="de-DE" sz="1200" b="1" dirty="0">
                <a:latin typeface="Calibri Light" panose="020F0302020204030204" pitchFamily="34" charset="0"/>
                <a:ea typeface="Calibri Light" panose="020F0302020204030204" pitchFamily="34" charset="0"/>
                <a:cs typeface="Calibri Light" panose="020F0302020204030204" pitchFamily="34" charset="0"/>
              </a:rPr>
              <a:t>Region</a:t>
            </a:r>
            <a:r>
              <a:rPr lang="de-DE" sz="1200" dirty="0">
                <a:latin typeface="Calibri Light" panose="020F0302020204030204" pitchFamily="34" charset="0"/>
                <a:ea typeface="Calibri Light" panose="020F0302020204030204" pitchFamily="34" charset="0"/>
                <a:cs typeface="Calibri Light" panose="020F0302020204030204" pitchFamily="34" charset="0"/>
              </a:rPr>
              <a:t> von </a:t>
            </a:r>
            <a:r>
              <a:rPr lang="de-DE" sz="1200" dirty="0" err="1">
                <a:latin typeface="Calibri Light" panose="020F0302020204030204" pitchFamily="34" charset="0"/>
                <a:ea typeface="Calibri Light" panose="020F0302020204030204" pitchFamily="34" charset="0"/>
                <a:cs typeface="Calibri Light" panose="020F0302020204030204" pitchFamily="34" charset="0"/>
              </a:rPr>
              <a:t>Textract</a:t>
            </a:r>
            <a:r>
              <a:rPr lang="de-DE" sz="1200" dirty="0">
                <a:latin typeface="Calibri Light" panose="020F0302020204030204" pitchFamily="34" charset="0"/>
                <a:ea typeface="Calibri Light" panose="020F0302020204030204" pitchFamily="34" charset="0"/>
                <a:cs typeface="Calibri Light" panose="020F0302020204030204" pitchFamily="34" charset="0"/>
              </a:rPr>
              <a:t> erstellt wird.</a:t>
            </a:r>
            <a:endParaRPr lang="de-DE" dirty="0"/>
          </a:p>
        </p:txBody>
      </p:sp>
    </p:spTree>
    <p:custDataLst>
      <p:tags r:id="rId1"/>
    </p:custDataLst>
    <p:extLst>
      <p:ext uri="{BB962C8B-B14F-4D97-AF65-F5344CB8AC3E}">
        <p14:creationId xmlns:p14="http://schemas.microsoft.com/office/powerpoint/2010/main" val="100280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3" end="3"/>
                                            </p:txEl>
                                          </p:spTgt>
                                        </p:tgtEl>
                                        <p:attrNameLst>
                                          <p:attrName>style.visibility</p:attrName>
                                        </p:attrNameLst>
                                      </p:cBhvr>
                                      <p:to>
                                        <p:strVal val="visible"/>
                                      </p:to>
                                    </p:set>
                                    <p:animEffect transition="in" filter="fade">
                                      <p:cBhvr>
                                        <p:cTn id="10" dur="500"/>
                                        <p:tgtEl>
                                          <p:spTgt spid="2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animEffect transition="in" filter="fade">
                                      <p:cBhvr>
                                        <p:cTn id="15" dur="500"/>
                                        <p:tgtEl>
                                          <p:spTgt spid="20">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xEl>
                                              <p:pRg st="5" end="5"/>
                                            </p:txEl>
                                          </p:spTgt>
                                        </p:tgtEl>
                                        <p:attrNameLst>
                                          <p:attrName>style.visibility</p:attrName>
                                        </p:attrNameLst>
                                      </p:cBhvr>
                                      <p:to>
                                        <p:strVal val="visible"/>
                                      </p:to>
                                    </p:set>
                                    <p:animEffect transition="in" filter="fade">
                                      <p:cBhvr>
                                        <p:cTn id="20" dur="500"/>
                                        <p:tgtEl>
                                          <p:spTgt spid="20">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animEffect transition="in" filter="fade">
                                      <p:cBhvr>
                                        <p:cTn id="25" dur="500"/>
                                        <p:tgtEl>
                                          <p:spTgt spid="2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xEl>
                                              <p:pRg st="7" end="7"/>
                                            </p:txEl>
                                          </p:spTgt>
                                        </p:tgtEl>
                                        <p:attrNameLst>
                                          <p:attrName>style.visibility</p:attrName>
                                        </p:attrNameLst>
                                      </p:cBhvr>
                                      <p:to>
                                        <p:strVal val="visible"/>
                                      </p:to>
                                    </p:set>
                                    <p:animEffect transition="in" filter="fade">
                                      <p:cBhvr>
                                        <p:cTn id="30" dur="500"/>
                                        <p:tgtEl>
                                          <p:spTgt spid="2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DCC02B-8505-4764-9075-2E5785DCC707}"/>
              </a:ext>
            </a:extLst>
          </p:cNvPr>
          <p:cNvSpPr>
            <a:spLocks noGrp="1"/>
          </p:cNvSpPr>
          <p:nvPr>
            <p:ph type="title"/>
          </p:nvPr>
        </p:nvSpPr>
        <p:spPr/>
        <p:txBody>
          <a:bodyPr/>
          <a:lstStyle/>
          <a:p>
            <a:r>
              <a:rPr lang="de-DE" dirty="0"/>
              <a:t>REFERENCEN</a:t>
            </a:r>
          </a:p>
        </p:txBody>
      </p:sp>
      <p:sp>
        <p:nvSpPr>
          <p:cNvPr id="4" name="Rectangle 1">
            <a:extLst>
              <a:ext uri="{FF2B5EF4-FFF2-40B4-BE49-F238E27FC236}">
                <a16:creationId xmlns:a16="http://schemas.microsoft.com/office/drawing/2014/main" id="{C0C51B2D-6AAA-4E09-94F8-CC09E6E3E206}"/>
              </a:ext>
            </a:extLst>
          </p:cNvPr>
          <p:cNvSpPr>
            <a:spLocks noChangeArrowheads="1"/>
          </p:cNvSpPr>
          <p:nvPr/>
        </p:nvSpPr>
        <p:spPr bwMode="auto">
          <a:xfrm>
            <a:off x="771394" y="1496634"/>
            <a:ext cx="10332035" cy="427809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DocumentAI,Google</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Google Cloud,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Document</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AI", https://cloud.google.com/document-ai</a:t>
            </a: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AWS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Textract</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y S3:</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Amazon Web Services (AWS), "Amazon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Textract</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https://aws.amazon.com/textract/</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Amazon Web Services (AWS), "Amazon S3",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https://aws.amazon.com/s3/</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Scikit-learn</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(ML):</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Scikit-learn</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Machine</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Learning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with</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Python",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https://scikit-learn.org/</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GitHub:</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GitHub, "GitHub",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https://github.com/</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RapidFuzz</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RapidFuzz</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RapidFuzz</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 String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Matching</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in Python",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https://github.com/maxbachmann/RapidFuzz</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Python:</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Python Software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Foundation</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"Python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Programming</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Language",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8">
                  <a:extLst>
                    <a:ext uri="{A12FA001-AC4F-418D-AE19-62706E023703}">
                      <ahyp:hlinkClr xmlns:ahyp="http://schemas.microsoft.com/office/drawing/2018/hyperlinkcolor" val="tx"/>
                    </a:ext>
                  </a:extLst>
                </a:hlinkClick>
              </a:rPr>
              <a:t>https://www.python.org/</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Visual Studio Code:</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Microsoft, "Visual Studio Code",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https://code.visualstudio.com/</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GPT API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OpenAI</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a:t>
            </a:r>
            <a:br>
              <a:rPr lang="de-DE" altLang="de-DE" sz="1600" dirty="0">
                <a:latin typeface="Calibri Light" panose="020F0302020204030204" pitchFamily="34" charset="0"/>
                <a:ea typeface="Calibri Light" panose="020F0302020204030204" pitchFamily="34" charset="0"/>
                <a:cs typeface="Calibri Light" panose="020F0302020204030204" pitchFamily="34" charset="0"/>
              </a:rPr>
            </a:b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Quelle: </a:t>
            </a:r>
            <a:r>
              <a:rPr lang="de-DE" altLang="de-DE" sz="1600" dirty="0" err="1">
                <a:latin typeface="Calibri Light" panose="020F0302020204030204" pitchFamily="34" charset="0"/>
                <a:ea typeface="Calibri Light" panose="020F0302020204030204" pitchFamily="34" charset="0"/>
                <a:cs typeface="Calibri Light" panose="020F0302020204030204" pitchFamily="34" charset="0"/>
              </a:rPr>
              <a:t>OpenAI</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rPr>
              <a:t>, "GPT API", </a:t>
            </a:r>
            <a:r>
              <a:rPr lang="de-DE" altLang="de-DE" sz="1600" dirty="0">
                <a:latin typeface="Calibri Light" panose="020F0302020204030204" pitchFamily="34" charset="0"/>
                <a:ea typeface="Calibri Light" panose="020F0302020204030204" pitchFamily="34" charset="0"/>
                <a:cs typeface="Calibri Light" panose="020F0302020204030204" pitchFamily="34" charset="0"/>
                <a:hlinkClick r:id="rId10">
                  <a:extLst>
                    <a:ext uri="{A12FA001-AC4F-418D-AE19-62706E023703}">
                      <ahyp:hlinkClr xmlns:ahyp="http://schemas.microsoft.com/office/drawing/2018/hyperlinkcolor" val="tx"/>
                    </a:ext>
                  </a:extLst>
                </a:hlinkClick>
              </a:rPr>
              <a:t>https://platform.openai.com/</a:t>
            </a:r>
            <a:endParaRPr lang="de-DE" altLang="de-DE" sz="16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8075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00521-423D-4A1C-A5FE-97EB5F309F07}"/>
              </a:ext>
            </a:extLst>
          </p:cNvPr>
          <p:cNvSpPr>
            <a:spLocks noGrp="1"/>
          </p:cNvSpPr>
          <p:nvPr>
            <p:ph type="title"/>
          </p:nvPr>
        </p:nvSpPr>
        <p:spPr>
          <a:xfrm>
            <a:off x="685801" y="684757"/>
            <a:ext cx="10131425" cy="1456267"/>
          </a:xfrm>
        </p:spPr>
        <p:txBody>
          <a:bodyPr/>
          <a:lstStyle/>
          <a:p>
            <a:r>
              <a:rPr lang="de-DE" dirty="0"/>
              <a:t>						Fragen </a:t>
            </a:r>
            <a:r>
              <a:rPr lang="de-DE" dirty="0" err="1"/>
              <a:t>unD</a:t>
            </a:r>
            <a:r>
              <a:rPr lang="de-DE" dirty="0"/>
              <a:t> Antworten</a:t>
            </a:r>
          </a:p>
        </p:txBody>
      </p:sp>
      <p:sp>
        <p:nvSpPr>
          <p:cNvPr id="3" name="Titel 1">
            <a:extLst>
              <a:ext uri="{FF2B5EF4-FFF2-40B4-BE49-F238E27FC236}">
                <a16:creationId xmlns:a16="http://schemas.microsoft.com/office/drawing/2014/main" id="{E5440128-8782-4FB9-BEE4-69DF1C3EBA17}"/>
              </a:ext>
            </a:extLst>
          </p:cNvPr>
          <p:cNvSpPr txBox="1">
            <a:spLocks/>
          </p:cNvSpPr>
          <p:nvPr/>
        </p:nvSpPr>
        <p:spPr>
          <a:xfrm>
            <a:off x="960329" y="2594975"/>
            <a:ext cx="10271342" cy="166804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dirty="0"/>
              <a:t>Vielen Dank für Ihre Zeit und Aufmerksamkeit</a:t>
            </a:r>
          </a:p>
        </p:txBody>
      </p:sp>
    </p:spTree>
    <p:extLst>
      <p:ext uri="{BB962C8B-B14F-4D97-AF65-F5344CB8AC3E}">
        <p14:creationId xmlns:p14="http://schemas.microsoft.com/office/powerpoint/2010/main" val="378563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46BF56-1D54-42BC-B015-5FD60A81061B}"/>
              </a:ext>
            </a:extLst>
          </p:cNvPr>
          <p:cNvSpPr>
            <a:spLocks noGrp="1"/>
          </p:cNvSpPr>
          <p:nvPr>
            <p:ph type="title"/>
          </p:nvPr>
        </p:nvSpPr>
        <p:spPr>
          <a:xfrm>
            <a:off x="648219" y="306774"/>
            <a:ext cx="7360042" cy="552967"/>
          </a:xfrm>
        </p:spPr>
        <p:txBody>
          <a:bodyPr>
            <a:normAutofit fontScale="90000"/>
          </a:bodyPr>
          <a:lstStyle/>
          <a:p>
            <a:r>
              <a:rPr lang="de-DE" dirty="0" err="1"/>
              <a:t>E-mail</a:t>
            </a:r>
            <a:r>
              <a:rPr lang="de-DE" dirty="0"/>
              <a:t> verwalten</a:t>
            </a:r>
          </a:p>
        </p:txBody>
      </p:sp>
      <p:sp>
        <p:nvSpPr>
          <p:cNvPr id="6" name="Textfeld 5">
            <a:extLst>
              <a:ext uri="{FF2B5EF4-FFF2-40B4-BE49-F238E27FC236}">
                <a16:creationId xmlns:a16="http://schemas.microsoft.com/office/drawing/2014/main" id="{BD8BB4C7-1D17-4122-B747-2AEEFCDFD4C2}"/>
              </a:ext>
            </a:extLst>
          </p:cNvPr>
          <p:cNvSpPr txBox="1"/>
          <p:nvPr/>
        </p:nvSpPr>
        <p:spPr>
          <a:xfrm>
            <a:off x="660749" y="914771"/>
            <a:ext cx="6093912" cy="1754326"/>
          </a:xfrm>
          <a:prstGeom prst="rect">
            <a:avLst/>
          </a:prstGeom>
          <a:solidFill>
            <a:schemeClr val="accent1"/>
          </a:solidFill>
        </p:spPr>
        <p:txBody>
          <a:bodyPr wrap="square">
            <a:spAutoFit/>
          </a:bodyPr>
          <a:lstStyle/>
          <a:p>
            <a:r>
              <a:rPr lang="de-DE" b="1" dirty="0"/>
              <a:t>Das Ziel </a:t>
            </a:r>
            <a:r>
              <a:rPr lang="de-DE" dirty="0"/>
              <a:t>dieses Projekts ist es, die Bearbeitung von Rechnungen, die per E-Mail empfangen werden, zu automatisieren. Der Prozess wird vereinfacht, indem die Rechnungen automatisch heruntergeladen, die wichtigen Daten extrahiert und die Dateien ordentlich benannt und gespeichert werden.</a:t>
            </a:r>
          </a:p>
        </p:txBody>
      </p:sp>
      <p:sp>
        <p:nvSpPr>
          <p:cNvPr id="9" name="Textfeld 8">
            <a:extLst>
              <a:ext uri="{FF2B5EF4-FFF2-40B4-BE49-F238E27FC236}">
                <a16:creationId xmlns:a16="http://schemas.microsoft.com/office/drawing/2014/main" id="{C8E26DF1-816A-4AD0-9AE3-5487306740C4}"/>
              </a:ext>
            </a:extLst>
          </p:cNvPr>
          <p:cNvSpPr txBox="1"/>
          <p:nvPr/>
        </p:nvSpPr>
        <p:spPr>
          <a:xfrm>
            <a:off x="656574" y="2830414"/>
            <a:ext cx="2869488" cy="2923877"/>
          </a:xfrm>
          <a:prstGeom prst="rect">
            <a:avLst/>
          </a:prstGeom>
          <a:solidFill>
            <a:schemeClr val="bg2">
              <a:lumMod val="75000"/>
            </a:schemeClr>
          </a:solidFill>
        </p:spPr>
        <p:txBody>
          <a:bodyPr wrap="square" rtlCol="0">
            <a:spAutoFit/>
          </a:bodyPr>
          <a:lstStyle/>
          <a:p>
            <a:r>
              <a:rPr lang="de-DE" sz="2000" b="1" dirty="0">
                <a:latin typeface="Calibri Light" panose="020F0302020204030204" pitchFamily="34" charset="0"/>
                <a:ea typeface="Calibri Light" panose="020F0302020204030204" pitchFamily="34" charset="0"/>
                <a:cs typeface="Calibri Light" panose="020F0302020204030204" pitchFamily="34" charset="0"/>
              </a:rPr>
              <a:t>Wichtige Bereiche mit Verbesserungspotenzial</a:t>
            </a:r>
          </a:p>
          <a:p>
            <a:endParaRPr lang="de-DE" b="1" dirty="0">
              <a:latin typeface="Calibri Light" panose="020F0302020204030204" pitchFamily="34" charset="0"/>
              <a:ea typeface="Calibri Light" panose="020F0302020204030204" pitchFamily="34" charset="0"/>
              <a:cs typeface="Calibri Light" panose="020F0302020204030204" pitchFamily="34" charset="0"/>
            </a:endParaRP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Zeitaufwand</a:t>
            </a:r>
          </a:p>
          <a:p>
            <a:pPr marL="228600" indent="-228600">
              <a:buAutoNum type="arabicPeriod"/>
            </a:pPr>
            <a:endParaRPr lang="de-DE" dirty="0">
              <a:latin typeface="Calibri Light" panose="020F0302020204030204" pitchFamily="34" charset="0"/>
              <a:ea typeface="Calibri Light" panose="020F0302020204030204" pitchFamily="34" charset="0"/>
              <a:cs typeface="Calibri Light" panose="020F0302020204030204" pitchFamily="34" charset="0"/>
            </a:endParaRP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Fehleranfälligkeit</a:t>
            </a:r>
          </a:p>
          <a:p>
            <a:pPr marL="228600" indent="-228600">
              <a:buAutoNum type="arabicPeriod"/>
            </a:pPr>
            <a:endParaRPr lang="de-DE" dirty="0">
              <a:latin typeface="Calibri Light" panose="020F0302020204030204" pitchFamily="34" charset="0"/>
              <a:ea typeface="Calibri Light" panose="020F0302020204030204" pitchFamily="34" charset="0"/>
              <a:cs typeface="Calibri Light" panose="020F0302020204030204" pitchFamily="34" charset="0"/>
            </a:endParaRP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Kosten und Effizienz</a:t>
            </a:r>
          </a:p>
          <a:p>
            <a:pPr marL="228600" indent="-228600">
              <a:buAutoNum type="arabicPeriod"/>
            </a:pPr>
            <a:endParaRPr lang="de-DE" dirty="0">
              <a:latin typeface="Calibri Light" panose="020F0302020204030204" pitchFamily="34" charset="0"/>
              <a:ea typeface="Calibri Light" panose="020F0302020204030204" pitchFamily="34" charset="0"/>
              <a:cs typeface="Calibri Light" panose="020F0302020204030204" pitchFamily="34" charset="0"/>
            </a:endParaRP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Wettbewerb</a:t>
            </a:r>
          </a:p>
        </p:txBody>
      </p:sp>
      <p:sp>
        <p:nvSpPr>
          <p:cNvPr id="10" name="Textfeld 9">
            <a:extLst>
              <a:ext uri="{FF2B5EF4-FFF2-40B4-BE49-F238E27FC236}">
                <a16:creationId xmlns:a16="http://schemas.microsoft.com/office/drawing/2014/main" id="{51E369DD-7CFE-4EFE-AFC2-BD2BB57234FE}"/>
              </a:ext>
            </a:extLst>
          </p:cNvPr>
          <p:cNvSpPr txBox="1"/>
          <p:nvPr/>
        </p:nvSpPr>
        <p:spPr>
          <a:xfrm>
            <a:off x="3807659" y="2853881"/>
            <a:ext cx="2869488" cy="1231106"/>
          </a:xfrm>
          <a:prstGeom prst="rect">
            <a:avLst/>
          </a:prstGeom>
          <a:solidFill>
            <a:schemeClr val="accent3">
              <a:lumMod val="50000"/>
            </a:schemeClr>
          </a:solidFill>
        </p:spPr>
        <p:txBody>
          <a:bodyPr wrap="square" rtlCol="0">
            <a:spAutoFit/>
          </a:bodyPr>
          <a:lstStyle/>
          <a:p>
            <a:r>
              <a:rPr lang="de-DE" sz="2000" dirty="0"/>
              <a:t>Unsere Lösung</a:t>
            </a:r>
            <a:endParaRPr lang="de-DE" b="1" dirty="0">
              <a:latin typeface="Calibri Light" panose="020F0302020204030204" pitchFamily="34" charset="0"/>
              <a:ea typeface="Calibri Light" panose="020F0302020204030204" pitchFamily="34" charset="0"/>
              <a:cs typeface="Calibri Light" panose="020F0302020204030204" pitchFamily="34" charset="0"/>
            </a:endParaRPr>
          </a:p>
          <a:p>
            <a:pPr marL="228600" indent="-228600">
              <a:buAutoNum type="arabicPeriod"/>
            </a:pPr>
            <a:r>
              <a:rPr lang="de-DE" dirty="0"/>
              <a:t>Automatisierung der E-Mail-Verarbeitung</a:t>
            </a:r>
          </a:p>
          <a:p>
            <a:pPr marL="228600" indent="-228600">
              <a:buAutoNum type="arabicPeriod"/>
            </a:pPr>
            <a:r>
              <a:rPr lang="de-DE" dirty="0"/>
              <a:t>Datenextraktion mit AWS</a:t>
            </a:r>
            <a:endParaRPr lang="de-DE" dirty="0">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24" name="Gruppieren 23">
            <a:extLst>
              <a:ext uri="{FF2B5EF4-FFF2-40B4-BE49-F238E27FC236}">
                <a16:creationId xmlns:a16="http://schemas.microsoft.com/office/drawing/2014/main" id="{42CE853C-F473-4921-834B-0EB68886A928}"/>
              </a:ext>
            </a:extLst>
          </p:cNvPr>
          <p:cNvGrpSpPr/>
          <p:nvPr/>
        </p:nvGrpSpPr>
        <p:grpSpPr>
          <a:xfrm>
            <a:off x="7076452" y="914771"/>
            <a:ext cx="4830945" cy="3170216"/>
            <a:chOff x="4098904" y="2093509"/>
            <a:chExt cx="6200383" cy="4195517"/>
          </a:xfrm>
        </p:grpSpPr>
        <p:sp>
          <p:nvSpPr>
            <p:cNvPr id="23" name="Rechteck 22">
              <a:extLst>
                <a:ext uri="{FF2B5EF4-FFF2-40B4-BE49-F238E27FC236}">
                  <a16:creationId xmlns:a16="http://schemas.microsoft.com/office/drawing/2014/main" id="{90AD50C6-02CF-466E-BB71-813FA29246C2}"/>
                </a:ext>
              </a:extLst>
            </p:cNvPr>
            <p:cNvSpPr/>
            <p:nvPr/>
          </p:nvSpPr>
          <p:spPr>
            <a:xfrm>
              <a:off x="4098904" y="2093509"/>
              <a:ext cx="6200383" cy="41955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dirty="0"/>
            </a:p>
          </p:txBody>
        </p:sp>
        <p:sp>
          <p:nvSpPr>
            <p:cNvPr id="14" name="Textfeld 13">
              <a:extLst>
                <a:ext uri="{FF2B5EF4-FFF2-40B4-BE49-F238E27FC236}">
                  <a16:creationId xmlns:a16="http://schemas.microsoft.com/office/drawing/2014/main" id="{50046F61-1B32-47DC-BD0B-7935DD07441E}"/>
                </a:ext>
              </a:extLst>
            </p:cNvPr>
            <p:cNvSpPr txBox="1"/>
            <p:nvPr/>
          </p:nvSpPr>
          <p:spPr>
            <a:xfrm>
              <a:off x="4264377" y="2412382"/>
              <a:ext cx="5311036" cy="449305"/>
            </a:xfrm>
            <a:prstGeom prst="rect">
              <a:avLst/>
            </a:prstGeom>
            <a:noFill/>
          </p:spPr>
          <p:txBody>
            <a:bodyPr wrap="square" rtlCol="0">
              <a:spAutoFit/>
            </a:bodyPr>
            <a:lstStyle/>
            <a:p>
              <a:r>
                <a:rPr lang="de-DE"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Haupt-Technologie</a:t>
              </a:r>
            </a:p>
          </p:txBody>
        </p:sp>
        <p:pic>
          <p:nvPicPr>
            <p:cNvPr id="15" name="Grafik 14">
              <a:extLst>
                <a:ext uri="{FF2B5EF4-FFF2-40B4-BE49-F238E27FC236}">
                  <a16:creationId xmlns:a16="http://schemas.microsoft.com/office/drawing/2014/main" id="{A345788B-68AC-40E8-9034-591A503ED347}"/>
                </a:ext>
              </a:extLst>
            </p:cNvPr>
            <p:cNvPicPr>
              <a:picLocks noChangeAspect="1"/>
            </p:cNvPicPr>
            <p:nvPr/>
          </p:nvPicPr>
          <p:blipFill>
            <a:blip r:embed="rId3"/>
            <a:stretch>
              <a:fillRect/>
            </a:stretch>
          </p:blipFill>
          <p:spPr>
            <a:xfrm>
              <a:off x="4765760" y="4306583"/>
              <a:ext cx="948489" cy="948490"/>
            </a:xfrm>
            <a:prstGeom prst="rect">
              <a:avLst/>
            </a:prstGeom>
          </p:spPr>
        </p:pic>
        <p:pic>
          <p:nvPicPr>
            <p:cNvPr id="16" name="Grafik 15">
              <a:extLst>
                <a:ext uri="{FF2B5EF4-FFF2-40B4-BE49-F238E27FC236}">
                  <a16:creationId xmlns:a16="http://schemas.microsoft.com/office/drawing/2014/main" id="{0ABE9B4E-8238-4992-B17D-67C053BDEC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49487" y="5662179"/>
              <a:ext cx="872234" cy="522345"/>
            </a:xfrm>
            <a:prstGeom prst="rect">
              <a:avLst/>
            </a:prstGeom>
          </p:spPr>
        </p:pic>
        <p:pic>
          <p:nvPicPr>
            <p:cNvPr id="17" name="Grafik 16">
              <a:extLst>
                <a:ext uri="{FF2B5EF4-FFF2-40B4-BE49-F238E27FC236}">
                  <a16:creationId xmlns:a16="http://schemas.microsoft.com/office/drawing/2014/main" id="{1D33D00C-90C5-4C82-B255-D3B83DB63C69}"/>
                </a:ext>
              </a:extLst>
            </p:cNvPr>
            <p:cNvPicPr>
              <a:picLocks noChangeAspect="1"/>
            </p:cNvPicPr>
            <p:nvPr/>
          </p:nvPicPr>
          <p:blipFill>
            <a:blip r:embed="rId6"/>
            <a:stretch>
              <a:fillRect/>
            </a:stretch>
          </p:blipFill>
          <p:spPr>
            <a:xfrm>
              <a:off x="4802223" y="2952832"/>
              <a:ext cx="985266" cy="985267"/>
            </a:xfrm>
            <a:prstGeom prst="rect">
              <a:avLst/>
            </a:prstGeom>
          </p:spPr>
        </p:pic>
        <p:pic>
          <p:nvPicPr>
            <p:cNvPr id="18" name="Grafik 17">
              <a:extLst>
                <a:ext uri="{FF2B5EF4-FFF2-40B4-BE49-F238E27FC236}">
                  <a16:creationId xmlns:a16="http://schemas.microsoft.com/office/drawing/2014/main" id="{9EB0B01E-2E4C-42C1-A82F-36EC0AE6898C}"/>
                </a:ext>
              </a:extLst>
            </p:cNvPr>
            <p:cNvPicPr>
              <a:picLocks noChangeAspect="1"/>
            </p:cNvPicPr>
            <p:nvPr/>
          </p:nvPicPr>
          <p:blipFill>
            <a:blip r:embed="rId7"/>
            <a:stretch>
              <a:fillRect/>
            </a:stretch>
          </p:blipFill>
          <p:spPr>
            <a:xfrm>
              <a:off x="5079141" y="2968165"/>
              <a:ext cx="431430" cy="431430"/>
            </a:xfrm>
            <a:prstGeom prst="rect">
              <a:avLst/>
            </a:prstGeom>
          </p:spPr>
        </p:pic>
        <p:sp>
          <p:nvSpPr>
            <p:cNvPr id="20" name="Textfeld 19">
              <a:extLst>
                <a:ext uri="{FF2B5EF4-FFF2-40B4-BE49-F238E27FC236}">
                  <a16:creationId xmlns:a16="http://schemas.microsoft.com/office/drawing/2014/main" id="{A9DD907A-0E2C-4F88-B8D8-41D6A7035723}"/>
                </a:ext>
              </a:extLst>
            </p:cNvPr>
            <p:cNvSpPr txBox="1"/>
            <p:nvPr/>
          </p:nvSpPr>
          <p:spPr>
            <a:xfrm>
              <a:off x="5949459" y="3333388"/>
              <a:ext cx="1826077" cy="369332"/>
            </a:xfrm>
            <a:prstGeom prst="rect">
              <a:avLst/>
            </a:prstGeom>
            <a:noFill/>
          </p:spPr>
          <p:txBody>
            <a:bodyPr wrap="none" rtlCol="0">
              <a:spAutoFit/>
            </a:bodyPr>
            <a:lstStyle/>
            <a:p>
              <a:r>
                <a:rPr lang="de-DE" sz="1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IMAP-Verbindung</a:t>
              </a:r>
              <a:endParaRPr lang="de-DE" dirty="0">
                <a:solidFill>
                  <a:schemeClr val="bg1"/>
                </a:solidFill>
              </a:endParaRPr>
            </a:p>
          </p:txBody>
        </p:sp>
        <p:sp>
          <p:nvSpPr>
            <p:cNvPr id="21" name="Textfeld 20">
              <a:extLst>
                <a:ext uri="{FF2B5EF4-FFF2-40B4-BE49-F238E27FC236}">
                  <a16:creationId xmlns:a16="http://schemas.microsoft.com/office/drawing/2014/main" id="{70DA2675-66D7-421D-B496-175F5474FF77}"/>
                </a:ext>
              </a:extLst>
            </p:cNvPr>
            <p:cNvSpPr txBox="1"/>
            <p:nvPr/>
          </p:nvSpPr>
          <p:spPr>
            <a:xfrm>
              <a:off x="5949459" y="4474538"/>
              <a:ext cx="2499274" cy="369332"/>
            </a:xfrm>
            <a:prstGeom prst="rect">
              <a:avLst/>
            </a:prstGeom>
            <a:noFill/>
          </p:spPr>
          <p:txBody>
            <a:bodyPr wrap="none" rtlCol="0">
              <a:spAutoFit/>
            </a:bodyPr>
            <a:lstStyle/>
            <a:p>
              <a:r>
                <a:rPr lang="de-DE" dirty="0">
                  <a:solidFill>
                    <a:schemeClr val="bg1"/>
                  </a:solidFill>
                </a:rPr>
                <a:t>Python und Bibliotheken</a:t>
              </a:r>
            </a:p>
          </p:txBody>
        </p:sp>
        <p:sp>
          <p:nvSpPr>
            <p:cNvPr id="22" name="Textfeld 21">
              <a:extLst>
                <a:ext uri="{FF2B5EF4-FFF2-40B4-BE49-F238E27FC236}">
                  <a16:creationId xmlns:a16="http://schemas.microsoft.com/office/drawing/2014/main" id="{EAB973B7-6AB4-4EA1-A04C-02F5B90A4D04}"/>
                </a:ext>
              </a:extLst>
            </p:cNvPr>
            <p:cNvSpPr txBox="1"/>
            <p:nvPr/>
          </p:nvSpPr>
          <p:spPr>
            <a:xfrm>
              <a:off x="5949459" y="5554019"/>
              <a:ext cx="3021276" cy="369332"/>
            </a:xfrm>
            <a:prstGeom prst="rect">
              <a:avLst/>
            </a:prstGeom>
            <a:noFill/>
          </p:spPr>
          <p:txBody>
            <a:bodyPr wrap="none" rtlCol="0">
              <a:spAutoFit/>
            </a:bodyPr>
            <a:lstStyle/>
            <a:p>
              <a:r>
                <a:rPr lang="de-DE" dirty="0">
                  <a:solidFill>
                    <a:schemeClr val="bg1"/>
                  </a:solidFill>
                </a:rPr>
                <a:t>AWS </a:t>
              </a:r>
              <a:r>
                <a:rPr lang="de-DE" dirty="0" err="1">
                  <a:solidFill>
                    <a:schemeClr val="bg1"/>
                  </a:solidFill>
                </a:rPr>
                <a:t>Textract</a:t>
              </a:r>
              <a:r>
                <a:rPr lang="de-DE" dirty="0">
                  <a:solidFill>
                    <a:schemeClr val="bg1"/>
                  </a:solidFill>
                </a:rPr>
                <a:t> </a:t>
              </a:r>
              <a:r>
                <a:rPr lang="de-DE" dirty="0" err="1">
                  <a:solidFill>
                    <a:schemeClr val="bg1"/>
                  </a:solidFill>
                </a:rPr>
                <a:t>Analyze.expense</a:t>
              </a:r>
              <a:endParaRPr lang="de-DE" dirty="0">
                <a:solidFill>
                  <a:schemeClr val="bg1"/>
                </a:solidFill>
              </a:endParaRPr>
            </a:p>
          </p:txBody>
        </p:sp>
      </p:grpSp>
      <p:grpSp>
        <p:nvGrpSpPr>
          <p:cNvPr id="28" name="Gruppieren 27">
            <a:extLst>
              <a:ext uri="{FF2B5EF4-FFF2-40B4-BE49-F238E27FC236}">
                <a16:creationId xmlns:a16="http://schemas.microsoft.com/office/drawing/2014/main" id="{51F178EC-8E3C-4A0F-BA75-E95EC1217BFA}"/>
              </a:ext>
            </a:extLst>
          </p:cNvPr>
          <p:cNvGrpSpPr/>
          <p:nvPr/>
        </p:nvGrpSpPr>
        <p:grpSpPr>
          <a:xfrm>
            <a:off x="3827449" y="4424687"/>
            <a:ext cx="8305887" cy="1586543"/>
            <a:chOff x="3707704" y="3738356"/>
            <a:chExt cx="7308271" cy="1580322"/>
          </a:xfrm>
        </p:grpSpPr>
        <p:sp>
          <p:nvSpPr>
            <p:cNvPr id="27" name="Rechteck 26">
              <a:extLst>
                <a:ext uri="{FF2B5EF4-FFF2-40B4-BE49-F238E27FC236}">
                  <a16:creationId xmlns:a16="http://schemas.microsoft.com/office/drawing/2014/main" id="{91D7A08E-3F08-4D32-8B25-59782CC77F67}"/>
                </a:ext>
              </a:extLst>
            </p:cNvPr>
            <p:cNvSpPr/>
            <p:nvPr/>
          </p:nvSpPr>
          <p:spPr>
            <a:xfrm>
              <a:off x="3707704" y="3738356"/>
              <a:ext cx="7084469" cy="12985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25" name="Textfeld 24">
              <a:extLst>
                <a:ext uri="{FF2B5EF4-FFF2-40B4-BE49-F238E27FC236}">
                  <a16:creationId xmlns:a16="http://schemas.microsoft.com/office/drawing/2014/main" id="{C66E8341-2CE4-4FD3-B477-6DACFC36F43F}"/>
                </a:ext>
              </a:extLst>
            </p:cNvPr>
            <p:cNvSpPr txBox="1"/>
            <p:nvPr/>
          </p:nvSpPr>
          <p:spPr>
            <a:xfrm>
              <a:off x="3931507" y="3816486"/>
              <a:ext cx="7084468" cy="1502192"/>
            </a:xfrm>
            <a:prstGeom prst="rect">
              <a:avLst/>
            </a:prstGeom>
            <a:noFill/>
          </p:spPr>
          <p:txBody>
            <a:bodyPr wrap="square" rtlCol="0">
              <a:spAutoFit/>
            </a:bodyPr>
            <a:lstStyle/>
            <a:p>
              <a:r>
                <a:rPr lang="de-DE" sz="1600" b="1" dirty="0">
                  <a:solidFill>
                    <a:schemeClr val="bg1"/>
                  </a:solidFill>
                </a:rPr>
                <a:t>ZIEL UMBENENUNG</a:t>
              </a:r>
            </a:p>
            <a:p>
              <a:r>
                <a:rPr lang="de-DE" sz="1400" i="0" u="none" strike="noStrike" dirty="0">
                  <a:solidFill>
                    <a:schemeClr val="bg1"/>
                  </a:solidFill>
                  <a:effectLst/>
                  <a:latin typeface="Roboto Mono"/>
                </a:rPr>
                <a:t>[Eigentümer]_[Dokumenttyp]_[Anbieter]_[Rechnungsnummer</a:t>
              </a:r>
              <a:r>
                <a:rPr lang="de-DE" sz="1400" dirty="0">
                  <a:solidFill>
                    <a:schemeClr val="bg1"/>
                  </a:solidFill>
                  <a:latin typeface="Roboto Mono"/>
                </a:rPr>
                <a:t>].[Extension]</a:t>
              </a:r>
            </a:p>
            <a:p>
              <a:endParaRPr lang="de-DE" sz="1600" dirty="0"/>
            </a:p>
            <a:p>
              <a:r>
                <a:rPr lang="de-DE" sz="1600" dirty="0">
                  <a:solidFill>
                    <a:schemeClr val="bg1"/>
                  </a:solidFill>
                </a:rPr>
                <a:t>Zum Beispiel:</a:t>
              </a:r>
            </a:p>
            <a:p>
              <a:r>
                <a:rPr lang="de-DE" sz="1600" dirty="0"/>
                <a:t> </a:t>
              </a:r>
            </a:p>
          </p:txBody>
        </p:sp>
        <p:pic>
          <p:nvPicPr>
            <p:cNvPr id="26" name="Grafik 25">
              <a:extLst>
                <a:ext uri="{FF2B5EF4-FFF2-40B4-BE49-F238E27FC236}">
                  <a16:creationId xmlns:a16="http://schemas.microsoft.com/office/drawing/2014/main" id="{04E86F8F-F5FC-450D-8C5E-48901617F08E}"/>
                </a:ext>
              </a:extLst>
            </p:cNvPr>
            <p:cNvPicPr>
              <a:picLocks noChangeAspect="1"/>
            </p:cNvPicPr>
            <p:nvPr/>
          </p:nvPicPr>
          <p:blipFill rotWithShape="1">
            <a:blip r:embed="rId8"/>
            <a:srcRect r="61024" b="-34117"/>
            <a:stretch/>
          </p:blipFill>
          <p:spPr>
            <a:xfrm>
              <a:off x="5213410" y="4520994"/>
              <a:ext cx="2706123" cy="472726"/>
            </a:xfrm>
            <a:prstGeom prst="rect">
              <a:avLst/>
            </a:prstGeom>
          </p:spPr>
        </p:pic>
      </p:grpSp>
      <p:sp>
        <p:nvSpPr>
          <p:cNvPr id="30" name="Textfeld 29">
            <a:extLst>
              <a:ext uri="{FF2B5EF4-FFF2-40B4-BE49-F238E27FC236}">
                <a16:creationId xmlns:a16="http://schemas.microsoft.com/office/drawing/2014/main" id="{2AB909EA-6C42-4606-A742-DDED982E7173}"/>
              </a:ext>
            </a:extLst>
          </p:cNvPr>
          <p:cNvSpPr txBox="1"/>
          <p:nvPr/>
        </p:nvSpPr>
        <p:spPr>
          <a:xfrm>
            <a:off x="8614213" y="387851"/>
            <a:ext cx="3315651" cy="369332"/>
          </a:xfrm>
          <a:prstGeom prst="rect">
            <a:avLst/>
          </a:prstGeom>
          <a:noFill/>
        </p:spPr>
        <p:txBody>
          <a:bodyPr wrap="none" rtlCol="0">
            <a:spAutoFit/>
          </a:bodyPr>
          <a:lstStyle/>
          <a:p>
            <a:r>
              <a:rPr lang="de-DE" dirty="0"/>
              <a:t>IAN MANUEL PANIAGUA PORROA</a:t>
            </a:r>
          </a:p>
        </p:txBody>
      </p:sp>
      <p:sp>
        <p:nvSpPr>
          <p:cNvPr id="31" name="Textfeld 30">
            <a:extLst>
              <a:ext uri="{FF2B5EF4-FFF2-40B4-BE49-F238E27FC236}">
                <a16:creationId xmlns:a16="http://schemas.microsoft.com/office/drawing/2014/main" id="{B6E54B60-839F-4EE2-B381-EF47C3834A7A}"/>
              </a:ext>
            </a:extLst>
          </p:cNvPr>
          <p:cNvSpPr txBox="1"/>
          <p:nvPr/>
        </p:nvSpPr>
        <p:spPr>
          <a:xfrm>
            <a:off x="5204790" y="6349179"/>
            <a:ext cx="2752741" cy="369332"/>
          </a:xfrm>
          <a:prstGeom prst="rect">
            <a:avLst/>
          </a:prstGeom>
          <a:solidFill>
            <a:schemeClr val="accent2">
              <a:lumMod val="75000"/>
            </a:schemeClr>
          </a:solidFill>
        </p:spPr>
        <p:txBody>
          <a:bodyPr wrap="none" rtlCol="0">
            <a:spAutoFit/>
          </a:bodyPr>
          <a:lstStyle/>
          <a:p>
            <a:r>
              <a:rPr lang="de-DE" dirty="0"/>
              <a:t>MAX-EDV-</a:t>
            </a:r>
            <a:r>
              <a:rPr lang="de-DE" dirty="0" err="1"/>
              <a:t>Beratungs</a:t>
            </a:r>
            <a:r>
              <a:rPr lang="de-DE" dirty="0"/>
              <a:t> GmbH</a:t>
            </a:r>
          </a:p>
        </p:txBody>
      </p:sp>
      <p:sp>
        <p:nvSpPr>
          <p:cNvPr id="32" name="Textfeld 31">
            <a:extLst>
              <a:ext uri="{FF2B5EF4-FFF2-40B4-BE49-F238E27FC236}">
                <a16:creationId xmlns:a16="http://schemas.microsoft.com/office/drawing/2014/main" id="{0FC850B0-0CDD-47B6-81FD-359EBC03C1C0}"/>
              </a:ext>
            </a:extLst>
          </p:cNvPr>
          <p:cNvSpPr txBox="1"/>
          <p:nvPr/>
        </p:nvSpPr>
        <p:spPr>
          <a:xfrm>
            <a:off x="8037868" y="6349179"/>
            <a:ext cx="3841116" cy="369332"/>
          </a:xfrm>
          <a:prstGeom prst="rect">
            <a:avLst/>
          </a:prstGeom>
          <a:solidFill>
            <a:schemeClr val="accent2">
              <a:lumMod val="50000"/>
            </a:schemeClr>
          </a:solidFill>
        </p:spPr>
        <p:txBody>
          <a:bodyPr wrap="none" rtlCol="0">
            <a:spAutoFit/>
          </a:bodyPr>
          <a:lstStyle/>
          <a:p>
            <a:r>
              <a:rPr lang="de-DE" dirty="0"/>
              <a:t>BBQ - </a:t>
            </a:r>
            <a:r>
              <a:rPr lang="de-DE" dirty="0" err="1"/>
              <a:t>Bildungs</a:t>
            </a:r>
            <a:r>
              <a:rPr lang="de-DE" dirty="0"/>
              <a:t> </a:t>
            </a:r>
            <a:r>
              <a:rPr lang="de-DE" dirty="0" err="1"/>
              <a:t>Bauman</a:t>
            </a:r>
            <a:r>
              <a:rPr lang="de-DE" dirty="0"/>
              <a:t> </a:t>
            </a:r>
            <a:r>
              <a:rPr lang="de-DE" dirty="0" err="1"/>
              <a:t>qualifizierung</a:t>
            </a:r>
            <a:r>
              <a:rPr lang="de-DE" dirty="0"/>
              <a:t> </a:t>
            </a:r>
          </a:p>
        </p:txBody>
      </p:sp>
    </p:spTree>
    <p:extLst>
      <p:ext uri="{BB962C8B-B14F-4D97-AF65-F5344CB8AC3E}">
        <p14:creationId xmlns:p14="http://schemas.microsoft.com/office/powerpoint/2010/main" val="427569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769825ED-C90D-31DA-966D-0E35D4C94A72}"/>
              </a:ext>
            </a:extLst>
          </p:cNvPr>
          <p:cNvGrpSpPr/>
          <p:nvPr/>
        </p:nvGrpSpPr>
        <p:grpSpPr>
          <a:xfrm>
            <a:off x="3022600" y="1397000"/>
            <a:ext cx="6146800" cy="4419599"/>
            <a:chOff x="4098903" y="2093509"/>
            <a:chExt cx="6200383" cy="4195517"/>
          </a:xfrm>
        </p:grpSpPr>
        <p:sp>
          <p:nvSpPr>
            <p:cNvPr id="4" name="Rechteck 3">
              <a:extLst>
                <a:ext uri="{FF2B5EF4-FFF2-40B4-BE49-F238E27FC236}">
                  <a16:creationId xmlns:a16="http://schemas.microsoft.com/office/drawing/2014/main" id="{4A649712-B0AF-2CDA-F1F8-6315D87E47E2}"/>
                </a:ext>
              </a:extLst>
            </p:cNvPr>
            <p:cNvSpPr/>
            <p:nvPr/>
          </p:nvSpPr>
          <p:spPr>
            <a:xfrm>
              <a:off x="4098903" y="2093509"/>
              <a:ext cx="6200383" cy="41955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dirty="0"/>
            </a:p>
          </p:txBody>
        </p:sp>
        <p:sp>
          <p:nvSpPr>
            <p:cNvPr id="5" name="Textfeld 4">
              <a:extLst>
                <a:ext uri="{FF2B5EF4-FFF2-40B4-BE49-F238E27FC236}">
                  <a16:creationId xmlns:a16="http://schemas.microsoft.com/office/drawing/2014/main" id="{B57648DB-4E26-2A6B-56B7-BE7CCC9E7804}"/>
                </a:ext>
              </a:extLst>
            </p:cNvPr>
            <p:cNvSpPr txBox="1"/>
            <p:nvPr/>
          </p:nvSpPr>
          <p:spPr>
            <a:xfrm>
              <a:off x="4264377" y="2412382"/>
              <a:ext cx="5311036" cy="379824"/>
            </a:xfrm>
            <a:prstGeom prst="rect">
              <a:avLst/>
            </a:prstGeom>
            <a:noFill/>
          </p:spPr>
          <p:txBody>
            <a:bodyPr wrap="square" rtlCol="0">
              <a:spAutoFit/>
            </a:bodyPr>
            <a:lstStyle/>
            <a:p>
              <a:r>
                <a:rPr lang="de-DE"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Automatisierte </a:t>
              </a:r>
              <a:r>
                <a:rPr lang="de-DE" sz="2000" b="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E-Mail Anhang</a:t>
              </a:r>
              <a:endParaRPr lang="de-DE"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Grafik 5">
              <a:extLst>
                <a:ext uri="{FF2B5EF4-FFF2-40B4-BE49-F238E27FC236}">
                  <a16:creationId xmlns:a16="http://schemas.microsoft.com/office/drawing/2014/main" id="{0168A6B5-643B-4C18-9BE4-E34FCF51BFD5}"/>
                </a:ext>
              </a:extLst>
            </p:cNvPr>
            <p:cNvPicPr>
              <a:picLocks noChangeAspect="1"/>
            </p:cNvPicPr>
            <p:nvPr/>
          </p:nvPicPr>
          <p:blipFill>
            <a:blip r:embed="rId2"/>
            <a:stretch>
              <a:fillRect/>
            </a:stretch>
          </p:blipFill>
          <p:spPr>
            <a:xfrm>
              <a:off x="4765760" y="4306583"/>
              <a:ext cx="948489" cy="948490"/>
            </a:xfrm>
            <a:prstGeom prst="rect">
              <a:avLst/>
            </a:prstGeom>
          </p:spPr>
        </p:pic>
        <p:pic>
          <p:nvPicPr>
            <p:cNvPr id="7" name="Grafik 6">
              <a:extLst>
                <a:ext uri="{FF2B5EF4-FFF2-40B4-BE49-F238E27FC236}">
                  <a16:creationId xmlns:a16="http://schemas.microsoft.com/office/drawing/2014/main" id="{75BB9E17-96A1-42AD-E8C0-5E979BFE6C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9487" y="5662179"/>
              <a:ext cx="872234" cy="522345"/>
            </a:xfrm>
            <a:prstGeom prst="rect">
              <a:avLst/>
            </a:prstGeom>
          </p:spPr>
        </p:pic>
        <p:pic>
          <p:nvPicPr>
            <p:cNvPr id="8" name="Grafik 7">
              <a:extLst>
                <a:ext uri="{FF2B5EF4-FFF2-40B4-BE49-F238E27FC236}">
                  <a16:creationId xmlns:a16="http://schemas.microsoft.com/office/drawing/2014/main" id="{32C35332-BD19-D5A6-4E24-4FBCE3B8623A}"/>
                </a:ext>
              </a:extLst>
            </p:cNvPr>
            <p:cNvPicPr>
              <a:picLocks noChangeAspect="1"/>
            </p:cNvPicPr>
            <p:nvPr/>
          </p:nvPicPr>
          <p:blipFill>
            <a:blip r:embed="rId5"/>
            <a:stretch>
              <a:fillRect/>
            </a:stretch>
          </p:blipFill>
          <p:spPr>
            <a:xfrm>
              <a:off x="4802223" y="2952832"/>
              <a:ext cx="985266" cy="985267"/>
            </a:xfrm>
            <a:prstGeom prst="rect">
              <a:avLst/>
            </a:prstGeom>
          </p:spPr>
        </p:pic>
        <p:pic>
          <p:nvPicPr>
            <p:cNvPr id="9" name="Grafik 8">
              <a:extLst>
                <a:ext uri="{FF2B5EF4-FFF2-40B4-BE49-F238E27FC236}">
                  <a16:creationId xmlns:a16="http://schemas.microsoft.com/office/drawing/2014/main" id="{D696E265-34C2-F04A-DE33-5ECE5AF3EDB4}"/>
                </a:ext>
              </a:extLst>
            </p:cNvPr>
            <p:cNvPicPr>
              <a:picLocks noChangeAspect="1"/>
            </p:cNvPicPr>
            <p:nvPr/>
          </p:nvPicPr>
          <p:blipFill>
            <a:blip r:embed="rId6"/>
            <a:stretch>
              <a:fillRect/>
            </a:stretch>
          </p:blipFill>
          <p:spPr>
            <a:xfrm>
              <a:off x="5079141" y="2968165"/>
              <a:ext cx="431430" cy="431430"/>
            </a:xfrm>
            <a:prstGeom prst="rect">
              <a:avLst/>
            </a:prstGeom>
          </p:spPr>
        </p:pic>
        <p:sp>
          <p:nvSpPr>
            <p:cNvPr id="10" name="Textfeld 9">
              <a:extLst>
                <a:ext uri="{FF2B5EF4-FFF2-40B4-BE49-F238E27FC236}">
                  <a16:creationId xmlns:a16="http://schemas.microsoft.com/office/drawing/2014/main" id="{0B53EE03-C673-DC4B-7B54-E22DD2E08EFD}"/>
                </a:ext>
              </a:extLst>
            </p:cNvPr>
            <p:cNvSpPr txBox="1"/>
            <p:nvPr/>
          </p:nvSpPr>
          <p:spPr>
            <a:xfrm>
              <a:off x="5949459" y="3333388"/>
              <a:ext cx="1826077" cy="369332"/>
            </a:xfrm>
            <a:prstGeom prst="rect">
              <a:avLst/>
            </a:prstGeom>
            <a:noFill/>
          </p:spPr>
          <p:txBody>
            <a:bodyPr wrap="none" rtlCol="0">
              <a:spAutoFit/>
            </a:bodyPr>
            <a:lstStyle/>
            <a:p>
              <a:r>
                <a:rPr lang="de-DE" sz="1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IMAP-Verbindung</a:t>
              </a:r>
              <a:endParaRPr lang="de-DE" dirty="0">
                <a:solidFill>
                  <a:schemeClr val="bg1"/>
                </a:solidFill>
              </a:endParaRPr>
            </a:p>
          </p:txBody>
        </p:sp>
        <p:sp>
          <p:nvSpPr>
            <p:cNvPr id="11" name="Textfeld 10">
              <a:extLst>
                <a:ext uri="{FF2B5EF4-FFF2-40B4-BE49-F238E27FC236}">
                  <a16:creationId xmlns:a16="http://schemas.microsoft.com/office/drawing/2014/main" id="{82D07146-257A-8EFC-1143-FAC9F31097A2}"/>
                </a:ext>
              </a:extLst>
            </p:cNvPr>
            <p:cNvSpPr txBox="1"/>
            <p:nvPr/>
          </p:nvSpPr>
          <p:spPr>
            <a:xfrm>
              <a:off x="5949459" y="4474538"/>
              <a:ext cx="2499274" cy="369332"/>
            </a:xfrm>
            <a:prstGeom prst="rect">
              <a:avLst/>
            </a:prstGeom>
            <a:noFill/>
          </p:spPr>
          <p:txBody>
            <a:bodyPr wrap="none" rtlCol="0">
              <a:spAutoFit/>
            </a:bodyPr>
            <a:lstStyle/>
            <a:p>
              <a:r>
                <a:rPr lang="de-DE" dirty="0">
                  <a:solidFill>
                    <a:schemeClr val="bg1"/>
                  </a:solidFill>
                </a:rPr>
                <a:t>Python und Bibliotheken</a:t>
              </a:r>
            </a:p>
          </p:txBody>
        </p:sp>
        <p:sp>
          <p:nvSpPr>
            <p:cNvPr id="12" name="Textfeld 11">
              <a:extLst>
                <a:ext uri="{FF2B5EF4-FFF2-40B4-BE49-F238E27FC236}">
                  <a16:creationId xmlns:a16="http://schemas.microsoft.com/office/drawing/2014/main" id="{39F5CE9C-C7D5-B00C-BC9B-FEEBF13BB7EC}"/>
                </a:ext>
              </a:extLst>
            </p:cNvPr>
            <p:cNvSpPr txBox="1"/>
            <p:nvPr/>
          </p:nvSpPr>
          <p:spPr>
            <a:xfrm>
              <a:off x="5949459" y="5554019"/>
              <a:ext cx="3021276" cy="369332"/>
            </a:xfrm>
            <a:prstGeom prst="rect">
              <a:avLst/>
            </a:prstGeom>
            <a:noFill/>
          </p:spPr>
          <p:txBody>
            <a:bodyPr wrap="none" rtlCol="0">
              <a:spAutoFit/>
            </a:bodyPr>
            <a:lstStyle/>
            <a:p>
              <a:r>
                <a:rPr lang="de-DE" dirty="0">
                  <a:solidFill>
                    <a:schemeClr val="bg1"/>
                  </a:solidFill>
                </a:rPr>
                <a:t>AWS </a:t>
              </a:r>
              <a:r>
                <a:rPr lang="de-DE" dirty="0" err="1">
                  <a:solidFill>
                    <a:schemeClr val="bg1"/>
                  </a:solidFill>
                </a:rPr>
                <a:t>Textract</a:t>
              </a:r>
              <a:r>
                <a:rPr lang="de-DE" dirty="0">
                  <a:solidFill>
                    <a:schemeClr val="bg1"/>
                  </a:solidFill>
                </a:rPr>
                <a:t> </a:t>
              </a:r>
              <a:r>
                <a:rPr lang="de-DE" dirty="0" err="1">
                  <a:solidFill>
                    <a:schemeClr val="bg1"/>
                  </a:solidFill>
                </a:rPr>
                <a:t>Analyze.expense</a:t>
              </a:r>
              <a:endParaRPr lang="de-DE" dirty="0">
                <a:solidFill>
                  <a:schemeClr val="bg1"/>
                </a:solidFill>
              </a:endParaRPr>
            </a:p>
          </p:txBody>
        </p:sp>
      </p:grpSp>
    </p:spTree>
    <p:extLst>
      <p:ext uri="{BB962C8B-B14F-4D97-AF65-F5344CB8AC3E}">
        <p14:creationId xmlns:p14="http://schemas.microsoft.com/office/powerpoint/2010/main" val="412547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82382AE1-368D-4F87-A9B7-DEB70638B358}"/>
              </a:ext>
            </a:extLst>
          </p:cNvPr>
          <p:cNvPicPr>
            <a:picLocks noChangeAspect="1"/>
          </p:cNvPicPr>
          <p:nvPr/>
        </p:nvPicPr>
        <p:blipFill>
          <a:blip r:embed="rId4"/>
          <a:stretch>
            <a:fillRect/>
          </a:stretch>
        </p:blipFill>
        <p:spPr>
          <a:xfrm>
            <a:off x="5382269" y="4017428"/>
            <a:ext cx="1004048" cy="1004048"/>
          </a:xfrm>
          <a:prstGeom prst="rect">
            <a:avLst/>
          </a:prstGeom>
        </p:spPr>
      </p:pic>
      <p:pic>
        <p:nvPicPr>
          <p:cNvPr id="13" name="Grafik 12">
            <a:extLst>
              <a:ext uri="{FF2B5EF4-FFF2-40B4-BE49-F238E27FC236}">
                <a16:creationId xmlns:a16="http://schemas.microsoft.com/office/drawing/2014/main" id="{4844EE4C-C3A8-47C3-AA27-8F9E7FDFAA73}"/>
              </a:ext>
            </a:extLst>
          </p:cNvPr>
          <p:cNvPicPr>
            <a:picLocks noChangeAspect="1"/>
          </p:cNvPicPr>
          <p:nvPr/>
        </p:nvPicPr>
        <p:blipFill>
          <a:blip r:embed="rId5"/>
          <a:stretch>
            <a:fillRect/>
          </a:stretch>
        </p:blipFill>
        <p:spPr>
          <a:xfrm>
            <a:off x="3327165" y="2023451"/>
            <a:ext cx="4982359" cy="4982359"/>
          </a:xfrm>
          <a:prstGeom prst="rect">
            <a:avLst/>
          </a:prstGeom>
        </p:spPr>
      </p:pic>
      <p:pic>
        <p:nvPicPr>
          <p:cNvPr id="12" name="Grafik 11">
            <a:extLst>
              <a:ext uri="{FF2B5EF4-FFF2-40B4-BE49-F238E27FC236}">
                <a16:creationId xmlns:a16="http://schemas.microsoft.com/office/drawing/2014/main" id="{DC585EB3-7EFC-4C10-8F42-BBC0A509D167}"/>
              </a:ext>
            </a:extLst>
          </p:cNvPr>
          <p:cNvPicPr>
            <a:picLocks noChangeAspect="1"/>
          </p:cNvPicPr>
          <p:nvPr/>
        </p:nvPicPr>
        <p:blipFill>
          <a:blip r:embed="rId4"/>
          <a:stretch>
            <a:fillRect/>
          </a:stretch>
        </p:blipFill>
        <p:spPr>
          <a:xfrm>
            <a:off x="3852693" y="4007488"/>
            <a:ext cx="1004048" cy="1004048"/>
          </a:xfrm>
          <a:prstGeom prst="rect">
            <a:avLst/>
          </a:prstGeom>
        </p:spPr>
      </p:pic>
      <p:sp>
        <p:nvSpPr>
          <p:cNvPr id="4" name="Titel 3">
            <a:extLst>
              <a:ext uri="{FF2B5EF4-FFF2-40B4-BE49-F238E27FC236}">
                <a16:creationId xmlns:a16="http://schemas.microsoft.com/office/drawing/2014/main" id="{3041FD2B-F9D5-4264-B77E-AF0178ED0AD5}"/>
              </a:ext>
            </a:extLst>
          </p:cNvPr>
          <p:cNvSpPr>
            <a:spLocks noGrp="1"/>
          </p:cNvSpPr>
          <p:nvPr>
            <p:ph type="title"/>
          </p:nvPr>
        </p:nvSpPr>
        <p:spPr>
          <a:xfrm>
            <a:off x="550645" y="81572"/>
            <a:ext cx="4306096" cy="1164879"/>
          </a:xfrm>
        </p:spPr>
        <p:txBody>
          <a:bodyPr>
            <a:normAutofit/>
          </a:bodyPr>
          <a:lstStyle/>
          <a:p>
            <a:r>
              <a:rPr lang="de-DE" b="1" dirty="0"/>
              <a:t>Aktuelle Situation</a:t>
            </a:r>
            <a:endParaRPr lang="de-DE" dirty="0"/>
          </a:p>
        </p:txBody>
      </p:sp>
      <p:pic>
        <p:nvPicPr>
          <p:cNvPr id="6" name="Grafik 5">
            <a:extLst>
              <a:ext uri="{FF2B5EF4-FFF2-40B4-BE49-F238E27FC236}">
                <a16:creationId xmlns:a16="http://schemas.microsoft.com/office/drawing/2014/main" id="{720C1D76-24C0-4538-B8EE-F44E078AFB69}"/>
              </a:ext>
            </a:extLst>
          </p:cNvPr>
          <p:cNvPicPr>
            <a:picLocks noChangeAspect="1"/>
          </p:cNvPicPr>
          <p:nvPr/>
        </p:nvPicPr>
        <p:blipFill>
          <a:blip r:embed="rId6"/>
          <a:stretch>
            <a:fillRect/>
          </a:stretch>
        </p:blipFill>
        <p:spPr>
          <a:xfrm>
            <a:off x="2602841" y="1102664"/>
            <a:ext cx="1821100" cy="1821100"/>
          </a:xfrm>
          <a:prstGeom prst="rect">
            <a:avLst/>
          </a:prstGeom>
        </p:spPr>
      </p:pic>
      <p:pic>
        <p:nvPicPr>
          <p:cNvPr id="8" name="Grafik 7">
            <a:extLst>
              <a:ext uri="{FF2B5EF4-FFF2-40B4-BE49-F238E27FC236}">
                <a16:creationId xmlns:a16="http://schemas.microsoft.com/office/drawing/2014/main" id="{49370AD3-976A-4D7E-A7AF-9BB953FA0987}"/>
              </a:ext>
            </a:extLst>
          </p:cNvPr>
          <p:cNvPicPr>
            <a:picLocks noChangeAspect="1"/>
          </p:cNvPicPr>
          <p:nvPr/>
        </p:nvPicPr>
        <p:blipFill>
          <a:blip r:embed="rId7"/>
          <a:stretch>
            <a:fillRect/>
          </a:stretch>
        </p:blipFill>
        <p:spPr>
          <a:xfrm>
            <a:off x="2689079" y="1163191"/>
            <a:ext cx="1004047" cy="1004047"/>
          </a:xfrm>
          <a:prstGeom prst="rect">
            <a:avLst/>
          </a:prstGeom>
        </p:spPr>
      </p:pic>
      <p:pic>
        <p:nvPicPr>
          <p:cNvPr id="15" name="Grafik 14">
            <a:extLst>
              <a:ext uri="{FF2B5EF4-FFF2-40B4-BE49-F238E27FC236}">
                <a16:creationId xmlns:a16="http://schemas.microsoft.com/office/drawing/2014/main" id="{E11D6B9D-DA94-4D84-BCA8-17B4EB2FF4F0}"/>
              </a:ext>
            </a:extLst>
          </p:cNvPr>
          <p:cNvPicPr>
            <a:picLocks noChangeAspect="1"/>
          </p:cNvPicPr>
          <p:nvPr/>
        </p:nvPicPr>
        <p:blipFill>
          <a:blip r:embed="rId8"/>
          <a:stretch>
            <a:fillRect/>
          </a:stretch>
        </p:blipFill>
        <p:spPr>
          <a:xfrm>
            <a:off x="6241509" y="639131"/>
            <a:ext cx="2204077" cy="2204077"/>
          </a:xfrm>
          <a:prstGeom prst="rect">
            <a:avLst/>
          </a:prstGeom>
        </p:spPr>
      </p:pic>
      <p:pic>
        <p:nvPicPr>
          <p:cNvPr id="16" name="Grafik 15">
            <a:extLst>
              <a:ext uri="{FF2B5EF4-FFF2-40B4-BE49-F238E27FC236}">
                <a16:creationId xmlns:a16="http://schemas.microsoft.com/office/drawing/2014/main" id="{0F31D8F5-2E1A-4182-BFFD-E873E918EEA6}"/>
              </a:ext>
            </a:extLst>
          </p:cNvPr>
          <p:cNvPicPr>
            <a:picLocks noChangeAspect="1"/>
          </p:cNvPicPr>
          <p:nvPr/>
        </p:nvPicPr>
        <p:blipFill>
          <a:blip r:embed="rId9"/>
          <a:stretch>
            <a:fillRect/>
          </a:stretch>
        </p:blipFill>
        <p:spPr>
          <a:xfrm rot="621237">
            <a:off x="4800801" y="1518474"/>
            <a:ext cx="1162936" cy="1162936"/>
          </a:xfrm>
          <a:prstGeom prst="rect">
            <a:avLst/>
          </a:prstGeom>
        </p:spPr>
      </p:pic>
      <p:sp>
        <p:nvSpPr>
          <p:cNvPr id="20" name="Textfeld 19">
            <a:extLst>
              <a:ext uri="{FF2B5EF4-FFF2-40B4-BE49-F238E27FC236}">
                <a16:creationId xmlns:a16="http://schemas.microsoft.com/office/drawing/2014/main" id="{52399533-915B-48D2-9195-7E8960FCA85D}"/>
              </a:ext>
            </a:extLst>
          </p:cNvPr>
          <p:cNvSpPr txBox="1"/>
          <p:nvPr/>
        </p:nvSpPr>
        <p:spPr>
          <a:xfrm>
            <a:off x="9033848" y="1423436"/>
            <a:ext cx="2869488" cy="2092881"/>
          </a:xfrm>
          <a:prstGeom prst="rect">
            <a:avLst/>
          </a:prstGeom>
          <a:solidFill>
            <a:schemeClr val="bg2">
              <a:lumMod val="75000"/>
            </a:schemeClr>
          </a:solidFill>
        </p:spPr>
        <p:txBody>
          <a:bodyPr wrap="square" rtlCol="0">
            <a:spAutoFit/>
          </a:bodyPr>
          <a:lstStyle/>
          <a:p>
            <a:r>
              <a:rPr lang="de-DE" sz="2000" b="1" dirty="0">
                <a:latin typeface="Calibri Light" panose="020F0302020204030204" pitchFamily="34" charset="0"/>
                <a:ea typeface="Calibri Light" panose="020F0302020204030204" pitchFamily="34" charset="0"/>
                <a:cs typeface="Calibri Light" panose="020F0302020204030204" pitchFamily="34" charset="0"/>
              </a:rPr>
              <a:t>Nachteile der manuellen Bearbeitung:</a:t>
            </a:r>
          </a:p>
          <a:p>
            <a:endParaRPr lang="de-DE" b="1" dirty="0">
              <a:latin typeface="Calibri Light" panose="020F0302020204030204" pitchFamily="34" charset="0"/>
              <a:ea typeface="Calibri Light" panose="020F0302020204030204" pitchFamily="34" charset="0"/>
              <a:cs typeface="Calibri Light" panose="020F0302020204030204" pitchFamily="34" charset="0"/>
            </a:endParaRP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Hohe Zeitaufwand</a:t>
            </a: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Fehleranfälligkeit</a:t>
            </a: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Kosten und Effizienz</a:t>
            </a:r>
          </a:p>
          <a:p>
            <a:pPr marL="228600" indent="-228600">
              <a:buAutoNum type="arabicPeriod"/>
            </a:pPr>
            <a:r>
              <a:rPr lang="de-DE" dirty="0">
                <a:latin typeface="Calibri Light" panose="020F0302020204030204" pitchFamily="34" charset="0"/>
                <a:ea typeface="Calibri Light" panose="020F0302020204030204" pitchFamily="34" charset="0"/>
                <a:cs typeface="Calibri Light" panose="020F0302020204030204" pitchFamily="34" charset="0"/>
              </a:rPr>
              <a:t>Wettbewerbsnachteil</a:t>
            </a:r>
          </a:p>
        </p:txBody>
      </p:sp>
      <p:sp>
        <p:nvSpPr>
          <p:cNvPr id="7" name="Textfeld 6">
            <a:extLst>
              <a:ext uri="{FF2B5EF4-FFF2-40B4-BE49-F238E27FC236}">
                <a16:creationId xmlns:a16="http://schemas.microsoft.com/office/drawing/2014/main" id="{AD76091B-5C90-B7DA-CDAF-925D38EC25CE}"/>
              </a:ext>
            </a:extLst>
          </p:cNvPr>
          <p:cNvSpPr txBox="1"/>
          <p:nvPr/>
        </p:nvSpPr>
        <p:spPr>
          <a:xfrm>
            <a:off x="9033848" y="3822155"/>
            <a:ext cx="2869488" cy="923330"/>
          </a:xfrm>
          <a:prstGeom prst="rect">
            <a:avLst/>
          </a:prstGeom>
          <a:solidFill>
            <a:schemeClr val="accent3">
              <a:lumMod val="75000"/>
            </a:schemeClr>
          </a:solidFill>
        </p:spPr>
        <p:txBody>
          <a:bodyPr wrap="square">
            <a:spAutoFit/>
          </a:bodyPr>
          <a:lstStyle/>
          <a:p>
            <a:r>
              <a:rPr lang="de-DE" dirty="0">
                <a:solidFill>
                  <a:schemeClr val="bg1"/>
                </a:solidFill>
                <a:latin typeface="Calibri Light" panose="020F0302020204030204" pitchFamily="34" charset="0"/>
                <a:cs typeface="Calibri Light" panose="020F0302020204030204" pitchFamily="34" charset="0"/>
              </a:rPr>
              <a:t>Das </a:t>
            </a:r>
            <a:r>
              <a:rPr lang="de-DE" b="1" dirty="0">
                <a:solidFill>
                  <a:schemeClr val="bg1"/>
                </a:solidFill>
                <a:latin typeface="Calibri Light" panose="020F0302020204030204" pitchFamily="34" charset="0"/>
                <a:cs typeface="Calibri Light" panose="020F0302020204030204" pitchFamily="34" charset="0"/>
              </a:rPr>
              <a:t>Ziel</a:t>
            </a:r>
            <a:r>
              <a:rPr lang="de-DE" dirty="0">
                <a:solidFill>
                  <a:schemeClr val="bg1"/>
                </a:solidFill>
                <a:latin typeface="Calibri Light" panose="020F0302020204030204" pitchFamily="34" charset="0"/>
                <a:cs typeface="Calibri Light" panose="020F0302020204030204" pitchFamily="34" charset="0"/>
              </a:rPr>
              <a:t> des Projekts ist es,</a:t>
            </a:r>
          </a:p>
          <a:p>
            <a:r>
              <a:rPr lang="de-DE" dirty="0">
                <a:solidFill>
                  <a:schemeClr val="bg1"/>
                </a:solidFill>
                <a:latin typeface="Calibri Light" panose="020F0302020204030204" pitchFamily="34" charset="0"/>
                <a:cs typeface="Calibri Light" panose="020F0302020204030204" pitchFamily="34" charset="0"/>
              </a:rPr>
              <a:t> diese Aufgabe zu automatisieren</a:t>
            </a:r>
          </a:p>
        </p:txBody>
      </p:sp>
    </p:spTree>
    <p:custDataLst>
      <p:tags r:id="rId1"/>
    </p:custDataLst>
    <p:extLst>
      <p:ext uri="{BB962C8B-B14F-4D97-AF65-F5344CB8AC3E}">
        <p14:creationId xmlns:p14="http://schemas.microsoft.com/office/powerpoint/2010/main" val="31606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1.25E-6 -4.07407E-6 L 0.10065 0.3625 " pathEditMode="relative" rAng="0" ptsTypes="AA">
                                      <p:cBhvr>
                                        <p:cTn id="24" dur="2000" fill="hold"/>
                                        <p:tgtEl>
                                          <p:spTgt spid="8"/>
                                        </p:tgtEl>
                                        <p:attrNameLst>
                                          <p:attrName>ppt_x</p:attrName>
                                          <p:attrName>ppt_y</p:attrName>
                                        </p:attrNameLst>
                                      </p:cBhvr>
                                      <p:rCtr x="5026" y="1812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Effect transition="in" filter="fade">
                                      <p:cBhvr>
                                        <p:cTn id="29" dur="500"/>
                                        <p:tgtEl>
                                          <p:spTgt spid="20">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xEl>
                                              <p:pRg st="2" end="2"/>
                                            </p:txEl>
                                          </p:spTgt>
                                        </p:tgtEl>
                                        <p:attrNameLst>
                                          <p:attrName>style.visibility</p:attrName>
                                        </p:attrNameLst>
                                      </p:cBhvr>
                                      <p:to>
                                        <p:strVal val="visible"/>
                                      </p:to>
                                    </p:set>
                                    <p:animEffect transition="in" filter="fade">
                                      <p:cBhvr>
                                        <p:cTn id="32" dur="500"/>
                                        <p:tgtEl>
                                          <p:spTgt spid="2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xEl>
                                              <p:pRg st="3" end="3"/>
                                            </p:txEl>
                                          </p:spTgt>
                                        </p:tgtEl>
                                        <p:attrNameLst>
                                          <p:attrName>style.visibility</p:attrName>
                                        </p:attrNameLst>
                                      </p:cBhvr>
                                      <p:to>
                                        <p:strVal val="visible"/>
                                      </p:to>
                                    </p:set>
                                    <p:animEffect transition="in" filter="fade">
                                      <p:cBhvr>
                                        <p:cTn id="37" dur="500"/>
                                        <p:tgtEl>
                                          <p:spTgt spid="2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xEl>
                                              <p:pRg st="4" end="4"/>
                                            </p:txEl>
                                          </p:spTgt>
                                        </p:tgtEl>
                                        <p:attrNameLst>
                                          <p:attrName>style.visibility</p:attrName>
                                        </p:attrNameLst>
                                      </p:cBhvr>
                                      <p:to>
                                        <p:strVal val="visible"/>
                                      </p:to>
                                    </p:set>
                                    <p:animEffect transition="in" filter="fade">
                                      <p:cBhvr>
                                        <p:cTn id="42" dur="500"/>
                                        <p:tgtEl>
                                          <p:spTgt spid="2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xEl>
                                              <p:pRg st="5" end="5"/>
                                            </p:txEl>
                                          </p:spTgt>
                                        </p:tgtEl>
                                        <p:attrNameLst>
                                          <p:attrName>style.visibility</p:attrName>
                                        </p:attrNameLst>
                                      </p:cBhvr>
                                      <p:to>
                                        <p:strVal val="visible"/>
                                      </p:to>
                                    </p:set>
                                    <p:animEffect transition="in" filter="fade">
                                      <p:cBhvr>
                                        <p:cTn id="47" dur="500"/>
                                        <p:tgtEl>
                                          <p:spTgt spid="20">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Effect transition="in" filter="fade">
                                      <p:cBhvr>
                                        <p:cTn id="5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a:extLst>
              <a:ext uri="{FF2B5EF4-FFF2-40B4-BE49-F238E27FC236}">
                <a16:creationId xmlns:a16="http://schemas.microsoft.com/office/drawing/2014/main" id="{B2CD23C4-BA95-426A-BB75-27524814229B}"/>
              </a:ext>
            </a:extLst>
          </p:cNvPr>
          <p:cNvPicPr>
            <a:picLocks noChangeAspect="1"/>
          </p:cNvPicPr>
          <p:nvPr/>
        </p:nvPicPr>
        <p:blipFill>
          <a:blip r:embed="rId4"/>
          <a:stretch>
            <a:fillRect/>
          </a:stretch>
        </p:blipFill>
        <p:spPr>
          <a:xfrm>
            <a:off x="2109710" y="2076661"/>
            <a:ext cx="4967328" cy="4967328"/>
          </a:xfrm>
          <a:prstGeom prst="rect">
            <a:avLst/>
          </a:prstGeom>
        </p:spPr>
      </p:pic>
      <p:grpSp>
        <p:nvGrpSpPr>
          <p:cNvPr id="28" name="Gruppieren 27">
            <a:extLst>
              <a:ext uri="{FF2B5EF4-FFF2-40B4-BE49-F238E27FC236}">
                <a16:creationId xmlns:a16="http://schemas.microsoft.com/office/drawing/2014/main" id="{CB5679A1-00CE-4BBF-9A2F-93F67F42902A}"/>
              </a:ext>
            </a:extLst>
          </p:cNvPr>
          <p:cNvGrpSpPr/>
          <p:nvPr/>
        </p:nvGrpSpPr>
        <p:grpSpPr>
          <a:xfrm>
            <a:off x="4024264" y="3697242"/>
            <a:ext cx="1017974" cy="1017974"/>
            <a:chOff x="8598200" y="3757108"/>
            <a:chExt cx="1017974" cy="1017974"/>
          </a:xfrm>
        </p:grpSpPr>
        <p:pic>
          <p:nvPicPr>
            <p:cNvPr id="7" name="Grafik 6">
              <a:extLst>
                <a:ext uri="{FF2B5EF4-FFF2-40B4-BE49-F238E27FC236}">
                  <a16:creationId xmlns:a16="http://schemas.microsoft.com/office/drawing/2014/main" id="{52C715FC-6C16-4810-A65D-E7B4CD65AE45}"/>
                </a:ext>
              </a:extLst>
            </p:cNvPr>
            <p:cNvPicPr>
              <a:picLocks noChangeAspect="1"/>
            </p:cNvPicPr>
            <p:nvPr/>
          </p:nvPicPr>
          <p:blipFill>
            <a:blip r:embed="rId5"/>
            <a:stretch>
              <a:fillRect/>
            </a:stretch>
          </p:blipFill>
          <p:spPr>
            <a:xfrm>
              <a:off x="8598200" y="3757108"/>
              <a:ext cx="1017974" cy="1017974"/>
            </a:xfrm>
            <a:prstGeom prst="rect">
              <a:avLst/>
            </a:prstGeom>
          </p:spPr>
        </p:pic>
        <p:sp>
          <p:nvSpPr>
            <p:cNvPr id="27" name="Textfeld 26">
              <a:extLst>
                <a:ext uri="{FF2B5EF4-FFF2-40B4-BE49-F238E27FC236}">
                  <a16:creationId xmlns:a16="http://schemas.microsoft.com/office/drawing/2014/main" id="{FF79BB36-882F-477F-A696-5411E53979BE}"/>
                </a:ext>
              </a:extLst>
            </p:cNvPr>
            <p:cNvSpPr txBox="1"/>
            <p:nvPr/>
          </p:nvSpPr>
          <p:spPr>
            <a:xfrm>
              <a:off x="8734769" y="4523124"/>
              <a:ext cx="744835" cy="230832"/>
            </a:xfrm>
            <a:prstGeom prst="rect">
              <a:avLst/>
            </a:prstGeom>
            <a:noFill/>
          </p:spPr>
          <p:txBody>
            <a:bodyPr wrap="square" rtlCol="0">
              <a:spAutoFit/>
            </a:bodyPr>
            <a:lstStyle/>
            <a:p>
              <a:r>
                <a:rPr lang="de-DE" sz="900" b="1" dirty="0" err="1">
                  <a:solidFill>
                    <a:schemeClr val="bg1"/>
                  </a:solidFill>
                </a:rPr>
                <a:t>Re_Erledigt</a:t>
              </a:r>
              <a:endParaRPr lang="de-DE" sz="1400" b="1" dirty="0">
                <a:solidFill>
                  <a:schemeClr val="bg1"/>
                </a:solidFill>
              </a:endParaRPr>
            </a:p>
          </p:txBody>
        </p:sp>
      </p:grpSp>
      <p:pic>
        <p:nvPicPr>
          <p:cNvPr id="21" name="Grafik 20">
            <a:extLst>
              <a:ext uri="{FF2B5EF4-FFF2-40B4-BE49-F238E27FC236}">
                <a16:creationId xmlns:a16="http://schemas.microsoft.com/office/drawing/2014/main" id="{7B6646FB-09FF-4289-BFE6-903647733814}"/>
              </a:ext>
            </a:extLst>
          </p:cNvPr>
          <p:cNvPicPr>
            <a:picLocks noChangeAspect="1"/>
          </p:cNvPicPr>
          <p:nvPr/>
        </p:nvPicPr>
        <p:blipFill>
          <a:blip r:embed="rId6"/>
          <a:stretch>
            <a:fillRect/>
          </a:stretch>
        </p:blipFill>
        <p:spPr>
          <a:xfrm>
            <a:off x="5139891" y="1165674"/>
            <a:ext cx="2038933" cy="2038933"/>
          </a:xfrm>
          <a:prstGeom prst="rect">
            <a:avLst/>
          </a:prstGeom>
        </p:spPr>
      </p:pic>
      <p:grpSp>
        <p:nvGrpSpPr>
          <p:cNvPr id="3" name="Gruppieren 2">
            <a:extLst>
              <a:ext uri="{FF2B5EF4-FFF2-40B4-BE49-F238E27FC236}">
                <a16:creationId xmlns:a16="http://schemas.microsoft.com/office/drawing/2014/main" id="{FA472DB6-0909-459F-B885-C900B4C66E24}"/>
              </a:ext>
            </a:extLst>
          </p:cNvPr>
          <p:cNvGrpSpPr/>
          <p:nvPr/>
        </p:nvGrpSpPr>
        <p:grpSpPr>
          <a:xfrm>
            <a:off x="2705595" y="3697242"/>
            <a:ext cx="1017974" cy="1020883"/>
            <a:chOff x="5935542" y="2281530"/>
            <a:chExt cx="1063626" cy="1063626"/>
          </a:xfrm>
        </p:grpSpPr>
        <p:pic>
          <p:nvPicPr>
            <p:cNvPr id="12" name="Grafik 11">
              <a:extLst>
                <a:ext uri="{FF2B5EF4-FFF2-40B4-BE49-F238E27FC236}">
                  <a16:creationId xmlns:a16="http://schemas.microsoft.com/office/drawing/2014/main" id="{DC585EB3-7EFC-4C10-8F42-BBC0A509D167}"/>
                </a:ext>
              </a:extLst>
            </p:cNvPr>
            <p:cNvPicPr>
              <a:picLocks noChangeAspect="1"/>
            </p:cNvPicPr>
            <p:nvPr/>
          </p:nvPicPr>
          <p:blipFill>
            <a:blip r:embed="rId5"/>
            <a:stretch>
              <a:fillRect/>
            </a:stretch>
          </p:blipFill>
          <p:spPr>
            <a:xfrm>
              <a:off x="5935542" y="2281530"/>
              <a:ext cx="1063626" cy="1063626"/>
            </a:xfrm>
            <a:prstGeom prst="rect">
              <a:avLst/>
            </a:prstGeom>
          </p:spPr>
        </p:pic>
        <p:sp>
          <p:nvSpPr>
            <p:cNvPr id="2" name="Textfeld 1">
              <a:extLst>
                <a:ext uri="{FF2B5EF4-FFF2-40B4-BE49-F238E27FC236}">
                  <a16:creationId xmlns:a16="http://schemas.microsoft.com/office/drawing/2014/main" id="{CC93C1B4-B324-4AA7-8AF5-CC65D753E5C1}"/>
                </a:ext>
              </a:extLst>
            </p:cNvPr>
            <p:cNvSpPr txBox="1"/>
            <p:nvPr/>
          </p:nvSpPr>
          <p:spPr>
            <a:xfrm>
              <a:off x="6159121" y="3047498"/>
              <a:ext cx="510247" cy="272563"/>
            </a:xfrm>
            <a:prstGeom prst="rect">
              <a:avLst/>
            </a:prstGeom>
            <a:noFill/>
          </p:spPr>
          <p:txBody>
            <a:bodyPr wrap="square" rtlCol="0">
              <a:spAutoFit/>
            </a:bodyPr>
            <a:lstStyle/>
            <a:p>
              <a:r>
                <a:rPr lang="de-DE" sz="1050" b="1" dirty="0">
                  <a:solidFill>
                    <a:schemeClr val="bg1"/>
                  </a:solidFill>
                </a:rPr>
                <a:t>Re_</a:t>
              </a:r>
              <a:endParaRPr lang="de-DE" sz="1400" b="1" dirty="0">
                <a:solidFill>
                  <a:schemeClr val="bg1"/>
                </a:solidFill>
              </a:endParaRPr>
            </a:p>
          </p:txBody>
        </p:sp>
      </p:grpSp>
      <p:pic>
        <p:nvPicPr>
          <p:cNvPr id="10" name="Grafik 9">
            <a:extLst>
              <a:ext uri="{FF2B5EF4-FFF2-40B4-BE49-F238E27FC236}">
                <a16:creationId xmlns:a16="http://schemas.microsoft.com/office/drawing/2014/main" id="{1BE0A1BE-FA4B-4764-9DF1-ED32E2B42FC9}"/>
              </a:ext>
            </a:extLst>
          </p:cNvPr>
          <p:cNvPicPr>
            <a:picLocks noChangeAspect="1"/>
          </p:cNvPicPr>
          <p:nvPr/>
        </p:nvPicPr>
        <p:blipFill>
          <a:blip r:embed="rId7"/>
          <a:stretch>
            <a:fillRect/>
          </a:stretch>
        </p:blipFill>
        <p:spPr>
          <a:xfrm>
            <a:off x="8765676" y="276685"/>
            <a:ext cx="2792911" cy="2792911"/>
          </a:xfrm>
          <a:prstGeom prst="rect">
            <a:avLst/>
          </a:prstGeom>
        </p:spPr>
      </p:pic>
      <p:sp>
        <p:nvSpPr>
          <p:cNvPr id="4" name="Titel 3">
            <a:extLst>
              <a:ext uri="{FF2B5EF4-FFF2-40B4-BE49-F238E27FC236}">
                <a16:creationId xmlns:a16="http://schemas.microsoft.com/office/drawing/2014/main" id="{3041FD2B-F9D5-4264-B77E-AF0178ED0AD5}"/>
              </a:ext>
            </a:extLst>
          </p:cNvPr>
          <p:cNvSpPr>
            <a:spLocks noGrp="1"/>
          </p:cNvSpPr>
          <p:nvPr>
            <p:ph type="title"/>
          </p:nvPr>
        </p:nvSpPr>
        <p:spPr>
          <a:xfrm>
            <a:off x="780890" y="468972"/>
            <a:ext cx="4967327" cy="573741"/>
          </a:xfrm>
        </p:spPr>
        <p:txBody>
          <a:bodyPr>
            <a:normAutofit fontScale="90000"/>
          </a:bodyPr>
          <a:lstStyle/>
          <a:p>
            <a:r>
              <a:rPr lang="de-DE" dirty="0"/>
              <a:t>Ablauf unsere Lösung</a:t>
            </a:r>
          </a:p>
        </p:txBody>
      </p:sp>
      <p:pic>
        <p:nvPicPr>
          <p:cNvPr id="6" name="Grafik 5">
            <a:extLst>
              <a:ext uri="{FF2B5EF4-FFF2-40B4-BE49-F238E27FC236}">
                <a16:creationId xmlns:a16="http://schemas.microsoft.com/office/drawing/2014/main" id="{720C1D76-24C0-4538-B8EE-F44E078AFB69}"/>
              </a:ext>
            </a:extLst>
          </p:cNvPr>
          <p:cNvPicPr>
            <a:picLocks noChangeAspect="1"/>
          </p:cNvPicPr>
          <p:nvPr/>
        </p:nvPicPr>
        <p:blipFill>
          <a:blip r:embed="rId8"/>
          <a:stretch>
            <a:fillRect/>
          </a:stretch>
        </p:blipFill>
        <p:spPr>
          <a:xfrm>
            <a:off x="1574790" y="1124695"/>
            <a:ext cx="1313924" cy="1313924"/>
          </a:xfrm>
          <a:prstGeom prst="rect">
            <a:avLst/>
          </a:prstGeom>
        </p:spPr>
      </p:pic>
      <p:pic>
        <p:nvPicPr>
          <p:cNvPr id="8" name="Grafik 7">
            <a:extLst>
              <a:ext uri="{FF2B5EF4-FFF2-40B4-BE49-F238E27FC236}">
                <a16:creationId xmlns:a16="http://schemas.microsoft.com/office/drawing/2014/main" id="{49370AD3-976A-4D7E-A7AF-9BB953FA0987}"/>
              </a:ext>
            </a:extLst>
          </p:cNvPr>
          <p:cNvPicPr>
            <a:picLocks noChangeAspect="1"/>
          </p:cNvPicPr>
          <p:nvPr/>
        </p:nvPicPr>
        <p:blipFill>
          <a:blip r:embed="rId9"/>
          <a:stretch>
            <a:fillRect/>
          </a:stretch>
        </p:blipFill>
        <p:spPr>
          <a:xfrm>
            <a:off x="1328212" y="1086992"/>
            <a:ext cx="864322" cy="864322"/>
          </a:xfrm>
          <a:prstGeom prst="rect">
            <a:avLst/>
          </a:prstGeom>
        </p:spPr>
      </p:pic>
      <p:pic>
        <p:nvPicPr>
          <p:cNvPr id="9" name="Grafik 8">
            <a:extLst>
              <a:ext uri="{FF2B5EF4-FFF2-40B4-BE49-F238E27FC236}">
                <a16:creationId xmlns:a16="http://schemas.microsoft.com/office/drawing/2014/main" id="{E62365AC-6ADF-4146-AA2A-2A9FFD801F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1205" y="673921"/>
            <a:ext cx="743243" cy="445098"/>
          </a:xfrm>
          <a:prstGeom prst="rect">
            <a:avLst/>
          </a:prstGeom>
        </p:spPr>
      </p:pic>
      <p:grpSp>
        <p:nvGrpSpPr>
          <p:cNvPr id="33" name="Gruppieren 32">
            <a:extLst>
              <a:ext uri="{FF2B5EF4-FFF2-40B4-BE49-F238E27FC236}">
                <a16:creationId xmlns:a16="http://schemas.microsoft.com/office/drawing/2014/main" id="{4634EE6E-6A4D-4593-934F-4BEED8A7BEF7}"/>
              </a:ext>
            </a:extLst>
          </p:cNvPr>
          <p:cNvGrpSpPr/>
          <p:nvPr/>
        </p:nvGrpSpPr>
        <p:grpSpPr>
          <a:xfrm>
            <a:off x="8802257" y="3598984"/>
            <a:ext cx="2760204" cy="2402232"/>
            <a:chOff x="9131563" y="3454728"/>
            <a:chExt cx="1776780" cy="1671650"/>
          </a:xfrm>
        </p:grpSpPr>
        <p:pic>
          <p:nvPicPr>
            <p:cNvPr id="15" name="Grafik 14">
              <a:extLst>
                <a:ext uri="{FF2B5EF4-FFF2-40B4-BE49-F238E27FC236}">
                  <a16:creationId xmlns:a16="http://schemas.microsoft.com/office/drawing/2014/main" id="{E8C8692F-E9E5-4A45-8A47-B26D38ECDFF9}"/>
                </a:ext>
              </a:extLst>
            </p:cNvPr>
            <p:cNvPicPr>
              <a:picLocks noChangeAspect="1"/>
            </p:cNvPicPr>
            <p:nvPr/>
          </p:nvPicPr>
          <p:blipFill>
            <a:blip r:embed="rId12"/>
            <a:stretch>
              <a:fillRect/>
            </a:stretch>
          </p:blipFill>
          <p:spPr>
            <a:xfrm>
              <a:off x="9131563" y="3454728"/>
              <a:ext cx="1671650" cy="1671650"/>
            </a:xfrm>
            <a:prstGeom prst="rect">
              <a:avLst/>
            </a:prstGeom>
          </p:spPr>
        </p:pic>
        <p:sp>
          <p:nvSpPr>
            <p:cNvPr id="16" name="Textfeld 15">
              <a:extLst>
                <a:ext uri="{FF2B5EF4-FFF2-40B4-BE49-F238E27FC236}">
                  <a16:creationId xmlns:a16="http://schemas.microsoft.com/office/drawing/2014/main" id="{DEE3A1A6-C29A-4489-BD44-CE9CDA05F588}"/>
                </a:ext>
              </a:extLst>
            </p:cNvPr>
            <p:cNvSpPr txBox="1"/>
            <p:nvPr/>
          </p:nvSpPr>
          <p:spPr>
            <a:xfrm>
              <a:off x="9648643" y="4241299"/>
              <a:ext cx="1259700" cy="192756"/>
            </a:xfrm>
            <a:prstGeom prst="rect">
              <a:avLst/>
            </a:prstGeom>
            <a:noFill/>
          </p:spPr>
          <p:txBody>
            <a:bodyPr wrap="square" rtlCol="0">
              <a:spAutoFit/>
            </a:bodyPr>
            <a:lstStyle/>
            <a:p>
              <a:r>
                <a:rPr lang="de-DE" sz="1200" dirty="0"/>
                <a:t>TEXTRACT AWS</a:t>
              </a:r>
            </a:p>
          </p:txBody>
        </p:sp>
      </p:grpSp>
      <p:pic>
        <p:nvPicPr>
          <p:cNvPr id="24" name="Grafik 23">
            <a:extLst>
              <a:ext uri="{FF2B5EF4-FFF2-40B4-BE49-F238E27FC236}">
                <a16:creationId xmlns:a16="http://schemas.microsoft.com/office/drawing/2014/main" id="{C3BDE46C-5294-4C8D-9479-35D009DA74FB}"/>
              </a:ext>
            </a:extLst>
          </p:cNvPr>
          <p:cNvPicPr>
            <a:picLocks noChangeAspect="1"/>
          </p:cNvPicPr>
          <p:nvPr/>
        </p:nvPicPr>
        <p:blipFill>
          <a:blip r:embed="rId13"/>
          <a:stretch>
            <a:fillRect/>
          </a:stretch>
        </p:blipFill>
        <p:spPr>
          <a:xfrm rot="621237">
            <a:off x="7424261" y="1411247"/>
            <a:ext cx="897219" cy="897219"/>
          </a:xfrm>
          <a:prstGeom prst="rect">
            <a:avLst/>
          </a:prstGeom>
        </p:spPr>
      </p:pic>
      <p:pic>
        <p:nvPicPr>
          <p:cNvPr id="35" name="Grafik 34">
            <a:extLst>
              <a:ext uri="{FF2B5EF4-FFF2-40B4-BE49-F238E27FC236}">
                <a16:creationId xmlns:a16="http://schemas.microsoft.com/office/drawing/2014/main" id="{8C76E258-60E7-4D5F-89A1-F582CE40E83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586674" y="1224907"/>
            <a:ext cx="1154630" cy="1337696"/>
          </a:xfrm>
          <a:prstGeom prst="rect">
            <a:avLst/>
          </a:prstGeom>
        </p:spPr>
      </p:pic>
      <p:sp>
        <p:nvSpPr>
          <p:cNvPr id="36" name="Textfeld 35">
            <a:extLst>
              <a:ext uri="{FF2B5EF4-FFF2-40B4-BE49-F238E27FC236}">
                <a16:creationId xmlns:a16="http://schemas.microsoft.com/office/drawing/2014/main" id="{DD3154EC-2AD0-483E-A7B5-6E4839CE9926}"/>
              </a:ext>
            </a:extLst>
          </p:cNvPr>
          <p:cNvSpPr txBox="1"/>
          <p:nvPr/>
        </p:nvSpPr>
        <p:spPr>
          <a:xfrm>
            <a:off x="9940312" y="2298706"/>
            <a:ext cx="484094" cy="369332"/>
          </a:xfrm>
          <a:prstGeom prst="rect">
            <a:avLst/>
          </a:prstGeom>
          <a:noFill/>
        </p:spPr>
        <p:txBody>
          <a:bodyPr wrap="square" rtlCol="0">
            <a:spAutoFit/>
          </a:bodyPr>
          <a:lstStyle/>
          <a:p>
            <a:r>
              <a:rPr lang="de-DE" dirty="0"/>
              <a:t>S3</a:t>
            </a:r>
          </a:p>
        </p:txBody>
      </p:sp>
      <p:pic>
        <p:nvPicPr>
          <p:cNvPr id="44" name="Grafik 43">
            <a:extLst>
              <a:ext uri="{FF2B5EF4-FFF2-40B4-BE49-F238E27FC236}">
                <a16:creationId xmlns:a16="http://schemas.microsoft.com/office/drawing/2014/main" id="{8B047A4B-5F94-43A9-A683-606CA9EB91BB}"/>
              </a:ext>
            </a:extLst>
          </p:cNvPr>
          <p:cNvPicPr>
            <a:picLocks noChangeAspect="1"/>
          </p:cNvPicPr>
          <p:nvPr/>
        </p:nvPicPr>
        <p:blipFill>
          <a:blip r:embed="rId13"/>
          <a:stretch>
            <a:fillRect/>
          </a:stretch>
        </p:blipFill>
        <p:spPr>
          <a:xfrm rot="19179511">
            <a:off x="9804504" y="2803281"/>
            <a:ext cx="660460" cy="660460"/>
          </a:xfrm>
          <a:prstGeom prst="rect">
            <a:avLst/>
          </a:prstGeom>
        </p:spPr>
      </p:pic>
      <p:pic>
        <p:nvPicPr>
          <p:cNvPr id="55" name="Grafik 54">
            <a:extLst>
              <a:ext uri="{FF2B5EF4-FFF2-40B4-BE49-F238E27FC236}">
                <a16:creationId xmlns:a16="http://schemas.microsoft.com/office/drawing/2014/main" id="{BD065953-857D-4368-A987-4A53D5792290}"/>
              </a:ext>
            </a:extLst>
          </p:cNvPr>
          <p:cNvPicPr>
            <a:picLocks noChangeAspect="1"/>
          </p:cNvPicPr>
          <p:nvPr/>
        </p:nvPicPr>
        <p:blipFill>
          <a:blip r:embed="rId16"/>
          <a:stretch>
            <a:fillRect/>
          </a:stretch>
        </p:blipFill>
        <p:spPr>
          <a:xfrm>
            <a:off x="10573984" y="5574175"/>
            <a:ext cx="656962" cy="656962"/>
          </a:xfrm>
          <a:prstGeom prst="rect">
            <a:avLst/>
          </a:prstGeom>
        </p:spPr>
      </p:pic>
      <p:pic>
        <p:nvPicPr>
          <p:cNvPr id="57" name="Grafik 56">
            <a:extLst>
              <a:ext uri="{FF2B5EF4-FFF2-40B4-BE49-F238E27FC236}">
                <a16:creationId xmlns:a16="http://schemas.microsoft.com/office/drawing/2014/main" id="{5708D3B0-9077-40BD-A00B-6857379C7112}"/>
              </a:ext>
            </a:extLst>
          </p:cNvPr>
          <p:cNvPicPr>
            <a:picLocks noChangeAspect="1"/>
          </p:cNvPicPr>
          <p:nvPr/>
        </p:nvPicPr>
        <p:blipFill>
          <a:blip r:embed="rId17"/>
          <a:stretch>
            <a:fillRect/>
          </a:stretch>
        </p:blipFill>
        <p:spPr>
          <a:xfrm>
            <a:off x="11486710" y="1798803"/>
            <a:ext cx="772677" cy="772677"/>
          </a:xfrm>
          <a:prstGeom prst="rect">
            <a:avLst/>
          </a:prstGeom>
        </p:spPr>
      </p:pic>
      <p:pic>
        <p:nvPicPr>
          <p:cNvPr id="58" name="Grafik 57">
            <a:extLst>
              <a:ext uri="{FF2B5EF4-FFF2-40B4-BE49-F238E27FC236}">
                <a16:creationId xmlns:a16="http://schemas.microsoft.com/office/drawing/2014/main" id="{FD1AE1A3-3EA8-41BE-A117-8A270192A044}"/>
              </a:ext>
            </a:extLst>
          </p:cNvPr>
          <p:cNvPicPr>
            <a:picLocks noChangeAspect="1"/>
          </p:cNvPicPr>
          <p:nvPr/>
        </p:nvPicPr>
        <p:blipFill>
          <a:blip r:embed="rId18"/>
          <a:stretch>
            <a:fillRect/>
          </a:stretch>
        </p:blipFill>
        <p:spPr>
          <a:xfrm>
            <a:off x="5076533" y="367403"/>
            <a:ext cx="2204077" cy="2204077"/>
          </a:xfrm>
          <a:prstGeom prst="rect">
            <a:avLst/>
          </a:prstGeom>
        </p:spPr>
      </p:pic>
      <p:pic>
        <p:nvPicPr>
          <p:cNvPr id="59" name="Grafik 58">
            <a:extLst>
              <a:ext uri="{FF2B5EF4-FFF2-40B4-BE49-F238E27FC236}">
                <a16:creationId xmlns:a16="http://schemas.microsoft.com/office/drawing/2014/main" id="{22E7F10C-8327-433F-8BF3-1EA28664A65B}"/>
              </a:ext>
            </a:extLst>
          </p:cNvPr>
          <p:cNvPicPr>
            <a:picLocks noChangeAspect="1"/>
          </p:cNvPicPr>
          <p:nvPr/>
        </p:nvPicPr>
        <p:blipFill>
          <a:blip r:embed="rId13"/>
          <a:stretch>
            <a:fillRect/>
          </a:stretch>
        </p:blipFill>
        <p:spPr>
          <a:xfrm rot="621237">
            <a:off x="3380894" y="1428828"/>
            <a:ext cx="897219" cy="897219"/>
          </a:xfrm>
          <a:prstGeom prst="rect">
            <a:avLst/>
          </a:prstGeom>
        </p:spPr>
      </p:pic>
      <p:pic>
        <p:nvPicPr>
          <p:cNvPr id="60" name="Grafik 59">
            <a:extLst>
              <a:ext uri="{FF2B5EF4-FFF2-40B4-BE49-F238E27FC236}">
                <a16:creationId xmlns:a16="http://schemas.microsoft.com/office/drawing/2014/main" id="{A0A58339-68C9-477A-A95E-11E6D51A566A}"/>
              </a:ext>
            </a:extLst>
          </p:cNvPr>
          <p:cNvPicPr>
            <a:picLocks noChangeAspect="1"/>
          </p:cNvPicPr>
          <p:nvPr/>
        </p:nvPicPr>
        <p:blipFill>
          <a:blip r:embed="rId9"/>
          <a:stretch>
            <a:fillRect/>
          </a:stretch>
        </p:blipFill>
        <p:spPr>
          <a:xfrm>
            <a:off x="9229574" y="1949628"/>
            <a:ext cx="864322" cy="864322"/>
          </a:xfrm>
          <a:prstGeom prst="rect">
            <a:avLst/>
          </a:prstGeom>
        </p:spPr>
      </p:pic>
      <p:sp>
        <p:nvSpPr>
          <p:cNvPr id="5" name="Textfeld 4">
            <a:extLst>
              <a:ext uri="{FF2B5EF4-FFF2-40B4-BE49-F238E27FC236}">
                <a16:creationId xmlns:a16="http://schemas.microsoft.com/office/drawing/2014/main" id="{9FC76EC6-9EB3-11FE-9034-9A21F8C5B34A}"/>
              </a:ext>
            </a:extLst>
          </p:cNvPr>
          <p:cNvSpPr txBox="1"/>
          <p:nvPr/>
        </p:nvSpPr>
        <p:spPr>
          <a:xfrm>
            <a:off x="3370929" y="1293590"/>
            <a:ext cx="1043865" cy="1200329"/>
          </a:xfrm>
          <a:prstGeom prst="rect">
            <a:avLst/>
          </a:prstGeom>
          <a:noFill/>
        </p:spPr>
        <p:txBody>
          <a:bodyPr wrap="square" rtlCol="0">
            <a:spAutoFit/>
          </a:bodyPr>
          <a:lstStyle/>
          <a:p>
            <a:r>
              <a:rPr lang="de-DE" b="1" dirty="0">
                <a:solidFill>
                  <a:schemeClr val="bg1"/>
                </a:solidFill>
              </a:rPr>
              <a:t>5 min</a:t>
            </a:r>
          </a:p>
          <a:p>
            <a:endParaRPr lang="de-DE" b="1" dirty="0">
              <a:solidFill>
                <a:schemeClr val="bg1"/>
              </a:solidFill>
            </a:endParaRPr>
          </a:p>
          <a:p>
            <a:endParaRPr lang="de-DE" b="1" dirty="0">
              <a:solidFill>
                <a:schemeClr val="bg1"/>
              </a:solidFill>
            </a:endParaRPr>
          </a:p>
          <a:p>
            <a:r>
              <a:rPr lang="de-DE" b="1" dirty="0">
                <a:solidFill>
                  <a:schemeClr val="bg1"/>
                </a:solidFill>
              </a:rPr>
              <a:t>IMAP</a:t>
            </a:r>
          </a:p>
        </p:txBody>
      </p:sp>
    </p:spTree>
    <p:custDataLst>
      <p:tags r:id="rId1"/>
    </p:custDataLst>
    <p:extLst>
      <p:ext uri="{BB962C8B-B14F-4D97-AF65-F5344CB8AC3E}">
        <p14:creationId xmlns:p14="http://schemas.microsoft.com/office/powerpoint/2010/main" val="91077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1.04167E-6 2.22222E-6 L 0.11198 0.35301 " pathEditMode="relative" rAng="0" ptsTypes="AA">
                                      <p:cBhvr>
                                        <p:cTn id="42" dur="2000" fill="hold"/>
                                        <p:tgtEl>
                                          <p:spTgt spid="8"/>
                                        </p:tgtEl>
                                        <p:attrNameLst>
                                          <p:attrName>ppt_x</p:attrName>
                                          <p:attrName>ppt_y</p:attrName>
                                        </p:attrNameLst>
                                      </p:cBhvr>
                                      <p:rCtr x="5391" y="18519"/>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down)">
                                      <p:cBhvr>
                                        <p:cTn id="68" dur="580">
                                          <p:stCondLst>
                                            <p:cond delay="0"/>
                                          </p:stCondLst>
                                        </p:cTn>
                                        <p:tgtEl>
                                          <p:spTgt spid="60"/>
                                        </p:tgtEl>
                                      </p:cBhvr>
                                    </p:animEffect>
                                    <p:anim calcmode="lin" valueType="num">
                                      <p:cBhvr>
                                        <p:cTn id="69" dur="1822"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60"/>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60"/>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60"/>
                                        </p:tgtEl>
                                        <p:attrNameLst>
                                          <p:attrName>ppt_y</p:attrName>
                                        </p:attrNameLst>
                                      </p:cBhvr>
                                      <p:tavLst>
                                        <p:tav tm="0" fmla="#ppt_y-sin(pi*$)/81">
                                          <p:val>
                                            <p:fltVal val="0"/>
                                          </p:val>
                                        </p:tav>
                                        <p:tav tm="100000">
                                          <p:val>
                                            <p:fltVal val="1"/>
                                          </p:val>
                                        </p:tav>
                                      </p:tavLst>
                                    </p:anim>
                                    <p:animScale>
                                      <p:cBhvr>
                                        <p:cTn id="74" dur="26">
                                          <p:stCondLst>
                                            <p:cond delay="650"/>
                                          </p:stCondLst>
                                        </p:cTn>
                                        <p:tgtEl>
                                          <p:spTgt spid="60"/>
                                        </p:tgtEl>
                                      </p:cBhvr>
                                      <p:to x="100000" y="60000"/>
                                    </p:animScale>
                                    <p:animScale>
                                      <p:cBhvr>
                                        <p:cTn id="75" dur="166" decel="50000">
                                          <p:stCondLst>
                                            <p:cond delay="676"/>
                                          </p:stCondLst>
                                        </p:cTn>
                                        <p:tgtEl>
                                          <p:spTgt spid="60"/>
                                        </p:tgtEl>
                                      </p:cBhvr>
                                      <p:to x="100000" y="100000"/>
                                    </p:animScale>
                                    <p:animScale>
                                      <p:cBhvr>
                                        <p:cTn id="76" dur="26">
                                          <p:stCondLst>
                                            <p:cond delay="1312"/>
                                          </p:stCondLst>
                                        </p:cTn>
                                        <p:tgtEl>
                                          <p:spTgt spid="60"/>
                                        </p:tgtEl>
                                      </p:cBhvr>
                                      <p:to x="100000" y="80000"/>
                                    </p:animScale>
                                    <p:animScale>
                                      <p:cBhvr>
                                        <p:cTn id="77" dur="166" decel="50000">
                                          <p:stCondLst>
                                            <p:cond delay="1338"/>
                                          </p:stCondLst>
                                        </p:cTn>
                                        <p:tgtEl>
                                          <p:spTgt spid="60"/>
                                        </p:tgtEl>
                                      </p:cBhvr>
                                      <p:to x="100000" y="100000"/>
                                    </p:animScale>
                                    <p:animScale>
                                      <p:cBhvr>
                                        <p:cTn id="78" dur="26">
                                          <p:stCondLst>
                                            <p:cond delay="1642"/>
                                          </p:stCondLst>
                                        </p:cTn>
                                        <p:tgtEl>
                                          <p:spTgt spid="60"/>
                                        </p:tgtEl>
                                      </p:cBhvr>
                                      <p:to x="100000" y="90000"/>
                                    </p:animScale>
                                    <p:animScale>
                                      <p:cBhvr>
                                        <p:cTn id="79" dur="166" decel="50000">
                                          <p:stCondLst>
                                            <p:cond delay="1668"/>
                                          </p:stCondLst>
                                        </p:cTn>
                                        <p:tgtEl>
                                          <p:spTgt spid="60"/>
                                        </p:tgtEl>
                                      </p:cBhvr>
                                      <p:to x="100000" y="100000"/>
                                    </p:animScale>
                                    <p:animScale>
                                      <p:cBhvr>
                                        <p:cTn id="80" dur="26">
                                          <p:stCondLst>
                                            <p:cond delay="1808"/>
                                          </p:stCondLst>
                                        </p:cTn>
                                        <p:tgtEl>
                                          <p:spTgt spid="60"/>
                                        </p:tgtEl>
                                      </p:cBhvr>
                                      <p:to x="100000" y="95000"/>
                                    </p:animScale>
                                    <p:animScale>
                                      <p:cBhvr>
                                        <p:cTn id="81" dur="166" decel="50000">
                                          <p:stCondLst>
                                            <p:cond delay="1834"/>
                                          </p:stCondLst>
                                        </p:cTn>
                                        <p:tgtEl>
                                          <p:spTgt spid="60"/>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8.33333E-7 1.85185E-6 L -0.36016 -0.4206 " pathEditMode="relative" rAng="0" ptsTypes="AA">
                                      <p:cBhvr>
                                        <p:cTn id="100" dur="2000" fill="hold"/>
                                        <p:tgtEl>
                                          <p:spTgt spid="55"/>
                                        </p:tgtEl>
                                        <p:attrNameLst>
                                          <p:attrName>ppt_x</p:attrName>
                                          <p:attrName>ppt_y</p:attrName>
                                        </p:attrNameLst>
                                      </p:cBhvr>
                                      <p:rCtr x="-18008" y="-21042"/>
                                    </p:animMotion>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barn(inVertical)">
                                      <p:cBhvr>
                                        <p:cTn id="105" dur="500"/>
                                        <p:tgtEl>
                                          <p:spTgt spid="57"/>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2.08333E-6 -2.22222E-6 L 0.16393 -0.06296 " pathEditMode="relative" rAng="0" ptsTypes="AA">
                                      <p:cBhvr>
                                        <p:cTn id="109" dur="2000" fill="hold"/>
                                        <p:tgtEl>
                                          <p:spTgt spid="60"/>
                                        </p:tgtEl>
                                        <p:attrNameLst>
                                          <p:attrName>ppt_x</p:attrName>
                                          <p:attrName>ppt_y</p:attrName>
                                        </p:attrNameLst>
                                      </p:cBhvr>
                                      <p:rCtr x="8190" y="-3148"/>
                                    </p:animMotion>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nodeType="clickEffect">
                                  <p:stCondLst>
                                    <p:cond delay="0"/>
                                  </p:stCondLst>
                                  <p:childTnLst>
                                    <p:animMotion origin="layout" path="M 0.11198 0.35301 L 0.2388 0.35393 " pathEditMode="relative" rAng="0" ptsTypes="AA">
                                      <p:cBhvr>
                                        <p:cTn id="113" dur="2000" fill="hold"/>
                                        <p:tgtEl>
                                          <p:spTgt spid="8"/>
                                        </p:tgtEl>
                                        <p:attrNameLst>
                                          <p:attrName>ppt_x</p:attrName>
                                          <p:attrName>ppt_y</p:attrName>
                                        </p:attrNameLst>
                                      </p:cBhvr>
                                      <p:rCtr x="634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8206D-E75D-4100-A316-42EEFB877C4A}"/>
              </a:ext>
            </a:extLst>
          </p:cNvPr>
          <p:cNvSpPr>
            <a:spLocks noGrp="1"/>
          </p:cNvSpPr>
          <p:nvPr>
            <p:ph type="title"/>
          </p:nvPr>
        </p:nvSpPr>
        <p:spPr/>
        <p:txBody>
          <a:bodyPr/>
          <a:lstStyle/>
          <a:p>
            <a:r>
              <a:rPr lang="de-DE" dirty="0"/>
              <a:t>IMAP-Verbindung</a:t>
            </a:r>
          </a:p>
        </p:txBody>
      </p:sp>
      <p:pic>
        <p:nvPicPr>
          <p:cNvPr id="3" name="Grafik 2">
            <a:extLst>
              <a:ext uri="{FF2B5EF4-FFF2-40B4-BE49-F238E27FC236}">
                <a16:creationId xmlns:a16="http://schemas.microsoft.com/office/drawing/2014/main" id="{8190424D-DE9E-45BA-8BAD-3400AC0B3398}"/>
              </a:ext>
            </a:extLst>
          </p:cNvPr>
          <p:cNvPicPr>
            <a:picLocks noChangeAspect="1"/>
          </p:cNvPicPr>
          <p:nvPr/>
        </p:nvPicPr>
        <p:blipFill>
          <a:blip r:embed="rId3"/>
          <a:stretch>
            <a:fillRect/>
          </a:stretch>
        </p:blipFill>
        <p:spPr>
          <a:xfrm>
            <a:off x="747541" y="2315214"/>
            <a:ext cx="1313924" cy="1313924"/>
          </a:xfrm>
          <a:prstGeom prst="rect">
            <a:avLst/>
          </a:prstGeom>
        </p:spPr>
      </p:pic>
      <p:pic>
        <p:nvPicPr>
          <p:cNvPr id="4" name="Grafik 3">
            <a:extLst>
              <a:ext uri="{FF2B5EF4-FFF2-40B4-BE49-F238E27FC236}">
                <a16:creationId xmlns:a16="http://schemas.microsoft.com/office/drawing/2014/main" id="{90395F19-6023-44AF-8E08-0DF440FD679B}"/>
              </a:ext>
            </a:extLst>
          </p:cNvPr>
          <p:cNvPicPr>
            <a:picLocks noChangeAspect="1"/>
          </p:cNvPicPr>
          <p:nvPr/>
        </p:nvPicPr>
        <p:blipFill>
          <a:blip r:embed="rId4"/>
          <a:stretch>
            <a:fillRect/>
          </a:stretch>
        </p:blipFill>
        <p:spPr>
          <a:xfrm>
            <a:off x="882485" y="3962332"/>
            <a:ext cx="1135482" cy="331762"/>
          </a:xfrm>
          <a:prstGeom prst="rect">
            <a:avLst/>
          </a:prstGeom>
        </p:spPr>
      </p:pic>
      <p:pic>
        <p:nvPicPr>
          <p:cNvPr id="6" name="Grafik 5">
            <a:extLst>
              <a:ext uri="{FF2B5EF4-FFF2-40B4-BE49-F238E27FC236}">
                <a16:creationId xmlns:a16="http://schemas.microsoft.com/office/drawing/2014/main" id="{F1D09E79-46A9-42D0-B6E2-9DD30960CAAF}"/>
              </a:ext>
            </a:extLst>
          </p:cNvPr>
          <p:cNvPicPr>
            <a:picLocks noChangeAspect="1"/>
          </p:cNvPicPr>
          <p:nvPr/>
        </p:nvPicPr>
        <p:blipFill>
          <a:blip r:embed="rId5"/>
          <a:stretch>
            <a:fillRect/>
          </a:stretch>
        </p:blipFill>
        <p:spPr>
          <a:xfrm>
            <a:off x="4317043" y="1842717"/>
            <a:ext cx="2038933" cy="2038933"/>
          </a:xfrm>
          <a:prstGeom prst="rect">
            <a:avLst/>
          </a:prstGeom>
        </p:spPr>
      </p:pic>
      <p:pic>
        <p:nvPicPr>
          <p:cNvPr id="7" name="Grafik 6">
            <a:extLst>
              <a:ext uri="{FF2B5EF4-FFF2-40B4-BE49-F238E27FC236}">
                <a16:creationId xmlns:a16="http://schemas.microsoft.com/office/drawing/2014/main" id="{56110637-6ED7-4A1E-B7AC-D684A0DFB307}"/>
              </a:ext>
            </a:extLst>
          </p:cNvPr>
          <p:cNvPicPr>
            <a:picLocks noChangeAspect="1"/>
          </p:cNvPicPr>
          <p:nvPr/>
        </p:nvPicPr>
        <p:blipFill>
          <a:blip r:embed="rId6"/>
          <a:stretch>
            <a:fillRect/>
          </a:stretch>
        </p:blipFill>
        <p:spPr>
          <a:xfrm rot="621237">
            <a:off x="2771713" y="2390500"/>
            <a:ext cx="921238" cy="921238"/>
          </a:xfrm>
          <a:prstGeom prst="rect">
            <a:avLst/>
          </a:prstGeom>
        </p:spPr>
      </p:pic>
      <p:sp>
        <p:nvSpPr>
          <p:cNvPr id="9" name="Textfeld 8">
            <a:extLst>
              <a:ext uri="{FF2B5EF4-FFF2-40B4-BE49-F238E27FC236}">
                <a16:creationId xmlns:a16="http://schemas.microsoft.com/office/drawing/2014/main" id="{800CC72F-70FC-4368-A9EA-1D11D6DA84CA}"/>
              </a:ext>
            </a:extLst>
          </p:cNvPr>
          <p:cNvSpPr txBox="1"/>
          <p:nvPr/>
        </p:nvSpPr>
        <p:spPr>
          <a:xfrm>
            <a:off x="6551407" y="942069"/>
            <a:ext cx="5351929" cy="5632311"/>
          </a:xfrm>
          <a:prstGeom prst="rect">
            <a:avLst/>
          </a:prstGeom>
          <a:solidFill>
            <a:schemeClr val="bg2">
              <a:lumMod val="75000"/>
            </a:schemeClr>
          </a:solidFill>
        </p:spPr>
        <p:txBody>
          <a:bodyPr wrap="square" rtlCol="0">
            <a:spAutoFit/>
          </a:bodyPr>
          <a:lstStyle/>
          <a:p>
            <a:r>
              <a:rPr lang="de-DE" sz="1400" b="1" dirty="0">
                <a:latin typeface="Calibri Light" panose="020F0302020204030204" pitchFamily="34" charset="0"/>
                <a:ea typeface="Calibri Light" panose="020F0302020204030204" pitchFamily="34" charset="0"/>
                <a:cs typeface="Calibri Light" panose="020F0302020204030204" pitchFamily="34" charset="0"/>
              </a:rPr>
              <a:t>ERSTES SETUP</a:t>
            </a:r>
          </a:p>
          <a:p>
            <a:pPr marL="171450" indent="-171450">
              <a:buFontTx/>
              <a:buChar char="-"/>
            </a:pPr>
            <a:r>
              <a:rPr lang="de-DE" sz="1400" b="1" dirty="0">
                <a:solidFill>
                  <a:srgbClr val="C9D1D9"/>
                </a:solidFill>
                <a:latin typeface="Calibri Light" panose="020F0302020204030204" pitchFamily="34" charset="0"/>
                <a:ea typeface="Calibri Light" panose="020F0302020204030204" pitchFamily="34" charset="0"/>
                <a:cs typeface="Calibri Light" panose="020F0302020204030204" pitchFamily="34" charset="0"/>
              </a:rPr>
              <a:t>Email Adresse</a:t>
            </a:r>
          </a:p>
          <a:p>
            <a:pPr marL="171450" indent="-171450">
              <a:buFontTx/>
              <a:buChar char="-"/>
            </a:pPr>
            <a:r>
              <a:rPr lang="de-DE" sz="14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Password</a:t>
            </a:r>
          </a:p>
          <a:p>
            <a:endParaRPr lang="de-DE" sz="14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lang="de-DE" sz="1400" b="1" dirty="0">
                <a:latin typeface="Calibri Light" panose="020F0302020204030204" pitchFamily="34" charset="0"/>
                <a:ea typeface="Calibri Light" panose="020F0302020204030204" pitchFamily="34" charset="0"/>
                <a:cs typeface="Calibri Light" panose="020F0302020204030204" pitchFamily="34" charset="0"/>
              </a:rPr>
              <a:t>IMAP-Verbindung herstellen</a:t>
            </a:r>
          </a:p>
          <a:p>
            <a:pPr marL="171450" indent="-171450">
              <a:buFontTx/>
              <a:buChar char="-"/>
            </a:pPr>
            <a:r>
              <a:rPr lang="de-DE" sz="14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PORT 993 </a:t>
            </a:r>
          </a:p>
          <a:p>
            <a:pPr marL="171450" indent="-171450">
              <a:buFontTx/>
              <a:buChar char="-"/>
            </a:pPr>
            <a:r>
              <a:rPr lang="de-DE" sz="1400" b="1" dirty="0">
                <a:latin typeface="Calibri Light" panose="020F0302020204030204" pitchFamily="34" charset="0"/>
                <a:ea typeface="Calibri Light" panose="020F0302020204030204" pitchFamily="34" charset="0"/>
                <a:cs typeface="Calibri Light" panose="020F0302020204030204" pitchFamily="34" charset="0"/>
              </a:rPr>
              <a:t>SSL-Verbindung: imaplib.IMAP4-SSL</a:t>
            </a:r>
            <a:endParaRPr lang="de-DE" sz="14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endParaRPr>
          </a:p>
          <a:p>
            <a:endParaRPr lang="de-DE" sz="14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lang="de-DE" sz="1400" b="1" dirty="0">
                <a:latin typeface="Calibri Light" panose="020F0302020204030204" pitchFamily="34" charset="0"/>
                <a:ea typeface="Calibri Light" panose="020F0302020204030204" pitchFamily="34" charset="0"/>
                <a:cs typeface="Calibri Light" panose="020F0302020204030204" pitchFamily="34" charset="0"/>
              </a:rPr>
              <a:t>Fehlerbehandlung und Wiederholungen</a:t>
            </a:r>
            <a:endParaRPr lang="de-DE" sz="1400" b="1" dirty="0">
              <a:solidFill>
                <a:srgbClr val="C9D1D9"/>
              </a:solidFill>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Tx/>
              <a:buChar char="-"/>
            </a:pPr>
            <a:r>
              <a:rPr lang="de-DE" sz="1400" dirty="0">
                <a:latin typeface="Calibri Light" panose="020F0302020204030204" pitchFamily="34" charset="0"/>
                <a:ea typeface="Calibri Light" panose="020F0302020204030204" pitchFamily="34" charset="0"/>
                <a:cs typeface="Calibri Light" panose="020F0302020204030204" pitchFamily="34" charset="0"/>
              </a:rPr>
              <a:t>Falls die Verbindung fehlschlägt</a:t>
            </a:r>
          </a:p>
          <a:p>
            <a:pPr marL="628650" lvl="1" indent="-171450">
              <a:buFontTx/>
              <a:buChar char="-"/>
            </a:pPr>
            <a:r>
              <a:rPr lang="de-DE" sz="1400" b="1" dirty="0">
                <a:latin typeface="Calibri Light" panose="020F0302020204030204" pitchFamily="34" charset="0"/>
                <a:ea typeface="Calibri Light" panose="020F0302020204030204" pitchFamily="34" charset="0"/>
                <a:cs typeface="Calibri Light" panose="020F0302020204030204" pitchFamily="34" charset="0"/>
              </a:rPr>
              <a:t>Fehlerprotokollierung:</a:t>
            </a:r>
            <a:r>
              <a:rPr lang="de-DE" sz="1400" dirty="0">
                <a:latin typeface="Calibri Light" panose="020F0302020204030204" pitchFamily="34" charset="0"/>
                <a:ea typeface="Calibri Light" panose="020F0302020204030204" pitchFamily="34" charset="0"/>
                <a:cs typeface="Calibri Light" panose="020F0302020204030204" pitchFamily="34" charset="0"/>
              </a:rPr>
              <a:t> Der Fehler wird in ein Log geschrieben.</a:t>
            </a:r>
          </a:p>
          <a:p>
            <a:pPr marL="628650" lvl="1" indent="-171450">
              <a:buFontTx/>
              <a:buChar char="-"/>
            </a:pPr>
            <a:r>
              <a:rPr lang="de-DE" sz="1400" b="1" dirty="0">
                <a:latin typeface="Calibri Light" panose="020F0302020204030204" pitchFamily="34" charset="0"/>
                <a:ea typeface="Calibri Light" panose="020F0302020204030204" pitchFamily="34" charset="0"/>
                <a:cs typeface="Calibri Light" panose="020F0302020204030204" pitchFamily="34" charset="0"/>
              </a:rPr>
              <a:t>Wiederholungsversuche:</a:t>
            </a:r>
            <a:r>
              <a:rPr lang="de-DE" sz="1400" dirty="0">
                <a:latin typeface="Calibri Light" panose="020F0302020204030204" pitchFamily="34" charset="0"/>
                <a:ea typeface="Calibri Light" panose="020F0302020204030204" pitchFamily="34" charset="0"/>
                <a:cs typeface="Calibri Light" panose="020F0302020204030204" pitchFamily="34" charset="0"/>
              </a:rPr>
              <a:t> Der Code wartet eine definierte Zeit (</a:t>
            </a:r>
            <a:r>
              <a:rPr lang="de-DE" sz="1400" b="1" dirty="0" err="1">
                <a:latin typeface="Calibri Light" panose="020F0302020204030204" pitchFamily="34" charset="0"/>
                <a:ea typeface="Calibri Light" panose="020F0302020204030204" pitchFamily="34" charset="0"/>
                <a:cs typeface="Calibri Light" panose="020F0302020204030204" pitchFamily="34" charset="0"/>
              </a:rPr>
              <a:t>retry_delay</a:t>
            </a:r>
            <a:r>
              <a:rPr lang="de-DE" sz="1400" dirty="0">
                <a:latin typeface="Calibri Light" panose="020F0302020204030204" pitchFamily="34" charset="0"/>
                <a:ea typeface="Calibri Light" panose="020F0302020204030204" pitchFamily="34" charset="0"/>
                <a:cs typeface="Calibri Light" panose="020F0302020204030204" pitchFamily="34" charset="0"/>
              </a:rPr>
              <a:t>) und versucht die Verbindung erneut.</a:t>
            </a:r>
            <a:endParaRPr lang="de-DE" sz="14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lang="de-DE" sz="1200" b="1" dirty="0">
                <a:solidFill>
                  <a:srgbClr val="C9D1D9"/>
                </a:solidFill>
                <a:latin typeface="Calibri Light" panose="020F0302020204030204" pitchFamily="34" charset="0"/>
                <a:ea typeface="Calibri Light" panose="020F0302020204030204" pitchFamily="34" charset="0"/>
                <a:cs typeface="Calibri Light" panose="020F0302020204030204" pitchFamily="34" charset="0"/>
              </a:rPr>
              <a:t>	</a:t>
            </a:r>
            <a:r>
              <a:rPr lang="en-US" sz="1200" b="0" dirty="0">
                <a:solidFill>
                  <a:srgbClr val="EC8E2C"/>
                </a:solidFill>
                <a:effectLst/>
                <a:latin typeface="Calibri Light" panose="020F0302020204030204" pitchFamily="34" charset="0"/>
                <a:ea typeface="Calibri Light" panose="020F0302020204030204" pitchFamily="34" charset="0"/>
                <a:cs typeface="Calibri Light" panose="020F0302020204030204" pitchFamily="34" charset="0"/>
              </a:rPr>
              <a:t>def</a:t>
            </a:r>
            <a:r>
              <a:rPr lang="en-US" sz="1200" b="0"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200" b="0" dirty="0" err="1">
                <a:solidFill>
                  <a:srgbClr val="D2A8FF"/>
                </a:solidFill>
                <a:effectLst/>
                <a:latin typeface="Calibri Light" panose="020F0302020204030204" pitchFamily="34" charset="0"/>
                <a:ea typeface="Calibri Light" panose="020F0302020204030204" pitchFamily="34" charset="0"/>
                <a:cs typeface="Calibri Light" panose="020F0302020204030204" pitchFamily="34" charset="0"/>
              </a:rPr>
              <a:t>get_imap_connection</a:t>
            </a:r>
            <a:r>
              <a:rPr lang="en-US" sz="1200" b="0"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US" sz="1200" b="0" dirty="0" err="1">
                <a:solidFill>
                  <a:srgbClr val="FDAC54"/>
                </a:solidFill>
                <a:effectLst/>
                <a:latin typeface="Calibri Light" panose="020F0302020204030204" pitchFamily="34" charset="0"/>
                <a:ea typeface="Calibri Light" panose="020F0302020204030204" pitchFamily="34" charset="0"/>
                <a:cs typeface="Calibri Light" panose="020F0302020204030204" pitchFamily="34" charset="0"/>
              </a:rPr>
              <a:t>max_retries</a:t>
            </a:r>
            <a:r>
              <a:rPr lang="en-US" sz="1200" b="0" dirty="0">
                <a:solidFill>
                  <a:srgbClr val="EC8E2C"/>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US" sz="1200" b="0" dirty="0">
                <a:solidFill>
                  <a:srgbClr val="79C0FF"/>
                </a:solidFill>
                <a:effectLst/>
                <a:latin typeface="Calibri Light" panose="020F0302020204030204" pitchFamily="34" charset="0"/>
                <a:ea typeface="Calibri Light" panose="020F0302020204030204" pitchFamily="34" charset="0"/>
                <a:cs typeface="Calibri Light" panose="020F0302020204030204" pitchFamily="34" charset="0"/>
              </a:rPr>
              <a:t>5</a:t>
            </a:r>
            <a:r>
              <a:rPr lang="en-US" sz="1200" b="0"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sz="1200" b="0" dirty="0" err="1">
                <a:solidFill>
                  <a:srgbClr val="FDAC54"/>
                </a:solidFill>
                <a:effectLst/>
                <a:latin typeface="Calibri Light" panose="020F0302020204030204" pitchFamily="34" charset="0"/>
                <a:ea typeface="Calibri Light" panose="020F0302020204030204" pitchFamily="34" charset="0"/>
                <a:cs typeface="Calibri Light" panose="020F0302020204030204" pitchFamily="34" charset="0"/>
              </a:rPr>
              <a:t>retry_delay</a:t>
            </a:r>
            <a:r>
              <a:rPr lang="en-US" sz="1200" b="0" dirty="0">
                <a:solidFill>
                  <a:srgbClr val="EC8E2C"/>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US" sz="1200" b="0" dirty="0">
                <a:solidFill>
                  <a:srgbClr val="79C0FF"/>
                </a:solidFill>
                <a:effectLst/>
                <a:latin typeface="Calibri Light" panose="020F0302020204030204" pitchFamily="34" charset="0"/>
                <a:ea typeface="Calibri Light" panose="020F0302020204030204" pitchFamily="34" charset="0"/>
                <a:cs typeface="Calibri Light" panose="020F0302020204030204" pitchFamily="34" charset="0"/>
              </a:rPr>
              <a:t>10</a:t>
            </a:r>
            <a:r>
              <a:rPr lang="en-US" sz="1200" b="0"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a:t>
            </a:r>
          </a:p>
          <a:p>
            <a:endParaRPr lang="de-DE" sz="1400" b="1" dirty="0">
              <a:solidFill>
                <a:srgbClr val="C9D1D9"/>
              </a:solidFill>
              <a:latin typeface="Calibri Light" panose="020F0302020204030204" pitchFamily="34" charset="0"/>
              <a:ea typeface="Calibri Light" panose="020F0302020204030204" pitchFamily="34" charset="0"/>
              <a:cs typeface="Calibri Light" panose="020F0302020204030204" pitchFamily="34" charset="0"/>
            </a:endParaRPr>
          </a:p>
          <a:p>
            <a:endParaRPr lang="de-DE" sz="1400" b="1" dirty="0">
              <a:solidFill>
                <a:srgbClr val="C9D1D9"/>
              </a:solidFill>
              <a:latin typeface="Calibri Light" panose="020F0302020204030204" pitchFamily="34" charset="0"/>
              <a:ea typeface="Calibri Light" panose="020F0302020204030204" pitchFamily="34" charset="0"/>
              <a:cs typeface="Calibri Light" panose="020F0302020204030204" pitchFamily="34" charset="0"/>
            </a:endParaRPr>
          </a:p>
          <a:p>
            <a:r>
              <a:rPr lang="de-DE" sz="1400" b="1" dirty="0">
                <a:latin typeface="Calibri Light" panose="020F0302020204030204" pitchFamily="34" charset="0"/>
                <a:ea typeface="Calibri Light" panose="020F0302020204030204" pitchFamily="34" charset="0"/>
                <a:cs typeface="Calibri Light" panose="020F0302020204030204" pitchFamily="34" charset="0"/>
              </a:rPr>
              <a:t>Globale Timeout-Einstellung:</a:t>
            </a:r>
            <a:endParaRPr lang="de-DE" sz="1400" dirty="0">
              <a:latin typeface="Calibri Light" panose="020F0302020204030204" pitchFamily="34" charset="0"/>
              <a:ea typeface="Calibri Light" panose="020F0302020204030204" pitchFamily="34" charset="0"/>
              <a:cs typeface="Calibri Light" panose="020F0302020204030204" pitchFamily="34" charset="0"/>
            </a:endParaRPr>
          </a:p>
          <a:p>
            <a:r>
              <a:rPr lang="de-DE" sz="1400" dirty="0">
                <a:latin typeface="Calibri Light" panose="020F0302020204030204" pitchFamily="34" charset="0"/>
                <a:ea typeface="Calibri Light" panose="020F0302020204030204" pitchFamily="34" charset="0"/>
                <a:cs typeface="Calibri Light" panose="020F0302020204030204" pitchFamily="34" charset="0"/>
              </a:rPr>
              <a:t>Es wird ein </a:t>
            </a:r>
            <a:r>
              <a:rPr lang="de-DE" sz="1400" b="1" dirty="0">
                <a:latin typeface="Calibri Light" panose="020F0302020204030204" pitchFamily="34" charset="0"/>
                <a:ea typeface="Calibri Light" panose="020F0302020204030204" pitchFamily="34" charset="0"/>
                <a:cs typeface="Calibri Light" panose="020F0302020204030204" pitchFamily="34" charset="0"/>
              </a:rPr>
              <a:t>Timeout von 5 Minute</a:t>
            </a:r>
            <a:r>
              <a:rPr lang="de-DE" sz="1400" dirty="0">
                <a:latin typeface="Calibri Light" panose="020F0302020204030204" pitchFamily="34" charset="0"/>
                <a:ea typeface="Calibri Light" panose="020F0302020204030204" pitchFamily="34" charset="0"/>
                <a:cs typeface="Calibri Light" panose="020F0302020204030204" pitchFamily="34" charset="0"/>
              </a:rPr>
              <a:t> für alle Netzwerkverbindungen gesetzt, um lange Wartezeiten zu vermeiden und den Server nicht zu belasten.</a:t>
            </a:r>
          </a:p>
          <a:p>
            <a:endParaRPr lang="de-DE" sz="1400" b="1" dirty="0">
              <a:latin typeface="Calibri Light" panose="020F0302020204030204" pitchFamily="34" charset="0"/>
              <a:ea typeface="Calibri Light" panose="020F0302020204030204" pitchFamily="34" charset="0"/>
              <a:cs typeface="Calibri Light" panose="020F0302020204030204" pitchFamily="34" charset="0"/>
            </a:endParaRPr>
          </a:p>
          <a:p>
            <a:r>
              <a:rPr lang="de-DE" sz="1400" b="1" dirty="0">
                <a:latin typeface="Calibri Light" panose="020F0302020204030204" pitchFamily="34" charset="0"/>
                <a:ea typeface="Calibri Light" panose="020F0302020204030204" pitchFamily="34" charset="0"/>
                <a:cs typeface="Calibri Light" panose="020F0302020204030204" pitchFamily="34" charset="0"/>
              </a:rPr>
              <a:t>EMAILS PROCESS</a:t>
            </a:r>
          </a:p>
          <a:p>
            <a:r>
              <a:rPr lang="de-DE" sz="1400" dirty="0">
                <a:latin typeface="Calibri Light" panose="020F0302020204030204" pitchFamily="34" charset="0"/>
                <a:ea typeface="Calibri Light" panose="020F0302020204030204" pitchFamily="34" charset="0"/>
                <a:cs typeface="Calibri Light" panose="020F0302020204030204" pitchFamily="34" charset="0"/>
              </a:rPr>
              <a:t>- Nachverfolgung der letzten E-Mail-ID</a:t>
            </a:r>
          </a:p>
          <a:p>
            <a:r>
              <a:rPr lang="de-DE" sz="1400" dirty="0">
                <a:latin typeface="Calibri Light" panose="020F0302020204030204" pitchFamily="34" charset="0"/>
                <a:ea typeface="Calibri Light" panose="020F0302020204030204" pitchFamily="34" charset="0"/>
                <a:cs typeface="Calibri Light" panose="020F0302020204030204" pitchFamily="34" charset="0"/>
              </a:rPr>
              <a:t>- D</a:t>
            </a:r>
            <a:r>
              <a:rPr lang="de-DE" sz="1400" dirty="0"/>
              <a:t>ie E-Mails bleiben im selben Zustand, nachdem sie verarbeitet wurden.</a:t>
            </a:r>
            <a:endParaRPr lang="de-DE" sz="1400" dirty="0">
              <a:latin typeface="Calibri Light" panose="020F0302020204030204" pitchFamily="34" charset="0"/>
              <a:ea typeface="Calibri Light" panose="020F0302020204030204" pitchFamily="34" charset="0"/>
              <a:cs typeface="Calibri Light" panose="020F0302020204030204" pitchFamily="34" charset="0"/>
            </a:endParaRPr>
          </a:p>
          <a:p>
            <a:endParaRPr lang="de-DE" sz="1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Textfeld 9">
            <a:extLst>
              <a:ext uri="{FF2B5EF4-FFF2-40B4-BE49-F238E27FC236}">
                <a16:creationId xmlns:a16="http://schemas.microsoft.com/office/drawing/2014/main" id="{340203B6-424D-4539-AEA2-7625EE70A0BB}"/>
              </a:ext>
            </a:extLst>
          </p:cNvPr>
          <p:cNvSpPr txBox="1"/>
          <p:nvPr/>
        </p:nvSpPr>
        <p:spPr>
          <a:xfrm>
            <a:off x="4801137" y="3924762"/>
            <a:ext cx="1205010" cy="738664"/>
          </a:xfrm>
          <a:prstGeom prst="rect">
            <a:avLst/>
          </a:prstGeom>
          <a:noFill/>
        </p:spPr>
        <p:txBody>
          <a:bodyPr wrap="none" rtlCol="0">
            <a:spAutoFit/>
          </a:bodyPr>
          <a:lstStyle/>
          <a:p>
            <a:r>
              <a:rPr lang="de-DE" sz="1400" dirty="0"/>
              <a:t>Email Adresse</a:t>
            </a:r>
          </a:p>
          <a:p>
            <a:r>
              <a:rPr lang="de-DE" sz="1400" dirty="0"/>
              <a:t>Password</a:t>
            </a:r>
          </a:p>
          <a:p>
            <a:endParaRPr lang="de-DE" sz="1400" dirty="0"/>
          </a:p>
        </p:txBody>
      </p:sp>
      <p:sp>
        <p:nvSpPr>
          <p:cNvPr id="15" name="Textfeld 14">
            <a:extLst>
              <a:ext uri="{FF2B5EF4-FFF2-40B4-BE49-F238E27FC236}">
                <a16:creationId xmlns:a16="http://schemas.microsoft.com/office/drawing/2014/main" id="{BD6302A3-1DFF-48CC-8B06-CF4323969813}"/>
              </a:ext>
            </a:extLst>
          </p:cNvPr>
          <p:cNvSpPr txBox="1"/>
          <p:nvPr/>
        </p:nvSpPr>
        <p:spPr>
          <a:xfrm>
            <a:off x="2653349" y="2130548"/>
            <a:ext cx="1071810" cy="369332"/>
          </a:xfrm>
          <a:prstGeom prst="rect">
            <a:avLst/>
          </a:prstGeom>
          <a:noFill/>
        </p:spPr>
        <p:txBody>
          <a:bodyPr wrap="square">
            <a:spAutoFit/>
          </a:bodyPr>
          <a:lstStyle/>
          <a:p>
            <a:r>
              <a:rPr lang="de-DE" sz="18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rPr>
              <a:t>PORT 993 </a:t>
            </a:r>
          </a:p>
        </p:txBody>
      </p:sp>
      <p:sp>
        <p:nvSpPr>
          <p:cNvPr id="17" name="Textfeld 16">
            <a:extLst>
              <a:ext uri="{FF2B5EF4-FFF2-40B4-BE49-F238E27FC236}">
                <a16:creationId xmlns:a16="http://schemas.microsoft.com/office/drawing/2014/main" id="{ECF2A087-27CE-4ACE-9175-03941A32997F}"/>
              </a:ext>
            </a:extLst>
          </p:cNvPr>
          <p:cNvSpPr txBox="1"/>
          <p:nvPr/>
        </p:nvSpPr>
        <p:spPr>
          <a:xfrm>
            <a:off x="2120690" y="3196533"/>
            <a:ext cx="2196353" cy="461665"/>
          </a:xfrm>
          <a:prstGeom prst="rect">
            <a:avLst/>
          </a:prstGeom>
          <a:noFill/>
        </p:spPr>
        <p:txBody>
          <a:bodyPr wrap="square">
            <a:spAutoFit/>
          </a:bodyPr>
          <a:lstStyle/>
          <a:p>
            <a:pPr algn="ctr"/>
            <a:r>
              <a:rPr lang="de-DE" sz="1200" b="1" dirty="0">
                <a:latin typeface="Calibri Light" panose="020F0302020204030204" pitchFamily="34" charset="0"/>
                <a:ea typeface="Calibri Light" panose="020F0302020204030204" pitchFamily="34" charset="0"/>
                <a:cs typeface="Calibri Light" panose="020F0302020204030204" pitchFamily="34" charset="0"/>
              </a:rPr>
              <a:t>SSL-Verbindung:</a:t>
            </a:r>
          </a:p>
          <a:p>
            <a:pPr algn="ctr"/>
            <a:r>
              <a:rPr lang="de-DE" sz="1200" b="1" dirty="0">
                <a:latin typeface="Calibri Light" panose="020F0302020204030204" pitchFamily="34" charset="0"/>
                <a:ea typeface="Calibri Light" panose="020F0302020204030204" pitchFamily="34" charset="0"/>
                <a:cs typeface="Calibri Light" panose="020F0302020204030204" pitchFamily="34" charset="0"/>
              </a:rPr>
              <a:t>imaplib.IMAP4-SSL</a:t>
            </a:r>
            <a:endParaRPr lang="de-DE" sz="1200" b="1" dirty="0">
              <a:solidFill>
                <a:srgbClr val="C9D1D9"/>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9" name="Grafik 18">
            <a:extLst>
              <a:ext uri="{FF2B5EF4-FFF2-40B4-BE49-F238E27FC236}">
                <a16:creationId xmlns:a16="http://schemas.microsoft.com/office/drawing/2014/main" id="{03EBEBD1-8E58-4381-9350-64C06EBEBB8C}"/>
              </a:ext>
            </a:extLst>
          </p:cNvPr>
          <p:cNvPicPr>
            <a:picLocks noChangeAspect="1"/>
          </p:cNvPicPr>
          <p:nvPr/>
        </p:nvPicPr>
        <p:blipFill>
          <a:blip r:embed="rId7"/>
          <a:stretch>
            <a:fillRect/>
          </a:stretch>
        </p:blipFill>
        <p:spPr>
          <a:xfrm>
            <a:off x="3018160" y="3619764"/>
            <a:ext cx="431430" cy="431430"/>
          </a:xfrm>
          <a:prstGeom prst="rect">
            <a:avLst/>
          </a:prstGeom>
        </p:spPr>
      </p:pic>
    </p:spTree>
    <p:extLst>
      <p:ext uri="{BB962C8B-B14F-4D97-AF65-F5344CB8AC3E}">
        <p14:creationId xmlns:p14="http://schemas.microsoft.com/office/powerpoint/2010/main" val="306152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500"/>
                                        <p:tgtEl>
                                          <p:spTgt spid="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fade">
                                      <p:cBhvr>
                                        <p:cTn id="13" dur="500"/>
                                        <p:tgtEl>
                                          <p:spTgt spid="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8" end="8"/>
                                            </p:txEl>
                                          </p:spTgt>
                                        </p:tgtEl>
                                        <p:attrNameLst>
                                          <p:attrName>style.visibility</p:attrName>
                                        </p:attrNameLst>
                                      </p:cBhvr>
                                      <p:to>
                                        <p:strVal val="visible"/>
                                      </p:to>
                                    </p:set>
                                    <p:animEffect transition="in" filter="fade">
                                      <p:cBhvr>
                                        <p:cTn id="18" dur="500"/>
                                        <p:tgtEl>
                                          <p:spTgt spid="9">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animEffect transition="in" filter="fade">
                                      <p:cBhvr>
                                        <p:cTn id="21" dur="500"/>
                                        <p:tgtEl>
                                          <p:spTgt spid="9">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10" end="10"/>
                                            </p:txEl>
                                          </p:spTgt>
                                        </p:tgtEl>
                                        <p:attrNameLst>
                                          <p:attrName>style.visibility</p:attrName>
                                        </p:attrNameLst>
                                      </p:cBhvr>
                                      <p:to>
                                        <p:strVal val="visible"/>
                                      </p:to>
                                    </p:set>
                                    <p:animEffect transition="in" filter="fade">
                                      <p:cBhvr>
                                        <p:cTn id="24" dur="500"/>
                                        <p:tgtEl>
                                          <p:spTgt spid="9">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animEffect transition="in" filter="fade">
                                      <p:cBhvr>
                                        <p:cTn id="27" dur="500"/>
                                        <p:tgtEl>
                                          <p:spTgt spid="9">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12" end="12"/>
                                            </p:txEl>
                                          </p:spTgt>
                                        </p:tgtEl>
                                        <p:attrNameLst>
                                          <p:attrName>style.visibility</p:attrName>
                                        </p:attrNameLst>
                                      </p:cBhvr>
                                      <p:to>
                                        <p:strVal val="visible"/>
                                      </p:to>
                                    </p:set>
                                    <p:animEffect transition="in" filter="fade">
                                      <p:cBhvr>
                                        <p:cTn id="30" dur="500"/>
                                        <p:tgtEl>
                                          <p:spTgt spid="9">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5" end="15"/>
                                            </p:txEl>
                                          </p:spTgt>
                                        </p:tgtEl>
                                        <p:attrNameLst>
                                          <p:attrName>style.visibility</p:attrName>
                                        </p:attrNameLst>
                                      </p:cBhvr>
                                      <p:to>
                                        <p:strVal val="visible"/>
                                      </p:to>
                                    </p:set>
                                    <p:animEffect transition="in" filter="fade">
                                      <p:cBhvr>
                                        <p:cTn id="35" dur="500"/>
                                        <p:tgtEl>
                                          <p:spTgt spid="9">
                                            <p:txEl>
                                              <p:pRg st="15" end="1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6" end="16"/>
                                            </p:txEl>
                                          </p:spTgt>
                                        </p:tgtEl>
                                        <p:attrNameLst>
                                          <p:attrName>style.visibility</p:attrName>
                                        </p:attrNameLst>
                                      </p:cBhvr>
                                      <p:to>
                                        <p:strVal val="visible"/>
                                      </p:to>
                                    </p:set>
                                    <p:animEffect transition="in" filter="fade">
                                      <p:cBhvr>
                                        <p:cTn id="38" dur="500"/>
                                        <p:tgtEl>
                                          <p:spTgt spid="9">
                                            <p:txEl>
                                              <p:pRg st="16" end="1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18" end="18"/>
                                            </p:txEl>
                                          </p:spTgt>
                                        </p:tgtEl>
                                        <p:attrNameLst>
                                          <p:attrName>style.visibility</p:attrName>
                                        </p:attrNameLst>
                                      </p:cBhvr>
                                      <p:to>
                                        <p:strVal val="visible"/>
                                      </p:to>
                                    </p:set>
                                    <p:animEffect transition="in" filter="fade">
                                      <p:cBhvr>
                                        <p:cTn id="43" dur="500"/>
                                        <p:tgtEl>
                                          <p:spTgt spid="9">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xEl>
                                              <p:pRg st="19" end="19"/>
                                            </p:txEl>
                                          </p:spTgt>
                                        </p:tgtEl>
                                        <p:attrNameLst>
                                          <p:attrName>style.visibility</p:attrName>
                                        </p:attrNameLst>
                                      </p:cBhvr>
                                      <p:to>
                                        <p:strVal val="visible"/>
                                      </p:to>
                                    </p:set>
                                    <p:animEffect transition="in" filter="fade">
                                      <p:cBhvr>
                                        <p:cTn id="46" dur="500"/>
                                        <p:tgtEl>
                                          <p:spTgt spid="9">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
                                            <p:txEl>
                                              <p:pRg st="20" end="20"/>
                                            </p:txEl>
                                          </p:spTgt>
                                        </p:tgtEl>
                                        <p:attrNameLst>
                                          <p:attrName>style.visibility</p:attrName>
                                        </p:attrNameLst>
                                      </p:cBhvr>
                                      <p:to>
                                        <p:strVal val="visible"/>
                                      </p:to>
                                    </p:set>
                                    <p:animEffect transition="in" filter="fade">
                                      <p:cBhvr>
                                        <p:cTn id="49" dur="500"/>
                                        <p:tgtEl>
                                          <p:spTgt spid="9">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CEE22F0-55AF-4671-978A-32949ED498CB}"/>
              </a:ext>
            </a:extLst>
          </p:cNvPr>
          <p:cNvPicPr>
            <a:picLocks noChangeAspect="1"/>
          </p:cNvPicPr>
          <p:nvPr/>
        </p:nvPicPr>
        <p:blipFill>
          <a:blip r:embed="rId4"/>
          <a:stretch>
            <a:fillRect/>
          </a:stretch>
        </p:blipFill>
        <p:spPr>
          <a:xfrm>
            <a:off x="883577" y="751887"/>
            <a:ext cx="10027577" cy="5748515"/>
          </a:xfrm>
          <a:prstGeom prst="rect">
            <a:avLst/>
          </a:prstGeom>
        </p:spPr>
      </p:pic>
      <p:sp>
        <p:nvSpPr>
          <p:cNvPr id="5" name="Textfeld 4">
            <a:extLst>
              <a:ext uri="{FF2B5EF4-FFF2-40B4-BE49-F238E27FC236}">
                <a16:creationId xmlns:a16="http://schemas.microsoft.com/office/drawing/2014/main" id="{15E3C163-D412-44C1-838D-1963F8C81AD0}"/>
              </a:ext>
            </a:extLst>
          </p:cNvPr>
          <p:cNvSpPr txBox="1"/>
          <p:nvPr/>
        </p:nvSpPr>
        <p:spPr>
          <a:xfrm>
            <a:off x="797623" y="382555"/>
            <a:ext cx="2865272" cy="369332"/>
          </a:xfrm>
          <a:prstGeom prst="rect">
            <a:avLst/>
          </a:prstGeom>
          <a:noFill/>
        </p:spPr>
        <p:txBody>
          <a:bodyPr wrap="none" rtlCol="0">
            <a:spAutoFit/>
          </a:bodyPr>
          <a:lstStyle/>
          <a:p>
            <a:r>
              <a:rPr lang="de-DE" dirty="0"/>
              <a:t>Class </a:t>
            </a:r>
            <a:r>
              <a:rPr lang="de-DE" dirty="0" err="1"/>
              <a:t>EmailWithAttachments</a:t>
            </a:r>
            <a:endParaRPr lang="de-DE" dirty="0"/>
          </a:p>
        </p:txBody>
      </p:sp>
      <p:pic>
        <p:nvPicPr>
          <p:cNvPr id="7" name="Grafik 6">
            <a:extLst>
              <a:ext uri="{FF2B5EF4-FFF2-40B4-BE49-F238E27FC236}">
                <a16:creationId xmlns:a16="http://schemas.microsoft.com/office/drawing/2014/main" id="{D630941F-CBAE-4EFA-B82E-8A486F2D87DC}"/>
              </a:ext>
            </a:extLst>
          </p:cNvPr>
          <p:cNvPicPr>
            <a:picLocks noChangeAspect="1"/>
          </p:cNvPicPr>
          <p:nvPr/>
        </p:nvPicPr>
        <p:blipFill>
          <a:blip r:embed="rId5"/>
          <a:stretch>
            <a:fillRect/>
          </a:stretch>
        </p:blipFill>
        <p:spPr>
          <a:xfrm>
            <a:off x="883577" y="751887"/>
            <a:ext cx="9390580" cy="4969212"/>
          </a:xfrm>
          <a:prstGeom prst="rect">
            <a:avLst/>
          </a:prstGeom>
        </p:spPr>
      </p:pic>
      <p:pic>
        <p:nvPicPr>
          <p:cNvPr id="8" name="Grafik 7">
            <a:extLst>
              <a:ext uri="{FF2B5EF4-FFF2-40B4-BE49-F238E27FC236}">
                <a16:creationId xmlns:a16="http://schemas.microsoft.com/office/drawing/2014/main" id="{44E92394-416D-4EC6-8A31-534A25A2E9CC}"/>
              </a:ext>
            </a:extLst>
          </p:cNvPr>
          <p:cNvPicPr>
            <a:picLocks noChangeAspect="1"/>
          </p:cNvPicPr>
          <p:nvPr/>
        </p:nvPicPr>
        <p:blipFill>
          <a:blip r:embed="rId6"/>
          <a:stretch>
            <a:fillRect/>
          </a:stretch>
        </p:blipFill>
        <p:spPr>
          <a:xfrm>
            <a:off x="9742551" y="751887"/>
            <a:ext cx="566736" cy="566736"/>
          </a:xfrm>
          <a:prstGeom prst="rect">
            <a:avLst/>
          </a:prstGeom>
        </p:spPr>
      </p:pic>
    </p:spTree>
    <p:custDataLst>
      <p:tags r:id="rId1"/>
    </p:custDataLst>
    <p:extLst>
      <p:ext uri="{BB962C8B-B14F-4D97-AF65-F5344CB8AC3E}">
        <p14:creationId xmlns:p14="http://schemas.microsoft.com/office/powerpoint/2010/main" val="10336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2A106-3F86-4288-9CAD-02A4E4C93E10}"/>
              </a:ext>
            </a:extLst>
          </p:cNvPr>
          <p:cNvSpPr>
            <a:spLocks noGrp="1"/>
          </p:cNvSpPr>
          <p:nvPr>
            <p:ph type="title"/>
          </p:nvPr>
        </p:nvSpPr>
        <p:spPr>
          <a:xfrm>
            <a:off x="480611" y="161364"/>
            <a:ext cx="10131425" cy="1456267"/>
          </a:xfrm>
        </p:spPr>
        <p:txBody>
          <a:bodyPr/>
          <a:lstStyle/>
          <a:p>
            <a:r>
              <a:rPr lang="de-DE" dirty="0"/>
              <a:t>Datenextraktion</a:t>
            </a:r>
          </a:p>
        </p:txBody>
      </p:sp>
      <p:graphicFrame>
        <p:nvGraphicFramePr>
          <p:cNvPr id="6" name="Tabelle 6">
            <a:extLst>
              <a:ext uri="{FF2B5EF4-FFF2-40B4-BE49-F238E27FC236}">
                <a16:creationId xmlns:a16="http://schemas.microsoft.com/office/drawing/2014/main" id="{9C611BB4-DBF8-4FC0-B6E4-44571670AF76}"/>
              </a:ext>
            </a:extLst>
          </p:cNvPr>
          <p:cNvGraphicFramePr>
            <a:graphicFrameLocks noGrp="1"/>
          </p:cNvGraphicFramePr>
          <p:nvPr>
            <p:extLst>
              <p:ext uri="{D42A27DB-BD31-4B8C-83A1-F6EECF244321}">
                <p14:modId xmlns:p14="http://schemas.microsoft.com/office/powerpoint/2010/main" val="1939637545"/>
              </p:ext>
            </p:extLst>
          </p:nvPr>
        </p:nvGraphicFramePr>
        <p:xfrm>
          <a:off x="480611" y="1743635"/>
          <a:ext cx="11272120" cy="4512825"/>
        </p:xfrm>
        <a:graphic>
          <a:graphicData uri="http://schemas.openxmlformats.org/drawingml/2006/table">
            <a:tbl>
              <a:tblPr firstRow="1" bandRow="1">
                <a:tableStyleId>{5C22544A-7EE6-4342-B048-85BDC9FD1C3A}</a:tableStyleId>
              </a:tblPr>
              <a:tblGrid>
                <a:gridCol w="2254424">
                  <a:extLst>
                    <a:ext uri="{9D8B030D-6E8A-4147-A177-3AD203B41FA5}">
                      <a16:colId xmlns:a16="http://schemas.microsoft.com/office/drawing/2014/main" val="3892475842"/>
                    </a:ext>
                  </a:extLst>
                </a:gridCol>
                <a:gridCol w="2254424">
                  <a:extLst>
                    <a:ext uri="{9D8B030D-6E8A-4147-A177-3AD203B41FA5}">
                      <a16:colId xmlns:a16="http://schemas.microsoft.com/office/drawing/2014/main" val="2798873558"/>
                    </a:ext>
                  </a:extLst>
                </a:gridCol>
                <a:gridCol w="2254424">
                  <a:extLst>
                    <a:ext uri="{9D8B030D-6E8A-4147-A177-3AD203B41FA5}">
                      <a16:colId xmlns:a16="http://schemas.microsoft.com/office/drawing/2014/main" val="2292882257"/>
                    </a:ext>
                  </a:extLst>
                </a:gridCol>
                <a:gridCol w="2254424">
                  <a:extLst>
                    <a:ext uri="{9D8B030D-6E8A-4147-A177-3AD203B41FA5}">
                      <a16:colId xmlns:a16="http://schemas.microsoft.com/office/drawing/2014/main" val="364583289"/>
                    </a:ext>
                  </a:extLst>
                </a:gridCol>
                <a:gridCol w="2254424">
                  <a:extLst>
                    <a:ext uri="{9D8B030D-6E8A-4147-A177-3AD203B41FA5}">
                      <a16:colId xmlns:a16="http://schemas.microsoft.com/office/drawing/2014/main" val="4243127544"/>
                    </a:ext>
                  </a:extLst>
                </a:gridCol>
              </a:tblGrid>
              <a:tr h="1344661">
                <a:tc>
                  <a:txBody>
                    <a:bodyPr/>
                    <a:lstStyle/>
                    <a:p>
                      <a:pPr algn="ctr"/>
                      <a:r>
                        <a:rPr lang="de-DE" dirty="0"/>
                        <a:t>VERGLEICH</a:t>
                      </a:r>
                    </a:p>
                  </a:txBody>
                  <a:tcPr anchor="ctr"/>
                </a:tc>
                <a:tc>
                  <a:txBody>
                    <a:bodyPr/>
                    <a:lstStyle/>
                    <a:p>
                      <a:pPr algn="ctr"/>
                      <a:endParaRPr lang="de-DE" dirty="0"/>
                    </a:p>
                    <a:p>
                      <a:pPr algn="ctr"/>
                      <a:r>
                        <a:rPr lang="de-DE" dirty="0"/>
                        <a:t>GPT API</a:t>
                      </a:r>
                    </a:p>
                  </a:txBody>
                  <a:tcPr/>
                </a:tc>
                <a:tc>
                  <a:txBody>
                    <a:bodyPr/>
                    <a:lstStyle/>
                    <a:p>
                      <a:pPr algn="ctr"/>
                      <a:r>
                        <a:rPr lang="de-DE" dirty="0" err="1"/>
                        <a:t>Textract</a:t>
                      </a:r>
                      <a:r>
                        <a:rPr lang="de-DE" dirty="0"/>
                        <a:t> </a:t>
                      </a:r>
                    </a:p>
                    <a:p>
                      <a:pPr algn="ctr"/>
                      <a:r>
                        <a:rPr lang="de-DE" dirty="0" err="1"/>
                        <a:t>Analyze.expense</a:t>
                      </a:r>
                      <a:endParaRPr lang="de-DE" dirty="0"/>
                    </a:p>
                  </a:txBody>
                  <a:tcPr/>
                </a:tc>
                <a:tc>
                  <a:txBody>
                    <a:bodyPr/>
                    <a:lstStyle/>
                    <a:p>
                      <a:pPr algn="ctr"/>
                      <a:r>
                        <a:rPr lang="de-DE" dirty="0" err="1"/>
                        <a:t>Document</a:t>
                      </a:r>
                      <a:r>
                        <a:rPr lang="de-DE" dirty="0"/>
                        <a:t> AI </a:t>
                      </a:r>
                    </a:p>
                    <a:p>
                      <a:pPr algn="ctr"/>
                      <a:r>
                        <a:rPr lang="de-DE" dirty="0" err="1"/>
                        <a:t>Invoice</a:t>
                      </a:r>
                      <a:r>
                        <a:rPr lang="de-DE" dirty="0"/>
                        <a:t> Parser</a:t>
                      </a:r>
                    </a:p>
                    <a:p>
                      <a:pPr algn="ctr"/>
                      <a:endParaRPr lang="de-DE" dirty="0"/>
                    </a:p>
                  </a:txBody>
                  <a:tcPr/>
                </a:tc>
                <a:tc>
                  <a:txBody>
                    <a:bodyPr/>
                    <a:lstStyle/>
                    <a:p>
                      <a:pPr algn="ctr"/>
                      <a:r>
                        <a:rPr lang="de-DE" dirty="0" err="1"/>
                        <a:t>Regex</a:t>
                      </a:r>
                      <a:r>
                        <a:rPr lang="de-DE" dirty="0"/>
                        <a:t> + OCR +</a:t>
                      </a:r>
                    </a:p>
                    <a:p>
                      <a:pPr algn="ctr"/>
                      <a:r>
                        <a:rPr lang="de-DE" dirty="0"/>
                        <a:t>Python Bibliotheken</a:t>
                      </a:r>
                    </a:p>
                  </a:txBody>
                  <a:tcPr/>
                </a:tc>
                <a:extLst>
                  <a:ext uri="{0D108BD9-81ED-4DB2-BD59-A6C34878D82A}">
                    <a16:rowId xmlns:a16="http://schemas.microsoft.com/office/drawing/2014/main" val="2135233685"/>
                  </a:ext>
                </a:extLst>
              </a:tr>
              <a:tr h="63202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Effizienz</a:t>
                      </a:r>
                    </a:p>
                  </a:txBody>
                  <a:tcPr anchor="ctr"/>
                </a:tc>
                <a:tc>
                  <a:txBody>
                    <a:bodyPr/>
                    <a:lstStyle/>
                    <a:p>
                      <a:pPr algn="ctr"/>
                      <a:r>
                        <a:rPr lang="de-DE" dirty="0"/>
                        <a:t>80%</a:t>
                      </a:r>
                    </a:p>
                  </a:txBody>
                  <a:tcPr anchor="ctr"/>
                </a:tc>
                <a:tc>
                  <a:txBody>
                    <a:bodyPr/>
                    <a:lstStyle/>
                    <a:p>
                      <a:pPr algn="ctr"/>
                      <a:r>
                        <a:rPr lang="de-DE" dirty="0"/>
                        <a:t>99%</a:t>
                      </a:r>
                    </a:p>
                  </a:txBody>
                  <a:tcPr anchor="ctr"/>
                </a:tc>
                <a:tc>
                  <a:txBody>
                    <a:bodyPr/>
                    <a:lstStyle/>
                    <a:p>
                      <a:pPr algn="ctr"/>
                      <a:r>
                        <a:rPr lang="de-DE" dirty="0"/>
                        <a:t>99%</a:t>
                      </a:r>
                    </a:p>
                  </a:txBody>
                  <a:tcPr anchor="ctr"/>
                </a:tc>
                <a:tc>
                  <a:txBody>
                    <a:bodyPr/>
                    <a:lstStyle/>
                    <a:p>
                      <a:pPr algn="ctr"/>
                      <a:r>
                        <a:rPr lang="de-DE" dirty="0"/>
                        <a:t>80%</a:t>
                      </a:r>
                    </a:p>
                  </a:txBody>
                  <a:tcPr anchor="ctr"/>
                </a:tc>
                <a:extLst>
                  <a:ext uri="{0D108BD9-81ED-4DB2-BD59-A6C34878D82A}">
                    <a16:rowId xmlns:a16="http://schemas.microsoft.com/office/drawing/2014/main" val="1300862087"/>
                  </a:ext>
                </a:extLst>
              </a:tr>
              <a:tr h="63202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t>Autonomie</a:t>
                      </a:r>
                    </a:p>
                  </a:txBody>
                  <a:tcPr anchor="ctr"/>
                </a:tc>
                <a:tc>
                  <a:txBody>
                    <a:bodyPr/>
                    <a:lstStyle/>
                    <a:p>
                      <a:pPr algn="ctr"/>
                      <a:r>
                        <a:rPr lang="de-DE" dirty="0"/>
                        <a:t>99%</a:t>
                      </a:r>
                    </a:p>
                  </a:txBody>
                  <a:tcPr anchor="ctr"/>
                </a:tc>
                <a:tc>
                  <a:txBody>
                    <a:bodyPr/>
                    <a:lstStyle/>
                    <a:p>
                      <a:pPr algn="ctr"/>
                      <a:r>
                        <a:rPr lang="de-DE" dirty="0"/>
                        <a:t>99%</a:t>
                      </a:r>
                    </a:p>
                  </a:txBody>
                  <a:tcPr anchor="ctr"/>
                </a:tc>
                <a:tc>
                  <a:txBody>
                    <a:bodyPr/>
                    <a:lstStyle/>
                    <a:p>
                      <a:pPr algn="ctr"/>
                      <a:r>
                        <a:rPr lang="de-DE" dirty="0"/>
                        <a:t>99%</a:t>
                      </a:r>
                    </a:p>
                  </a:txBody>
                  <a:tcPr anchor="ctr"/>
                </a:tc>
                <a:tc>
                  <a:txBody>
                    <a:bodyPr/>
                    <a:lstStyle/>
                    <a:p>
                      <a:pPr algn="ctr"/>
                      <a:r>
                        <a:rPr lang="de-DE" dirty="0"/>
                        <a:t>80%</a:t>
                      </a:r>
                    </a:p>
                  </a:txBody>
                  <a:tcPr anchor="ctr"/>
                </a:tc>
                <a:extLst>
                  <a:ext uri="{0D108BD9-81ED-4DB2-BD59-A6C34878D82A}">
                    <a16:rowId xmlns:a16="http://schemas.microsoft.com/office/drawing/2014/main" val="2656102584"/>
                  </a:ext>
                </a:extLst>
              </a:tr>
              <a:tr h="632021">
                <a:tc>
                  <a:txBody>
                    <a:bodyPr/>
                    <a:lstStyle/>
                    <a:p>
                      <a:pPr algn="ctr"/>
                      <a:r>
                        <a:rPr lang="de-DE" dirty="0"/>
                        <a:t>Preis</a:t>
                      </a:r>
                    </a:p>
                  </a:txBody>
                  <a:tcPr anchor="ctr"/>
                </a:tc>
                <a:tc>
                  <a:txBody>
                    <a:bodyPr/>
                    <a:lstStyle/>
                    <a:p>
                      <a:pPr algn="ctr"/>
                      <a:r>
                        <a:rPr lang="de-DE" dirty="0"/>
                        <a:t>Tokens</a:t>
                      </a:r>
                    </a:p>
                  </a:txBody>
                  <a:tcPr anchor="ctr"/>
                </a:tc>
                <a:tc>
                  <a:txBody>
                    <a:bodyPr/>
                    <a:lstStyle/>
                    <a:p>
                      <a:pPr algn="r"/>
                      <a:r>
                        <a:rPr lang="de-DE" dirty="0"/>
                        <a:t>10€ x 1000 </a:t>
                      </a:r>
                      <a:r>
                        <a:rPr lang="de-DE" dirty="0" err="1"/>
                        <a:t>seiten</a:t>
                      </a:r>
                      <a:endParaRPr lang="de-DE" dirty="0"/>
                    </a:p>
                  </a:txBody>
                  <a:tcPr anchor="ctr"/>
                </a:tc>
                <a:tc>
                  <a:txBody>
                    <a:bodyPr/>
                    <a:lstStyle/>
                    <a:p>
                      <a:pPr algn="r"/>
                      <a:r>
                        <a:rPr lang="de-DE" dirty="0"/>
                        <a:t> 10$ x 100 </a:t>
                      </a:r>
                      <a:r>
                        <a:rPr lang="de-DE" dirty="0" err="1"/>
                        <a:t>seiten</a:t>
                      </a:r>
                      <a:endParaRPr lang="de-DE" dirty="0"/>
                    </a:p>
                  </a:txBody>
                  <a:tcPr anchor="ctr"/>
                </a:tc>
                <a:tc>
                  <a:txBody>
                    <a:bodyPr/>
                    <a:lstStyle/>
                    <a:p>
                      <a:pPr algn="ctr"/>
                      <a:r>
                        <a:rPr lang="de-DE" dirty="0"/>
                        <a:t>Gratis</a:t>
                      </a:r>
                    </a:p>
                  </a:txBody>
                  <a:tcPr anchor="ctr"/>
                </a:tc>
                <a:extLst>
                  <a:ext uri="{0D108BD9-81ED-4DB2-BD59-A6C34878D82A}">
                    <a16:rowId xmlns:a16="http://schemas.microsoft.com/office/drawing/2014/main" val="1580498296"/>
                  </a:ext>
                </a:extLst>
              </a:tr>
              <a:tr h="632021">
                <a:tc>
                  <a:txBody>
                    <a:bodyPr/>
                    <a:lstStyle/>
                    <a:p>
                      <a:pPr algn="ctr"/>
                      <a:r>
                        <a:rPr lang="de-DE" dirty="0"/>
                        <a:t>Anforderungen</a:t>
                      </a:r>
                    </a:p>
                  </a:txBody>
                  <a:tcPr anchor="ctr"/>
                </a:tc>
                <a:tc>
                  <a:txBody>
                    <a:bodyPr/>
                    <a:lstStyle/>
                    <a:p>
                      <a:pPr algn="ctr"/>
                      <a:r>
                        <a:rPr lang="de-DE" dirty="0"/>
                        <a:t>X</a:t>
                      </a:r>
                    </a:p>
                  </a:txBody>
                  <a:tcPr anchor="ctr"/>
                </a:tc>
                <a:tc>
                  <a:txBody>
                    <a:bodyPr/>
                    <a:lstStyle/>
                    <a:p>
                      <a:pPr algn="ctr"/>
                      <a:r>
                        <a:rPr lang="de-DE" dirty="0"/>
                        <a:t>S3</a:t>
                      </a:r>
                    </a:p>
                  </a:txBody>
                  <a:tcPr anchor="ctr"/>
                </a:tc>
                <a:tc>
                  <a:txBody>
                    <a:bodyPr/>
                    <a:lstStyle/>
                    <a:p>
                      <a:pPr algn="ctr"/>
                      <a:r>
                        <a:rPr lang="de-DE" dirty="0" err="1"/>
                        <a:t>GoogleCloud</a:t>
                      </a:r>
                      <a:endParaRPr lang="de-DE" dirty="0"/>
                    </a:p>
                  </a:txBody>
                  <a:tcPr anchor="ctr"/>
                </a:tc>
                <a:tc>
                  <a:txBody>
                    <a:bodyPr/>
                    <a:lstStyle/>
                    <a:p>
                      <a:pPr algn="ctr"/>
                      <a:r>
                        <a:rPr lang="de-DE" dirty="0"/>
                        <a:t>Installation </a:t>
                      </a:r>
                      <a:r>
                        <a:rPr lang="de-DE" dirty="0" err="1"/>
                        <a:t>Pytesseract</a:t>
                      </a:r>
                      <a:endParaRPr lang="de-DE" dirty="0"/>
                    </a:p>
                  </a:txBody>
                  <a:tcPr anchor="ctr"/>
                </a:tc>
                <a:extLst>
                  <a:ext uri="{0D108BD9-81ED-4DB2-BD59-A6C34878D82A}">
                    <a16:rowId xmlns:a16="http://schemas.microsoft.com/office/drawing/2014/main" val="522050650"/>
                  </a:ext>
                </a:extLst>
              </a:tr>
              <a:tr h="632021">
                <a:tc>
                  <a:txBody>
                    <a:bodyPr/>
                    <a:lstStyle/>
                    <a:p>
                      <a:pPr algn="ctr"/>
                      <a:r>
                        <a:rPr lang="de-DE" dirty="0"/>
                        <a:t>Dateityp</a:t>
                      </a:r>
                    </a:p>
                  </a:txBody>
                  <a:tcPr anchor="ctr"/>
                </a:tc>
                <a:tc>
                  <a:txBody>
                    <a:bodyPr/>
                    <a:lstStyle/>
                    <a:p>
                      <a:pPr algn="ctr"/>
                      <a:r>
                        <a:rPr lang="de-DE" dirty="0"/>
                        <a:t>Nur Text</a:t>
                      </a:r>
                    </a:p>
                  </a:txBody>
                  <a:tcPr anchor="ctr"/>
                </a:tc>
                <a:tc>
                  <a:txBody>
                    <a:bodyPr/>
                    <a:lstStyle/>
                    <a:p>
                      <a:pPr algn="ctr"/>
                      <a:r>
                        <a:rPr lang="de-DE" dirty="0"/>
                        <a:t>PDF, JPEG, TIFF, PNG</a:t>
                      </a:r>
                    </a:p>
                  </a:txBody>
                  <a:tcPr anchor="ctr"/>
                </a:tc>
                <a:tc>
                  <a:txBody>
                    <a:bodyPr/>
                    <a:lstStyle/>
                    <a:p>
                      <a:pPr algn="ctr"/>
                      <a:r>
                        <a:rPr lang="de-DE" dirty="0"/>
                        <a:t>PDF, JPEG, TIFF, PNG</a:t>
                      </a:r>
                    </a:p>
                  </a:txBody>
                  <a:tcPr anchor="ctr"/>
                </a:tc>
                <a:tc>
                  <a:txBody>
                    <a:bodyPr/>
                    <a:lstStyle/>
                    <a:p>
                      <a:pPr algn="ctr"/>
                      <a:r>
                        <a:rPr lang="de-DE" dirty="0"/>
                        <a:t>Nur Text</a:t>
                      </a:r>
                    </a:p>
                  </a:txBody>
                  <a:tcPr anchor="ctr"/>
                </a:tc>
                <a:extLst>
                  <a:ext uri="{0D108BD9-81ED-4DB2-BD59-A6C34878D82A}">
                    <a16:rowId xmlns:a16="http://schemas.microsoft.com/office/drawing/2014/main" val="2408541295"/>
                  </a:ext>
                </a:extLst>
              </a:tr>
            </a:tbl>
          </a:graphicData>
        </a:graphic>
      </p:graphicFrame>
      <p:pic>
        <p:nvPicPr>
          <p:cNvPr id="10" name="Grafik 9">
            <a:extLst>
              <a:ext uri="{FF2B5EF4-FFF2-40B4-BE49-F238E27FC236}">
                <a16:creationId xmlns:a16="http://schemas.microsoft.com/office/drawing/2014/main" id="{F6B4A106-FB69-4BC3-A052-7F8AAAAB02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06540" y="2453615"/>
            <a:ext cx="914875" cy="547882"/>
          </a:xfrm>
          <a:prstGeom prst="rect">
            <a:avLst/>
          </a:prstGeom>
        </p:spPr>
      </p:pic>
      <p:pic>
        <p:nvPicPr>
          <p:cNvPr id="12" name="Grafik 11">
            <a:extLst>
              <a:ext uri="{FF2B5EF4-FFF2-40B4-BE49-F238E27FC236}">
                <a16:creationId xmlns:a16="http://schemas.microsoft.com/office/drawing/2014/main" id="{FB4F2A67-ADC9-4465-80F1-642788FFA654}"/>
              </a:ext>
            </a:extLst>
          </p:cNvPr>
          <p:cNvPicPr>
            <a:picLocks noChangeAspect="1"/>
          </p:cNvPicPr>
          <p:nvPr/>
        </p:nvPicPr>
        <p:blipFill>
          <a:blip r:embed="rId6"/>
          <a:stretch>
            <a:fillRect/>
          </a:stretch>
        </p:blipFill>
        <p:spPr>
          <a:xfrm>
            <a:off x="10455930" y="2438339"/>
            <a:ext cx="563158" cy="563158"/>
          </a:xfrm>
          <a:prstGeom prst="rect">
            <a:avLst/>
          </a:prstGeom>
        </p:spPr>
      </p:pic>
      <p:pic>
        <p:nvPicPr>
          <p:cNvPr id="14" name="Grafik 13">
            <a:extLst>
              <a:ext uri="{FF2B5EF4-FFF2-40B4-BE49-F238E27FC236}">
                <a16:creationId xmlns:a16="http://schemas.microsoft.com/office/drawing/2014/main" id="{5A6ED393-4FF2-4380-A8EC-2B771217478A}"/>
              </a:ext>
            </a:extLst>
          </p:cNvPr>
          <p:cNvPicPr>
            <a:picLocks noChangeAspect="1"/>
          </p:cNvPicPr>
          <p:nvPr/>
        </p:nvPicPr>
        <p:blipFill>
          <a:blip r:embed="rId7"/>
          <a:stretch>
            <a:fillRect/>
          </a:stretch>
        </p:blipFill>
        <p:spPr>
          <a:xfrm>
            <a:off x="7335622" y="3124106"/>
            <a:ext cx="478227" cy="478227"/>
          </a:xfrm>
          <a:prstGeom prst="rect">
            <a:avLst/>
          </a:prstGeom>
        </p:spPr>
      </p:pic>
      <p:pic>
        <p:nvPicPr>
          <p:cNvPr id="16" name="Grafik 15">
            <a:extLst>
              <a:ext uri="{FF2B5EF4-FFF2-40B4-BE49-F238E27FC236}">
                <a16:creationId xmlns:a16="http://schemas.microsoft.com/office/drawing/2014/main" id="{727F4B6E-6913-47E6-8DD6-699AC76EC87C}"/>
              </a:ext>
            </a:extLst>
          </p:cNvPr>
          <p:cNvPicPr>
            <a:picLocks noChangeAspect="1"/>
          </p:cNvPicPr>
          <p:nvPr/>
        </p:nvPicPr>
        <p:blipFill>
          <a:blip r:embed="rId8"/>
          <a:stretch>
            <a:fillRect/>
          </a:stretch>
        </p:blipFill>
        <p:spPr>
          <a:xfrm>
            <a:off x="9603148" y="3224283"/>
            <a:ext cx="409429" cy="409429"/>
          </a:xfrm>
          <a:prstGeom prst="rect">
            <a:avLst/>
          </a:prstGeom>
        </p:spPr>
      </p:pic>
      <p:pic>
        <p:nvPicPr>
          <p:cNvPr id="19" name="Grafik 18">
            <a:extLst>
              <a:ext uri="{FF2B5EF4-FFF2-40B4-BE49-F238E27FC236}">
                <a16:creationId xmlns:a16="http://schemas.microsoft.com/office/drawing/2014/main" id="{B673A005-237B-4FC6-9D18-C91E6A6EE88A}"/>
              </a:ext>
            </a:extLst>
          </p:cNvPr>
          <p:cNvPicPr>
            <a:picLocks noChangeAspect="1"/>
          </p:cNvPicPr>
          <p:nvPr/>
        </p:nvPicPr>
        <p:blipFill>
          <a:blip r:embed="rId7"/>
          <a:stretch>
            <a:fillRect/>
          </a:stretch>
        </p:blipFill>
        <p:spPr>
          <a:xfrm>
            <a:off x="5068096" y="3189885"/>
            <a:ext cx="478227" cy="478227"/>
          </a:xfrm>
          <a:prstGeom prst="rect">
            <a:avLst/>
          </a:prstGeom>
        </p:spPr>
      </p:pic>
      <p:pic>
        <p:nvPicPr>
          <p:cNvPr id="20" name="Grafik 19">
            <a:extLst>
              <a:ext uri="{FF2B5EF4-FFF2-40B4-BE49-F238E27FC236}">
                <a16:creationId xmlns:a16="http://schemas.microsoft.com/office/drawing/2014/main" id="{F9BC2DE7-E9FF-4D4D-9C86-F70A5564B994}"/>
              </a:ext>
            </a:extLst>
          </p:cNvPr>
          <p:cNvPicPr>
            <a:picLocks noChangeAspect="1"/>
          </p:cNvPicPr>
          <p:nvPr/>
        </p:nvPicPr>
        <p:blipFill>
          <a:blip r:embed="rId7"/>
          <a:stretch>
            <a:fillRect/>
          </a:stretch>
        </p:blipFill>
        <p:spPr>
          <a:xfrm>
            <a:off x="7335621" y="3787776"/>
            <a:ext cx="478227" cy="478227"/>
          </a:xfrm>
          <a:prstGeom prst="rect">
            <a:avLst/>
          </a:prstGeom>
        </p:spPr>
      </p:pic>
      <p:pic>
        <p:nvPicPr>
          <p:cNvPr id="21" name="Grafik 20">
            <a:extLst>
              <a:ext uri="{FF2B5EF4-FFF2-40B4-BE49-F238E27FC236}">
                <a16:creationId xmlns:a16="http://schemas.microsoft.com/office/drawing/2014/main" id="{6ADE09EF-77C7-4D50-97A1-2FEC415EA909}"/>
              </a:ext>
            </a:extLst>
          </p:cNvPr>
          <p:cNvPicPr>
            <a:picLocks noChangeAspect="1"/>
          </p:cNvPicPr>
          <p:nvPr/>
        </p:nvPicPr>
        <p:blipFill>
          <a:blip r:embed="rId7"/>
          <a:stretch>
            <a:fillRect/>
          </a:stretch>
        </p:blipFill>
        <p:spPr>
          <a:xfrm>
            <a:off x="5068096" y="3809758"/>
            <a:ext cx="478227" cy="478227"/>
          </a:xfrm>
          <a:prstGeom prst="rect">
            <a:avLst/>
          </a:prstGeom>
        </p:spPr>
      </p:pic>
      <p:pic>
        <p:nvPicPr>
          <p:cNvPr id="22" name="Grafik 21">
            <a:extLst>
              <a:ext uri="{FF2B5EF4-FFF2-40B4-BE49-F238E27FC236}">
                <a16:creationId xmlns:a16="http://schemas.microsoft.com/office/drawing/2014/main" id="{2772C259-1FDD-424B-B222-98508281689E}"/>
              </a:ext>
            </a:extLst>
          </p:cNvPr>
          <p:cNvPicPr>
            <a:picLocks noChangeAspect="1"/>
          </p:cNvPicPr>
          <p:nvPr/>
        </p:nvPicPr>
        <p:blipFill>
          <a:blip r:embed="rId8"/>
          <a:stretch>
            <a:fillRect/>
          </a:stretch>
        </p:blipFill>
        <p:spPr>
          <a:xfrm>
            <a:off x="9603147" y="3856574"/>
            <a:ext cx="409429" cy="409429"/>
          </a:xfrm>
          <a:prstGeom prst="rect">
            <a:avLst/>
          </a:prstGeom>
        </p:spPr>
      </p:pic>
      <p:pic>
        <p:nvPicPr>
          <p:cNvPr id="24" name="Grafik 23">
            <a:extLst>
              <a:ext uri="{FF2B5EF4-FFF2-40B4-BE49-F238E27FC236}">
                <a16:creationId xmlns:a16="http://schemas.microsoft.com/office/drawing/2014/main" id="{8938B5ED-E4FA-4B98-A63B-67C6D1B72C03}"/>
              </a:ext>
            </a:extLst>
          </p:cNvPr>
          <p:cNvPicPr>
            <a:picLocks noChangeAspect="1"/>
          </p:cNvPicPr>
          <p:nvPr/>
        </p:nvPicPr>
        <p:blipFill>
          <a:blip r:embed="rId7"/>
          <a:stretch>
            <a:fillRect/>
          </a:stretch>
        </p:blipFill>
        <p:spPr>
          <a:xfrm>
            <a:off x="9579646" y="4385797"/>
            <a:ext cx="478227" cy="478227"/>
          </a:xfrm>
          <a:prstGeom prst="rect">
            <a:avLst/>
          </a:prstGeom>
        </p:spPr>
      </p:pic>
      <p:pic>
        <p:nvPicPr>
          <p:cNvPr id="27" name="Grafik 26">
            <a:extLst>
              <a:ext uri="{FF2B5EF4-FFF2-40B4-BE49-F238E27FC236}">
                <a16:creationId xmlns:a16="http://schemas.microsoft.com/office/drawing/2014/main" id="{3C893ECF-8EAE-4710-B3CC-22FC48083635}"/>
              </a:ext>
            </a:extLst>
          </p:cNvPr>
          <p:cNvPicPr>
            <a:picLocks noChangeAspect="1"/>
          </p:cNvPicPr>
          <p:nvPr/>
        </p:nvPicPr>
        <p:blipFill>
          <a:blip r:embed="rId7"/>
          <a:stretch>
            <a:fillRect/>
          </a:stretch>
        </p:blipFill>
        <p:spPr>
          <a:xfrm>
            <a:off x="5068095" y="4370586"/>
            <a:ext cx="478227" cy="478227"/>
          </a:xfrm>
          <a:prstGeom prst="rect">
            <a:avLst/>
          </a:prstGeom>
        </p:spPr>
      </p:pic>
      <p:pic>
        <p:nvPicPr>
          <p:cNvPr id="30" name="Grafik 29">
            <a:extLst>
              <a:ext uri="{FF2B5EF4-FFF2-40B4-BE49-F238E27FC236}">
                <a16:creationId xmlns:a16="http://schemas.microsoft.com/office/drawing/2014/main" id="{BEE5F2BD-9DE2-4142-8696-2108DECA9F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5505" y="2376621"/>
            <a:ext cx="609600" cy="609600"/>
          </a:xfrm>
          <a:prstGeom prst="rect">
            <a:avLst/>
          </a:prstGeom>
        </p:spPr>
      </p:pic>
      <p:pic>
        <p:nvPicPr>
          <p:cNvPr id="31" name="Grafik 30">
            <a:extLst>
              <a:ext uri="{FF2B5EF4-FFF2-40B4-BE49-F238E27FC236}">
                <a16:creationId xmlns:a16="http://schemas.microsoft.com/office/drawing/2014/main" id="{093B56F5-BE28-469E-ABA8-AACDDC9B3099}"/>
              </a:ext>
            </a:extLst>
          </p:cNvPr>
          <p:cNvPicPr>
            <a:picLocks noChangeAspect="1"/>
          </p:cNvPicPr>
          <p:nvPr/>
        </p:nvPicPr>
        <p:blipFill>
          <a:blip r:embed="rId8"/>
          <a:stretch>
            <a:fillRect/>
          </a:stretch>
        </p:blipFill>
        <p:spPr>
          <a:xfrm>
            <a:off x="2881577" y="4462930"/>
            <a:ext cx="409429" cy="409429"/>
          </a:xfrm>
          <a:prstGeom prst="rect">
            <a:avLst/>
          </a:prstGeom>
        </p:spPr>
      </p:pic>
      <p:pic>
        <p:nvPicPr>
          <p:cNvPr id="32" name="Grafik 31">
            <a:extLst>
              <a:ext uri="{FF2B5EF4-FFF2-40B4-BE49-F238E27FC236}">
                <a16:creationId xmlns:a16="http://schemas.microsoft.com/office/drawing/2014/main" id="{28AF1AF2-34E0-4957-A783-C84B982E87F7}"/>
              </a:ext>
            </a:extLst>
          </p:cNvPr>
          <p:cNvPicPr>
            <a:picLocks noChangeAspect="1"/>
          </p:cNvPicPr>
          <p:nvPr/>
        </p:nvPicPr>
        <p:blipFill>
          <a:blip r:embed="rId7"/>
          <a:stretch>
            <a:fillRect/>
          </a:stretch>
        </p:blipFill>
        <p:spPr>
          <a:xfrm>
            <a:off x="2812779" y="3756904"/>
            <a:ext cx="478227" cy="478227"/>
          </a:xfrm>
          <a:prstGeom prst="rect">
            <a:avLst/>
          </a:prstGeom>
        </p:spPr>
      </p:pic>
      <p:pic>
        <p:nvPicPr>
          <p:cNvPr id="33" name="Grafik 32">
            <a:extLst>
              <a:ext uri="{FF2B5EF4-FFF2-40B4-BE49-F238E27FC236}">
                <a16:creationId xmlns:a16="http://schemas.microsoft.com/office/drawing/2014/main" id="{B47E2D59-F938-43B4-BB0B-09097F6C21E0}"/>
              </a:ext>
            </a:extLst>
          </p:cNvPr>
          <p:cNvPicPr>
            <a:picLocks noChangeAspect="1"/>
          </p:cNvPicPr>
          <p:nvPr/>
        </p:nvPicPr>
        <p:blipFill>
          <a:blip r:embed="rId8"/>
          <a:stretch>
            <a:fillRect/>
          </a:stretch>
        </p:blipFill>
        <p:spPr>
          <a:xfrm>
            <a:off x="2847177" y="3189885"/>
            <a:ext cx="409429" cy="409429"/>
          </a:xfrm>
          <a:prstGeom prst="rect">
            <a:avLst/>
          </a:prstGeom>
        </p:spPr>
      </p:pic>
      <p:pic>
        <p:nvPicPr>
          <p:cNvPr id="34" name="Grafik 33">
            <a:extLst>
              <a:ext uri="{FF2B5EF4-FFF2-40B4-BE49-F238E27FC236}">
                <a16:creationId xmlns:a16="http://schemas.microsoft.com/office/drawing/2014/main" id="{BD3DCDA2-0139-4AC2-940A-16B25932EB10}"/>
              </a:ext>
            </a:extLst>
          </p:cNvPr>
          <p:cNvPicPr>
            <a:picLocks noChangeAspect="1"/>
          </p:cNvPicPr>
          <p:nvPr/>
        </p:nvPicPr>
        <p:blipFill>
          <a:blip r:embed="rId7"/>
          <a:stretch>
            <a:fillRect/>
          </a:stretch>
        </p:blipFill>
        <p:spPr>
          <a:xfrm>
            <a:off x="7335621" y="4370585"/>
            <a:ext cx="478227" cy="478227"/>
          </a:xfrm>
          <a:prstGeom prst="rect">
            <a:avLst/>
          </a:prstGeom>
        </p:spPr>
      </p:pic>
      <p:sp>
        <p:nvSpPr>
          <p:cNvPr id="36" name="Textfeld 35">
            <a:extLst>
              <a:ext uri="{FF2B5EF4-FFF2-40B4-BE49-F238E27FC236}">
                <a16:creationId xmlns:a16="http://schemas.microsoft.com/office/drawing/2014/main" id="{72FC1D23-733F-4DBC-A727-859D5EAA9009}"/>
              </a:ext>
            </a:extLst>
          </p:cNvPr>
          <p:cNvSpPr txBox="1"/>
          <p:nvPr/>
        </p:nvSpPr>
        <p:spPr>
          <a:xfrm>
            <a:off x="10513495" y="1049332"/>
            <a:ext cx="1378179" cy="646331"/>
          </a:xfrm>
          <a:prstGeom prst="rect">
            <a:avLst/>
          </a:prstGeom>
          <a:noFill/>
        </p:spPr>
        <p:txBody>
          <a:bodyPr wrap="square" rtlCol="0">
            <a:spAutoFit/>
          </a:bodyPr>
          <a:lstStyle/>
          <a:p>
            <a:endParaRPr lang="de-DE" b="1" dirty="0">
              <a:solidFill>
                <a:schemeClr val="bg1"/>
              </a:solidFill>
            </a:endParaRPr>
          </a:p>
          <a:p>
            <a:r>
              <a:rPr lang="de-DE" b="1" dirty="0">
                <a:solidFill>
                  <a:schemeClr val="bg1"/>
                </a:solidFill>
              </a:rPr>
              <a:t>ML-</a:t>
            </a:r>
            <a:r>
              <a:rPr lang="de-DE" b="1" dirty="0" err="1">
                <a:solidFill>
                  <a:schemeClr val="bg1"/>
                </a:solidFill>
              </a:rPr>
              <a:t>sklearn</a:t>
            </a:r>
            <a:endParaRPr lang="de-DE" b="1" dirty="0">
              <a:solidFill>
                <a:schemeClr val="bg1"/>
              </a:solidFill>
            </a:endParaRPr>
          </a:p>
        </p:txBody>
      </p:sp>
      <p:pic>
        <p:nvPicPr>
          <p:cNvPr id="40" name="Grafik 39">
            <a:extLst>
              <a:ext uri="{FF2B5EF4-FFF2-40B4-BE49-F238E27FC236}">
                <a16:creationId xmlns:a16="http://schemas.microsoft.com/office/drawing/2014/main" id="{F6E74200-173B-4D9C-84F8-865950B674B7}"/>
              </a:ext>
            </a:extLst>
          </p:cNvPr>
          <p:cNvPicPr>
            <a:picLocks noChangeAspect="1"/>
          </p:cNvPicPr>
          <p:nvPr/>
        </p:nvPicPr>
        <p:blipFill>
          <a:blip r:embed="rId11"/>
          <a:stretch>
            <a:fillRect/>
          </a:stretch>
        </p:blipFill>
        <p:spPr>
          <a:xfrm>
            <a:off x="10612036" y="164041"/>
            <a:ext cx="1295740" cy="1295740"/>
          </a:xfrm>
          <a:prstGeom prst="rect">
            <a:avLst/>
          </a:prstGeom>
        </p:spPr>
      </p:pic>
      <p:pic>
        <p:nvPicPr>
          <p:cNvPr id="42" name="Grafik 41">
            <a:extLst>
              <a:ext uri="{FF2B5EF4-FFF2-40B4-BE49-F238E27FC236}">
                <a16:creationId xmlns:a16="http://schemas.microsoft.com/office/drawing/2014/main" id="{FCEB8006-AD5F-4BE0-96EF-35CBFC3B3008}"/>
              </a:ext>
            </a:extLst>
          </p:cNvPr>
          <p:cNvPicPr>
            <a:picLocks noChangeAspect="1"/>
          </p:cNvPicPr>
          <p:nvPr/>
        </p:nvPicPr>
        <p:blipFill>
          <a:blip r:embed="rId12"/>
          <a:stretch>
            <a:fillRect/>
          </a:stretch>
        </p:blipFill>
        <p:spPr>
          <a:xfrm flipH="1">
            <a:off x="5655652" y="724707"/>
            <a:ext cx="1018928" cy="1018928"/>
          </a:xfrm>
          <a:prstGeom prst="rect">
            <a:avLst/>
          </a:prstGeom>
        </p:spPr>
      </p:pic>
      <p:pic>
        <p:nvPicPr>
          <p:cNvPr id="4" name="Grafik 3" descr="Ein Bild, das Grafiken, Logo, Kreis, Clipart enthält.&#10;&#10;Automatisch generierte Beschreibung">
            <a:extLst>
              <a:ext uri="{FF2B5EF4-FFF2-40B4-BE49-F238E27FC236}">
                <a16:creationId xmlns:a16="http://schemas.microsoft.com/office/drawing/2014/main" id="{574E9807-9D37-3F95-7B05-13196AF74504}"/>
              </a:ext>
            </a:extLst>
          </p:cNvPr>
          <p:cNvPicPr>
            <a:picLocks noChangeAspect="1"/>
          </p:cNvPicPr>
          <p:nvPr/>
        </p:nvPicPr>
        <p:blipFill>
          <a:blip r:embed="rId13"/>
          <a:stretch>
            <a:fillRect/>
          </a:stretch>
        </p:blipFill>
        <p:spPr>
          <a:xfrm>
            <a:off x="8102850" y="2418498"/>
            <a:ext cx="609600" cy="609600"/>
          </a:xfrm>
          <a:prstGeom prst="rect">
            <a:avLst/>
          </a:prstGeom>
        </p:spPr>
      </p:pic>
    </p:spTree>
    <p:custDataLst>
      <p:tags r:id="rId1"/>
    </p:custDataLst>
    <p:extLst>
      <p:ext uri="{BB962C8B-B14F-4D97-AF65-F5344CB8AC3E}">
        <p14:creationId xmlns:p14="http://schemas.microsoft.com/office/powerpoint/2010/main" val="8066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0"/>
                                        </p:tgtEl>
                                      </p:cBhvr>
                                    </p:animEffect>
                                    <p:set>
                                      <p:cBhvr>
                                        <p:cTn id="18" dur="1" fill="hold">
                                          <p:stCondLst>
                                            <p:cond delay="499"/>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65607-055E-420C-BD82-BD93E1FB2382}"/>
              </a:ext>
            </a:extLst>
          </p:cNvPr>
          <p:cNvSpPr>
            <a:spLocks noGrp="1"/>
          </p:cNvSpPr>
          <p:nvPr>
            <p:ph type="title"/>
          </p:nvPr>
        </p:nvSpPr>
        <p:spPr>
          <a:xfrm>
            <a:off x="652428" y="21771"/>
            <a:ext cx="10131425" cy="1456267"/>
          </a:xfrm>
        </p:spPr>
        <p:txBody>
          <a:bodyPr/>
          <a:lstStyle/>
          <a:p>
            <a:r>
              <a:rPr lang="de-DE" dirty="0"/>
              <a:t>UMBENENUNG</a:t>
            </a:r>
          </a:p>
        </p:txBody>
      </p:sp>
      <p:pic>
        <p:nvPicPr>
          <p:cNvPr id="4" name="Grafik 3">
            <a:extLst>
              <a:ext uri="{FF2B5EF4-FFF2-40B4-BE49-F238E27FC236}">
                <a16:creationId xmlns:a16="http://schemas.microsoft.com/office/drawing/2014/main" id="{5C847F65-21EA-46F8-BBA3-218B98FFB2F1}"/>
              </a:ext>
            </a:extLst>
          </p:cNvPr>
          <p:cNvPicPr>
            <a:picLocks noChangeAspect="1"/>
          </p:cNvPicPr>
          <p:nvPr/>
        </p:nvPicPr>
        <p:blipFill>
          <a:blip r:embed="rId4"/>
          <a:stretch>
            <a:fillRect/>
          </a:stretch>
        </p:blipFill>
        <p:spPr>
          <a:xfrm>
            <a:off x="3843827" y="374619"/>
            <a:ext cx="643430" cy="643430"/>
          </a:xfrm>
          <a:prstGeom prst="rect">
            <a:avLst/>
          </a:prstGeom>
        </p:spPr>
      </p:pic>
      <p:sp>
        <p:nvSpPr>
          <p:cNvPr id="5" name="Textfeld 4">
            <a:extLst>
              <a:ext uri="{FF2B5EF4-FFF2-40B4-BE49-F238E27FC236}">
                <a16:creationId xmlns:a16="http://schemas.microsoft.com/office/drawing/2014/main" id="{07E7E1F7-58DE-4107-8926-1D625645FE9C}"/>
              </a:ext>
            </a:extLst>
          </p:cNvPr>
          <p:cNvSpPr txBox="1"/>
          <p:nvPr/>
        </p:nvSpPr>
        <p:spPr>
          <a:xfrm>
            <a:off x="685799" y="1365879"/>
            <a:ext cx="7602915" cy="1477328"/>
          </a:xfrm>
          <a:prstGeom prst="rect">
            <a:avLst/>
          </a:prstGeom>
          <a:noFill/>
        </p:spPr>
        <p:txBody>
          <a:bodyPr wrap="none" rtlCol="0">
            <a:spAutoFit/>
          </a:bodyPr>
          <a:lstStyle/>
          <a:p>
            <a:r>
              <a:rPr lang="de-DE" dirty="0"/>
              <a:t>ZIEL UMBENENUNG</a:t>
            </a:r>
          </a:p>
          <a:p>
            <a:r>
              <a:rPr lang="de-DE" sz="1800" b="0" i="0" u="none" strike="noStrike" dirty="0">
                <a:solidFill>
                  <a:schemeClr val="bg1"/>
                </a:solidFill>
                <a:effectLst/>
                <a:latin typeface="Roboto Mono"/>
              </a:rPr>
              <a:t>[Eigentümer]_[Dokumenttyp]_[Anbieter]_[Rechnungsnummer]</a:t>
            </a:r>
            <a:r>
              <a:rPr lang="de-DE" dirty="0">
                <a:solidFill>
                  <a:schemeClr val="bg1"/>
                </a:solidFill>
              </a:rPr>
              <a:t>.[</a:t>
            </a:r>
            <a:r>
              <a:rPr lang="de-DE" dirty="0" err="1">
                <a:solidFill>
                  <a:schemeClr val="bg1"/>
                </a:solidFill>
              </a:rPr>
              <a:t>extension</a:t>
            </a:r>
            <a:r>
              <a:rPr lang="de-DE" dirty="0">
                <a:solidFill>
                  <a:schemeClr val="bg1"/>
                </a:solidFill>
              </a:rPr>
              <a:t>]</a:t>
            </a:r>
          </a:p>
          <a:p>
            <a:endParaRPr lang="de-DE" dirty="0"/>
          </a:p>
          <a:p>
            <a:r>
              <a:rPr lang="de-DE" dirty="0"/>
              <a:t>Zum Beispiel:</a:t>
            </a:r>
          </a:p>
          <a:p>
            <a:r>
              <a:rPr lang="de-DE" dirty="0"/>
              <a:t> </a:t>
            </a:r>
          </a:p>
        </p:txBody>
      </p:sp>
      <p:pic>
        <p:nvPicPr>
          <p:cNvPr id="7" name="Grafik 6">
            <a:extLst>
              <a:ext uri="{FF2B5EF4-FFF2-40B4-BE49-F238E27FC236}">
                <a16:creationId xmlns:a16="http://schemas.microsoft.com/office/drawing/2014/main" id="{71C7810F-7085-4BF0-9359-BACDD96338FC}"/>
              </a:ext>
            </a:extLst>
          </p:cNvPr>
          <p:cNvPicPr>
            <a:picLocks noChangeAspect="1"/>
          </p:cNvPicPr>
          <p:nvPr/>
        </p:nvPicPr>
        <p:blipFill>
          <a:blip r:embed="rId5"/>
          <a:stretch>
            <a:fillRect/>
          </a:stretch>
        </p:blipFill>
        <p:spPr>
          <a:xfrm>
            <a:off x="2172781" y="2142903"/>
            <a:ext cx="6942997" cy="352474"/>
          </a:xfrm>
          <a:prstGeom prst="rect">
            <a:avLst/>
          </a:prstGeom>
        </p:spPr>
      </p:pic>
      <p:pic>
        <p:nvPicPr>
          <p:cNvPr id="9" name="Grafik 8">
            <a:extLst>
              <a:ext uri="{FF2B5EF4-FFF2-40B4-BE49-F238E27FC236}">
                <a16:creationId xmlns:a16="http://schemas.microsoft.com/office/drawing/2014/main" id="{3C224731-1301-4324-8777-8D7CD57D1EA5}"/>
              </a:ext>
            </a:extLst>
          </p:cNvPr>
          <p:cNvPicPr>
            <a:picLocks noChangeAspect="1"/>
          </p:cNvPicPr>
          <p:nvPr/>
        </p:nvPicPr>
        <p:blipFill>
          <a:blip r:embed="rId6"/>
          <a:stretch>
            <a:fillRect/>
          </a:stretch>
        </p:blipFill>
        <p:spPr>
          <a:xfrm>
            <a:off x="501741" y="2621770"/>
            <a:ext cx="5759100" cy="4067419"/>
          </a:xfrm>
          <a:prstGeom prst="rect">
            <a:avLst/>
          </a:prstGeom>
        </p:spPr>
      </p:pic>
      <p:cxnSp>
        <p:nvCxnSpPr>
          <p:cNvPr id="11" name="Gerade Verbindung mit Pfeil 10">
            <a:extLst>
              <a:ext uri="{FF2B5EF4-FFF2-40B4-BE49-F238E27FC236}">
                <a16:creationId xmlns:a16="http://schemas.microsoft.com/office/drawing/2014/main" id="{738A68D0-1E7E-4F31-B3C2-E1DD2A1E26AE}"/>
              </a:ext>
            </a:extLst>
          </p:cNvPr>
          <p:cNvCxnSpPr>
            <a:cxnSpLocks/>
          </p:cNvCxnSpPr>
          <p:nvPr/>
        </p:nvCxnSpPr>
        <p:spPr>
          <a:xfrm>
            <a:off x="6400800" y="4620906"/>
            <a:ext cx="867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79739A9D-5F97-472B-AF7E-A65861B77545}"/>
              </a:ext>
            </a:extLst>
          </p:cNvPr>
          <p:cNvPicPr>
            <a:picLocks noChangeAspect="1"/>
          </p:cNvPicPr>
          <p:nvPr/>
        </p:nvPicPr>
        <p:blipFill>
          <a:blip r:embed="rId7"/>
          <a:stretch>
            <a:fillRect/>
          </a:stretch>
        </p:blipFill>
        <p:spPr>
          <a:xfrm>
            <a:off x="7436497" y="2552621"/>
            <a:ext cx="4441371" cy="4136571"/>
          </a:xfrm>
          <a:prstGeom prst="rect">
            <a:avLst/>
          </a:prstGeom>
        </p:spPr>
      </p:pic>
      <p:pic>
        <p:nvPicPr>
          <p:cNvPr id="15" name="Grafik 14">
            <a:extLst>
              <a:ext uri="{FF2B5EF4-FFF2-40B4-BE49-F238E27FC236}">
                <a16:creationId xmlns:a16="http://schemas.microsoft.com/office/drawing/2014/main" id="{2774C808-34F5-45CC-ADD8-A705BA280EE8}"/>
              </a:ext>
            </a:extLst>
          </p:cNvPr>
          <p:cNvPicPr>
            <a:picLocks noChangeAspect="1"/>
          </p:cNvPicPr>
          <p:nvPr/>
        </p:nvPicPr>
        <p:blipFill>
          <a:blip r:embed="rId8"/>
          <a:stretch>
            <a:fillRect/>
          </a:stretch>
        </p:blipFill>
        <p:spPr>
          <a:xfrm>
            <a:off x="5697377" y="2635766"/>
            <a:ext cx="580600" cy="580600"/>
          </a:xfrm>
          <a:prstGeom prst="rect">
            <a:avLst/>
          </a:prstGeom>
        </p:spPr>
      </p:pic>
      <p:pic>
        <p:nvPicPr>
          <p:cNvPr id="16" name="Grafik 15">
            <a:extLst>
              <a:ext uri="{FF2B5EF4-FFF2-40B4-BE49-F238E27FC236}">
                <a16:creationId xmlns:a16="http://schemas.microsoft.com/office/drawing/2014/main" id="{ED7E66BB-4162-4FD0-A490-67A89FC0AAA7}"/>
              </a:ext>
            </a:extLst>
          </p:cNvPr>
          <p:cNvPicPr>
            <a:picLocks noChangeAspect="1"/>
          </p:cNvPicPr>
          <p:nvPr/>
        </p:nvPicPr>
        <p:blipFill>
          <a:blip r:embed="rId9"/>
          <a:stretch>
            <a:fillRect/>
          </a:stretch>
        </p:blipFill>
        <p:spPr>
          <a:xfrm>
            <a:off x="11311133" y="2621770"/>
            <a:ext cx="566736" cy="566736"/>
          </a:xfrm>
          <a:prstGeom prst="rect">
            <a:avLst/>
          </a:prstGeom>
        </p:spPr>
      </p:pic>
      <p:pic>
        <p:nvPicPr>
          <p:cNvPr id="18" name="Grafik 17">
            <a:extLst>
              <a:ext uri="{FF2B5EF4-FFF2-40B4-BE49-F238E27FC236}">
                <a16:creationId xmlns:a16="http://schemas.microsoft.com/office/drawing/2014/main" id="{C8802B66-ED1A-43E3-93A9-DA05B3EBEC57}"/>
              </a:ext>
            </a:extLst>
          </p:cNvPr>
          <p:cNvPicPr>
            <a:picLocks noChangeAspect="1"/>
          </p:cNvPicPr>
          <p:nvPr/>
        </p:nvPicPr>
        <p:blipFill>
          <a:blip r:embed="rId10"/>
          <a:stretch>
            <a:fillRect/>
          </a:stretch>
        </p:blipFill>
        <p:spPr>
          <a:xfrm>
            <a:off x="8976032" y="-562457"/>
            <a:ext cx="2667000" cy="2667000"/>
          </a:xfrm>
          <a:prstGeom prst="rect">
            <a:avLst/>
          </a:prstGeom>
        </p:spPr>
      </p:pic>
    </p:spTree>
    <p:custDataLst>
      <p:tags r:id="rId1"/>
    </p:custDataLst>
    <p:extLst>
      <p:ext uri="{BB962C8B-B14F-4D97-AF65-F5344CB8AC3E}">
        <p14:creationId xmlns:p14="http://schemas.microsoft.com/office/powerpoint/2010/main" val="245761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C35F94-0DF1-4215-A735-8003F11F69E5}"/>
              </a:ext>
            </a:extLst>
          </p:cNvPr>
          <p:cNvSpPr>
            <a:spLocks noGrp="1"/>
          </p:cNvSpPr>
          <p:nvPr>
            <p:ph type="title"/>
          </p:nvPr>
        </p:nvSpPr>
        <p:spPr>
          <a:xfrm>
            <a:off x="198965" y="97324"/>
            <a:ext cx="7003625" cy="535949"/>
          </a:xfrm>
        </p:spPr>
        <p:txBody>
          <a:bodyPr>
            <a:normAutofit fontScale="90000"/>
          </a:bodyPr>
          <a:lstStyle/>
          <a:p>
            <a:r>
              <a:rPr lang="de-DE" dirty="0"/>
              <a:t>AWS TEXTRACT Analyze </a:t>
            </a:r>
            <a:r>
              <a:rPr lang="de-DE" dirty="0" err="1"/>
              <a:t>expense</a:t>
            </a:r>
            <a:endParaRPr lang="de-DE" dirty="0"/>
          </a:p>
        </p:txBody>
      </p:sp>
      <p:pic>
        <p:nvPicPr>
          <p:cNvPr id="3" name="Grafik 2">
            <a:extLst>
              <a:ext uri="{FF2B5EF4-FFF2-40B4-BE49-F238E27FC236}">
                <a16:creationId xmlns:a16="http://schemas.microsoft.com/office/drawing/2014/main" id="{29C87A72-0FC5-4D16-AC69-42F740ACD8AE}"/>
              </a:ext>
            </a:extLst>
          </p:cNvPr>
          <p:cNvPicPr>
            <a:picLocks noChangeAspect="1"/>
          </p:cNvPicPr>
          <p:nvPr/>
        </p:nvPicPr>
        <p:blipFill>
          <a:blip r:embed="rId4"/>
          <a:stretch>
            <a:fillRect/>
          </a:stretch>
        </p:blipFill>
        <p:spPr>
          <a:xfrm>
            <a:off x="159223" y="506400"/>
            <a:ext cx="2792911" cy="2792911"/>
          </a:xfrm>
          <a:prstGeom prst="rect">
            <a:avLst/>
          </a:prstGeom>
        </p:spPr>
      </p:pic>
      <p:pic>
        <p:nvPicPr>
          <p:cNvPr id="10" name="Grafik 9">
            <a:extLst>
              <a:ext uri="{FF2B5EF4-FFF2-40B4-BE49-F238E27FC236}">
                <a16:creationId xmlns:a16="http://schemas.microsoft.com/office/drawing/2014/main" id="{2000F3B5-2A2A-4711-B767-389D1C026FCF}"/>
              </a:ext>
            </a:extLst>
          </p:cNvPr>
          <p:cNvPicPr>
            <a:picLocks noChangeAspect="1"/>
          </p:cNvPicPr>
          <p:nvPr/>
        </p:nvPicPr>
        <p:blipFill>
          <a:blip r:embed="rId5"/>
          <a:stretch>
            <a:fillRect/>
          </a:stretch>
        </p:blipFill>
        <p:spPr>
          <a:xfrm rot="18828639">
            <a:off x="1317660" y="2970921"/>
            <a:ext cx="494048" cy="494048"/>
          </a:xfrm>
          <a:prstGeom prst="rect">
            <a:avLst/>
          </a:prstGeom>
        </p:spPr>
      </p:pic>
      <p:grpSp>
        <p:nvGrpSpPr>
          <p:cNvPr id="13" name="Gruppieren 12">
            <a:extLst>
              <a:ext uri="{FF2B5EF4-FFF2-40B4-BE49-F238E27FC236}">
                <a16:creationId xmlns:a16="http://schemas.microsoft.com/office/drawing/2014/main" id="{2D5CD67E-F1C9-4C3C-9107-A359BF3E7231}"/>
              </a:ext>
            </a:extLst>
          </p:cNvPr>
          <p:cNvGrpSpPr/>
          <p:nvPr/>
        </p:nvGrpSpPr>
        <p:grpSpPr>
          <a:xfrm>
            <a:off x="898717" y="927998"/>
            <a:ext cx="1234276" cy="1868402"/>
            <a:chOff x="898717" y="927998"/>
            <a:chExt cx="1234276" cy="1868402"/>
          </a:xfrm>
        </p:grpSpPr>
        <p:pic>
          <p:nvPicPr>
            <p:cNvPr id="4" name="Grafik 3">
              <a:extLst>
                <a:ext uri="{FF2B5EF4-FFF2-40B4-BE49-F238E27FC236}">
                  <a16:creationId xmlns:a16="http://schemas.microsoft.com/office/drawing/2014/main" id="{9C32E9C3-6238-4688-BC1D-75EFFB8D4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0917" y="927998"/>
              <a:ext cx="743243" cy="445098"/>
            </a:xfrm>
            <a:prstGeom prst="rect">
              <a:avLst/>
            </a:prstGeom>
          </p:spPr>
        </p:pic>
        <p:pic>
          <p:nvPicPr>
            <p:cNvPr id="8" name="Grafik 7">
              <a:extLst>
                <a:ext uri="{FF2B5EF4-FFF2-40B4-BE49-F238E27FC236}">
                  <a16:creationId xmlns:a16="http://schemas.microsoft.com/office/drawing/2014/main" id="{ADA220EE-D904-4364-B3EB-4A9A06C589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363" y="1408963"/>
              <a:ext cx="1154630" cy="1337696"/>
            </a:xfrm>
            <a:prstGeom prst="rect">
              <a:avLst/>
            </a:prstGeom>
          </p:spPr>
        </p:pic>
        <p:sp>
          <p:nvSpPr>
            <p:cNvPr id="9" name="Textfeld 8">
              <a:extLst>
                <a:ext uri="{FF2B5EF4-FFF2-40B4-BE49-F238E27FC236}">
                  <a16:creationId xmlns:a16="http://schemas.microsoft.com/office/drawing/2014/main" id="{1A8C342B-6464-45B9-9729-13C8524387F5}"/>
                </a:ext>
              </a:extLst>
            </p:cNvPr>
            <p:cNvSpPr txBox="1"/>
            <p:nvPr/>
          </p:nvSpPr>
          <p:spPr>
            <a:xfrm>
              <a:off x="1405276" y="2427068"/>
              <a:ext cx="455736" cy="369332"/>
            </a:xfrm>
            <a:prstGeom prst="rect">
              <a:avLst/>
            </a:prstGeom>
            <a:noFill/>
          </p:spPr>
          <p:txBody>
            <a:bodyPr wrap="square" rtlCol="0">
              <a:spAutoFit/>
            </a:bodyPr>
            <a:lstStyle/>
            <a:p>
              <a:r>
                <a:rPr lang="de-DE" dirty="0"/>
                <a:t>S3</a:t>
              </a:r>
            </a:p>
          </p:txBody>
        </p:sp>
        <p:pic>
          <p:nvPicPr>
            <p:cNvPr id="11" name="Grafik 10">
              <a:extLst>
                <a:ext uri="{FF2B5EF4-FFF2-40B4-BE49-F238E27FC236}">
                  <a16:creationId xmlns:a16="http://schemas.microsoft.com/office/drawing/2014/main" id="{EFB6A80C-F890-43ED-9107-EC1BBABA65E4}"/>
                </a:ext>
              </a:extLst>
            </p:cNvPr>
            <p:cNvPicPr>
              <a:picLocks noChangeAspect="1"/>
            </p:cNvPicPr>
            <p:nvPr/>
          </p:nvPicPr>
          <p:blipFill>
            <a:blip r:embed="rId10"/>
            <a:stretch>
              <a:fillRect/>
            </a:stretch>
          </p:blipFill>
          <p:spPr>
            <a:xfrm>
              <a:off x="898717" y="2089698"/>
              <a:ext cx="656961" cy="656961"/>
            </a:xfrm>
            <a:prstGeom prst="rect">
              <a:avLst/>
            </a:prstGeom>
          </p:spPr>
        </p:pic>
      </p:grpSp>
      <p:grpSp>
        <p:nvGrpSpPr>
          <p:cNvPr id="14" name="Gruppieren 13">
            <a:extLst>
              <a:ext uri="{FF2B5EF4-FFF2-40B4-BE49-F238E27FC236}">
                <a16:creationId xmlns:a16="http://schemas.microsoft.com/office/drawing/2014/main" id="{10E50538-A066-45ED-9EE6-D43D6F0484F0}"/>
              </a:ext>
            </a:extLst>
          </p:cNvPr>
          <p:cNvGrpSpPr/>
          <p:nvPr/>
        </p:nvGrpSpPr>
        <p:grpSpPr>
          <a:xfrm>
            <a:off x="377191" y="3522349"/>
            <a:ext cx="2644430" cy="2706636"/>
            <a:chOff x="4164800" y="1666695"/>
            <a:chExt cx="2644430" cy="2706636"/>
          </a:xfrm>
        </p:grpSpPr>
        <p:pic>
          <p:nvPicPr>
            <p:cNvPr id="6" name="Grafik 5">
              <a:extLst>
                <a:ext uri="{FF2B5EF4-FFF2-40B4-BE49-F238E27FC236}">
                  <a16:creationId xmlns:a16="http://schemas.microsoft.com/office/drawing/2014/main" id="{7BBE2D5E-DBFA-422B-A21B-3F954DA5195F}"/>
                </a:ext>
              </a:extLst>
            </p:cNvPr>
            <p:cNvPicPr>
              <a:picLocks noChangeAspect="1"/>
            </p:cNvPicPr>
            <p:nvPr/>
          </p:nvPicPr>
          <p:blipFill>
            <a:blip r:embed="rId11"/>
            <a:stretch>
              <a:fillRect/>
            </a:stretch>
          </p:blipFill>
          <p:spPr>
            <a:xfrm>
              <a:off x="4164800" y="1666695"/>
              <a:ext cx="2596886" cy="2402232"/>
            </a:xfrm>
            <a:prstGeom prst="rect">
              <a:avLst/>
            </a:prstGeom>
          </p:spPr>
        </p:pic>
        <p:sp>
          <p:nvSpPr>
            <p:cNvPr id="7" name="Textfeld 6">
              <a:extLst>
                <a:ext uri="{FF2B5EF4-FFF2-40B4-BE49-F238E27FC236}">
                  <a16:creationId xmlns:a16="http://schemas.microsoft.com/office/drawing/2014/main" id="{A4808C62-F24A-4F31-9AC8-8DF1C7DA9423}"/>
                </a:ext>
              </a:extLst>
            </p:cNvPr>
            <p:cNvSpPr txBox="1"/>
            <p:nvPr/>
          </p:nvSpPr>
          <p:spPr>
            <a:xfrm>
              <a:off x="4852303" y="2796400"/>
              <a:ext cx="1956927" cy="276999"/>
            </a:xfrm>
            <a:prstGeom prst="rect">
              <a:avLst/>
            </a:prstGeom>
            <a:noFill/>
          </p:spPr>
          <p:txBody>
            <a:bodyPr wrap="square" rtlCol="0">
              <a:spAutoFit/>
            </a:bodyPr>
            <a:lstStyle/>
            <a:p>
              <a:r>
                <a:rPr lang="de-DE" sz="1200" dirty="0"/>
                <a:t>TEXTRACT AWS</a:t>
              </a:r>
            </a:p>
          </p:txBody>
        </p:sp>
        <p:pic>
          <p:nvPicPr>
            <p:cNvPr id="12" name="Grafik 11">
              <a:extLst>
                <a:ext uri="{FF2B5EF4-FFF2-40B4-BE49-F238E27FC236}">
                  <a16:creationId xmlns:a16="http://schemas.microsoft.com/office/drawing/2014/main" id="{B232C3E1-0147-41C9-B3BD-9F2FB02BB935}"/>
                </a:ext>
              </a:extLst>
            </p:cNvPr>
            <p:cNvPicPr>
              <a:picLocks noChangeAspect="1"/>
            </p:cNvPicPr>
            <p:nvPr/>
          </p:nvPicPr>
          <p:blipFill>
            <a:blip r:embed="rId12"/>
            <a:stretch>
              <a:fillRect/>
            </a:stretch>
          </p:blipFill>
          <p:spPr>
            <a:xfrm>
              <a:off x="5992130" y="3716369"/>
              <a:ext cx="656962" cy="656962"/>
            </a:xfrm>
            <a:prstGeom prst="rect">
              <a:avLst/>
            </a:prstGeom>
          </p:spPr>
        </p:pic>
      </p:grpSp>
      <p:pic>
        <p:nvPicPr>
          <p:cNvPr id="2050" name="Grafik 1">
            <a:extLst>
              <a:ext uri="{FF2B5EF4-FFF2-40B4-BE49-F238E27FC236}">
                <a16:creationId xmlns:a16="http://schemas.microsoft.com/office/drawing/2014/main" id="{4879EFEE-D8CC-4B0B-BAFD-CBBC76F6EF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8181" y="697583"/>
            <a:ext cx="8456530" cy="609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6249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C35F94-0DF1-4215-A735-8003F11F69E5}"/>
              </a:ext>
            </a:extLst>
          </p:cNvPr>
          <p:cNvSpPr>
            <a:spLocks noGrp="1"/>
          </p:cNvSpPr>
          <p:nvPr>
            <p:ph type="title"/>
          </p:nvPr>
        </p:nvSpPr>
        <p:spPr>
          <a:xfrm>
            <a:off x="198965" y="97324"/>
            <a:ext cx="7003625" cy="535949"/>
          </a:xfrm>
        </p:spPr>
        <p:txBody>
          <a:bodyPr>
            <a:normAutofit fontScale="90000"/>
          </a:bodyPr>
          <a:lstStyle/>
          <a:p>
            <a:r>
              <a:rPr lang="de-DE" dirty="0"/>
              <a:t>AWS TEXTRACT </a:t>
            </a:r>
            <a:r>
              <a:rPr lang="de-DE" dirty="0" err="1"/>
              <a:t>Analyze.expense</a:t>
            </a:r>
            <a:endParaRPr lang="de-DE" dirty="0"/>
          </a:p>
        </p:txBody>
      </p:sp>
      <p:pic>
        <p:nvPicPr>
          <p:cNvPr id="3" name="Grafik 2">
            <a:extLst>
              <a:ext uri="{FF2B5EF4-FFF2-40B4-BE49-F238E27FC236}">
                <a16:creationId xmlns:a16="http://schemas.microsoft.com/office/drawing/2014/main" id="{29C87A72-0FC5-4D16-AC69-42F740ACD8AE}"/>
              </a:ext>
            </a:extLst>
          </p:cNvPr>
          <p:cNvPicPr>
            <a:picLocks noChangeAspect="1"/>
          </p:cNvPicPr>
          <p:nvPr/>
        </p:nvPicPr>
        <p:blipFill>
          <a:blip r:embed="rId3"/>
          <a:stretch>
            <a:fillRect/>
          </a:stretch>
        </p:blipFill>
        <p:spPr>
          <a:xfrm>
            <a:off x="159223" y="506400"/>
            <a:ext cx="2792911" cy="2792911"/>
          </a:xfrm>
          <a:prstGeom prst="rect">
            <a:avLst/>
          </a:prstGeom>
        </p:spPr>
      </p:pic>
      <p:pic>
        <p:nvPicPr>
          <p:cNvPr id="10" name="Grafik 9">
            <a:extLst>
              <a:ext uri="{FF2B5EF4-FFF2-40B4-BE49-F238E27FC236}">
                <a16:creationId xmlns:a16="http://schemas.microsoft.com/office/drawing/2014/main" id="{2000F3B5-2A2A-4711-B767-389D1C026FCF}"/>
              </a:ext>
            </a:extLst>
          </p:cNvPr>
          <p:cNvPicPr>
            <a:picLocks noChangeAspect="1"/>
          </p:cNvPicPr>
          <p:nvPr/>
        </p:nvPicPr>
        <p:blipFill>
          <a:blip r:embed="rId4"/>
          <a:stretch>
            <a:fillRect/>
          </a:stretch>
        </p:blipFill>
        <p:spPr>
          <a:xfrm rot="18828639">
            <a:off x="1317660" y="2970921"/>
            <a:ext cx="494048" cy="494048"/>
          </a:xfrm>
          <a:prstGeom prst="rect">
            <a:avLst/>
          </a:prstGeom>
        </p:spPr>
      </p:pic>
      <p:grpSp>
        <p:nvGrpSpPr>
          <p:cNvPr id="13" name="Gruppieren 12">
            <a:extLst>
              <a:ext uri="{FF2B5EF4-FFF2-40B4-BE49-F238E27FC236}">
                <a16:creationId xmlns:a16="http://schemas.microsoft.com/office/drawing/2014/main" id="{2D5CD67E-F1C9-4C3C-9107-A359BF3E7231}"/>
              </a:ext>
            </a:extLst>
          </p:cNvPr>
          <p:cNvGrpSpPr/>
          <p:nvPr/>
        </p:nvGrpSpPr>
        <p:grpSpPr>
          <a:xfrm>
            <a:off x="898717" y="927998"/>
            <a:ext cx="1234276" cy="1868402"/>
            <a:chOff x="898717" y="927998"/>
            <a:chExt cx="1234276" cy="1868402"/>
          </a:xfrm>
        </p:grpSpPr>
        <p:pic>
          <p:nvPicPr>
            <p:cNvPr id="4" name="Grafik 3">
              <a:extLst>
                <a:ext uri="{FF2B5EF4-FFF2-40B4-BE49-F238E27FC236}">
                  <a16:creationId xmlns:a16="http://schemas.microsoft.com/office/drawing/2014/main" id="{9C32E9C3-6238-4688-BC1D-75EFFB8D46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0917" y="927998"/>
              <a:ext cx="743243" cy="445098"/>
            </a:xfrm>
            <a:prstGeom prst="rect">
              <a:avLst/>
            </a:prstGeom>
          </p:spPr>
        </p:pic>
        <p:pic>
          <p:nvPicPr>
            <p:cNvPr id="8" name="Grafik 7">
              <a:extLst>
                <a:ext uri="{FF2B5EF4-FFF2-40B4-BE49-F238E27FC236}">
                  <a16:creationId xmlns:a16="http://schemas.microsoft.com/office/drawing/2014/main" id="{ADA220EE-D904-4364-B3EB-4A9A06C589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8363" y="1408963"/>
              <a:ext cx="1154630" cy="1337696"/>
            </a:xfrm>
            <a:prstGeom prst="rect">
              <a:avLst/>
            </a:prstGeom>
          </p:spPr>
        </p:pic>
        <p:sp>
          <p:nvSpPr>
            <p:cNvPr id="9" name="Textfeld 8">
              <a:extLst>
                <a:ext uri="{FF2B5EF4-FFF2-40B4-BE49-F238E27FC236}">
                  <a16:creationId xmlns:a16="http://schemas.microsoft.com/office/drawing/2014/main" id="{1A8C342B-6464-45B9-9729-13C8524387F5}"/>
                </a:ext>
              </a:extLst>
            </p:cNvPr>
            <p:cNvSpPr txBox="1"/>
            <p:nvPr/>
          </p:nvSpPr>
          <p:spPr>
            <a:xfrm>
              <a:off x="1405276" y="2427068"/>
              <a:ext cx="455736" cy="369332"/>
            </a:xfrm>
            <a:prstGeom prst="rect">
              <a:avLst/>
            </a:prstGeom>
            <a:noFill/>
          </p:spPr>
          <p:txBody>
            <a:bodyPr wrap="square" rtlCol="0">
              <a:spAutoFit/>
            </a:bodyPr>
            <a:lstStyle/>
            <a:p>
              <a:r>
                <a:rPr lang="de-DE" dirty="0"/>
                <a:t>S3</a:t>
              </a:r>
            </a:p>
          </p:txBody>
        </p:sp>
        <p:pic>
          <p:nvPicPr>
            <p:cNvPr id="11" name="Grafik 10">
              <a:extLst>
                <a:ext uri="{FF2B5EF4-FFF2-40B4-BE49-F238E27FC236}">
                  <a16:creationId xmlns:a16="http://schemas.microsoft.com/office/drawing/2014/main" id="{EFB6A80C-F890-43ED-9107-EC1BBABA65E4}"/>
                </a:ext>
              </a:extLst>
            </p:cNvPr>
            <p:cNvPicPr>
              <a:picLocks noChangeAspect="1"/>
            </p:cNvPicPr>
            <p:nvPr/>
          </p:nvPicPr>
          <p:blipFill>
            <a:blip r:embed="rId9"/>
            <a:stretch>
              <a:fillRect/>
            </a:stretch>
          </p:blipFill>
          <p:spPr>
            <a:xfrm>
              <a:off x="898717" y="2089698"/>
              <a:ext cx="656961" cy="656961"/>
            </a:xfrm>
            <a:prstGeom prst="rect">
              <a:avLst/>
            </a:prstGeom>
          </p:spPr>
        </p:pic>
      </p:grpSp>
      <p:grpSp>
        <p:nvGrpSpPr>
          <p:cNvPr id="14" name="Gruppieren 13">
            <a:extLst>
              <a:ext uri="{FF2B5EF4-FFF2-40B4-BE49-F238E27FC236}">
                <a16:creationId xmlns:a16="http://schemas.microsoft.com/office/drawing/2014/main" id="{10E50538-A066-45ED-9EE6-D43D6F0484F0}"/>
              </a:ext>
            </a:extLst>
          </p:cNvPr>
          <p:cNvGrpSpPr/>
          <p:nvPr/>
        </p:nvGrpSpPr>
        <p:grpSpPr>
          <a:xfrm>
            <a:off x="377191" y="3522349"/>
            <a:ext cx="2644430" cy="2706636"/>
            <a:chOff x="4164800" y="1666695"/>
            <a:chExt cx="2644430" cy="2706636"/>
          </a:xfrm>
        </p:grpSpPr>
        <p:pic>
          <p:nvPicPr>
            <p:cNvPr id="6" name="Grafik 5">
              <a:extLst>
                <a:ext uri="{FF2B5EF4-FFF2-40B4-BE49-F238E27FC236}">
                  <a16:creationId xmlns:a16="http://schemas.microsoft.com/office/drawing/2014/main" id="{7BBE2D5E-DBFA-422B-A21B-3F954DA5195F}"/>
                </a:ext>
              </a:extLst>
            </p:cNvPr>
            <p:cNvPicPr>
              <a:picLocks noChangeAspect="1"/>
            </p:cNvPicPr>
            <p:nvPr/>
          </p:nvPicPr>
          <p:blipFill>
            <a:blip r:embed="rId10"/>
            <a:stretch>
              <a:fillRect/>
            </a:stretch>
          </p:blipFill>
          <p:spPr>
            <a:xfrm>
              <a:off x="4164800" y="1666695"/>
              <a:ext cx="2596886" cy="2402232"/>
            </a:xfrm>
            <a:prstGeom prst="rect">
              <a:avLst/>
            </a:prstGeom>
          </p:spPr>
        </p:pic>
        <p:sp>
          <p:nvSpPr>
            <p:cNvPr id="7" name="Textfeld 6">
              <a:extLst>
                <a:ext uri="{FF2B5EF4-FFF2-40B4-BE49-F238E27FC236}">
                  <a16:creationId xmlns:a16="http://schemas.microsoft.com/office/drawing/2014/main" id="{A4808C62-F24A-4F31-9AC8-8DF1C7DA9423}"/>
                </a:ext>
              </a:extLst>
            </p:cNvPr>
            <p:cNvSpPr txBox="1"/>
            <p:nvPr/>
          </p:nvSpPr>
          <p:spPr>
            <a:xfrm>
              <a:off x="4852303" y="2796400"/>
              <a:ext cx="1956927" cy="276999"/>
            </a:xfrm>
            <a:prstGeom prst="rect">
              <a:avLst/>
            </a:prstGeom>
            <a:noFill/>
          </p:spPr>
          <p:txBody>
            <a:bodyPr wrap="square" rtlCol="0">
              <a:spAutoFit/>
            </a:bodyPr>
            <a:lstStyle/>
            <a:p>
              <a:r>
                <a:rPr lang="de-DE" sz="1200" dirty="0"/>
                <a:t>TEXTRACT AWS</a:t>
              </a:r>
            </a:p>
          </p:txBody>
        </p:sp>
        <p:pic>
          <p:nvPicPr>
            <p:cNvPr id="12" name="Grafik 11">
              <a:extLst>
                <a:ext uri="{FF2B5EF4-FFF2-40B4-BE49-F238E27FC236}">
                  <a16:creationId xmlns:a16="http://schemas.microsoft.com/office/drawing/2014/main" id="{B232C3E1-0147-41C9-B3BD-9F2FB02BB935}"/>
                </a:ext>
              </a:extLst>
            </p:cNvPr>
            <p:cNvPicPr>
              <a:picLocks noChangeAspect="1"/>
            </p:cNvPicPr>
            <p:nvPr/>
          </p:nvPicPr>
          <p:blipFill>
            <a:blip r:embed="rId11"/>
            <a:stretch>
              <a:fillRect/>
            </a:stretch>
          </p:blipFill>
          <p:spPr>
            <a:xfrm>
              <a:off x="5992130" y="3716369"/>
              <a:ext cx="656962" cy="656962"/>
            </a:xfrm>
            <a:prstGeom prst="rect">
              <a:avLst/>
            </a:prstGeom>
          </p:spPr>
        </p:pic>
      </p:grpSp>
      <p:pic>
        <p:nvPicPr>
          <p:cNvPr id="2050" name="Grafik 1">
            <a:extLst>
              <a:ext uri="{FF2B5EF4-FFF2-40B4-BE49-F238E27FC236}">
                <a16:creationId xmlns:a16="http://schemas.microsoft.com/office/drawing/2014/main" id="{4879EFEE-D8CC-4B0B-BAFD-CBBC76F6EF2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5012" y="733798"/>
            <a:ext cx="6373906"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feld 16">
            <a:extLst>
              <a:ext uri="{FF2B5EF4-FFF2-40B4-BE49-F238E27FC236}">
                <a16:creationId xmlns:a16="http://schemas.microsoft.com/office/drawing/2014/main" id="{7782293E-20C1-4F14-849B-33FC8AC71B2D}"/>
              </a:ext>
            </a:extLst>
          </p:cNvPr>
          <p:cNvSpPr txBox="1"/>
          <p:nvPr/>
        </p:nvSpPr>
        <p:spPr>
          <a:xfrm>
            <a:off x="3160007" y="733798"/>
            <a:ext cx="2264867" cy="5909310"/>
          </a:xfrm>
          <a:prstGeom prst="rect">
            <a:avLst/>
          </a:prstGeom>
          <a:solidFill>
            <a:schemeClr val="bg2">
              <a:lumMod val="75000"/>
            </a:schemeClr>
          </a:solidFill>
        </p:spPr>
        <p:txBody>
          <a:bodyPr wrap="square">
            <a:spAutoFit/>
          </a:bodyPr>
          <a:lstStyle/>
          <a:p>
            <a:endParaRPr lang="de-DE" dirty="0"/>
          </a:p>
          <a:p>
            <a:r>
              <a:rPr lang="de-DE" dirty="0"/>
              <a:t>EINRICHTUNG</a:t>
            </a:r>
          </a:p>
          <a:p>
            <a:endParaRPr lang="de-DE" dirty="0"/>
          </a:p>
          <a:p>
            <a:r>
              <a:rPr lang="de-DE" dirty="0"/>
              <a:t>- Ein Amazon-Konto erstellen.</a:t>
            </a:r>
          </a:p>
          <a:p>
            <a:r>
              <a:rPr lang="de-DE" dirty="0"/>
              <a:t>- Einen Benutzer anlegen</a:t>
            </a:r>
          </a:p>
          <a:p>
            <a:r>
              <a:rPr lang="de-DE" dirty="0"/>
              <a:t>- Einen S3-Bucket erstellen</a:t>
            </a:r>
          </a:p>
          <a:p>
            <a:r>
              <a:rPr lang="de-DE" dirty="0"/>
              <a:t>- Dem Benutzer die notwendigen Berechtigungen für </a:t>
            </a:r>
            <a:r>
              <a:rPr lang="de-DE" dirty="0" err="1"/>
              <a:t>Textract</a:t>
            </a:r>
            <a:r>
              <a:rPr lang="de-DE" dirty="0"/>
              <a:t> und S3 erteilen.</a:t>
            </a:r>
          </a:p>
          <a:p>
            <a:r>
              <a:rPr lang="de-DE" dirty="0"/>
              <a:t>- Sicherstellen, dass der S3-Bucket in einer unterstützten Region von </a:t>
            </a:r>
            <a:r>
              <a:rPr lang="de-DE" dirty="0" err="1"/>
              <a:t>Textract</a:t>
            </a:r>
            <a:r>
              <a:rPr lang="de-DE" dirty="0"/>
              <a:t> erstellt wird.</a:t>
            </a:r>
          </a:p>
          <a:p>
            <a:endParaRPr lang="de-DE" dirty="0"/>
          </a:p>
          <a:p>
            <a:endParaRPr lang="de-DE" dirty="0"/>
          </a:p>
        </p:txBody>
      </p:sp>
      <p:pic>
        <p:nvPicPr>
          <p:cNvPr id="21" name="Grafik 20">
            <a:extLst>
              <a:ext uri="{FF2B5EF4-FFF2-40B4-BE49-F238E27FC236}">
                <a16:creationId xmlns:a16="http://schemas.microsoft.com/office/drawing/2014/main" id="{8B5B98B1-DDBD-4FC4-B02E-AF41F75301CA}"/>
              </a:ext>
            </a:extLst>
          </p:cNvPr>
          <p:cNvPicPr>
            <a:picLocks noChangeAspect="1"/>
          </p:cNvPicPr>
          <p:nvPr/>
        </p:nvPicPr>
        <p:blipFill rotWithShape="1">
          <a:blip r:embed="rId13"/>
          <a:srcRect l="26859" t="-187" r="-18415" b="-1135"/>
          <a:stretch/>
        </p:blipFill>
        <p:spPr>
          <a:xfrm>
            <a:off x="5479104" y="660369"/>
            <a:ext cx="4448114" cy="6100307"/>
          </a:xfrm>
          <a:prstGeom prst="rect">
            <a:avLst/>
          </a:prstGeom>
        </p:spPr>
      </p:pic>
      <p:pic>
        <p:nvPicPr>
          <p:cNvPr id="23" name="Grafik 22">
            <a:extLst>
              <a:ext uri="{FF2B5EF4-FFF2-40B4-BE49-F238E27FC236}">
                <a16:creationId xmlns:a16="http://schemas.microsoft.com/office/drawing/2014/main" id="{F4AB68FB-230C-497B-8157-097C737D474E}"/>
              </a:ext>
            </a:extLst>
          </p:cNvPr>
          <p:cNvPicPr>
            <a:picLocks noChangeAspect="1"/>
          </p:cNvPicPr>
          <p:nvPr/>
        </p:nvPicPr>
        <p:blipFill>
          <a:blip r:embed="rId14"/>
          <a:stretch>
            <a:fillRect/>
          </a:stretch>
        </p:blipFill>
        <p:spPr>
          <a:xfrm>
            <a:off x="233082" y="726888"/>
            <a:ext cx="5235242" cy="5916219"/>
          </a:xfrm>
          <a:prstGeom prst="rect">
            <a:avLst/>
          </a:prstGeom>
        </p:spPr>
      </p:pic>
      <p:pic>
        <p:nvPicPr>
          <p:cNvPr id="25" name="Grafik 24">
            <a:extLst>
              <a:ext uri="{FF2B5EF4-FFF2-40B4-BE49-F238E27FC236}">
                <a16:creationId xmlns:a16="http://schemas.microsoft.com/office/drawing/2014/main" id="{D82959D8-9737-4530-BB71-9CBF9DE1881C}"/>
              </a:ext>
            </a:extLst>
          </p:cNvPr>
          <p:cNvPicPr>
            <a:picLocks noChangeAspect="1"/>
          </p:cNvPicPr>
          <p:nvPr/>
        </p:nvPicPr>
        <p:blipFill>
          <a:blip r:embed="rId15"/>
          <a:stretch>
            <a:fillRect/>
          </a:stretch>
        </p:blipFill>
        <p:spPr>
          <a:xfrm>
            <a:off x="8668449" y="641266"/>
            <a:ext cx="3364328" cy="6001842"/>
          </a:xfrm>
          <a:prstGeom prst="rect">
            <a:avLst/>
          </a:prstGeom>
        </p:spPr>
      </p:pic>
      <p:sp>
        <p:nvSpPr>
          <p:cNvPr id="5" name="Rechteck 4">
            <a:extLst>
              <a:ext uri="{FF2B5EF4-FFF2-40B4-BE49-F238E27FC236}">
                <a16:creationId xmlns:a16="http://schemas.microsoft.com/office/drawing/2014/main" id="{3BE859E9-D3E1-3F0F-8B78-09DD8344631E}"/>
              </a:ext>
            </a:extLst>
          </p:cNvPr>
          <p:cNvSpPr/>
          <p:nvPr/>
        </p:nvSpPr>
        <p:spPr>
          <a:xfrm>
            <a:off x="3842657" y="5449037"/>
            <a:ext cx="1436914"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BDDC517B-153A-6D43-6AF3-F2D3D40516B3}"/>
              </a:ext>
            </a:extLst>
          </p:cNvPr>
          <p:cNvSpPr/>
          <p:nvPr/>
        </p:nvSpPr>
        <p:spPr>
          <a:xfrm flipV="1">
            <a:off x="4945515" y="5647156"/>
            <a:ext cx="486455" cy="3835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B0A81627-B405-1F4C-585B-A17D28D7550B}"/>
              </a:ext>
            </a:extLst>
          </p:cNvPr>
          <p:cNvSpPr/>
          <p:nvPr/>
        </p:nvSpPr>
        <p:spPr>
          <a:xfrm>
            <a:off x="3690257" y="5769429"/>
            <a:ext cx="228600" cy="1551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2520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3|2.9|35.5|22.3|22.6|19.4"/>
</p:tagLst>
</file>

<file path=ppt/tags/tag2.xml><?xml version="1.0" encoding="utf-8"?>
<p:tagLst xmlns:a="http://schemas.openxmlformats.org/drawingml/2006/main" xmlns:r="http://schemas.openxmlformats.org/officeDocument/2006/relationships" xmlns:p="http://schemas.openxmlformats.org/presentationml/2006/main">
  <p:tag name="TIMING" val="|22|1.3|9.5|7.5|5.5|0.9|1|0.8|2.7|3|14|0.8|10.2|4.7|2.2|1.2|2.8"/>
</p:tagLst>
</file>

<file path=ppt/tags/tag3.xml><?xml version="1.0" encoding="utf-8"?>
<p:tagLst xmlns:a="http://schemas.openxmlformats.org/drawingml/2006/main" xmlns:r="http://schemas.openxmlformats.org/officeDocument/2006/relationships" xmlns:p="http://schemas.openxmlformats.org/presentationml/2006/main">
  <p:tag name="TIMING" val="|38.2"/>
</p:tagLst>
</file>

<file path=ppt/tags/tag4.xml><?xml version="1.0" encoding="utf-8"?>
<p:tagLst xmlns:a="http://schemas.openxmlformats.org/drawingml/2006/main" xmlns:r="http://schemas.openxmlformats.org/officeDocument/2006/relationships" xmlns:p="http://schemas.openxmlformats.org/presentationml/2006/main">
  <p:tag name="TIMING" val="|108.6|29.7|1.7"/>
</p:tagLst>
</file>

<file path=ppt/tags/tag5.xml><?xml version="1.0" encoding="utf-8"?>
<p:tagLst xmlns:a="http://schemas.openxmlformats.org/drawingml/2006/main" xmlns:r="http://schemas.openxmlformats.org/officeDocument/2006/relationships" xmlns:p="http://schemas.openxmlformats.org/presentationml/2006/main">
  <p:tag name="TIMING" val="|58.1|1.9|15.2"/>
</p:tagLst>
</file>

<file path=ppt/tags/tag6.xml><?xml version="1.0" encoding="utf-8"?>
<p:tagLst xmlns:a="http://schemas.openxmlformats.org/drawingml/2006/main" xmlns:r="http://schemas.openxmlformats.org/officeDocument/2006/relationships" xmlns:p="http://schemas.openxmlformats.org/presentationml/2006/main">
  <p:tag name="TIMING" val="|19.4"/>
</p:tagLst>
</file>

<file path=ppt/tags/tag7.xml><?xml version="1.0" encoding="utf-8"?>
<p:tagLst xmlns:a="http://schemas.openxmlformats.org/drawingml/2006/main" xmlns:r="http://schemas.openxmlformats.org/officeDocument/2006/relationships" xmlns:p="http://schemas.openxmlformats.org/presentationml/2006/main">
  <p:tag name="TIMING" val="|3.7|12.8|5|3.2|1.6|6.6|10.3|8.7|3.6|4.6|4.5"/>
</p:tagLst>
</file>

<file path=ppt/tags/tag8.xml><?xml version="1.0" encoding="utf-8"?>
<p:tagLst xmlns:a="http://schemas.openxmlformats.org/drawingml/2006/main" xmlns:r="http://schemas.openxmlformats.org/officeDocument/2006/relationships" xmlns:p="http://schemas.openxmlformats.org/presentationml/2006/main">
  <p:tag name="TIMING" val="|5.6|6.4|2.8|2.9|5.9|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TM03457452[[fn=Himmel]]</Template>
  <TotalTime>0</TotalTime>
  <Words>2656</Words>
  <Application>Microsoft Office PowerPoint</Application>
  <PresentationFormat>Breitbild</PresentationFormat>
  <Paragraphs>301</Paragraphs>
  <Slides>18</Slides>
  <Notes>17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Calibri Light</vt:lpstr>
      <vt:lpstr>Roboto Mono</vt:lpstr>
      <vt:lpstr>Himmel</vt:lpstr>
      <vt:lpstr>E-Mail Verwalten</vt:lpstr>
      <vt:lpstr>Aktuelle Situation</vt:lpstr>
      <vt:lpstr>Ablauf unsere Lösung</vt:lpstr>
      <vt:lpstr>IMAP-Verbindung</vt:lpstr>
      <vt:lpstr>PowerPoint-Präsentation</vt:lpstr>
      <vt:lpstr>Datenextraktion</vt:lpstr>
      <vt:lpstr>UMBENENUNG</vt:lpstr>
      <vt:lpstr>AWS TEXTRACT Analyze expense</vt:lpstr>
      <vt:lpstr>AWS TEXTRACT Analyze.expense</vt:lpstr>
      <vt:lpstr>Ergebnis</vt:lpstr>
      <vt:lpstr>Code Struktur</vt:lpstr>
      <vt:lpstr>Strategy-Muster</vt:lpstr>
      <vt:lpstr>Sicherheit MaßNAHMEN</vt:lpstr>
      <vt:lpstr>PowerPoint-Präsentation</vt:lpstr>
      <vt:lpstr>REFERENCEN</vt:lpstr>
      <vt:lpstr>      Fragen unD Antworten</vt:lpstr>
      <vt:lpstr>E-mail verwalten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Verwalten</dc:title>
  <dc:creator>Manuel Paniagua Porroa</dc:creator>
  <cp:lastModifiedBy>Ian Manuel Paniagua Porroa</cp:lastModifiedBy>
  <cp:revision>100</cp:revision>
  <cp:lastPrinted>2025-01-20T14:02:56Z</cp:lastPrinted>
  <dcterms:created xsi:type="dcterms:W3CDTF">2025-01-15T08:55:05Z</dcterms:created>
  <dcterms:modified xsi:type="dcterms:W3CDTF">2025-02-01T16:01:46Z</dcterms:modified>
</cp:coreProperties>
</file>