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0" r:id="rId6"/>
    <p:sldId id="271" r:id="rId7"/>
    <p:sldId id="261" r:id="rId8"/>
    <p:sldId id="262" r:id="rId9"/>
    <p:sldId id="272" r:id="rId10"/>
    <p:sldId id="264" r:id="rId11"/>
    <p:sldId id="273" r:id="rId12"/>
    <p:sldId id="274" r:id="rId13"/>
    <p:sldId id="275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56B"/>
    <a:srgbClr val="0054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3F501-0D76-7D0E-808C-7166EA1DA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1191F6-844B-F23A-3232-81CA634DE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A7438F-C1E7-E13D-038D-84AB8EF5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793D-593E-4E30-BD98-7A81DC69A4C1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22813E-C8E2-D74F-5A6C-29104D814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0682CA-4257-D4EE-D39A-09834D3B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7F9E-ADA7-4729-8287-3A268E2C2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26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CE6B21-5227-DC36-DF28-03248DCB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8260A5-E22F-42E4-5D99-7CB807C8D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5200E6-E0BC-5351-D539-0463CCC0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793D-593E-4E30-BD98-7A81DC69A4C1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CC65F9-040A-55D0-5867-72851EAD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2B3A8A-14A0-AB54-B390-B45F167F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7F9E-ADA7-4729-8287-3A268E2C2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70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88E0B8-6798-C30E-4F7F-260729AE3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C9B986-C9E7-A418-1E5E-18DB359C3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E7263A-A9E4-A733-50AF-C890F231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793D-593E-4E30-BD98-7A81DC69A4C1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752CF8-39E2-74B7-8CD8-BA483ABD3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EAE887-ABB3-ACB0-CA4B-AA6CF2B9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7F9E-ADA7-4729-8287-3A268E2C2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95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0CA3B0-271E-3BCC-DB2B-F2174170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F38E4F-5C8B-AEA9-B36A-E87E25178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BDBBA5-27DE-125D-C92A-F73CA352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793D-593E-4E30-BD98-7A81DC69A4C1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9335AE-BC40-0595-9167-8495DBF4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872BC5-ABDE-24AB-C9B2-B428E9F5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7F9E-ADA7-4729-8287-3A268E2C2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14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E2AE0B-AD1A-56CD-CF40-F4BA08DE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77E1E0-E044-EC62-0537-96193C34C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E6032B-1A39-A635-DDFF-2092A4E9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793D-593E-4E30-BD98-7A81DC69A4C1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C63461-E1E5-45E0-1112-FB3459C0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3FA6B2-AB46-28B0-F64C-E01F3FDF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7F9E-ADA7-4729-8287-3A268E2C2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40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8F9F9C-304A-C221-B38F-01A3CE13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7E672D-4EFF-AA48-E9F7-36F231F84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AD3C0E-19FA-B47F-C027-0B4DBA813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352045-5BBE-1F7E-44DC-2A68BC29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793D-593E-4E30-BD98-7A81DC69A4C1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BC7D8E-F8D0-6EF1-529F-C16986560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B6DE5A-EEAE-1FB2-8B43-F6336BAF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7F9E-ADA7-4729-8287-3A268E2C2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30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FC774F-42C2-191F-E0E2-5C0C0A79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7515EA-303B-35B8-F967-6228B5EFA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DD3DD4-F8C4-618C-BDCD-55ED94CF1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1E81156-533B-C4C6-EA99-6D8FA20FB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3B1FED-E7C3-B3CA-E3A4-E60FC2F11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B837D9-C18B-DA98-283C-F2DDF9AC8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793D-593E-4E30-BD98-7A81DC69A4C1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F21A060-698B-6D2F-1C4F-5F82AF0C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14858D-080C-C3E7-4B35-29B24101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7F9E-ADA7-4729-8287-3A268E2C2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32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99B08E-3D00-0E5B-9F3E-55023080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9D2A1D1-D5CB-31F0-3303-583F3DE8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793D-593E-4E30-BD98-7A81DC69A4C1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314F890-2485-5C17-4ECB-9074A6B1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0FF679-B060-C82B-53B8-E674D264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7F9E-ADA7-4729-8287-3A268E2C2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86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DCBCCC8-D1F8-44F8-B2C1-2F219E50E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793D-593E-4E30-BD98-7A81DC69A4C1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CE829C-16E8-4CB4-6E5A-5478B7A3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D929F6-036F-5CB9-5779-48C0AD2D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7F9E-ADA7-4729-8287-3A268E2C2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48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7749EA-4CD5-7AFD-9CCE-0AA149B8E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EE8AA1-734D-8DCE-5191-ACF77D88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361FBE-27BE-1F0E-5604-F921C7247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E9A154-95B8-C639-E459-FABF5C7D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793D-593E-4E30-BD98-7A81DC69A4C1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3A21A2-672B-D9D1-D333-FA149725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445249-2043-3F17-75C2-13FBFADA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7F9E-ADA7-4729-8287-3A268E2C2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78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1C2F7D-07CA-3BD0-109E-7DB6CCAF2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E72077F-CD67-CCDB-6D22-05713579A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1047A6-55CA-605D-DB85-A67D4E002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F297CB-8F1F-D464-F31B-01712346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793D-593E-4E30-BD98-7A81DC69A4C1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B67DD0-75BC-62F2-C63B-4C5CB997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40A31E-5BA8-3C10-560B-B45B0144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7F9E-ADA7-4729-8287-3A268E2C2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80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78B535-1877-1799-0BA7-ACCB6A71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24550E-564C-003B-F0A4-4D7AFB3E2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E8D8C2-3D9C-F7FD-D78A-A829B5084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793D-593E-4E30-BD98-7A81DC69A4C1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773D98-E68F-DC1B-63C7-2B7960F6C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488F28-1E27-2049-F392-676EC7FD1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57F9E-ADA7-4729-8287-3A268E2C2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89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OpenClassrooms-Student-Center/ArgentBank-website/tree/main/design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3001/api-doc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localhost:3001/api/v1/user/log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3C2376-9688-3FAE-B065-911A035CE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0261" y="3101788"/>
            <a:ext cx="9144000" cy="1730135"/>
          </a:xfrm>
        </p:spPr>
        <p:txBody>
          <a:bodyPr>
            <a:normAutofit fontScale="90000"/>
          </a:bodyPr>
          <a:lstStyle/>
          <a:p>
            <a:r>
              <a:rPr lang="fr-FR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Implémentez le </a:t>
            </a:r>
            <a:r>
              <a:rPr lang="fr-FR" sz="5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front-end</a:t>
            </a:r>
            <a:r>
              <a:rPr lang="fr-FR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d’une application bancaire avec </a:t>
            </a:r>
            <a:r>
              <a:rPr lang="fr-FR" sz="5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React</a:t>
            </a:r>
            <a:r>
              <a:rPr lang="fr-FR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0D6C3DD-5BCA-914B-6EC6-67C425E55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167" y="782092"/>
            <a:ext cx="3735558" cy="1030499"/>
          </a:xfrm>
          <a:prstGeom prst="roundRect">
            <a:avLst>
              <a:gd name="adj" fmla="val 8594"/>
            </a:avLst>
          </a:prstGeom>
          <a:solidFill>
            <a:srgbClr val="00542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46927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81DE8-423B-5C12-80CA-FF7EBC40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Étape 3 : Modifiez le nom d’utilisateur </a:t>
            </a:r>
            <a:br>
              <a:rPr lang="fr-FR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fr-FR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via le formulaire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BB533F-F557-A7FC-1473-9FC64E7B6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187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Définit deux actions asynchrones (</a:t>
            </a:r>
            <a:r>
              <a:rPr lang="fr-FR" sz="2000" b="1" dirty="0" err="1">
                <a:solidFill>
                  <a:schemeClr val="bg1"/>
                </a:solidFill>
              </a:rPr>
              <a:t>getProfile</a:t>
            </a:r>
            <a:r>
              <a:rPr lang="fr-FR" sz="2000" b="1" dirty="0">
                <a:solidFill>
                  <a:schemeClr val="bg1"/>
                </a:solidFill>
              </a:rPr>
              <a:t> et </a:t>
            </a:r>
            <a:r>
              <a:rPr lang="fr-FR" sz="2000" b="1" dirty="0" err="1">
                <a:solidFill>
                  <a:schemeClr val="bg1"/>
                </a:solidFill>
              </a:rPr>
              <a:t>updateProfile</a:t>
            </a:r>
            <a:r>
              <a:rPr lang="fr-FR" sz="2000" b="1" dirty="0">
                <a:solidFill>
                  <a:schemeClr val="bg1"/>
                </a:solidFill>
              </a:rPr>
              <a:t>) à l'aide de </a:t>
            </a:r>
            <a:r>
              <a:rPr lang="fr-FR" sz="2000" b="1" dirty="0" err="1">
                <a:solidFill>
                  <a:schemeClr val="bg1"/>
                </a:solidFill>
              </a:rPr>
              <a:t>createAsyncThunk</a:t>
            </a:r>
            <a:r>
              <a:rPr lang="fr-FR" sz="2000" b="1" dirty="0">
                <a:solidFill>
                  <a:schemeClr val="bg1"/>
                </a:solidFill>
              </a:rPr>
              <a:t> de </a:t>
            </a:r>
            <a:r>
              <a:rPr lang="fr-FR" sz="2000" b="1" dirty="0" err="1">
                <a:solidFill>
                  <a:schemeClr val="bg1"/>
                </a:solidFill>
              </a:rPr>
              <a:t>Redux</a:t>
            </a:r>
            <a:r>
              <a:rPr lang="fr-FR" sz="2000" b="1" dirty="0">
                <a:solidFill>
                  <a:schemeClr val="bg1"/>
                </a:solidFill>
              </a:rPr>
              <a:t> Toolkit.</a:t>
            </a:r>
          </a:p>
          <a:p>
            <a:r>
              <a:rPr lang="fr-FR" sz="2000" b="1" dirty="0" err="1">
                <a:solidFill>
                  <a:schemeClr val="bg1"/>
                </a:solidFill>
              </a:rPr>
              <a:t>GetProfile</a:t>
            </a:r>
            <a:r>
              <a:rPr lang="fr-FR" sz="2000" b="1" dirty="0">
                <a:solidFill>
                  <a:schemeClr val="bg1"/>
                </a:solidFill>
              </a:rPr>
              <a:t> est utilisée pour récupérer le profil de l'utilisateur.</a:t>
            </a:r>
          </a:p>
          <a:p>
            <a:r>
              <a:rPr lang="fr-FR" sz="2000" b="1" dirty="0" err="1">
                <a:solidFill>
                  <a:schemeClr val="bg1"/>
                </a:solidFill>
              </a:rPr>
              <a:t>UpdateProfile</a:t>
            </a:r>
            <a:r>
              <a:rPr lang="fr-FR" sz="2000" b="1" dirty="0">
                <a:solidFill>
                  <a:schemeClr val="bg1"/>
                </a:solidFill>
              </a:rPr>
              <a:t> est utilisée pour mettre à jour le profil avec un nouveau nom d'utilisateur (</a:t>
            </a:r>
            <a:r>
              <a:rPr lang="fr-FR" sz="2000" b="1" dirty="0" err="1">
                <a:solidFill>
                  <a:schemeClr val="bg1"/>
                </a:solidFill>
              </a:rPr>
              <a:t>userName</a:t>
            </a:r>
            <a:r>
              <a:rPr lang="fr-FR" sz="2000" b="1" dirty="0">
                <a:solidFill>
                  <a:schemeClr val="bg1"/>
                </a:solidFill>
              </a:rPr>
              <a:t>).</a:t>
            </a:r>
          </a:p>
          <a:p>
            <a:pPr marL="0" indent="0" algn="ctr">
              <a:buNone/>
            </a:pPr>
            <a:r>
              <a:rPr lang="fr-FR" sz="2000" b="1" u="sng" dirty="0">
                <a:solidFill>
                  <a:schemeClr val="bg1"/>
                </a:solidFill>
              </a:rPr>
              <a:t>Fichier: user.action.js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BA30E1D-12AF-8AF3-AA09-CEE04E5AD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725" y="4069600"/>
            <a:ext cx="4846549" cy="2423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32C7020-C432-6CA2-5F33-D345F6C78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240053"/>
            <a:ext cx="1574298" cy="434289"/>
          </a:xfrm>
          <a:prstGeom prst="roundRect">
            <a:avLst>
              <a:gd name="adj" fmla="val 8594"/>
            </a:avLst>
          </a:prstGeom>
          <a:solidFill>
            <a:srgbClr val="00542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80082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432C24-B182-5C92-B3C6-4AA14CCA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9665"/>
          </a:xfrm>
        </p:spPr>
        <p:txBody>
          <a:bodyPr>
            <a:norm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Étape 3 : (suite)</a:t>
            </a:r>
            <a:endParaRPr lang="fr-FR" sz="3200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12BC320-9DAA-26EB-4BEC-BB92F26E2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850" y="2298606"/>
            <a:ext cx="1749741" cy="13255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0A5B738-8AA0-A23D-766F-456EDB216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240053"/>
            <a:ext cx="1574298" cy="434289"/>
          </a:xfrm>
          <a:prstGeom prst="roundRect">
            <a:avLst>
              <a:gd name="adj" fmla="val 8594"/>
            </a:avLst>
          </a:prstGeom>
          <a:solidFill>
            <a:srgbClr val="00542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47A532F-E21F-FC37-A39E-4E44E5D75E8A}"/>
              </a:ext>
            </a:extLst>
          </p:cNvPr>
          <p:cNvSpPr txBox="1"/>
          <p:nvPr/>
        </p:nvSpPr>
        <p:spPr>
          <a:xfrm>
            <a:off x="-1" y="1593862"/>
            <a:ext cx="514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solidFill>
                  <a:schemeClr val="bg1"/>
                </a:solidFill>
              </a:rPr>
              <a:t>Initialise un état initial avec les propriétés suivantes:</a:t>
            </a:r>
          </a:p>
          <a:p>
            <a:pPr algn="ctr"/>
            <a:r>
              <a:rPr lang="fr-FR" sz="1800" b="1" dirty="0">
                <a:solidFill>
                  <a:schemeClr val="bg1"/>
                </a:solidFill>
              </a:rPr>
              <a:t>id, email, </a:t>
            </a:r>
            <a:r>
              <a:rPr lang="fr-FR" sz="1800" b="1" dirty="0" err="1">
                <a:solidFill>
                  <a:schemeClr val="bg1"/>
                </a:solidFill>
              </a:rPr>
              <a:t>firstName</a:t>
            </a:r>
            <a:r>
              <a:rPr lang="fr-FR" sz="1800" b="1" dirty="0">
                <a:solidFill>
                  <a:schemeClr val="bg1"/>
                </a:solidFill>
              </a:rPr>
              <a:t>, </a:t>
            </a:r>
            <a:r>
              <a:rPr lang="fr-FR" sz="1800" b="1" dirty="0" err="1">
                <a:solidFill>
                  <a:schemeClr val="bg1"/>
                </a:solidFill>
              </a:rPr>
              <a:t>lastName</a:t>
            </a:r>
            <a:r>
              <a:rPr lang="fr-FR" sz="1800" b="1" dirty="0">
                <a:solidFill>
                  <a:schemeClr val="bg1"/>
                </a:solidFill>
              </a:rPr>
              <a:t>, et </a:t>
            </a:r>
            <a:r>
              <a:rPr lang="fr-FR" sz="1800" b="1" dirty="0" err="1">
                <a:solidFill>
                  <a:schemeClr val="bg1"/>
                </a:solidFill>
              </a:rPr>
              <a:t>userName</a:t>
            </a:r>
            <a:r>
              <a:rPr lang="fr-FR" sz="1800" b="1" dirty="0">
                <a:solidFill>
                  <a:schemeClr val="bg1"/>
                </a:solidFill>
              </a:rPr>
              <a:t>.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9497168-95F4-7780-7732-45FD97A719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93" y="4649568"/>
            <a:ext cx="3769094" cy="20377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B1A1D03-D1F6-55AE-E03D-8EEEC0CDA457}"/>
              </a:ext>
            </a:extLst>
          </p:cNvPr>
          <p:cNvSpPr txBox="1"/>
          <p:nvPr/>
        </p:nvSpPr>
        <p:spPr>
          <a:xfrm>
            <a:off x="100012" y="3924329"/>
            <a:ext cx="4943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 err="1">
                <a:solidFill>
                  <a:schemeClr val="bg1"/>
                </a:solidFill>
              </a:rPr>
              <a:t>Reducer</a:t>
            </a:r>
            <a:r>
              <a:rPr lang="fr-FR" sz="1800" b="1" dirty="0">
                <a:solidFill>
                  <a:schemeClr val="bg1"/>
                </a:solidFill>
              </a:rPr>
              <a:t> pour gérer la mise à jour du </a:t>
            </a:r>
            <a:r>
              <a:rPr lang="fr-FR" sz="1800" b="1" dirty="0" err="1">
                <a:solidFill>
                  <a:schemeClr val="bg1"/>
                </a:solidFill>
              </a:rPr>
              <a:t>userName</a:t>
            </a:r>
            <a:r>
              <a:rPr lang="fr-FR" sz="18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800" b="1" dirty="0">
                <a:solidFill>
                  <a:schemeClr val="bg1"/>
                </a:solidFill>
              </a:rPr>
              <a:t>en utilisant l'action </a:t>
            </a:r>
            <a:r>
              <a:rPr lang="fr-FR" sz="1800" b="1" dirty="0" err="1">
                <a:solidFill>
                  <a:schemeClr val="bg1"/>
                </a:solidFill>
              </a:rPr>
              <a:t>setUsername</a:t>
            </a:r>
            <a:r>
              <a:rPr lang="fr-FR" sz="1800" b="1" dirty="0">
                <a:solidFill>
                  <a:schemeClr val="bg1"/>
                </a:solidFill>
              </a:rPr>
              <a:t>.</a:t>
            </a:r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7BCC22C-8DCF-245A-1705-661A3D2BE229}"/>
              </a:ext>
            </a:extLst>
          </p:cNvPr>
          <p:cNvSpPr txBox="1"/>
          <p:nvPr/>
        </p:nvSpPr>
        <p:spPr>
          <a:xfrm>
            <a:off x="7312306" y="1593258"/>
            <a:ext cx="3595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solidFill>
                  <a:schemeClr val="bg1"/>
                </a:solidFill>
              </a:rPr>
              <a:t>Utilise </a:t>
            </a:r>
            <a:r>
              <a:rPr lang="fr-FR" sz="1800" b="1" dirty="0" err="1">
                <a:solidFill>
                  <a:schemeClr val="bg1"/>
                </a:solidFill>
              </a:rPr>
              <a:t>extraReducers</a:t>
            </a:r>
            <a:r>
              <a:rPr lang="fr-FR" sz="1800" b="1" dirty="0">
                <a:solidFill>
                  <a:schemeClr val="bg1"/>
                </a:solidFill>
              </a:rPr>
              <a:t> pour gérer les </a:t>
            </a:r>
          </a:p>
          <a:p>
            <a:pPr algn="ctr"/>
            <a:r>
              <a:rPr lang="fr-FR" sz="1800" b="1" dirty="0">
                <a:solidFill>
                  <a:schemeClr val="bg1"/>
                </a:solidFill>
              </a:rPr>
              <a:t>phases des actions asynchrones</a:t>
            </a:r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A39B48B-3052-8A4C-09ED-3C0A10E255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817" y="2307519"/>
            <a:ext cx="6251171" cy="23119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522F14B-84C3-7BE6-E0A2-D9D99CEAE0BC}"/>
              </a:ext>
            </a:extLst>
          </p:cNvPr>
          <p:cNvSpPr txBox="1"/>
          <p:nvPr/>
        </p:nvSpPr>
        <p:spPr>
          <a:xfrm>
            <a:off x="5960919" y="4738548"/>
            <a:ext cx="63386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Pending</a:t>
            </a:r>
            <a:r>
              <a:rPr lang="fr-FR" b="1" dirty="0">
                <a:solidFill>
                  <a:schemeClr val="bg1"/>
                </a:solidFill>
              </a:rPr>
              <a:t>           Les états sont réinitialisés à leurs états initiaux.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 err="1">
                <a:solidFill>
                  <a:schemeClr val="bg1"/>
                </a:solidFill>
              </a:rPr>
              <a:t>Fulfilled</a:t>
            </a:r>
            <a:r>
              <a:rPr lang="fr-FR" b="1" dirty="0">
                <a:solidFill>
                  <a:schemeClr val="bg1"/>
                </a:solidFill>
              </a:rPr>
              <a:t>           Les états sont </a:t>
            </a:r>
            <a:r>
              <a:rPr lang="fr-FR" sz="1800" b="1" dirty="0">
                <a:solidFill>
                  <a:schemeClr val="bg1"/>
                </a:solidFill>
              </a:rPr>
              <a:t>mis à jour avec les nouvelles 	 informations du profil , y compris le nouveau </a:t>
            </a:r>
            <a:r>
              <a:rPr lang="fr-FR" sz="1800" b="1" dirty="0" err="1">
                <a:solidFill>
                  <a:schemeClr val="bg1"/>
                </a:solidFill>
              </a:rPr>
              <a:t>userName</a:t>
            </a:r>
            <a:r>
              <a:rPr lang="fr-FR" sz="1800" b="1" dirty="0">
                <a:solidFill>
                  <a:schemeClr val="bg1"/>
                </a:solidFill>
              </a:rPr>
              <a:t>.</a:t>
            </a:r>
          </a:p>
          <a:p>
            <a:endParaRPr lang="fr-FR" sz="1800" b="1" dirty="0">
              <a:solidFill>
                <a:schemeClr val="bg1"/>
              </a:solidFill>
            </a:endParaRPr>
          </a:p>
          <a:p>
            <a:r>
              <a:rPr lang="fr-FR" b="1" dirty="0" err="1">
                <a:solidFill>
                  <a:schemeClr val="bg1"/>
                </a:solidFill>
              </a:rPr>
              <a:t>Rejected</a:t>
            </a:r>
            <a:r>
              <a:rPr lang="fr-FR" b="1" dirty="0">
                <a:solidFill>
                  <a:schemeClr val="bg1"/>
                </a:solidFill>
              </a:rPr>
              <a:t>          U</a:t>
            </a:r>
            <a:r>
              <a:rPr lang="fr-FR" sz="1800" b="1" dirty="0">
                <a:solidFill>
                  <a:schemeClr val="bg1"/>
                </a:solidFill>
              </a:rPr>
              <a:t>n message d'erreur est affiché dans la console.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8" name="Flèche : haut 17">
            <a:extLst>
              <a:ext uri="{FF2B5EF4-FFF2-40B4-BE49-F238E27FC236}">
                <a16:creationId xmlns:a16="http://schemas.microsoft.com/office/drawing/2014/main" id="{9645C633-2193-AA42-5DC7-83DEC2BD0F6F}"/>
              </a:ext>
            </a:extLst>
          </p:cNvPr>
          <p:cNvSpPr/>
          <p:nvPr/>
        </p:nvSpPr>
        <p:spPr>
          <a:xfrm rot="5400000">
            <a:off x="7083740" y="4785279"/>
            <a:ext cx="140404" cy="265165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haut 19">
            <a:extLst>
              <a:ext uri="{FF2B5EF4-FFF2-40B4-BE49-F238E27FC236}">
                <a16:creationId xmlns:a16="http://schemas.microsoft.com/office/drawing/2014/main" id="{55A9D094-795A-75EE-48BC-1DFFD65C1F7A}"/>
              </a:ext>
            </a:extLst>
          </p:cNvPr>
          <p:cNvSpPr/>
          <p:nvPr/>
        </p:nvSpPr>
        <p:spPr>
          <a:xfrm rot="5400000">
            <a:off x="7083741" y="5360045"/>
            <a:ext cx="140404" cy="265165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haut 20">
            <a:extLst>
              <a:ext uri="{FF2B5EF4-FFF2-40B4-BE49-F238E27FC236}">
                <a16:creationId xmlns:a16="http://schemas.microsoft.com/office/drawing/2014/main" id="{151BB4B8-ABA5-AD4C-768E-E79E1161A141}"/>
              </a:ext>
            </a:extLst>
          </p:cNvPr>
          <p:cNvSpPr/>
          <p:nvPr/>
        </p:nvSpPr>
        <p:spPr>
          <a:xfrm rot="5400000">
            <a:off x="7083741" y="6173777"/>
            <a:ext cx="140404" cy="265165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7D73DB3-DBCB-E7A5-248E-520363C53C2C}"/>
              </a:ext>
            </a:extLst>
          </p:cNvPr>
          <p:cNvSpPr txBox="1"/>
          <p:nvPr/>
        </p:nvSpPr>
        <p:spPr>
          <a:xfrm>
            <a:off x="4506191" y="957305"/>
            <a:ext cx="31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>
                <a:solidFill>
                  <a:schemeClr val="bg1"/>
                </a:solidFill>
              </a:rPr>
              <a:t>Fichier: user.reducer.js</a:t>
            </a:r>
          </a:p>
        </p:txBody>
      </p:sp>
    </p:spTree>
    <p:extLst>
      <p:ext uri="{BB962C8B-B14F-4D97-AF65-F5344CB8AC3E}">
        <p14:creationId xmlns:p14="http://schemas.microsoft.com/office/powerpoint/2010/main" val="949920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704A6-FCC1-D135-BE52-C39A5C6E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Étape</a:t>
            </a:r>
            <a:r>
              <a:rPr lang="fr-FR" dirty="0">
                <a:solidFill>
                  <a:schemeClr val="bg1"/>
                </a:solidFill>
                <a:latin typeface="Arial Rounded MT Bold" panose="020F0704030504030204" pitchFamily="34" charset="0"/>
              </a:rPr>
              <a:t> 3 : (suite)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6518EEA-BDF6-A05D-4251-87136DCEC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240053"/>
            <a:ext cx="1574298" cy="434289"/>
          </a:xfrm>
          <a:prstGeom prst="roundRect">
            <a:avLst>
              <a:gd name="adj" fmla="val 8594"/>
            </a:avLst>
          </a:prstGeom>
          <a:solidFill>
            <a:srgbClr val="00542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20700EA-31F5-6FAF-ADE3-E46A1767904D}"/>
              </a:ext>
            </a:extLst>
          </p:cNvPr>
          <p:cNvSpPr txBox="1"/>
          <p:nvPr/>
        </p:nvSpPr>
        <p:spPr>
          <a:xfrm>
            <a:off x="5243945" y="1133572"/>
            <a:ext cx="17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>
                <a:solidFill>
                  <a:schemeClr val="bg1"/>
                </a:solidFill>
              </a:rPr>
              <a:t>Fichier: </a:t>
            </a:r>
            <a:r>
              <a:rPr lang="fr-FR" b="1" u="sng" dirty="0" err="1">
                <a:solidFill>
                  <a:schemeClr val="bg1"/>
                </a:solidFill>
              </a:rPr>
              <a:t>User.jsx</a:t>
            </a:r>
            <a:endParaRPr lang="fr-FR" b="1" u="sng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DD02304-6917-994A-8C8C-65ED8912A952}"/>
              </a:ext>
            </a:extLst>
          </p:cNvPr>
          <p:cNvSpPr txBox="1"/>
          <p:nvPr/>
        </p:nvSpPr>
        <p:spPr>
          <a:xfrm>
            <a:off x="838200" y="1806861"/>
            <a:ext cx="40316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Utilise </a:t>
            </a:r>
            <a:r>
              <a:rPr lang="fr-FR" b="1" dirty="0" err="1">
                <a:solidFill>
                  <a:schemeClr val="bg1"/>
                </a:solidFill>
              </a:rPr>
              <a:t>useDispatch</a:t>
            </a:r>
            <a:r>
              <a:rPr lang="fr-FR" b="1" dirty="0">
                <a:solidFill>
                  <a:schemeClr val="bg1"/>
                </a:solidFill>
              </a:rPr>
              <a:t> et </a:t>
            </a:r>
            <a:r>
              <a:rPr lang="fr-FR" b="1" dirty="0" err="1">
                <a:solidFill>
                  <a:schemeClr val="bg1"/>
                </a:solidFill>
              </a:rPr>
              <a:t>useSelector</a:t>
            </a:r>
            <a:r>
              <a:rPr lang="fr-FR" b="1" dirty="0">
                <a:solidFill>
                  <a:schemeClr val="bg1"/>
                </a:solidFill>
              </a:rPr>
              <a:t> pour interagir avec le store et récupère le </a:t>
            </a:r>
            <a:r>
              <a:rPr lang="fr-FR" b="1" dirty="0" err="1">
                <a:solidFill>
                  <a:schemeClr val="bg1"/>
                </a:solidFill>
              </a:rPr>
              <a:t>userName</a:t>
            </a:r>
            <a:r>
              <a:rPr lang="fr-FR" b="1" dirty="0">
                <a:solidFill>
                  <a:schemeClr val="bg1"/>
                </a:solidFill>
              </a:rPr>
              <a:t> actuel du store à l'aide du sélecteur.</a:t>
            </a:r>
          </a:p>
          <a:p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0CD468E8-8651-36FD-FD50-FB84F924A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79" y="3014427"/>
            <a:ext cx="4816257" cy="16994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C6C77E1-EFE6-4072-7990-35F6430332DD}"/>
              </a:ext>
            </a:extLst>
          </p:cNvPr>
          <p:cNvSpPr txBox="1"/>
          <p:nvPr/>
        </p:nvSpPr>
        <p:spPr>
          <a:xfrm>
            <a:off x="287481" y="4839959"/>
            <a:ext cx="5424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Utilise </a:t>
            </a:r>
            <a:r>
              <a:rPr lang="fr-FR" b="1" dirty="0" err="1">
                <a:solidFill>
                  <a:schemeClr val="bg1"/>
                </a:solidFill>
              </a:rPr>
              <a:t>useEffect</a:t>
            </a:r>
            <a:r>
              <a:rPr lang="fr-FR" b="1" dirty="0">
                <a:solidFill>
                  <a:schemeClr val="bg1"/>
                </a:solidFill>
              </a:rPr>
              <a:t> pour rediriger l'utilisateur vers la page de connexion si celui-ci n'est pas connecté.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A45C4E0-645B-B3BC-0F63-14A94FEDB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74" y="5587702"/>
            <a:ext cx="3808351" cy="9051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F6AA2FB4-57F8-E3D4-C0D5-02BB24328838}"/>
              </a:ext>
            </a:extLst>
          </p:cNvPr>
          <p:cNvSpPr txBox="1"/>
          <p:nvPr/>
        </p:nvSpPr>
        <p:spPr>
          <a:xfrm>
            <a:off x="6987162" y="1969192"/>
            <a:ext cx="4395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Lors de la soumission du formulaire, l'action </a:t>
            </a:r>
            <a:r>
              <a:rPr lang="fr-FR" b="1" dirty="0" err="1">
                <a:solidFill>
                  <a:schemeClr val="bg1"/>
                </a:solidFill>
              </a:rPr>
              <a:t>updateProfile</a:t>
            </a:r>
            <a:r>
              <a:rPr lang="fr-FR" b="1" dirty="0">
                <a:solidFill>
                  <a:schemeClr val="bg1"/>
                </a:solidFill>
              </a:rPr>
              <a:t> est dispatchée avec le nouveau </a:t>
            </a:r>
            <a:r>
              <a:rPr lang="fr-FR" b="1" dirty="0" err="1">
                <a:solidFill>
                  <a:schemeClr val="bg1"/>
                </a:solidFill>
              </a:rPr>
              <a:t>userName</a:t>
            </a:r>
            <a:endParaRPr lang="fr-FR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A761335D-C5AE-75D1-B275-A0312339B4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162" y="3060151"/>
            <a:ext cx="4366638" cy="16536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06343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1E66E5-DB3F-EB57-207D-97D751168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174" y="215903"/>
            <a:ext cx="10515600" cy="52849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Étape</a:t>
            </a:r>
            <a:r>
              <a:rPr lang="fr-FR" dirty="0">
                <a:solidFill>
                  <a:schemeClr val="bg1"/>
                </a:solidFill>
                <a:latin typeface="Arial Rounded MT Bold" panose="020F0704030504030204" pitchFamily="34" charset="0"/>
              </a:rPr>
              <a:t> 3 : (suite)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EEE83F5-32A9-1A0D-3715-A39C49DB2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24" y="2224335"/>
            <a:ext cx="6634711" cy="36555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02A1F46-16B5-C14D-BE45-3AFA34B2F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240053"/>
            <a:ext cx="1574298" cy="434289"/>
          </a:xfrm>
          <a:prstGeom prst="roundRect">
            <a:avLst>
              <a:gd name="adj" fmla="val 8594"/>
            </a:avLst>
          </a:prstGeom>
          <a:solidFill>
            <a:srgbClr val="00542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2751708-FDE4-301E-5038-D8AC28DA7186}"/>
              </a:ext>
            </a:extLst>
          </p:cNvPr>
          <p:cNvSpPr txBox="1"/>
          <p:nvPr/>
        </p:nvSpPr>
        <p:spPr>
          <a:xfrm>
            <a:off x="4932218" y="744396"/>
            <a:ext cx="232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bg1"/>
                </a:solidFill>
              </a:rPr>
              <a:t>Fichier: </a:t>
            </a:r>
            <a:r>
              <a:rPr lang="fr-FR" b="1" u="sng" dirty="0" err="1">
                <a:solidFill>
                  <a:schemeClr val="bg1"/>
                </a:solidFill>
              </a:rPr>
              <a:t>User.jsx</a:t>
            </a:r>
            <a:r>
              <a:rPr lang="fr-FR" b="1" u="sng" dirty="0">
                <a:solidFill>
                  <a:schemeClr val="bg1"/>
                </a:solidFill>
              </a:rPr>
              <a:t> (suite)</a:t>
            </a:r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1B33C42-4A87-E15A-B456-C4B23B1F5504}"/>
              </a:ext>
            </a:extLst>
          </p:cNvPr>
          <p:cNvSpPr txBox="1"/>
          <p:nvPr/>
        </p:nvSpPr>
        <p:spPr>
          <a:xfrm>
            <a:off x="1326573" y="1388178"/>
            <a:ext cx="4769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Les champs du formulaire sont </a:t>
            </a:r>
            <a:r>
              <a:rPr lang="fr-FR" b="1" dirty="0" err="1">
                <a:solidFill>
                  <a:schemeClr val="bg1"/>
                </a:solidFill>
              </a:rPr>
              <a:t>pré-remplis</a:t>
            </a:r>
            <a:r>
              <a:rPr lang="fr-FR" b="1" dirty="0">
                <a:solidFill>
                  <a:schemeClr val="bg1"/>
                </a:solidFill>
              </a:rPr>
              <a:t> avec 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les valeurs actuelles du profil de l'utilisateur.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494E8A6-4CD7-4CD1-E06F-E55C0E10B6E0}"/>
              </a:ext>
            </a:extLst>
          </p:cNvPr>
          <p:cNvSpPr txBox="1"/>
          <p:nvPr/>
        </p:nvSpPr>
        <p:spPr>
          <a:xfrm>
            <a:off x="7678882" y="1412242"/>
            <a:ext cx="4227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Un bouton "Edit Name" permet à l'utilisateur de basculer entre l'affichage du nom actuel et le formulaire d'édition.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96E78CC-DE03-F0CA-96F8-4BBBCD5AE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882" y="2511861"/>
            <a:ext cx="4299727" cy="21640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388F44D-8826-7497-8AC0-6A9975A3D421}"/>
              </a:ext>
            </a:extLst>
          </p:cNvPr>
          <p:cNvSpPr txBox="1"/>
          <p:nvPr/>
        </p:nvSpPr>
        <p:spPr>
          <a:xfrm>
            <a:off x="7874694" y="4956464"/>
            <a:ext cx="3792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Un bouton « cancel » annule l’édition et revient à l’édition du nom actuel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BBC6A268-AE81-E99C-D3E7-1A8BDBFFA2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472" y="5704826"/>
            <a:ext cx="2002729" cy="9642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76884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6C2156-7711-66DE-BC63-798084B1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216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Tâche 2 : Gestion des transactions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B614A9-85CC-CC33-1314-F1A70F1C3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588"/>
            <a:ext cx="10515600" cy="559397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b="1" u="sng" dirty="0">
                <a:solidFill>
                  <a:schemeClr val="bg1"/>
                </a:solidFill>
              </a:rPr>
              <a:t>Étape 4 : Analyse des maquettes</a:t>
            </a:r>
          </a:p>
          <a:p>
            <a:pPr marL="0" indent="0">
              <a:buNone/>
            </a:pPr>
            <a:endParaRPr lang="fr-F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20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fr-FR" sz="2000" b="1" u="sng" dirty="0">
                <a:solidFill>
                  <a:schemeClr val="bg1"/>
                </a:solidFill>
              </a:rPr>
              <a:t>Quelles données cherche-t-on à récupérer pour les transactions ?</a:t>
            </a:r>
          </a:p>
          <a:p>
            <a:pPr marL="0" indent="0" algn="ctr">
              <a:buNone/>
            </a:pPr>
            <a:r>
              <a:rPr lang="fr-FR" sz="2000" b="1" u="sng" dirty="0">
                <a:solidFill>
                  <a:schemeClr val="bg1"/>
                </a:solidFill>
              </a:rPr>
              <a:t>Que peut-on ajouter, modifier ou supprimer, et quelles actions cela implique-t-il au niveau de l’API ?</a:t>
            </a:r>
          </a:p>
          <a:p>
            <a:pPr marL="0" indent="0">
              <a:buNone/>
            </a:pPr>
            <a:endParaRPr lang="fr-FR" sz="2000" b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</a:rPr>
              <a:t>Pour le «collapse fermé» : Le nom du compte, le montant du compte et la disponibilité du solde .</a:t>
            </a:r>
          </a:p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</a:rPr>
              <a:t>Pour le «collapse ouvert» : La date, la description, le montant de la transaction et le solde du compte, il y a également le type de transaction, la catégorie et une note, pour ces 2 dernières, il faut pouvoir les modifier.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0039F9A-C56A-804E-6FFA-554D0190E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413" y="1706678"/>
            <a:ext cx="4863173" cy="21212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24246BB-B6A8-D20D-224E-940D9ECAF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240053"/>
            <a:ext cx="1574298" cy="434289"/>
          </a:xfrm>
          <a:prstGeom prst="roundRect">
            <a:avLst>
              <a:gd name="adj" fmla="val 8594"/>
            </a:avLst>
          </a:prstGeom>
          <a:solidFill>
            <a:srgbClr val="00542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06871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1BD205-A7A4-38EE-9104-C5D82FED6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436"/>
            <a:ext cx="10515600" cy="833717"/>
          </a:xfrm>
        </p:spPr>
        <p:txBody>
          <a:bodyPr>
            <a:no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Étape 5 : Écrivez les différents </a:t>
            </a:r>
            <a:r>
              <a:rPr lang="fr-FR" sz="3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endpoints</a:t>
            </a:r>
            <a:r>
              <a:rPr lang="fr-FR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br>
              <a:rPr lang="fr-FR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fr-FR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dans le fichier </a:t>
            </a:r>
            <a:r>
              <a:rPr lang="fr-FR" sz="3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Swagger</a:t>
            </a:r>
            <a:endParaRPr lang="fr-FR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B64C7CF4-5E6E-A350-7697-87458938D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10515600" cy="5360892"/>
          </a:xfrm>
        </p:spPr>
        <p:txBody>
          <a:bodyPr/>
          <a:lstStyle/>
          <a:p>
            <a:r>
              <a:rPr lang="fr-FR" sz="2400" b="1" dirty="0">
                <a:solidFill>
                  <a:schemeClr val="bg1"/>
                </a:solidFill>
              </a:rPr>
              <a:t>En s’inspirant du document « </a:t>
            </a:r>
            <a:r>
              <a:rPr lang="fr-FR" sz="2400" b="1" dirty="0" err="1">
                <a:solidFill>
                  <a:schemeClr val="bg1"/>
                </a:solidFill>
              </a:rPr>
              <a:t>swagger.yaml</a:t>
            </a:r>
            <a:r>
              <a:rPr lang="fr-FR" sz="2400" b="1" dirty="0">
                <a:solidFill>
                  <a:schemeClr val="bg1"/>
                </a:solidFill>
              </a:rPr>
              <a:t> » fourni dans le </a:t>
            </a:r>
            <a:r>
              <a:rPr lang="fr-FR" sz="2400" b="1" dirty="0" err="1">
                <a:solidFill>
                  <a:schemeClr val="bg1"/>
                </a:solidFill>
              </a:rPr>
              <a:t>back-end</a:t>
            </a:r>
            <a:r>
              <a:rPr lang="fr-FR" sz="2400" b="1" dirty="0">
                <a:solidFill>
                  <a:schemeClr val="bg1"/>
                </a:solidFill>
              </a:rPr>
              <a:t>, de la documentation officielle de « </a:t>
            </a:r>
            <a:r>
              <a:rPr lang="fr-FR" sz="2400" b="1" dirty="0" err="1">
                <a:solidFill>
                  <a:schemeClr val="bg1"/>
                </a:solidFill>
              </a:rPr>
              <a:t>swagger</a:t>
            </a:r>
            <a:r>
              <a:rPr lang="fr-FR" sz="2400" b="1" dirty="0">
                <a:solidFill>
                  <a:schemeClr val="bg1"/>
                </a:solidFill>
              </a:rPr>
              <a:t> » et des maquettes, nous avons pu déterminer les différents </a:t>
            </a:r>
            <a:r>
              <a:rPr lang="fr-FR" sz="2400" b="1" dirty="0" err="1">
                <a:solidFill>
                  <a:schemeClr val="bg1"/>
                </a:solidFill>
              </a:rPr>
              <a:t>endpoints</a:t>
            </a:r>
            <a:r>
              <a:rPr lang="fr-FR" sz="2400" b="1" dirty="0">
                <a:solidFill>
                  <a:schemeClr val="bg1"/>
                </a:solidFill>
              </a:rPr>
              <a:t> nécessaires au bon fonctionnement de l’application.</a:t>
            </a:r>
          </a:p>
          <a:p>
            <a:endParaRPr lang="fr-FR" sz="800" b="1" dirty="0">
              <a:solidFill>
                <a:schemeClr val="bg1"/>
              </a:solidFill>
            </a:endParaRPr>
          </a:p>
          <a:p>
            <a:r>
              <a:rPr lang="fr-FR" sz="2400" b="1" dirty="0">
                <a:solidFill>
                  <a:schemeClr val="bg1"/>
                </a:solidFill>
              </a:rPr>
              <a:t>Fichier « </a:t>
            </a:r>
            <a:r>
              <a:rPr lang="fr-FR" sz="2400" b="1" dirty="0" err="1">
                <a:solidFill>
                  <a:schemeClr val="bg1"/>
                </a:solidFill>
              </a:rPr>
              <a:t>swagger.yaml</a:t>
            </a:r>
            <a:r>
              <a:rPr lang="fr-FR" sz="2400" b="1" dirty="0">
                <a:solidFill>
                  <a:schemeClr val="bg1"/>
                </a:solidFill>
              </a:rPr>
              <a:t> après l’ajout des nouveaux </a:t>
            </a:r>
            <a:r>
              <a:rPr lang="fr-FR" sz="2400" b="1" dirty="0" err="1">
                <a:solidFill>
                  <a:schemeClr val="bg1"/>
                </a:solidFill>
              </a:rPr>
              <a:t>endpoints</a:t>
            </a:r>
            <a:r>
              <a:rPr lang="fr-FR" sz="2400" dirty="0">
                <a:solidFill>
                  <a:schemeClr val="bg1"/>
                </a:solidFill>
              </a:rPr>
              <a:t>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2" name="Espace réservé du contenu 4">
            <a:extLst>
              <a:ext uri="{FF2B5EF4-FFF2-40B4-BE49-F238E27FC236}">
                <a16:creationId xmlns:a16="http://schemas.microsoft.com/office/drawing/2014/main" id="{FADA7F02-194E-D65C-DE31-94F0A5B8D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893" y="3536576"/>
            <a:ext cx="4768213" cy="26237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00D9475-8667-5C41-71CE-BC36A8AEE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240053"/>
            <a:ext cx="1574298" cy="434289"/>
          </a:xfrm>
          <a:prstGeom prst="roundRect">
            <a:avLst>
              <a:gd name="adj" fmla="val 8594"/>
            </a:avLst>
          </a:prstGeom>
          <a:solidFill>
            <a:srgbClr val="00542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06986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E90916-3B86-7EBD-817D-F307B68AD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 Rounded MT Bold" panose="020F0704030504030204" pitchFamily="34" charset="0"/>
              </a:rPr>
              <a:t>Merci de votre attention !!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D3C33D8-CC04-6BAA-754C-6E7FD4100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851" y="5374028"/>
            <a:ext cx="1574298" cy="434289"/>
          </a:xfrm>
          <a:prstGeom prst="roundRect">
            <a:avLst>
              <a:gd name="adj" fmla="val 8594"/>
            </a:avLst>
          </a:prstGeom>
          <a:solidFill>
            <a:srgbClr val="00542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5179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53FCF4-4847-C560-749E-4736A4E9F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58769F-22CF-3044-2DDA-2ABBBECAC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125" y="1495425"/>
            <a:ext cx="5400675" cy="4681538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fr-FR" sz="3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Phase 1 :</a:t>
            </a:r>
            <a:r>
              <a:rPr lang="fr-FR" sz="3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fr-FR" sz="3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Authentification des utilisateurs</a:t>
            </a:r>
            <a:r>
              <a:rPr lang="fr-FR" sz="34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fr-FR" sz="34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3400" b="1" dirty="0">
                <a:solidFill>
                  <a:schemeClr val="bg1"/>
                </a:solidFill>
              </a:rPr>
              <a:t>Le </a:t>
            </a:r>
            <a:r>
              <a:rPr lang="fr-FR" sz="3400" b="1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 statique et le CSS</a:t>
            </a:r>
            <a:r>
              <a:rPr lang="fr-FR" sz="3400" b="1" dirty="0">
                <a:solidFill>
                  <a:schemeClr val="accent1"/>
                </a:solidFill>
              </a:rPr>
              <a:t> </a:t>
            </a:r>
            <a:r>
              <a:rPr lang="fr-FR" sz="3400" b="1" dirty="0">
                <a:solidFill>
                  <a:schemeClr val="bg1"/>
                </a:solidFill>
              </a:rPr>
              <a:t>sont fournis.</a:t>
            </a:r>
          </a:p>
          <a:p>
            <a:pPr marL="0" indent="0">
              <a:buNone/>
            </a:pPr>
            <a:endParaRPr lang="fr-FR" sz="34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3400" b="1" dirty="0">
                <a:solidFill>
                  <a:schemeClr val="bg1"/>
                </a:solidFill>
              </a:rPr>
              <a:t>Utiliser </a:t>
            </a:r>
            <a:r>
              <a:rPr lang="fr-FR" sz="3400" b="1" dirty="0" err="1">
                <a:solidFill>
                  <a:schemeClr val="bg1"/>
                </a:solidFill>
              </a:rPr>
              <a:t>Redux</a:t>
            </a:r>
            <a:r>
              <a:rPr lang="fr-FR" sz="3400" b="1" dirty="0">
                <a:solidFill>
                  <a:schemeClr val="bg1"/>
                </a:solidFill>
              </a:rPr>
              <a:t> pour gérer le state de l'ensemble de l'application.</a:t>
            </a:r>
          </a:p>
          <a:p>
            <a:pPr marL="0" indent="0">
              <a:buNone/>
            </a:pPr>
            <a:endParaRPr lang="fr-FR" sz="34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3600" b="1" u="sng" dirty="0">
                <a:solidFill>
                  <a:schemeClr val="bg1"/>
                </a:solidFill>
              </a:rPr>
              <a:t>L’utilisateur peut:</a:t>
            </a:r>
            <a:endParaRPr lang="fr-FR" sz="3400" b="1" u="sng" dirty="0">
              <a:solidFill>
                <a:schemeClr val="bg1"/>
              </a:solidFill>
            </a:endParaRPr>
          </a:p>
          <a:p>
            <a:pPr marL="742950" lvl="1" indent="-285750"/>
            <a:r>
              <a:rPr lang="fr-FR" sz="3800" b="1" dirty="0">
                <a:solidFill>
                  <a:schemeClr val="bg1"/>
                </a:solidFill>
              </a:rPr>
              <a:t>Visiter la page d'accueil.</a:t>
            </a:r>
          </a:p>
          <a:p>
            <a:pPr marL="742950" lvl="1" indent="-285750"/>
            <a:r>
              <a:rPr lang="fr-FR" sz="3800" b="1" dirty="0">
                <a:solidFill>
                  <a:schemeClr val="bg1"/>
                </a:solidFill>
              </a:rPr>
              <a:t>Se connecter/déconnecter au système. </a:t>
            </a:r>
          </a:p>
          <a:p>
            <a:pPr lvl="1"/>
            <a:r>
              <a:rPr lang="fr-FR" sz="3000" b="1" dirty="0">
                <a:solidFill>
                  <a:schemeClr val="bg1"/>
                </a:solidFill>
              </a:rPr>
              <a:t>Voir les informations relatives à son propre profil qu'après s'être connecté avec succès.</a:t>
            </a:r>
            <a:endParaRPr lang="fr-FR" sz="3600" b="1" u="sng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3400" b="1" u="sng" dirty="0">
                <a:solidFill>
                  <a:schemeClr val="bg1"/>
                </a:solidFill>
              </a:rPr>
              <a:t>L’utilisateur ne peut pas:</a:t>
            </a:r>
          </a:p>
          <a:p>
            <a:pPr lvl="1"/>
            <a:r>
              <a:rPr lang="fr-FR" sz="3200" b="1" dirty="0">
                <a:solidFill>
                  <a:schemeClr val="bg1"/>
                </a:solidFill>
              </a:rPr>
              <a:t>Modifier son nom ni son prénom, mais il peut modifier son pseudo.</a:t>
            </a:r>
            <a:endParaRPr lang="fr-FR" sz="3000" b="1" dirty="0">
              <a:solidFill>
                <a:schemeClr val="bg1"/>
              </a:solidFill>
            </a:endParaRPr>
          </a:p>
          <a:p>
            <a:pPr marL="1200150" lvl="2" indent="-285750"/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65A8E2-C4D7-3EAB-1601-03732D32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495425"/>
            <a:ext cx="5257800" cy="4681538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fr-FR" sz="29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Phase 2 : Transactions</a:t>
            </a:r>
          </a:p>
          <a:p>
            <a:pPr marL="0" indent="0">
              <a:buNone/>
            </a:pPr>
            <a:endParaRPr lang="fr-FR" sz="29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900" b="1" dirty="0">
                <a:solidFill>
                  <a:schemeClr val="bg1"/>
                </a:solidFill>
              </a:rPr>
              <a:t>Visualiser toutes leurs transactions pour le mois en cours, groupées par compte 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9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900" b="1" dirty="0">
                <a:solidFill>
                  <a:schemeClr val="bg1"/>
                </a:solidFill>
              </a:rPr>
              <a:t>Visualiser les détails d'une transaction dans une autre vue 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9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900" b="1" dirty="0">
                <a:solidFill>
                  <a:schemeClr val="bg1"/>
                </a:solidFill>
              </a:rPr>
              <a:t>Ajouter, de modifier ou de supprimer des informations sur une transaction 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900" b="1" dirty="0">
              <a:solidFill>
                <a:schemeClr val="bg1"/>
              </a:solidFill>
            </a:endParaRPr>
          </a:p>
          <a:p>
            <a:r>
              <a:rPr lang="fr-FR" sz="2900" b="1" dirty="0">
                <a:solidFill>
                  <a:schemeClr val="bg1"/>
                </a:solidFill>
              </a:rPr>
              <a:t>Parmi les éléments clés à spécifier pour chaque </a:t>
            </a:r>
            <a:r>
              <a:rPr lang="fr-FR" sz="2900" b="1" dirty="0" err="1">
                <a:solidFill>
                  <a:schemeClr val="bg1"/>
                </a:solidFill>
              </a:rPr>
              <a:t>endpoint</a:t>
            </a:r>
            <a:r>
              <a:rPr lang="fr-FR" sz="2900" b="1" dirty="0">
                <a:solidFill>
                  <a:schemeClr val="bg1"/>
                </a:solidFill>
              </a:rPr>
              <a:t> de l’API, il faudra :</a:t>
            </a:r>
          </a:p>
          <a:p>
            <a:pPr marL="0" indent="0">
              <a:buNone/>
            </a:pPr>
            <a:endParaRPr lang="fr-FR" sz="2900" b="1" dirty="0">
              <a:solidFill>
                <a:schemeClr val="bg1"/>
              </a:solidFill>
            </a:endParaRPr>
          </a:p>
          <a:p>
            <a:pPr lvl="1"/>
            <a:r>
              <a:rPr lang="fr-FR" sz="2900" b="1" dirty="0">
                <a:solidFill>
                  <a:schemeClr val="bg1"/>
                </a:solidFill>
              </a:rPr>
              <a:t>la méthode HTTP </a:t>
            </a:r>
          </a:p>
          <a:p>
            <a:pPr lvl="1"/>
            <a:r>
              <a:rPr lang="fr-FR" sz="2900" b="1" dirty="0">
                <a:solidFill>
                  <a:schemeClr val="bg1"/>
                </a:solidFill>
              </a:rPr>
              <a:t>la route la description de ce à quoi correspond </a:t>
            </a:r>
            <a:r>
              <a:rPr lang="fr-FR" sz="2900" b="1" dirty="0" err="1">
                <a:solidFill>
                  <a:schemeClr val="bg1"/>
                </a:solidFill>
              </a:rPr>
              <a:t>l’endpoint</a:t>
            </a:r>
            <a:endParaRPr lang="fr-FR" sz="2900" b="1" dirty="0">
              <a:solidFill>
                <a:schemeClr val="bg1"/>
              </a:solidFill>
            </a:endParaRPr>
          </a:p>
          <a:p>
            <a:pPr lvl="1"/>
            <a:r>
              <a:rPr lang="fr-FR" sz="2900" b="1" dirty="0">
                <a:solidFill>
                  <a:schemeClr val="bg1"/>
                </a:solidFill>
              </a:rPr>
              <a:t>les paramètres possibles pour tenir compte des différents scénarios </a:t>
            </a:r>
          </a:p>
          <a:p>
            <a:pPr lvl="1"/>
            <a:r>
              <a:rPr lang="fr-FR" sz="2900" b="1" dirty="0">
                <a:solidFill>
                  <a:schemeClr val="bg1"/>
                </a:solidFill>
              </a:rPr>
              <a:t>les différentes réponses avec les codes de réponse correspondants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4B6696F-4361-D3F2-FC4F-205755C88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240053"/>
            <a:ext cx="1574298" cy="434289"/>
          </a:xfrm>
          <a:prstGeom prst="roundRect">
            <a:avLst>
              <a:gd name="adj" fmla="val 8594"/>
            </a:avLst>
          </a:prstGeom>
          <a:solidFill>
            <a:srgbClr val="00542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8088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92C342-1D23-BB79-8F7D-4D30F92B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3925"/>
            <a:ext cx="10515600" cy="7667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Étape 0 : Installez l’application en local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E0948D-0BF7-05A7-E123-D69153146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sz="2000" b="1" dirty="0">
                <a:solidFill>
                  <a:schemeClr val="bg1"/>
                </a:solidFill>
              </a:rPr>
              <a:t>Forker le repo original 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b="1" dirty="0">
                <a:solidFill>
                  <a:schemeClr val="bg1"/>
                </a:solidFill>
              </a:rPr>
              <a:t>Suivre les instructions du ReadMe.md. 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b="1" dirty="0">
                <a:solidFill>
                  <a:schemeClr val="bg1"/>
                </a:solidFill>
              </a:rPr>
              <a:t>Ouvrir la documentation de l’API à l’adresse : </a:t>
            </a:r>
            <a:r>
              <a:rPr lang="fr-FR" sz="20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http://localhost:3001/api-docs</a:t>
            </a:r>
            <a:r>
              <a:rPr lang="fr-FR" sz="2000" b="1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b="1" dirty="0">
                <a:solidFill>
                  <a:schemeClr val="bg1"/>
                </a:solidFill>
              </a:rPr>
              <a:t>Tester les routes dans Postman :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1878AB-9A29-4A06-643E-AFBBF832E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92" y="3774304"/>
            <a:ext cx="4792390" cy="19126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0760DC4-9A2A-6653-7A15-DB96EA22E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298" y="3774304"/>
            <a:ext cx="4792391" cy="19126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C4B7FDF-E794-9C9D-E61F-09C89471F5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240053"/>
            <a:ext cx="1574298" cy="434289"/>
          </a:xfrm>
          <a:prstGeom prst="roundRect">
            <a:avLst>
              <a:gd name="adj" fmla="val 8594"/>
            </a:avLst>
          </a:prstGeom>
          <a:solidFill>
            <a:srgbClr val="00542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7684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F70B7B-DE59-9D91-5368-B75246B85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011" y="543369"/>
            <a:ext cx="9401977" cy="53639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Tâche 1 : Authentification des utilisateurs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F014E0-5AE6-D4C4-3447-626D8A4E3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1" y="831625"/>
            <a:ext cx="12140409" cy="5395692"/>
          </a:xfrm>
        </p:spPr>
        <p:txBody>
          <a:bodyPr/>
          <a:lstStyle/>
          <a:p>
            <a:pPr marL="0" indent="0" algn="ctr">
              <a:buNone/>
            </a:pPr>
            <a:endParaRPr lang="fr-FR" sz="20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fr-FR" sz="2000" b="1" u="sng" dirty="0">
                <a:solidFill>
                  <a:schemeClr val="bg1"/>
                </a:solidFill>
              </a:rPr>
              <a:t>Étape 1 : Mettez en place l’application et intégrez les maquettes</a:t>
            </a:r>
          </a:p>
          <a:p>
            <a:pPr marL="0" indent="0">
              <a:buNone/>
            </a:pPr>
            <a:r>
              <a:rPr lang="fr-FR" sz="1800" b="1" dirty="0"/>
              <a:t>		     	</a:t>
            </a:r>
            <a:endParaRPr lang="fr-FR" sz="1800" b="1" u="sng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2719570-9CAB-444A-AFD2-81533CBAC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2" y="3043002"/>
            <a:ext cx="1324161" cy="26205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1BF546D-68E6-2452-12C1-A541B14B83E4}"/>
              </a:ext>
            </a:extLst>
          </p:cNvPr>
          <p:cNvSpPr txBox="1"/>
          <p:nvPr/>
        </p:nvSpPr>
        <p:spPr>
          <a:xfrm>
            <a:off x="580281" y="2609489"/>
            <a:ext cx="106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bg1"/>
                </a:solidFill>
              </a:rPr>
              <a:t>Frontend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6E56D96-1A65-5229-EAD6-DA6E4AF62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929" y="4422740"/>
            <a:ext cx="1324160" cy="21243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DC1EC67-CB6B-2F89-AF47-3EC948713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520" y="2636912"/>
            <a:ext cx="3015684" cy="11789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BD33ED9-5279-CC50-CA5F-18382FE10F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791" y="2585869"/>
            <a:ext cx="2305372" cy="13717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632D2C5-FDCD-D967-D97E-EC539DBA0F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911" y="4455472"/>
            <a:ext cx="1667108" cy="1971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1602F31-CE8D-5CA0-82B5-2CC6DBB705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467" y="2978821"/>
            <a:ext cx="1656501" cy="22014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Flèche : haut 16">
            <a:extLst>
              <a:ext uri="{FF2B5EF4-FFF2-40B4-BE49-F238E27FC236}">
                <a16:creationId xmlns:a16="http://schemas.microsoft.com/office/drawing/2014/main" id="{B8A46441-021D-9E5D-FA0E-424D3CE6ADBC}"/>
              </a:ext>
            </a:extLst>
          </p:cNvPr>
          <p:cNvSpPr/>
          <p:nvPr/>
        </p:nvSpPr>
        <p:spPr>
          <a:xfrm rot="5400000">
            <a:off x="1943924" y="3012141"/>
            <a:ext cx="143545" cy="242047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sp>
        <p:nvSpPr>
          <p:cNvPr id="18" name="Flèche : haut 17">
            <a:extLst>
              <a:ext uri="{FF2B5EF4-FFF2-40B4-BE49-F238E27FC236}">
                <a16:creationId xmlns:a16="http://schemas.microsoft.com/office/drawing/2014/main" id="{16389C89-E177-2BD1-FD99-E29750B6162D}"/>
              </a:ext>
            </a:extLst>
          </p:cNvPr>
          <p:cNvSpPr/>
          <p:nvPr/>
        </p:nvSpPr>
        <p:spPr>
          <a:xfrm rot="7921035">
            <a:off x="4149184" y="4115096"/>
            <a:ext cx="143545" cy="242047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sp>
        <p:nvSpPr>
          <p:cNvPr id="19" name="Flèche : haut 18">
            <a:extLst>
              <a:ext uri="{FF2B5EF4-FFF2-40B4-BE49-F238E27FC236}">
                <a16:creationId xmlns:a16="http://schemas.microsoft.com/office/drawing/2014/main" id="{FB565CC5-61FF-D0CA-AB8B-40A84AA4CA52}"/>
              </a:ext>
            </a:extLst>
          </p:cNvPr>
          <p:cNvSpPr/>
          <p:nvPr/>
        </p:nvSpPr>
        <p:spPr>
          <a:xfrm rot="1984213">
            <a:off x="6024227" y="4108846"/>
            <a:ext cx="143545" cy="242047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haut 19">
            <a:extLst>
              <a:ext uri="{FF2B5EF4-FFF2-40B4-BE49-F238E27FC236}">
                <a16:creationId xmlns:a16="http://schemas.microsoft.com/office/drawing/2014/main" id="{CAC560C9-5040-E054-C8F7-19A4410A6B51}"/>
              </a:ext>
            </a:extLst>
          </p:cNvPr>
          <p:cNvSpPr/>
          <p:nvPr/>
        </p:nvSpPr>
        <p:spPr>
          <a:xfrm rot="7921035">
            <a:off x="8159154" y="4098292"/>
            <a:ext cx="143545" cy="242047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haut 21">
            <a:extLst>
              <a:ext uri="{FF2B5EF4-FFF2-40B4-BE49-F238E27FC236}">
                <a16:creationId xmlns:a16="http://schemas.microsoft.com/office/drawing/2014/main" id="{E74235FC-95DA-4C2F-330A-5FB14E3AFE7F}"/>
              </a:ext>
            </a:extLst>
          </p:cNvPr>
          <p:cNvSpPr/>
          <p:nvPr/>
        </p:nvSpPr>
        <p:spPr>
          <a:xfrm rot="5400000">
            <a:off x="10039357" y="4230378"/>
            <a:ext cx="143545" cy="242047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6B3C21C-C987-A137-2EB3-FC8E29862B9E}"/>
              </a:ext>
            </a:extLst>
          </p:cNvPr>
          <p:cNvSpPr txBox="1"/>
          <p:nvPr/>
        </p:nvSpPr>
        <p:spPr>
          <a:xfrm>
            <a:off x="8741456" y="3990300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chemeClr val="bg1"/>
                </a:solidFill>
              </a:rPr>
              <a:t>pages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8342A75-8D58-4180-6373-1623AF34B469}"/>
              </a:ext>
            </a:extLst>
          </p:cNvPr>
          <p:cNvSpPr txBox="1"/>
          <p:nvPr/>
        </p:nvSpPr>
        <p:spPr>
          <a:xfrm>
            <a:off x="3038596" y="2171012"/>
            <a:ext cx="98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bg1"/>
                </a:solidFill>
              </a:rPr>
              <a:t>index</a:t>
            </a:r>
            <a:r>
              <a:rPr lang="fr-FR" u="sng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E1037DF-D772-18C6-FA4C-9873416D7925}"/>
              </a:ext>
            </a:extLst>
          </p:cNvPr>
          <p:cNvSpPr txBox="1"/>
          <p:nvPr/>
        </p:nvSpPr>
        <p:spPr>
          <a:xfrm>
            <a:off x="6544290" y="2216675"/>
            <a:ext cx="115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err="1">
                <a:solidFill>
                  <a:schemeClr val="bg1"/>
                </a:solidFill>
              </a:rPr>
              <a:t>Router.jsx</a:t>
            </a:r>
            <a:endParaRPr lang="fr-FR" b="1" u="sng" dirty="0">
              <a:solidFill>
                <a:schemeClr val="bg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96C0363-2949-7094-1A98-83D7EF545364}"/>
              </a:ext>
            </a:extLst>
          </p:cNvPr>
          <p:cNvSpPr txBox="1"/>
          <p:nvPr/>
        </p:nvSpPr>
        <p:spPr>
          <a:xfrm>
            <a:off x="4743248" y="4051454"/>
            <a:ext cx="89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chemeClr val="bg1"/>
                </a:solidFill>
              </a:rPr>
              <a:t>App.js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8F5D8A7-AE74-A8FC-59D1-186792DD94C4}"/>
              </a:ext>
            </a:extLst>
          </p:cNvPr>
          <p:cNvSpPr txBox="1"/>
          <p:nvPr/>
        </p:nvSpPr>
        <p:spPr>
          <a:xfrm>
            <a:off x="10870780" y="2530848"/>
            <a:ext cx="63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bg1"/>
                </a:solidFill>
              </a:rPr>
              <a:t>C&amp;C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1F8B5604-E875-B0B4-311E-C2812C87E4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240053"/>
            <a:ext cx="1574298" cy="434289"/>
          </a:xfrm>
          <a:prstGeom prst="roundRect">
            <a:avLst>
              <a:gd name="adj" fmla="val 8594"/>
            </a:avLst>
          </a:prstGeom>
          <a:solidFill>
            <a:srgbClr val="00542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6766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32764-EFD3-F7CF-83EE-483BA43C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344"/>
            <a:ext cx="10515600" cy="492777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Etape 1 (suite)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5B032591-DD87-F30F-5B47-B7FB8040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6729"/>
            <a:ext cx="12059091" cy="6176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B977A3C-C717-14CB-D122-7E9735343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82" y="2187219"/>
            <a:ext cx="4128784" cy="3040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874C91A1-A0BC-D5CF-0DC9-5B62A5E40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240053"/>
            <a:ext cx="1574298" cy="434289"/>
          </a:xfrm>
          <a:prstGeom prst="roundRect">
            <a:avLst>
              <a:gd name="adj" fmla="val 8594"/>
            </a:avLst>
          </a:prstGeom>
          <a:solidFill>
            <a:srgbClr val="00542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Flèche : haut 5">
            <a:extLst>
              <a:ext uri="{FF2B5EF4-FFF2-40B4-BE49-F238E27FC236}">
                <a16:creationId xmlns:a16="http://schemas.microsoft.com/office/drawing/2014/main" id="{2718A4DB-59BE-AD99-F988-B9978B3E32E6}"/>
              </a:ext>
            </a:extLst>
          </p:cNvPr>
          <p:cNvSpPr/>
          <p:nvPr/>
        </p:nvSpPr>
        <p:spPr>
          <a:xfrm rot="5400000">
            <a:off x="4708338" y="3399279"/>
            <a:ext cx="218293" cy="397872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CC0337A-AF3B-2BA1-8295-B707E3E4B3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715" y="716508"/>
            <a:ext cx="4892441" cy="60731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C8AD162-CCEB-6206-1008-05E2AC87D6DC}"/>
              </a:ext>
            </a:extLst>
          </p:cNvPr>
          <p:cNvSpPr txBox="1"/>
          <p:nvPr/>
        </p:nvSpPr>
        <p:spPr>
          <a:xfrm>
            <a:off x="383197" y="1263889"/>
            <a:ext cx="3852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chemeClr val="bg1"/>
                </a:solidFill>
              </a:rPr>
              <a:t>Ici le « </a:t>
            </a:r>
            <a:r>
              <a:rPr lang="fr-FR" sz="1800" b="1" dirty="0" err="1">
                <a:solidFill>
                  <a:schemeClr val="bg1"/>
                </a:solidFill>
              </a:rPr>
              <a:t>nav</a:t>
            </a:r>
            <a:r>
              <a:rPr lang="fr-FR" sz="1800" b="1" dirty="0">
                <a:solidFill>
                  <a:schemeClr val="bg1"/>
                </a:solidFill>
              </a:rPr>
              <a:t> » du fichier index.html,</a:t>
            </a:r>
          </a:p>
          <a:p>
            <a:r>
              <a:rPr lang="fr-FR" sz="1800" b="1" dirty="0">
                <a:solidFill>
                  <a:schemeClr val="bg1"/>
                </a:solidFill>
              </a:rPr>
              <a:t>transformé en composant « </a:t>
            </a:r>
            <a:r>
              <a:rPr lang="fr-FR" sz="1800" b="1" dirty="0" err="1">
                <a:solidFill>
                  <a:schemeClr val="bg1"/>
                </a:solidFill>
              </a:rPr>
              <a:t>nav.jsx</a:t>
            </a:r>
            <a:r>
              <a:rPr lang="fr-FR" sz="1800" b="1" dirty="0">
                <a:solidFill>
                  <a:schemeClr val="bg1"/>
                </a:solidFill>
              </a:rPr>
              <a:t> ».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365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8D268E-5C06-9682-7EE9-1686EDA23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95251"/>
            <a:ext cx="10515600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 Rounded MT Bold" panose="020F0704030504030204" pitchFamily="34" charset="0"/>
              </a:rPr>
              <a:t>Etape 1 (suite2)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3901332-F51B-2CBA-0B95-CC34038BF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91" y="1773569"/>
            <a:ext cx="4025467" cy="4351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398BA4A-4CCD-BEA9-8A8B-B69000EBE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608" y="2914314"/>
            <a:ext cx="3675300" cy="20309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F26C820-4B37-5022-BA4E-EDC6BFA07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210" y="5185063"/>
            <a:ext cx="4566099" cy="1491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1500BF0-06ED-0AA2-60FF-9BFAC7991A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518" y="835687"/>
            <a:ext cx="5705480" cy="19096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Flèche : haut 9">
            <a:extLst>
              <a:ext uri="{FF2B5EF4-FFF2-40B4-BE49-F238E27FC236}">
                <a16:creationId xmlns:a16="http://schemas.microsoft.com/office/drawing/2014/main" id="{4AC5110A-2C00-3BF0-EFC9-D763C1FD8990}"/>
              </a:ext>
            </a:extLst>
          </p:cNvPr>
          <p:cNvSpPr/>
          <p:nvPr/>
        </p:nvSpPr>
        <p:spPr>
          <a:xfrm rot="5400000">
            <a:off x="5402211" y="2148841"/>
            <a:ext cx="277253" cy="421697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haut 10">
            <a:extLst>
              <a:ext uri="{FF2B5EF4-FFF2-40B4-BE49-F238E27FC236}">
                <a16:creationId xmlns:a16="http://schemas.microsoft.com/office/drawing/2014/main" id="{E6918C35-B56A-F07A-E89C-FA67E36507CF}"/>
              </a:ext>
            </a:extLst>
          </p:cNvPr>
          <p:cNvSpPr/>
          <p:nvPr/>
        </p:nvSpPr>
        <p:spPr>
          <a:xfrm rot="5400000">
            <a:off x="5722444" y="3810141"/>
            <a:ext cx="277253" cy="421696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haut 11">
            <a:extLst>
              <a:ext uri="{FF2B5EF4-FFF2-40B4-BE49-F238E27FC236}">
                <a16:creationId xmlns:a16="http://schemas.microsoft.com/office/drawing/2014/main" id="{5B1806DA-585E-C190-7053-B239F33E3B6F}"/>
              </a:ext>
            </a:extLst>
          </p:cNvPr>
          <p:cNvSpPr/>
          <p:nvPr/>
        </p:nvSpPr>
        <p:spPr>
          <a:xfrm rot="5400000">
            <a:off x="5402209" y="5395981"/>
            <a:ext cx="277254" cy="421697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E2992A6-CEB8-CA3F-CF78-FD75B2CA38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240053"/>
            <a:ext cx="1574298" cy="434289"/>
          </a:xfrm>
          <a:prstGeom prst="roundRect">
            <a:avLst>
              <a:gd name="adj" fmla="val 8594"/>
            </a:avLst>
          </a:prstGeom>
          <a:solidFill>
            <a:srgbClr val="00542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8327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5FAD29-FB38-9576-CA88-3F902071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263" y="771525"/>
            <a:ext cx="10515600" cy="9572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Étape 2 : Mettez en place le state global avec </a:t>
            </a:r>
            <a:r>
              <a:rPr lang="fr-FR" sz="3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Redux</a:t>
            </a:r>
            <a:r>
              <a:rPr lang="fr-FR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et la connexion de l’utilisateur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E678EC-0D28-7B29-7E0B-BDD492065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55" y="1423988"/>
            <a:ext cx="11400817" cy="523945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fr-FR" sz="20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fr-FR" sz="2000" b="1" u="sng" dirty="0">
                <a:solidFill>
                  <a:schemeClr val="bg1"/>
                </a:solidFill>
              </a:rPr>
              <a:t>Fichier: login.action.js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457200" indent="-457200">
              <a:buFont typeface="+mj-lt"/>
              <a:buAutoNum type="arabicPeriod"/>
            </a:pPr>
            <a:r>
              <a:rPr lang="fr-FR" sz="2000" b="1" dirty="0">
                <a:solidFill>
                  <a:schemeClr val="bg1"/>
                </a:solidFill>
              </a:rPr>
              <a:t>Définit une action asynchrone appelée login en utilisant </a:t>
            </a:r>
            <a:r>
              <a:rPr lang="fr-FR" sz="2000" b="1" dirty="0" err="1">
                <a:solidFill>
                  <a:schemeClr val="bg1"/>
                </a:solidFill>
              </a:rPr>
              <a:t>createAsyncThunk</a:t>
            </a:r>
            <a:r>
              <a:rPr lang="fr-FR" sz="2000" b="1" dirty="0">
                <a:solidFill>
                  <a:schemeClr val="bg1"/>
                </a:solidFill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fr-FR" sz="16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b="1" dirty="0">
                <a:solidFill>
                  <a:schemeClr val="bg1"/>
                </a:solidFill>
              </a:rPr>
              <a:t>L'action login prend en paramètre un objet contenant les informations de connexion (email, mot de passe, </a:t>
            </a:r>
            <a:r>
              <a:rPr lang="fr-FR" sz="2000" b="1" dirty="0" err="1">
                <a:solidFill>
                  <a:schemeClr val="bg1"/>
                </a:solidFill>
              </a:rPr>
              <a:t>remember</a:t>
            </a:r>
            <a:r>
              <a:rPr lang="fr-FR" sz="2000" b="1" dirty="0">
                <a:solidFill>
                  <a:schemeClr val="bg1"/>
                </a:solidFill>
              </a:rPr>
              <a:t>).</a:t>
            </a:r>
          </a:p>
          <a:p>
            <a:pPr marL="457200" lvl="1" indent="0">
              <a:buNone/>
            </a:pPr>
            <a:endParaRPr lang="fr-FR" sz="16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b="1" dirty="0">
                <a:solidFill>
                  <a:schemeClr val="bg1"/>
                </a:solidFill>
              </a:rPr>
              <a:t>A l’aide d’Axios , une requête POST est envoyée au serveur à l’URL "</a:t>
            </a:r>
            <a:r>
              <a:rPr lang="fr-FR" sz="2000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http://localhost:3001/api/v1/user/login</a:t>
            </a:r>
            <a:r>
              <a:rPr lang="fr-FR" sz="2000" b="1" dirty="0">
                <a:solidFill>
                  <a:schemeClr val="bg1"/>
                </a:solidFill>
              </a:rPr>
              <a:t>" avec les informations d'identification de l'utilisateur.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26EB4A6-7541-F608-A360-A4583E426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982" y="2294123"/>
            <a:ext cx="5870034" cy="17495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D46708B-9A3F-BDDD-F15B-E969769DF3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240053"/>
            <a:ext cx="1574298" cy="434289"/>
          </a:xfrm>
          <a:prstGeom prst="roundRect">
            <a:avLst>
              <a:gd name="adj" fmla="val 8594"/>
            </a:avLst>
          </a:prstGeom>
          <a:solidFill>
            <a:srgbClr val="00542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7534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BBD6C0-B0E2-1A72-343C-645B1B843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1620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Étape 2 : (suite)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E7360E1-BC2E-05D9-5EAC-21239310A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5" y="976746"/>
            <a:ext cx="11236331" cy="57669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b="1" dirty="0">
                <a:solidFill>
                  <a:schemeClr val="bg1"/>
                </a:solidFill>
              </a:rPr>
              <a:t>   </a:t>
            </a:r>
            <a:r>
              <a:rPr lang="fr-FR" sz="2000" b="1" u="sng" dirty="0">
                <a:solidFill>
                  <a:schemeClr val="bg1"/>
                </a:solidFill>
              </a:rPr>
              <a:t>Fichier login.reducer.js</a:t>
            </a:r>
          </a:p>
          <a:p>
            <a:pPr marL="0" indent="0">
              <a:buNone/>
            </a:pPr>
            <a:endParaRPr lang="fr-F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5E89306-02BB-39B3-D729-12054A69A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240053"/>
            <a:ext cx="1574298" cy="434289"/>
          </a:xfrm>
          <a:prstGeom prst="roundRect">
            <a:avLst>
              <a:gd name="adj" fmla="val 8594"/>
            </a:avLst>
          </a:prstGeom>
          <a:solidFill>
            <a:srgbClr val="00542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D733E93-49E2-C921-1A81-271798290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14" y="1805376"/>
            <a:ext cx="3292176" cy="11180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345A5F9-9995-F243-9C55-5C13A85FBF72}"/>
              </a:ext>
            </a:extLst>
          </p:cNvPr>
          <p:cNvSpPr txBox="1"/>
          <p:nvPr/>
        </p:nvSpPr>
        <p:spPr>
          <a:xfrm>
            <a:off x="701461" y="1374491"/>
            <a:ext cx="21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sz="1800" b="1" dirty="0">
                <a:solidFill>
                  <a:schemeClr val="bg1"/>
                </a:solidFill>
              </a:rPr>
              <a:t>Définit un état initial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3FC27E5-3EF9-8431-ED14-62528D554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58" y="3678706"/>
            <a:ext cx="2890888" cy="21603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AB4CF61-045E-7C02-7F3A-6ADDD6D65F7D}"/>
              </a:ext>
            </a:extLst>
          </p:cNvPr>
          <p:cNvSpPr txBox="1"/>
          <p:nvPr/>
        </p:nvSpPr>
        <p:spPr>
          <a:xfrm>
            <a:off x="273003" y="2985026"/>
            <a:ext cx="3413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Reducers</a:t>
            </a:r>
            <a:r>
              <a:rPr lang="fr-FR" b="1" dirty="0">
                <a:solidFill>
                  <a:schemeClr val="bg1"/>
                </a:solidFill>
              </a:rPr>
              <a:t> qui gèrent les états de </a:t>
            </a:r>
          </a:p>
          <a:p>
            <a:r>
              <a:rPr lang="fr-FR" b="1" dirty="0">
                <a:solidFill>
                  <a:schemeClr val="bg1"/>
                </a:solidFill>
              </a:rPr>
              <a:t> connexion via le slice « </a:t>
            </a:r>
            <a:r>
              <a:rPr lang="fr-FR" b="1" dirty="0" err="1">
                <a:solidFill>
                  <a:schemeClr val="bg1"/>
                </a:solidFill>
              </a:rPr>
              <a:t>token</a:t>
            </a:r>
            <a:r>
              <a:rPr lang="fr-FR" b="1" dirty="0">
                <a:solidFill>
                  <a:schemeClr val="bg1"/>
                </a:solidFill>
              </a:rPr>
              <a:t> »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7C92E9E-DFC5-5D88-E95C-F778C3AE7EC5}"/>
              </a:ext>
            </a:extLst>
          </p:cNvPr>
          <p:cNvSpPr txBox="1"/>
          <p:nvPr/>
        </p:nvSpPr>
        <p:spPr>
          <a:xfrm>
            <a:off x="313032" y="5968207"/>
            <a:ext cx="3073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 err="1">
                <a:solidFill>
                  <a:schemeClr val="bg1"/>
                </a:solidFill>
              </a:rPr>
              <a:t>Reducer</a:t>
            </a:r>
            <a:r>
              <a:rPr lang="fr-FR" sz="1800" b="1" dirty="0">
                <a:solidFill>
                  <a:schemeClr val="bg1"/>
                </a:solidFill>
              </a:rPr>
              <a:t> supplémentaire pour </a:t>
            </a:r>
          </a:p>
          <a:p>
            <a:r>
              <a:rPr lang="fr-FR" sz="1800" b="1" dirty="0">
                <a:solidFill>
                  <a:schemeClr val="bg1"/>
                </a:solidFill>
              </a:rPr>
              <a:t>gérer la déconnexion (</a:t>
            </a:r>
            <a:r>
              <a:rPr lang="fr-FR" sz="1800" b="1" dirty="0" err="1">
                <a:solidFill>
                  <a:schemeClr val="bg1"/>
                </a:solidFill>
              </a:rPr>
              <a:t>logout</a:t>
            </a:r>
            <a:r>
              <a:rPr lang="fr-FR" sz="1800" b="1" dirty="0">
                <a:solidFill>
                  <a:schemeClr val="bg1"/>
                </a:solidFill>
              </a:rPr>
              <a:t>).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CB9E97C8-1A05-14CE-8BBF-A7DDC2C9A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766" y="2640917"/>
            <a:ext cx="4435224" cy="24386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FDA5BF92-53B9-3DD4-A4DE-D43EDAF4D73B}"/>
              </a:ext>
            </a:extLst>
          </p:cNvPr>
          <p:cNvSpPr txBox="1"/>
          <p:nvPr/>
        </p:nvSpPr>
        <p:spPr>
          <a:xfrm>
            <a:off x="4078320" y="1773032"/>
            <a:ext cx="4032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E</a:t>
            </a:r>
            <a:r>
              <a:rPr lang="fr-FR" sz="1800" b="1" dirty="0" err="1">
                <a:solidFill>
                  <a:schemeClr val="bg1"/>
                </a:solidFill>
              </a:rPr>
              <a:t>xtraReducers</a:t>
            </a:r>
            <a:r>
              <a:rPr lang="fr-FR" sz="1800" b="1" dirty="0">
                <a:solidFill>
                  <a:schemeClr val="bg1"/>
                </a:solidFill>
              </a:rPr>
              <a:t> pour gérer les différentes</a:t>
            </a:r>
          </a:p>
          <a:p>
            <a:r>
              <a:rPr lang="fr-FR" sz="1800" b="1" dirty="0">
                <a:solidFill>
                  <a:schemeClr val="bg1"/>
                </a:solidFill>
              </a:rPr>
              <a:t>      phases de l'action asynchrone.</a:t>
            </a:r>
          </a:p>
        </p:txBody>
      </p:sp>
      <p:sp>
        <p:nvSpPr>
          <p:cNvPr id="21" name="Flèche : haut 20">
            <a:extLst>
              <a:ext uri="{FF2B5EF4-FFF2-40B4-BE49-F238E27FC236}">
                <a16:creationId xmlns:a16="http://schemas.microsoft.com/office/drawing/2014/main" id="{79E8748B-F491-B695-9C18-A0FDD5A65EF1}"/>
              </a:ext>
            </a:extLst>
          </p:cNvPr>
          <p:cNvSpPr/>
          <p:nvPr/>
        </p:nvSpPr>
        <p:spPr>
          <a:xfrm rot="3699850">
            <a:off x="8506096" y="2387237"/>
            <a:ext cx="191740" cy="325387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haut 21">
            <a:extLst>
              <a:ext uri="{FF2B5EF4-FFF2-40B4-BE49-F238E27FC236}">
                <a16:creationId xmlns:a16="http://schemas.microsoft.com/office/drawing/2014/main" id="{D1BF664C-3E90-E8D4-030A-1E9AB8B9B369}"/>
              </a:ext>
            </a:extLst>
          </p:cNvPr>
          <p:cNvSpPr/>
          <p:nvPr/>
        </p:nvSpPr>
        <p:spPr>
          <a:xfrm rot="5400000">
            <a:off x="8526854" y="3519856"/>
            <a:ext cx="227625" cy="317699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haut 22">
            <a:extLst>
              <a:ext uri="{FF2B5EF4-FFF2-40B4-BE49-F238E27FC236}">
                <a16:creationId xmlns:a16="http://schemas.microsoft.com/office/drawing/2014/main" id="{D324B42C-B1FD-8CAC-F01E-00A22EA14260}"/>
              </a:ext>
            </a:extLst>
          </p:cNvPr>
          <p:cNvSpPr/>
          <p:nvPr/>
        </p:nvSpPr>
        <p:spPr>
          <a:xfrm rot="6900450">
            <a:off x="8484787" y="4827011"/>
            <a:ext cx="227625" cy="317698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BD0F125-788D-055C-4369-3F6D573E4EC9}"/>
              </a:ext>
            </a:extLst>
          </p:cNvPr>
          <p:cNvSpPr txBox="1"/>
          <p:nvPr/>
        </p:nvSpPr>
        <p:spPr>
          <a:xfrm>
            <a:off x="8825729" y="1761593"/>
            <a:ext cx="3110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err="1">
                <a:solidFill>
                  <a:schemeClr val="bg1"/>
                </a:solidFill>
              </a:rPr>
              <a:t>Pending</a:t>
            </a:r>
            <a:r>
              <a:rPr lang="fr-FR" b="1" u="sng" dirty="0">
                <a:solidFill>
                  <a:schemeClr val="bg1"/>
                </a:solidFill>
              </a:rPr>
              <a:t>: </a:t>
            </a:r>
            <a:r>
              <a:rPr lang="fr-FR" sz="1800" b="1" dirty="0">
                <a:solidFill>
                  <a:schemeClr val="bg1"/>
                </a:solidFill>
              </a:rPr>
              <a:t>état mis à jour pour refléter le chargement.</a:t>
            </a:r>
          </a:p>
          <a:p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6EDC928-EE28-33BA-15F7-E0A4C28A5209}"/>
              </a:ext>
            </a:extLst>
          </p:cNvPr>
          <p:cNvSpPr txBox="1"/>
          <p:nvPr/>
        </p:nvSpPr>
        <p:spPr>
          <a:xfrm>
            <a:off x="8790671" y="2861493"/>
            <a:ext cx="33001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u="sng" dirty="0" err="1">
                <a:solidFill>
                  <a:schemeClr val="bg1"/>
                </a:solidFill>
              </a:rPr>
              <a:t>Fulfilled</a:t>
            </a:r>
            <a:r>
              <a:rPr lang="fr-FR" sz="1800" b="1" u="sng" dirty="0">
                <a:solidFill>
                  <a:schemeClr val="bg1"/>
                </a:solidFill>
              </a:rPr>
              <a:t> : </a:t>
            </a:r>
            <a:r>
              <a:rPr lang="fr-FR" sz="1800" b="1" dirty="0">
                <a:solidFill>
                  <a:schemeClr val="bg1"/>
                </a:solidFill>
              </a:rPr>
              <a:t>état mis à jour avec les infos de connexion, et si l'utilisateur a choisi de se souvenir de la session (</a:t>
            </a:r>
            <a:r>
              <a:rPr lang="fr-FR" sz="1800" b="1" dirty="0" err="1">
                <a:solidFill>
                  <a:schemeClr val="bg1"/>
                </a:solidFill>
              </a:rPr>
              <a:t>remember</a:t>
            </a:r>
            <a:r>
              <a:rPr lang="fr-FR" sz="1800" b="1" dirty="0">
                <a:solidFill>
                  <a:schemeClr val="bg1"/>
                </a:solidFill>
              </a:rPr>
              <a:t>), le </a:t>
            </a:r>
            <a:r>
              <a:rPr lang="fr-FR" sz="1800" b="1" dirty="0" err="1">
                <a:solidFill>
                  <a:schemeClr val="bg1"/>
                </a:solidFill>
              </a:rPr>
              <a:t>token</a:t>
            </a:r>
            <a:r>
              <a:rPr lang="fr-FR" sz="1800" b="1" dirty="0">
                <a:solidFill>
                  <a:schemeClr val="bg1"/>
                </a:solidFill>
              </a:rPr>
              <a:t> est stocké dans le stockage local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6EEDBB7-9641-79A2-FBC0-50934CBC30CE}"/>
              </a:ext>
            </a:extLst>
          </p:cNvPr>
          <p:cNvSpPr txBox="1"/>
          <p:nvPr/>
        </p:nvSpPr>
        <p:spPr>
          <a:xfrm>
            <a:off x="8806649" y="5044877"/>
            <a:ext cx="3073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u="sng" dirty="0" err="1">
                <a:solidFill>
                  <a:schemeClr val="bg1"/>
                </a:solidFill>
              </a:rPr>
              <a:t>Rejected</a:t>
            </a:r>
            <a:r>
              <a:rPr lang="fr-FR" sz="1800" b="1" u="sng" dirty="0">
                <a:solidFill>
                  <a:schemeClr val="bg1"/>
                </a:solidFill>
              </a:rPr>
              <a:t>: </a:t>
            </a:r>
            <a:r>
              <a:rPr lang="fr-FR" sz="1800" b="1" dirty="0">
                <a:solidFill>
                  <a:schemeClr val="bg1"/>
                </a:solidFill>
              </a:rPr>
              <a:t>état mis à jour avec un message d'erreur approprié.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548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9E91A-4816-FB6D-3CAA-2752876C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72"/>
            <a:ext cx="10515600" cy="447683"/>
          </a:xfrm>
        </p:spPr>
        <p:txBody>
          <a:bodyPr>
            <a:no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Étape 2 : (suite2)</a:t>
            </a:r>
            <a:endParaRPr lang="fr-FR" sz="3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271CB9-000D-F599-6D0D-3E9645614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2123"/>
            <a:ext cx="10515600" cy="5444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1" dirty="0">
                <a:solidFill>
                  <a:schemeClr val="bg1"/>
                </a:solidFill>
              </a:rPr>
              <a:t>  </a:t>
            </a:r>
            <a:endParaRPr lang="fr-FR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19EB35E-5C21-D737-AD39-BEC5F51B2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240053"/>
            <a:ext cx="1574298" cy="434289"/>
          </a:xfrm>
          <a:prstGeom prst="roundRect">
            <a:avLst>
              <a:gd name="adj" fmla="val 8594"/>
            </a:avLst>
          </a:prstGeom>
          <a:solidFill>
            <a:srgbClr val="00542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B4B3425-BDD5-A900-6D3A-5A775E9C4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39" y="1837985"/>
            <a:ext cx="4283475" cy="8808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F12AFFC-DC7D-5753-85CE-30BD60C4B368}"/>
              </a:ext>
            </a:extLst>
          </p:cNvPr>
          <p:cNvSpPr txBox="1"/>
          <p:nvPr/>
        </p:nvSpPr>
        <p:spPr>
          <a:xfrm>
            <a:off x="387112" y="2981171"/>
            <a:ext cx="4283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O</a:t>
            </a:r>
            <a:r>
              <a:rPr lang="fr-FR" sz="1800" b="1" dirty="0">
                <a:solidFill>
                  <a:schemeClr val="bg1"/>
                </a:solidFill>
              </a:rPr>
              <a:t>btenir la fonction dispatch, et extraire </a:t>
            </a:r>
          </a:p>
          <a:p>
            <a:pPr algn="ctr"/>
            <a:r>
              <a:rPr lang="fr-FR" sz="1800" b="1" dirty="0">
                <a:solidFill>
                  <a:schemeClr val="bg1"/>
                </a:solidFill>
              </a:rPr>
              <a:t>l'erreur du state du  store grâce aux </a:t>
            </a:r>
            <a:r>
              <a:rPr lang="fr-FR" sz="1800" b="1" dirty="0" err="1">
                <a:solidFill>
                  <a:schemeClr val="bg1"/>
                </a:solidFill>
              </a:rPr>
              <a:t>hooks</a:t>
            </a:r>
            <a:endParaRPr lang="fr-FR" sz="1800" b="1" dirty="0">
              <a:solidFill>
                <a:schemeClr val="bg1"/>
              </a:solidFill>
            </a:endParaRPr>
          </a:p>
          <a:p>
            <a:pPr algn="ctr"/>
            <a:r>
              <a:rPr lang="fr-FR" sz="1800" b="1" dirty="0">
                <a:solidFill>
                  <a:schemeClr val="bg1"/>
                </a:solidFill>
              </a:rPr>
              <a:t> « </a:t>
            </a:r>
            <a:r>
              <a:rPr lang="fr-FR" sz="1800" b="1" dirty="0" err="1">
                <a:solidFill>
                  <a:schemeClr val="bg1"/>
                </a:solidFill>
              </a:rPr>
              <a:t>useDispatch</a:t>
            </a:r>
            <a:r>
              <a:rPr lang="fr-FR" sz="1800" b="1" dirty="0">
                <a:solidFill>
                  <a:schemeClr val="bg1"/>
                </a:solidFill>
              </a:rPr>
              <a:t> » et « </a:t>
            </a:r>
            <a:r>
              <a:rPr lang="fr-FR" sz="1800" b="1" dirty="0" err="1">
                <a:solidFill>
                  <a:schemeClr val="bg1"/>
                </a:solidFill>
              </a:rPr>
              <a:t>useSelector</a:t>
            </a:r>
            <a:r>
              <a:rPr lang="fr-FR" sz="1800" b="1" dirty="0">
                <a:solidFill>
                  <a:schemeClr val="bg1"/>
                </a:solidFill>
              </a:rPr>
              <a:t> » .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94135E9-E0E1-1E30-DA2E-8F5272DC2A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8" y="3962282"/>
            <a:ext cx="4792884" cy="5171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7923938-6E72-5872-C303-64D1C06A2C2F}"/>
              </a:ext>
            </a:extLst>
          </p:cNvPr>
          <p:cNvSpPr txBox="1"/>
          <p:nvPr/>
        </p:nvSpPr>
        <p:spPr>
          <a:xfrm>
            <a:off x="-80866" y="4481895"/>
            <a:ext cx="530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chemeClr val="bg1"/>
                </a:solidFill>
              </a:rPr>
              <a:t>Dispatche l'action login avec les infos du formulaire et</a:t>
            </a: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710D7CD-72D8-EC53-E468-F4CF1BA3B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34" y="5308145"/>
            <a:ext cx="4282955" cy="13474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A283666-8F90-C133-B3B5-124B01C69FAD}"/>
              </a:ext>
            </a:extLst>
          </p:cNvPr>
          <p:cNvSpPr txBox="1"/>
          <p:nvPr/>
        </p:nvSpPr>
        <p:spPr>
          <a:xfrm>
            <a:off x="-1" y="4778639"/>
            <a:ext cx="530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</a:t>
            </a:r>
            <a:r>
              <a:rPr lang="fr-FR" sz="1800" b="1" dirty="0">
                <a:solidFill>
                  <a:schemeClr val="bg1"/>
                </a:solidFill>
              </a:rPr>
              <a:t>apture les erreurs potentielles lors de la soumission</a:t>
            </a:r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AD3ABED-E6C2-D94C-F144-0D6CCF4D8E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958" y="3233642"/>
            <a:ext cx="6521857" cy="19743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F10DCE7A-D610-DE53-5E0B-42393A3D2213}"/>
              </a:ext>
            </a:extLst>
          </p:cNvPr>
          <p:cNvSpPr txBox="1"/>
          <p:nvPr/>
        </p:nvSpPr>
        <p:spPr>
          <a:xfrm>
            <a:off x="1142657" y="1113961"/>
            <a:ext cx="277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fr-FR" sz="1800" b="1" dirty="0">
                <a:solidFill>
                  <a:schemeClr val="bg1"/>
                </a:solidFill>
              </a:rPr>
              <a:t>Gérer localement l'état des                   champs de formulaire</a:t>
            </a:r>
            <a:endParaRPr lang="fr-FR" sz="1800" dirty="0"/>
          </a:p>
          <a:p>
            <a:r>
              <a:rPr lang="fr-FR" dirty="0"/>
              <a:t>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695710C-B9E4-6E86-A587-D7DD3390DC45}"/>
              </a:ext>
            </a:extLst>
          </p:cNvPr>
          <p:cNvSpPr txBox="1"/>
          <p:nvPr/>
        </p:nvSpPr>
        <p:spPr>
          <a:xfrm>
            <a:off x="3273125" y="669839"/>
            <a:ext cx="554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>
                <a:solidFill>
                  <a:schemeClr val="bg1"/>
                </a:solidFill>
              </a:rPr>
              <a:t>Fichier: </a:t>
            </a:r>
            <a:r>
              <a:rPr lang="fr-FR" b="1" u="sng" dirty="0" err="1">
                <a:solidFill>
                  <a:schemeClr val="bg1"/>
                </a:solidFill>
              </a:rPr>
              <a:t>Form.jsx</a:t>
            </a:r>
            <a:endParaRPr lang="fr-FR" b="1" u="sng" dirty="0">
              <a:solidFill>
                <a:schemeClr val="bg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7E50FFA-DA33-0F08-DA0C-6E0C4F702BA6}"/>
              </a:ext>
            </a:extLst>
          </p:cNvPr>
          <p:cNvSpPr txBox="1"/>
          <p:nvPr/>
        </p:nvSpPr>
        <p:spPr>
          <a:xfrm>
            <a:off x="5677382" y="1546016"/>
            <a:ext cx="5789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V</a:t>
            </a:r>
            <a:r>
              <a:rPr lang="fr-FR" sz="1800" b="1" dirty="0">
                <a:solidFill>
                  <a:schemeClr val="bg1"/>
                </a:solidFill>
              </a:rPr>
              <a:t>aleurs des champs mises à jour à l'aide des fonctions de gestion </a:t>
            </a:r>
            <a:r>
              <a:rPr lang="fr-FR" sz="1800" b="1" dirty="0" err="1">
                <a:solidFill>
                  <a:schemeClr val="bg1"/>
                </a:solidFill>
              </a:rPr>
              <a:t>onChange</a:t>
            </a:r>
            <a:endParaRPr lang="fr-FR" sz="1800" b="1" dirty="0">
              <a:solidFill>
                <a:schemeClr val="bg1"/>
              </a:solidFill>
            </a:endParaRP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et 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a</a:t>
            </a:r>
            <a:r>
              <a:rPr lang="fr-FR" sz="1800" b="1" dirty="0">
                <a:solidFill>
                  <a:schemeClr val="bg1"/>
                </a:solidFill>
              </a:rPr>
              <a:t>ffiche un message s'il y a une erreur lors de la connexion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12224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1023</Words>
  <Application>Microsoft Office PowerPoint</Application>
  <PresentationFormat>Grand écran</PresentationFormat>
  <Paragraphs>134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Arial Rounded MT Bold</vt:lpstr>
      <vt:lpstr>Calibri</vt:lpstr>
      <vt:lpstr>Calibri Light</vt:lpstr>
      <vt:lpstr>Thème Office</vt:lpstr>
      <vt:lpstr>Implémentez le front-end d’une application bancaire avec React </vt:lpstr>
      <vt:lpstr>Contexte</vt:lpstr>
      <vt:lpstr>Étape 0 : Installez l’application en local</vt:lpstr>
      <vt:lpstr>Tâche 1 : Authentification des utilisateurs</vt:lpstr>
      <vt:lpstr>Etape 1 (suite)</vt:lpstr>
      <vt:lpstr>Etape 1 (suite2)</vt:lpstr>
      <vt:lpstr>Étape 2 : Mettez en place le state global avec Redux et la connexion de l’utilisateur</vt:lpstr>
      <vt:lpstr>Étape 2 : (suite)</vt:lpstr>
      <vt:lpstr>Étape 2 : (suite2)</vt:lpstr>
      <vt:lpstr>Étape 3 : Modifiez le nom d’utilisateur  via le formulaire</vt:lpstr>
      <vt:lpstr>Étape 3 : (suite)</vt:lpstr>
      <vt:lpstr>Étape 3 : (suite)</vt:lpstr>
      <vt:lpstr>Étape 3 : (suite)</vt:lpstr>
      <vt:lpstr>Tâche 2 : Gestion des transactions</vt:lpstr>
      <vt:lpstr>Étape 5 : Écrivez les différents endpoints  dans le fichier Swagger</vt:lpstr>
      <vt:lpstr>Merci de votre attention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Implémentez le front-end d’une application bancaire avec React</dc:title>
  <dc:creator>Ian Pelina</dc:creator>
  <cp:lastModifiedBy>Ian Pelina</cp:lastModifiedBy>
  <cp:revision>6</cp:revision>
  <dcterms:created xsi:type="dcterms:W3CDTF">2023-11-25T12:10:51Z</dcterms:created>
  <dcterms:modified xsi:type="dcterms:W3CDTF">2023-12-06T20:25:07Z</dcterms:modified>
</cp:coreProperties>
</file>