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8" r:id="rId2"/>
  </p:sldIdLst>
  <p:sldSz cx="43891200" cy="329184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12" userDrawn="1">
          <p15:clr>
            <a:srgbClr val="A4A3A4"/>
          </p15:clr>
        </p15:guide>
        <p15:guide id="2" pos="13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8218B0E-A8B9-E98B-DBA5-A47C28692B9D}" name="Piet, Richard" initials="PR" userId="S::rpiet@kent.edu::ae1b937c-ec58-4675-ba36-d34d28efd20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08" autoAdjust="0"/>
    <p:restoredTop sz="87595" autoAdjust="0"/>
  </p:normalViewPr>
  <p:slideViewPr>
    <p:cSldViewPr snapToGrid="0">
      <p:cViewPr>
        <p:scale>
          <a:sx n="19" d="100"/>
          <a:sy n="19" d="100"/>
        </p:scale>
        <p:origin x="1666" y="226"/>
      </p:cViewPr>
      <p:guideLst>
        <p:guide orient="horz" pos="1512"/>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45BABBD2-306E-4F4B-A5EE-65DA6C5BAE10}" type="datetimeFigureOut">
              <a:rPr lang="en-US" smtClean="0"/>
              <a:t>4/7/2025</a:t>
            </a:fld>
            <a:endParaRPr lang="en-US" dirty="0"/>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286C1933-646A-4000-B5E2-F79460BF339D}" type="slidenum">
              <a:rPr lang="en-US" smtClean="0"/>
              <a:t>‹#›</a:t>
            </a:fld>
            <a:endParaRPr lang="en-US" dirty="0"/>
          </a:p>
        </p:txBody>
      </p:sp>
    </p:spTree>
    <p:extLst>
      <p:ext uri="{BB962C8B-B14F-4D97-AF65-F5344CB8AC3E}">
        <p14:creationId xmlns:p14="http://schemas.microsoft.com/office/powerpoint/2010/main" val="113419621"/>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45140-B1FA-AFDE-C9F3-244A493DB6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4EEE16-ADA7-4E68-BD3D-775F95F451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9D889F-22FA-CBA2-B60B-4ACE7215401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8BC51B0-184E-3AC0-6C5B-88E991095A52}"/>
              </a:ext>
            </a:extLst>
          </p:cNvPr>
          <p:cNvSpPr>
            <a:spLocks noGrp="1"/>
          </p:cNvSpPr>
          <p:nvPr>
            <p:ph type="sldNum" sz="quarter" idx="5"/>
          </p:nvPr>
        </p:nvSpPr>
        <p:spPr/>
        <p:txBody>
          <a:bodyPr/>
          <a:lstStyle/>
          <a:p>
            <a:fld id="{286C1933-646A-4000-B5E2-F79460BF339D}" type="slidenum">
              <a:rPr lang="en-US" smtClean="0"/>
              <a:t>1</a:t>
            </a:fld>
            <a:endParaRPr lang="en-US" dirty="0"/>
          </a:p>
        </p:txBody>
      </p:sp>
    </p:spTree>
    <p:extLst>
      <p:ext uri="{BB962C8B-B14F-4D97-AF65-F5344CB8AC3E}">
        <p14:creationId xmlns:p14="http://schemas.microsoft.com/office/powerpoint/2010/main" val="2984400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A17DDA-CC77-4732-98DE-4F86CBCB64AE}" type="datetimeFigureOut">
              <a:rPr lang="en-US" smtClean="0"/>
              <a:t>4/7/2025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92FA74E-C45A-4A56-970A-F2926E3AF516}" type="slidenum">
              <a:rPr lang="en-US" smtClean="0"/>
              <a:t>‹#›</a:t>
            </a:fld>
            <a:endParaRPr lang="en-US" dirty="0"/>
          </a:p>
        </p:txBody>
      </p:sp>
    </p:spTree>
    <p:extLst>
      <p:ext uri="{BB962C8B-B14F-4D97-AF65-F5344CB8AC3E}">
        <p14:creationId xmlns:p14="http://schemas.microsoft.com/office/powerpoint/2010/main" val="38293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A17DDA-CC77-4732-98DE-4F86CBCB64AE}" type="datetimeFigureOut">
              <a:rPr lang="en-US" smtClean="0"/>
              <a:t>4/7/2025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92FA74E-C45A-4A56-970A-F2926E3AF516}" type="slidenum">
              <a:rPr lang="en-US" smtClean="0"/>
              <a:t>‹#›</a:t>
            </a:fld>
            <a:endParaRPr lang="en-US" dirty="0"/>
          </a:p>
        </p:txBody>
      </p:sp>
    </p:spTree>
    <p:extLst>
      <p:ext uri="{BB962C8B-B14F-4D97-AF65-F5344CB8AC3E}">
        <p14:creationId xmlns:p14="http://schemas.microsoft.com/office/powerpoint/2010/main" val="977395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A17DDA-CC77-4732-98DE-4F86CBCB64AE}" type="datetimeFigureOut">
              <a:rPr lang="en-US" smtClean="0"/>
              <a:t>4/7/2025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92FA74E-C45A-4A56-970A-F2926E3AF516}" type="slidenum">
              <a:rPr lang="en-US" smtClean="0"/>
              <a:t>‹#›</a:t>
            </a:fld>
            <a:endParaRPr lang="en-US" dirty="0"/>
          </a:p>
        </p:txBody>
      </p:sp>
    </p:spTree>
    <p:extLst>
      <p:ext uri="{BB962C8B-B14F-4D97-AF65-F5344CB8AC3E}">
        <p14:creationId xmlns:p14="http://schemas.microsoft.com/office/powerpoint/2010/main" val="1403989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A17DDA-CC77-4732-98DE-4F86CBCB64AE}" type="datetimeFigureOut">
              <a:rPr lang="en-US" smtClean="0"/>
              <a:t>4/7/2025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92FA74E-C45A-4A56-970A-F2926E3AF516}" type="slidenum">
              <a:rPr lang="en-US" smtClean="0"/>
              <a:t>‹#›</a:t>
            </a:fld>
            <a:endParaRPr lang="en-US" dirty="0"/>
          </a:p>
        </p:txBody>
      </p:sp>
    </p:spTree>
    <p:extLst>
      <p:ext uri="{BB962C8B-B14F-4D97-AF65-F5344CB8AC3E}">
        <p14:creationId xmlns:p14="http://schemas.microsoft.com/office/powerpoint/2010/main" val="524525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A17DDA-CC77-4732-98DE-4F86CBCB64AE}" type="datetimeFigureOut">
              <a:rPr lang="en-US" smtClean="0"/>
              <a:t>4/7/2025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92FA74E-C45A-4A56-970A-F2926E3AF516}" type="slidenum">
              <a:rPr lang="en-US" smtClean="0"/>
              <a:t>‹#›</a:t>
            </a:fld>
            <a:endParaRPr lang="en-US" dirty="0"/>
          </a:p>
        </p:txBody>
      </p:sp>
    </p:spTree>
    <p:extLst>
      <p:ext uri="{BB962C8B-B14F-4D97-AF65-F5344CB8AC3E}">
        <p14:creationId xmlns:p14="http://schemas.microsoft.com/office/powerpoint/2010/main" val="1260834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A17DDA-CC77-4732-98DE-4F86CBCB64AE}" type="datetimeFigureOut">
              <a:rPr lang="en-US" smtClean="0"/>
              <a:t>4/7/2025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92FA74E-C45A-4A56-970A-F2926E3AF516}" type="slidenum">
              <a:rPr lang="en-US" smtClean="0"/>
              <a:t>‹#›</a:t>
            </a:fld>
            <a:endParaRPr lang="en-US" dirty="0"/>
          </a:p>
        </p:txBody>
      </p:sp>
    </p:spTree>
    <p:extLst>
      <p:ext uri="{BB962C8B-B14F-4D97-AF65-F5344CB8AC3E}">
        <p14:creationId xmlns:p14="http://schemas.microsoft.com/office/powerpoint/2010/main" val="3140688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A17DDA-CC77-4732-98DE-4F86CBCB64AE}" type="datetimeFigureOut">
              <a:rPr lang="en-US" smtClean="0"/>
              <a:t>4/7/2025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92FA74E-C45A-4A56-970A-F2926E3AF516}" type="slidenum">
              <a:rPr lang="en-US" smtClean="0"/>
              <a:t>‹#›</a:t>
            </a:fld>
            <a:endParaRPr lang="en-US" dirty="0"/>
          </a:p>
        </p:txBody>
      </p:sp>
    </p:spTree>
    <p:extLst>
      <p:ext uri="{BB962C8B-B14F-4D97-AF65-F5344CB8AC3E}">
        <p14:creationId xmlns:p14="http://schemas.microsoft.com/office/powerpoint/2010/main" val="118966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A17DDA-CC77-4732-98DE-4F86CBCB64AE}" type="datetimeFigureOut">
              <a:rPr lang="en-US" smtClean="0"/>
              <a:t>4/7/2025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92FA74E-C45A-4A56-970A-F2926E3AF516}" type="slidenum">
              <a:rPr lang="en-US" smtClean="0"/>
              <a:t>‹#›</a:t>
            </a:fld>
            <a:endParaRPr lang="en-US" dirty="0"/>
          </a:p>
        </p:txBody>
      </p:sp>
    </p:spTree>
    <p:extLst>
      <p:ext uri="{BB962C8B-B14F-4D97-AF65-F5344CB8AC3E}">
        <p14:creationId xmlns:p14="http://schemas.microsoft.com/office/powerpoint/2010/main" val="2456473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A17DDA-CC77-4732-98DE-4F86CBCB64AE}" type="datetimeFigureOut">
              <a:rPr lang="en-US" smtClean="0"/>
              <a:t>4/7/2025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92FA74E-C45A-4A56-970A-F2926E3AF516}" type="slidenum">
              <a:rPr lang="en-US" smtClean="0"/>
              <a:t>‹#›</a:t>
            </a:fld>
            <a:endParaRPr lang="en-US" dirty="0"/>
          </a:p>
        </p:txBody>
      </p:sp>
    </p:spTree>
    <p:extLst>
      <p:ext uri="{BB962C8B-B14F-4D97-AF65-F5344CB8AC3E}">
        <p14:creationId xmlns:p14="http://schemas.microsoft.com/office/powerpoint/2010/main" val="886798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7CA17DDA-CC77-4732-98DE-4F86CBCB64AE}" type="datetimeFigureOut">
              <a:rPr lang="en-US" smtClean="0"/>
              <a:t>4/7/2025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92FA74E-C45A-4A56-970A-F2926E3AF516}" type="slidenum">
              <a:rPr lang="en-US" smtClean="0"/>
              <a:t>‹#›</a:t>
            </a:fld>
            <a:endParaRPr lang="en-US" dirty="0"/>
          </a:p>
        </p:txBody>
      </p:sp>
    </p:spTree>
    <p:extLst>
      <p:ext uri="{BB962C8B-B14F-4D97-AF65-F5344CB8AC3E}">
        <p14:creationId xmlns:p14="http://schemas.microsoft.com/office/powerpoint/2010/main" val="2490760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dirty="0"/>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7CA17DDA-CC77-4732-98DE-4F86CBCB64AE}" type="datetimeFigureOut">
              <a:rPr lang="en-US" smtClean="0"/>
              <a:t>4/7/2025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92FA74E-C45A-4A56-970A-F2926E3AF516}" type="slidenum">
              <a:rPr lang="en-US" smtClean="0"/>
              <a:t>‹#›</a:t>
            </a:fld>
            <a:endParaRPr lang="en-US" dirty="0"/>
          </a:p>
        </p:txBody>
      </p:sp>
    </p:spTree>
    <p:extLst>
      <p:ext uri="{BB962C8B-B14F-4D97-AF65-F5344CB8AC3E}">
        <p14:creationId xmlns:p14="http://schemas.microsoft.com/office/powerpoint/2010/main" val="368327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7CA17DDA-CC77-4732-98DE-4F86CBCB64AE}" type="datetimeFigureOut">
              <a:rPr lang="en-US" smtClean="0"/>
              <a:t>4/7/2025</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D92FA74E-C45A-4A56-970A-F2926E3AF516}" type="slidenum">
              <a:rPr lang="en-US" smtClean="0"/>
              <a:t>‹#›</a:t>
            </a:fld>
            <a:endParaRPr lang="en-US" dirty="0"/>
          </a:p>
        </p:txBody>
      </p:sp>
    </p:spTree>
    <p:extLst>
      <p:ext uri="{BB962C8B-B14F-4D97-AF65-F5344CB8AC3E}">
        <p14:creationId xmlns:p14="http://schemas.microsoft.com/office/powerpoint/2010/main" val="24645778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web.cs.kent.edu/~irohrbac/Student-Assistant.php"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4497F2-77BE-2238-3B4A-7EA8396F76EF}"/>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27CF27EA-D23D-F1A8-27AE-E17EB09C3DFC}"/>
              </a:ext>
            </a:extLst>
          </p:cNvPr>
          <p:cNvSpPr/>
          <p:nvPr/>
        </p:nvSpPr>
        <p:spPr>
          <a:xfrm>
            <a:off x="0" y="-63220"/>
            <a:ext cx="43929300" cy="329816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152A113A-FA41-D593-1A3E-AF273E63AA57}"/>
              </a:ext>
            </a:extLst>
          </p:cNvPr>
          <p:cNvSpPr txBox="1"/>
          <p:nvPr/>
        </p:nvSpPr>
        <p:spPr>
          <a:xfrm>
            <a:off x="6852804" y="584587"/>
            <a:ext cx="30185592" cy="2400657"/>
          </a:xfrm>
          <a:prstGeom prst="rect">
            <a:avLst/>
          </a:prstGeom>
          <a:noFill/>
        </p:spPr>
        <p:txBody>
          <a:bodyPr wrap="square" rtlCol="0">
            <a:spAutoFit/>
          </a:bodyPr>
          <a:lstStyle/>
          <a:p>
            <a:pPr algn="ctr"/>
            <a:r>
              <a:rPr lang="en-US" sz="7000" dirty="0">
                <a:solidFill>
                  <a:schemeClr val="bg1"/>
                </a:solidFill>
              </a:rPr>
              <a:t>AI-Driven Real-Time Code Evaluation System for Teaching Assistant</a:t>
            </a:r>
          </a:p>
          <a:p>
            <a:pPr algn="ctr"/>
            <a:r>
              <a:rPr lang="en-US" sz="4000" dirty="0">
                <a:solidFill>
                  <a:schemeClr val="bg1"/>
                </a:solidFill>
              </a:rPr>
              <a:t>Ian Rohrbacher, Cecilia Tirkey, Jong-Hoon Kim</a:t>
            </a:r>
          </a:p>
          <a:p>
            <a:pPr algn="ctr"/>
            <a:r>
              <a:rPr lang="en-US" sz="4000" dirty="0">
                <a:solidFill>
                  <a:schemeClr val="bg1"/>
                </a:solidFill>
              </a:rPr>
              <a:t>Computer Science, ATR lab, Kent State University, Kent, OH</a:t>
            </a:r>
          </a:p>
        </p:txBody>
      </p:sp>
      <p:cxnSp>
        <p:nvCxnSpPr>
          <p:cNvPr id="89" name="Straight Connector 88">
            <a:extLst>
              <a:ext uri="{FF2B5EF4-FFF2-40B4-BE49-F238E27FC236}">
                <a16:creationId xmlns:a16="http://schemas.microsoft.com/office/drawing/2014/main" id="{B282D602-2D30-4483-B485-110ABA47C0B2}"/>
              </a:ext>
            </a:extLst>
          </p:cNvPr>
          <p:cNvCxnSpPr>
            <a:cxnSpLocks/>
          </p:cNvCxnSpPr>
          <p:nvPr/>
        </p:nvCxnSpPr>
        <p:spPr>
          <a:xfrm>
            <a:off x="12621837" y="18498552"/>
            <a:ext cx="18621642" cy="0"/>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432FCDC4-EC4F-F1AE-1452-A5EF0026F421}"/>
              </a:ext>
            </a:extLst>
          </p:cNvPr>
          <p:cNvGrpSpPr/>
          <p:nvPr/>
        </p:nvGrpSpPr>
        <p:grpSpPr>
          <a:xfrm>
            <a:off x="507216" y="522615"/>
            <a:ext cx="6133011" cy="2743200"/>
            <a:chOff x="982975" y="864240"/>
            <a:chExt cx="6234254" cy="2223578"/>
          </a:xfrm>
        </p:grpSpPr>
        <p:sp>
          <p:nvSpPr>
            <p:cNvPr id="2" name="Rectangle 1">
              <a:extLst>
                <a:ext uri="{FF2B5EF4-FFF2-40B4-BE49-F238E27FC236}">
                  <a16:creationId xmlns:a16="http://schemas.microsoft.com/office/drawing/2014/main" id="{E53B2CFA-E21D-1AEA-D836-9C5E99789C35}"/>
                </a:ext>
              </a:extLst>
            </p:cNvPr>
            <p:cNvSpPr/>
            <p:nvPr/>
          </p:nvSpPr>
          <p:spPr>
            <a:xfrm>
              <a:off x="982975" y="864240"/>
              <a:ext cx="6234254" cy="22235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6EBBA081-9504-1AB7-1F0F-68EB06897FB1}"/>
                </a:ext>
              </a:extLst>
            </p:cNvPr>
            <p:cNvPicPr>
              <a:picLocks noChangeAspect="1"/>
            </p:cNvPicPr>
            <p:nvPr/>
          </p:nvPicPr>
          <p:blipFill>
            <a:blip r:embed="rId3"/>
            <a:stretch>
              <a:fillRect/>
            </a:stretch>
          </p:blipFill>
          <p:spPr>
            <a:xfrm>
              <a:off x="1236871" y="1062712"/>
              <a:ext cx="5824683" cy="1698595"/>
            </a:xfrm>
            <a:prstGeom prst="rect">
              <a:avLst/>
            </a:prstGeom>
          </p:spPr>
        </p:pic>
      </p:grpSp>
      <p:pic>
        <p:nvPicPr>
          <p:cNvPr id="29" name="Picture 28">
            <a:extLst>
              <a:ext uri="{FF2B5EF4-FFF2-40B4-BE49-F238E27FC236}">
                <a16:creationId xmlns:a16="http://schemas.microsoft.com/office/drawing/2014/main" id="{0C94F35F-034F-DF4B-CACB-075BA4653FA9}"/>
              </a:ext>
            </a:extLst>
          </p:cNvPr>
          <p:cNvPicPr>
            <a:picLocks noChangeAspect="1"/>
          </p:cNvPicPr>
          <p:nvPr/>
        </p:nvPicPr>
        <p:blipFill rotWithShape="1">
          <a:blip r:embed="rId4">
            <a:extLst>
              <a:ext uri="{28A0092B-C50C-407E-A947-70E740481C1C}">
                <a14:useLocalDpi xmlns:a14="http://schemas.microsoft.com/office/drawing/2010/main" val="0"/>
              </a:ext>
            </a:extLst>
          </a:blip>
          <a:srcRect l="-908" t="26415" r="788" b="28857"/>
          <a:stretch/>
        </p:blipFill>
        <p:spPr>
          <a:xfrm>
            <a:off x="33459783" y="459537"/>
            <a:ext cx="7218622" cy="3224898"/>
          </a:xfrm>
          <a:prstGeom prst="rect">
            <a:avLst/>
          </a:prstGeom>
        </p:spPr>
      </p:pic>
      <p:graphicFrame>
        <p:nvGraphicFramePr>
          <p:cNvPr id="16" name="Table 15">
            <a:extLst>
              <a:ext uri="{FF2B5EF4-FFF2-40B4-BE49-F238E27FC236}">
                <a16:creationId xmlns:a16="http://schemas.microsoft.com/office/drawing/2014/main" id="{6C0D1159-B612-6908-858A-D577F54D9400}"/>
              </a:ext>
            </a:extLst>
          </p:cNvPr>
          <p:cNvGraphicFramePr>
            <a:graphicFrameLocks noGrp="1"/>
          </p:cNvGraphicFramePr>
          <p:nvPr>
            <p:extLst>
              <p:ext uri="{D42A27DB-BD31-4B8C-83A1-F6EECF244321}">
                <p14:modId xmlns:p14="http://schemas.microsoft.com/office/powerpoint/2010/main" val="4180851265"/>
              </p:ext>
            </p:extLst>
          </p:nvPr>
        </p:nvGraphicFramePr>
        <p:xfrm>
          <a:off x="201420" y="3940719"/>
          <a:ext cx="13645209" cy="13667437"/>
        </p:xfrm>
        <a:graphic>
          <a:graphicData uri="http://schemas.openxmlformats.org/drawingml/2006/table">
            <a:tbl>
              <a:tblPr firstRow="1" bandRow="1">
                <a:tableStyleId>{5C22544A-7EE6-4342-B048-85BDC9FD1C3A}</a:tableStyleId>
              </a:tblPr>
              <a:tblGrid>
                <a:gridCol w="13645209">
                  <a:extLst>
                    <a:ext uri="{9D8B030D-6E8A-4147-A177-3AD203B41FA5}">
                      <a16:colId xmlns:a16="http://schemas.microsoft.com/office/drawing/2014/main" val="867129026"/>
                    </a:ext>
                  </a:extLst>
                </a:gridCol>
              </a:tblGrid>
              <a:tr h="150165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6000" b="1" i="0" u="sng" strike="noStrike" kern="1200" cap="none" spc="0" normalizeH="0" baseline="0" noProof="0" dirty="0">
                          <a:ln>
                            <a:noFill/>
                          </a:ln>
                          <a:solidFill>
                            <a:prstClr val="black"/>
                          </a:solidFill>
                          <a:effectLst/>
                          <a:uLnTx/>
                          <a:uFillTx/>
                          <a:latin typeface="+mn-lt"/>
                          <a:ea typeface="+mn-ea"/>
                          <a:cs typeface="+mn-cs"/>
                        </a:rPr>
                        <a:t>Abstract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97815623"/>
                  </a:ext>
                </a:extLst>
              </a:tr>
              <a:tr h="12165781">
                <a:tc>
                  <a:txBody>
                    <a:bodyPr/>
                    <a:lstStyle/>
                    <a:p>
                      <a:pPr marL="0" marR="0" lvl="0" indent="0" algn="l" defTabSz="457200" rtl="0" eaLnBrk="1" fontAlgn="auto" latinLnBrk="0" hangingPunct="1">
                        <a:lnSpc>
                          <a:spcPct val="100000"/>
                        </a:lnSpc>
                        <a:spcBef>
                          <a:spcPts val="0"/>
                        </a:spcBef>
                        <a:spcAft>
                          <a:spcPts val="240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In coding education, instructors often face challenges in providing timely, personalized feedback to students, especially in large or remote classrooms. Students who struggle may go unnoticed until it's too late for meaningful intervention, and manual code evaluation can be time-consuming and inconsistent. This research explores the use of Large Language Models (LLMs) for real-time evaluation of student-written code to address these issues. By examining various LLMs—including ChatGPT, </a:t>
                      </a:r>
                      <a:r>
                        <a:rPr kumimoji="0" lang="en-US" sz="4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Deepseek</a:t>
                      </a:r>
                      <a:r>
                        <a:rPr kumimoji="0" lang="en-US" sz="4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and other open-source models—this study evaluates their effectiveness in understanding, explaining, and grading code submissions. To tackle the problem of delayed or missed support for struggling students, an AI-driven system is developed to monitor student progress and automatically detect signs of difficulty. The system alerts instructors in real-time, enabling early intervention and targeted assistance. Through this approach, the research demonstrates how LLMs can offer dynamic, automated support for both students and teachers, fostering more efficient and personalized learning experiences in coding classrooms.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9446307"/>
                  </a:ext>
                </a:extLst>
              </a:tr>
            </a:tbl>
          </a:graphicData>
        </a:graphic>
      </p:graphicFrame>
      <p:graphicFrame>
        <p:nvGraphicFramePr>
          <p:cNvPr id="33" name="Table 32">
            <a:extLst>
              <a:ext uri="{FF2B5EF4-FFF2-40B4-BE49-F238E27FC236}">
                <a16:creationId xmlns:a16="http://schemas.microsoft.com/office/drawing/2014/main" id="{9719D76D-FAE3-91D6-3E0A-803AC64DB13B}"/>
              </a:ext>
            </a:extLst>
          </p:cNvPr>
          <p:cNvGraphicFramePr>
            <a:graphicFrameLocks noGrp="1"/>
          </p:cNvGraphicFramePr>
          <p:nvPr>
            <p:extLst>
              <p:ext uri="{D42A27DB-BD31-4B8C-83A1-F6EECF244321}">
                <p14:modId xmlns:p14="http://schemas.microsoft.com/office/powerpoint/2010/main" val="4115465678"/>
              </p:ext>
            </p:extLst>
          </p:nvPr>
        </p:nvGraphicFramePr>
        <p:xfrm>
          <a:off x="28615883" y="31116493"/>
          <a:ext cx="15095562" cy="1554479"/>
        </p:xfrm>
        <a:graphic>
          <a:graphicData uri="http://schemas.openxmlformats.org/drawingml/2006/table">
            <a:tbl>
              <a:tblPr firstRow="1" bandRow="1">
                <a:tableStyleId>{5C22544A-7EE6-4342-B048-85BDC9FD1C3A}</a:tableStyleId>
              </a:tblPr>
              <a:tblGrid>
                <a:gridCol w="15095562">
                  <a:extLst>
                    <a:ext uri="{9D8B030D-6E8A-4147-A177-3AD203B41FA5}">
                      <a16:colId xmlns:a16="http://schemas.microsoft.com/office/drawing/2014/main" val="867129026"/>
                    </a:ext>
                  </a:extLst>
                </a:gridCol>
              </a:tblGrid>
              <a:tr h="99222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5400" b="1" i="0" u="sng" strike="noStrike" kern="1200" cap="none" spc="0" normalizeH="0" baseline="0" noProof="0" dirty="0">
                          <a:ln>
                            <a:noFill/>
                          </a:ln>
                          <a:solidFill>
                            <a:prstClr val="black"/>
                          </a:solidFill>
                          <a:effectLst/>
                          <a:uLnTx/>
                          <a:uFillTx/>
                          <a:latin typeface="+mn-lt"/>
                          <a:ea typeface="+mn-ea"/>
                          <a:cs typeface="+mn-cs"/>
                        </a:rPr>
                        <a:t>References: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97815623"/>
                  </a:ext>
                </a:extLst>
              </a:tr>
              <a:tr h="56225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mn-lt"/>
                          <a:ea typeface="+mn-ea"/>
                          <a:cs typeface="+mn-cs"/>
                        </a:rPr>
                        <a:t>https://github.com/DougDougGithub/Babagaboosh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9446307"/>
                  </a:ext>
                </a:extLst>
              </a:tr>
            </a:tbl>
          </a:graphicData>
        </a:graphic>
      </p:graphicFrame>
      <p:graphicFrame>
        <p:nvGraphicFramePr>
          <p:cNvPr id="34" name="Table 33">
            <a:extLst>
              <a:ext uri="{FF2B5EF4-FFF2-40B4-BE49-F238E27FC236}">
                <a16:creationId xmlns:a16="http://schemas.microsoft.com/office/drawing/2014/main" id="{BA034986-57AF-3CD9-29BC-E32317964DA3}"/>
              </a:ext>
            </a:extLst>
          </p:cNvPr>
          <p:cNvGraphicFramePr>
            <a:graphicFrameLocks noGrp="1"/>
          </p:cNvGraphicFramePr>
          <p:nvPr>
            <p:extLst>
              <p:ext uri="{D42A27DB-BD31-4B8C-83A1-F6EECF244321}">
                <p14:modId xmlns:p14="http://schemas.microsoft.com/office/powerpoint/2010/main" val="1711497123"/>
              </p:ext>
            </p:extLst>
          </p:nvPr>
        </p:nvGraphicFramePr>
        <p:xfrm>
          <a:off x="13948132" y="3940718"/>
          <a:ext cx="14566248" cy="28730254"/>
        </p:xfrm>
        <a:graphic>
          <a:graphicData uri="http://schemas.openxmlformats.org/drawingml/2006/table">
            <a:tbl>
              <a:tblPr firstRow="1" bandRow="1">
                <a:tableStyleId>{5C22544A-7EE6-4342-B048-85BDC9FD1C3A}</a:tableStyleId>
              </a:tblPr>
              <a:tblGrid>
                <a:gridCol w="14566248">
                  <a:extLst>
                    <a:ext uri="{9D8B030D-6E8A-4147-A177-3AD203B41FA5}">
                      <a16:colId xmlns:a16="http://schemas.microsoft.com/office/drawing/2014/main" val="867129026"/>
                    </a:ext>
                  </a:extLst>
                </a:gridCol>
              </a:tblGrid>
              <a:tr h="170318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6000" b="0" i="0" u="sng" strike="noStrike" kern="1200" cap="none" spc="0" normalizeH="0" baseline="0" noProof="0" dirty="0">
                          <a:ln>
                            <a:noFill/>
                          </a:ln>
                          <a:solidFill>
                            <a:prstClr val="black"/>
                          </a:solidFill>
                          <a:effectLst/>
                          <a:uLnTx/>
                          <a:uFillTx/>
                          <a:latin typeface="+mn-lt"/>
                          <a:ea typeface="+mn-ea"/>
                          <a:cs typeface="+mn-cs"/>
                        </a:rPr>
                        <a:t>Methods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97815623"/>
                  </a:ext>
                </a:extLst>
              </a:tr>
              <a:tr h="27027072">
                <a:tc>
                  <a:txBody>
                    <a:bodyPr/>
                    <a:lstStyle/>
                    <a:p>
                      <a:pPr>
                        <a:spcAft>
                          <a:spcPts val="600"/>
                        </a:spcAft>
                      </a:pPr>
                      <a:r>
                        <a:rPr lang="en-US" sz="4000" b="1" dirty="0"/>
                        <a:t>Initial Prompt Design</a:t>
                      </a:r>
                    </a:p>
                    <a:p>
                      <a:pPr marL="685800" indent="-685800">
                        <a:spcAft>
                          <a:spcPts val="600"/>
                        </a:spcAft>
                        <a:buFont typeface="Arial" panose="020B0604020202020204" pitchFamily="34" charset="0"/>
                        <a:buChar char="•"/>
                      </a:pPr>
                      <a:r>
                        <a:rPr lang="en-US" sz="3600" b="0" dirty="0"/>
                        <a:t>The system was designed to assess whether students aged 7-10 were struggling with block-based coding tasks.</a:t>
                      </a:r>
                    </a:p>
                    <a:p>
                      <a:pPr marL="685800" indent="-685800">
                        <a:spcAft>
                          <a:spcPts val="600"/>
                        </a:spcAft>
                        <a:buFont typeface="Arial" panose="020B0604020202020204" pitchFamily="34" charset="0"/>
                        <a:buChar char="•"/>
                      </a:pPr>
                      <a:r>
                        <a:rPr lang="en-US" sz="3600" b="0" dirty="0"/>
                        <a:t>The assistant interpreted inputs such as moving forward, turning, and logical actions.</a:t>
                      </a:r>
                    </a:p>
                    <a:p>
                      <a:pPr>
                        <a:spcAft>
                          <a:spcPts val="600"/>
                        </a:spcAft>
                      </a:pPr>
                      <a:endParaRPr lang="en-US" sz="1100" b="0" dirty="0"/>
                    </a:p>
                    <a:p>
                      <a:pPr>
                        <a:spcAft>
                          <a:spcPts val="600"/>
                        </a:spcAft>
                      </a:pPr>
                      <a:r>
                        <a:rPr lang="en-US" sz="4000" b="1" dirty="0"/>
                        <a:t>Integration of Open-Source Codebase</a:t>
                      </a:r>
                    </a:p>
                    <a:p>
                      <a:pPr marL="685800" indent="-685800">
                        <a:spcAft>
                          <a:spcPts val="600"/>
                        </a:spcAft>
                        <a:buFont typeface="Arial" panose="020B0604020202020204" pitchFamily="34" charset="0"/>
                        <a:buChar char="•"/>
                      </a:pPr>
                      <a:r>
                        <a:rPr lang="en-US" sz="3600" b="0" dirty="0"/>
                        <a:t>The system leveraged the open-source </a:t>
                      </a:r>
                      <a:r>
                        <a:rPr lang="en-US" sz="3600" b="0" dirty="0" err="1"/>
                        <a:t>Babagaboosh</a:t>
                      </a:r>
                      <a:r>
                        <a:rPr lang="en-US" sz="3600" b="0" dirty="0"/>
                        <a:t> codebase as a foundation.</a:t>
                      </a:r>
                    </a:p>
                    <a:p>
                      <a:pPr marL="685800" indent="-685800">
                        <a:spcAft>
                          <a:spcPts val="600"/>
                        </a:spcAft>
                        <a:buFont typeface="Arial" panose="020B0604020202020204" pitchFamily="34" charset="0"/>
                        <a:buChar char="•"/>
                      </a:pPr>
                      <a:r>
                        <a:rPr lang="en-US" sz="3600" b="0" dirty="0"/>
                        <a:t>By building on an existing framework, the project focused on understating, modifying and improving on using AI with programming.</a:t>
                      </a:r>
                    </a:p>
                    <a:p>
                      <a:pPr>
                        <a:spcAft>
                          <a:spcPts val="600"/>
                        </a:spcAft>
                      </a:pPr>
                      <a:endParaRPr lang="en-US" sz="1000" b="1" dirty="0"/>
                    </a:p>
                    <a:p>
                      <a:pPr>
                        <a:spcAft>
                          <a:spcPts val="600"/>
                        </a:spcAft>
                      </a:pPr>
                      <a:r>
                        <a:rPr lang="en-US" sz="4000" b="1" dirty="0"/>
                        <a:t>Refining the Monitoring System</a:t>
                      </a:r>
                    </a:p>
                    <a:p>
                      <a:pPr marL="685800" indent="-685800">
                        <a:spcAft>
                          <a:spcPts val="600"/>
                        </a:spcAft>
                        <a:buFont typeface="Arial" panose="020B0604020202020204" pitchFamily="34" charset="0"/>
                        <a:buChar char="•"/>
                      </a:pPr>
                      <a:r>
                        <a:rPr lang="en-US" sz="3600" b="0" dirty="0"/>
                        <a:t>The prompt was refined to detect repeated incorrect attempts over short and long periods.</a:t>
                      </a:r>
                    </a:p>
                    <a:p>
                      <a:pPr marL="685800" indent="-685800">
                        <a:spcAft>
                          <a:spcPts val="600"/>
                        </a:spcAft>
                        <a:buFont typeface="Arial" panose="020B0604020202020204" pitchFamily="34" charset="0"/>
                        <a:buChar char="•"/>
                      </a:pPr>
                      <a:r>
                        <a:rPr lang="en-US" sz="3600" b="0" dirty="0"/>
                        <a:t>New rules were introduced to delay immediate flagging, allowing time for problem solving before alerting the teacher.</a:t>
                      </a:r>
                    </a:p>
                    <a:p>
                      <a:pPr marL="685800" indent="-685800">
                        <a:spcAft>
                          <a:spcPts val="600"/>
                        </a:spcAft>
                        <a:buFont typeface="Arial" panose="020B0604020202020204" pitchFamily="34" charset="0"/>
                        <a:buChar char="•"/>
                      </a:pPr>
                      <a:r>
                        <a:rPr lang="en-US" sz="3600" b="0" dirty="0"/>
                        <a:t>Alerts were triggered only when code was showing hard deviations from the question tasked to the student.</a:t>
                      </a:r>
                    </a:p>
                    <a:p>
                      <a:pPr>
                        <a:spcAft>
                          <a:spcPts val="600"/>
                        </a:spcAft>
                      </a:pPr>
                      <a:endParaRPr lang="en-US" sz="1000" b="0" dirty="0"/>
                    </a:p>
                    <a:p>
                      <a:pPr>
                        <a:spcAft>
                          <a:spcPts val="600"/>
                        </a:spcAft>
                      </a:pPr>
                      <a:r>
                        <a:rPr lang="en-US" sz="4000" b="1" dirty="0"/>
                        <a:t>System Behavior and Alert Mechanism</a:t>
                      </a:r>
                    </a:p>
                    <a:p>
                      <a:pPr marL="685800" indent="-685800">
                        <a:spcAft>
                          <a:spcPts val="600"/>
                        </a:spcAft>
                        <a:buFont typeface="Arial" panose="020B0604020202020204" pitchFamily="34" charset="0"/>
                        <a:buChar char="•"/>
                      </a:pPr>
                      <a:r>
                        <a:rPr lang="en-US" sz="3600" b="0" dirty="0"/>
                        <a:t>The system, on button click / after some time, takes an input from a designated file.</a:t>
                      </a:r>
                    </a:p>
                    <a:p>
                      <a:pPr marL="685800" indent="-685800">
                        <a:spcAft>
                          <a:spcPts val="600"/>
                        </a:spcAft>
                        <a:buFont typeface="Arial" panose="020B0604020202020204" pitchFamily="34" charset="0"/>
                        <a:buChar char="•"/>
                      </a:pPr>
                      <a:r>
                        <a:rPr lang="en-US" sz="3600" b="0" dirty="0"/>
                        <a:t>If the code matched the question, no alert was issued.</a:t>
                      </a:r>
                    </a:p>
                    <a:p>
                      <a:pPr marL="685800" indent="-685800">
                        <a:spcAft>
                          <a:spcPts val="600"/>
                        </a:spcAft>
                        <a:buFont typeface="Arial" panose="020B0604020202020204" pitchFamily="34" charset="0"/>
                        <a:buChar char="•"/>
                      </a:pPr>
                      <a:r>
                        <a:rPr lang="en-US" sz="3600" b="0" dirty="0"/>
                        <a:t>If repeated errors or stagnation were detected the system would output a flag for a teacher for intervention.</a:t>
                      </a:r>
                    </a:p>
                    <a:p>
                      <a:pPr>
                        <a:spcAft>
                          <a:spcPts val="600"/>
                        </a:spcAft>
                      </a:pPr>
                      <a:endParaRPr lang="en-US" sz="1000" b="0" dirty="0"/>
                    </a:p>
                    <a:p>
                      <a:pPr>
                        <a:spcAft>
                          <a:spcPts val="600"/>
                        </a:spcAft>
                      </a:pPr>
                      <a:r>
                        <a:rPr lang="en-US" sz="4000" b="1" dirty="0"/>
                        <a:t>Data Persistence and Session Continuity</a:t>
                      </a:r>
                    </a:p>
                    <a:p>
                      <a:pPr marL="685800" indent="-685800">
                        <a:spcAft>
                          <a:spcPts val="600"/>
                        </a:spcAft>
                        <a:buFont typeface="Arial" panose="020B0604020202020204" pitchFamily="34" charset="0"/>
                        <a:buChar char="•"/>
                      </a:pPr>
                      <a:r>
                        <a:rPr lang="en-US" sz="3600" b="0" dirty="0"/>
                        <a:t>The system tracked all interactions by saving chat histories in a backup JSON file.</a:t>
                      </a:r>
                    </a:p>
                    <a:p>
                      <a:pPr marL="685800" indent="-685800">
                        <a:spcAft>
                          <a:spcPts val="600"/>
                        </a:spcAft>
                        <a:buFont typeface="Arial" panose="020B0604020202020204" pitchFamily="34" charset="0"/>
                        <a:buChar char="•"/>
                      </a:pPr>
                      <a:r>
                        <a:rPr lang="en-US" sz="3600" b="0" dirty="0"/>
                        <a:t>This allowed for:</a:t>
                      </a:r>
                    </a:p>
                    <a:p>
                      <a:pPr>
                        <a:spcAft>
                          <a:spcPts val="600"/>
                        </a:spcAft>
                      </a:pPr>
                      <a:r>
                        <a:rPr lang="en-US" sz="3600" b="0" dirty="0"/>
                        <a:t>        - Seamless session resumption for continued monitoring.</a:t>
                      </a:r>
                    </a:p>
                    <a:p>
                      <a:pPr>
                        <a:spcAft>
                          <a:spcPts val="600"/>
                        </a:spcAft>
                      </a:pPr>
                      <a:r>
                        <a:rPr lang="en-US" sz="3600" b="0" dirty="0"/>
                        <a:t>        - Retrospective analysis by teachers.</a:t>
                      </a:r>
                    </a:p>
                    <a:p>
                      <a:pPr>
                        <a:spcAft>
                          <a:spcPts val="600"/>
                        </a:spcAft>
                      </a:pPr>
                      <a:r>
                        <a:rPr lang="en-US" sz="3600" b="0" dirty="0"/>
                        <a:t>        - Flexibility</a:t>
                      </a:r>
                      <a:r>
                        <a:rPr lang="en-US" sz="3000" b="0" dirty="0"/>
                        <a:t> </a:t>
                      </a:r>
                      <a:r>
                        <a:rPr lang="en-US" sz="3600" b="0" dirty="0"/>
                        <a:t>between</a:t>
                      </a:r>
                      <a:r>
                        <a:rPr lang="en-US" sz="3000" b="0" dirty="0"/>
                        <a:t> </a:t>
                      </a:r>
                      <a:r>
                        <a:rPr lang="en-US" sz="3600" b="0" dirty="0"/>
                        <a:t>real-time</a:t>
                      </a:r>
                      <a:r>
                        <a:rPr lang="en-US" sz="3000" b="0" dirty="0"/>
                        <a:t> </a:t>
                      </a:r>
                      <a:r>
                        <a:rPr lang="en-US" sz="3600" b="0" dirty="0"/>
                        <a:t>monitoring</a:t>
                      </a:r>
                      <a:r>
                        <a:rPr lang="en-US" sz="3000" b="0" dirty="0"/>
                        <a:t> </a:t>
                      </a:r>
                      <a:r>
                        <a:rPr lang="en-US" sz="3600" b="0" dirty="0"/>
                        <a:t>and</a:t>
                      </a:r>
                      <a:r>
                        <a:rPr lang="en-US" sz="3000" b="0" dirty="0"/>
                        <a:t> </a:t>
                      </a:r>
                      <a:r>
                        <a:rPr lang="en-US" sz="3600" b="0" dirty="0"/>
                        <a:t>review-based</a:t>
                      </a:r>
                      <a:r>
                        <a:rPr lang="en-US" sz="3000" b="0" dirty="0"/>
                        <a:t> </a:t>
                      </a:r>
                      <a:r>
                        <a:rPr lang="en-US" sz="3600" b="0" dirty="0"/>
                        <a:t>intervention.</a:t>
                      </a:r>
                    </a:p>
                    <a:p>
                      <a:pPr>
                        <a:spcAft>
                          <a:spcPts val="600"/>
                        </a:spcAft>
                      </a:pPr>
                      <a:endParaRPr lang="en-US" sz="4000" b="0">
                        <a:latin typeface="Calibri" panose="020F0502020204030204" pitchFamily="34" charset="0"/>
                        <a:ea typeface="Calibri" panose="020F0502020204030204" pitchFamily="34" charset="0"/>
                        <a:cs typeface="Calibri" panose="020F0502020204030204" pitchFamily="34" charset="0"/>
                      </a:endParaRPr>
                    </a:p>
                    <a:p>
                      <a:pPr>
                        <a:spcAft>
                          <a:spcPts val="600"/>
                        </a:spcAft>
                      </a:pPr>
                      <a:endParaRPr lang="en-US" sz="4000" b="0" dirty="0">
                        <a:latin typeface="Calibri" panose="020F0502020204030204" pitchFamily="34" charset="0"/>
                        <a:ea typeface="Calibri" panose="020F0502020204030204" pitchFamily="34" charset="0"/>
                        <a:cs typeface="Calibri" panose="020F0502020204030204" pitchFamily="34" charset="0"/>
                      </a:endParaRPr>
                    </a:p>
                    <a:p>
                      <a:pPr>
                        <a:spcAft>
                          <a:spcPts val="600"/>
                        </a:spcAft>
                      </a:pPr>
                      <a:endParaRPr lang="en-US" sz="4000" b="0" dirty="0">
                        <a:latin typeface="Calibri" panose="020F0502020204030204" pitchFamily="34" charset="0"/>
                        <a:ea typeface="Calibri" panose="020F0502020204030204" pitchFamily="34" charset="0"/>
                        <a:cs typeface="Calibri" panose="020F0502020204030204" pitchFamily="34" charset="0"/>
                      </a:endParaRPr>
                    </a:p>
                    <a:p>
                      <a:pPr>
                        <a:spcAft>
                          <a:spcPts val="600"/>
                        </a:spcAft>
                      </a:pPr>
                      <a:endParaRPr lang="en-US" sz="4000" b="0" dirty="0">
                        <a:latin typeface="Calibri" panose="020F0502020204030204" pitchFamily="34" charset="0"/>
                        <a:ea typeface="Calibri" panose="020F0502020204030204" pitchFamily="34" charset="0"/>
                        <a:cs typeface="Calibri" panose="020F0502020204030204" pitchFamily="34" charset="0"/>
                      </a:endParaRPr>
                    </a:p>
                    <a:p>
                      <a:pPr>
                        <a:spcAft>
                          <a:spcPts val="600"/>
                        </a:spcAft>
                      </a:pPr>
                      <a:endParaRPr lang="en-US" sz="4000" b="0" dirty="0">
                        <a:latin typeface="Calibri" panose="020F0502020204030204" pitchFamily="34" charset="0"/>
                        <a:ea typeface="Calibri" panose="020F0502020204030204" pitchFamily="34" charset="0"/>
                        <a:cs typeface="Calibri" panose="020F0502020204030204" pitchFamily="34" charset="0"/>
                      </a:endParaRPr>
                    </a:p>
                    <a:p>
                      <a:pPr>
                        <a:spcAft>
                          <a:spcPts val="600"/>
                        </a:spcAft>
                      </a:pPr>
                      <a:endParaRPr lang="en-US" sz="4000" b="0" dirty="0">
                        <a:latin typeface="Calibri" panose="020F0502020204030204" pitchFamily="34" charset="0"/>
                        <a:ea typeface="Calibri" panose="020F0502020204030204" pitchFamily="34" charset="0"/>
                        <a:cs typeface="Calibri" panose="020F0502020204030204" pitchFamily="34" charset="0"/>
                      </a:endParaRPr>
                    </a:p>
                    <a:p>
                      <a:pPr>
                        <a:spcAft>
                          <a:spcPts val="600"/>
                        </a:spcAft>
                      </a:pPr>
                      <a:endParaRPr lang="en-US" sz="4000" b="0" dirty="0">
                        <a:latin typeface="Calibri" panose="020F0502020204030204" pitchFamily="34" charset="0"/>
                        <a:ea typeface="Calibri" panose="020F0502020204030204" pitchFamily="34" charset="0"/>
                        <a:cs typeface="Calibri" panose="020F0502020204030204" pitchFamily="34" charset="0"/>
                      </a:endParaRPr>
                    </a:p>
                    <a:p>
                      <a:pPr>
                        <a:spcAft>
                          <a:spcPts val="600"/>
                        </a:spcAft>
                      </a:pPr>
                      <a:endParaRPr lang="en-US" sz="4000" b="0" dirty="0">
                        <a:latin typeface="Calibri" panose="020F0502020204030204" pitchFamily="34" charset="0"/>
                        <a:ea typeface="Calibri" panose="020F0502020204030204" pitchFamily="34" charset="0"/>
                        <a:cs typeface="Calibri" panose="020F0502020204030204" pitchFamily="34" charset="0"/>
                      </a:endParaRPr>
                    </a:p>
                    <a:p>
                      <a:pPr>
                        <a:spcAft>
                          <a:spcPts val="600"/>
                        </a:spcAft>
                      </a:pPr>
                      <a:endParaRPr lang="en-US" sz="2000" b="0" dirty="0">
                        <a:latin typeface="Calibri" panose="020F0502020204030204" pitchFamily="34" charset="0"/>
                        <a:ea typeface="Calibri" panose="020F0502020204030204" pitchFamily="34" charset="0"/>
                        <a:cs typeface="Calibri" panose="020F0502020204030204" pitchFamily="34" charset="0"/>
                      </a:endParaRPr>
                    </a:p>
                    <a:p>
                      <a:pPr>
                        <a:spcAft>
                          <a:spcPts val="600"/>
                        </a:spcAft>
                      </a:pPr>
                      <a:r>
                        <a:rPr lang="en-US" sz="4800" b="1" u="sng" dirty="0">
                          <a:latin typeface="Calibri" panose="020F0502020204030204" pitchFamily="34" charset="0"/>
                          <a:ea typeface="Calibri" panose="020F0502020204030204" pitchFamily="34" charset="0"/>
                          <a:cs typeface="Calibri" panose="020F0502020204030204" pitchFamily="34" charset="0"/>
                        </a:rPr>
                        <a:t>You Can Find an Example Here:</a:t>
                      </a:r>
                    </a:p>
                    <a:p>
                      <a:pPr>
                        <a:spcAft>
                          <a:spcPts val="600"/>
                        </a:spcAft>
                      </a:pPr>
                      <a:r>
                        <a:rPr lang="en-US" sz="4800" b="0" dirty="0">
                          <a:latin typeface="Calibri" panose="020F0502020204030204" pitchFamily="34" charset="0"/>
                          <a:ea typeface="Calibri" panose="020F0502020204030204" pitchFamily="34" charset="0"/>
                          <a:cs typeface="Calibri" panose="020F0502020204030204" pitchFamily="34" charset="0"/>
                          <a:hlinkClick r:id="rId5"/>
                        </a:rPr>
                        <a:t>https://web.cs.kent.edu/~irohrbac/Student-Assistant.php</a:t>
                      </a:r>
                      <a:endParaRPr lang="en-US" sz="4800" b="0"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9446307"/>
                  </a:ext>
                </a:extLst>
              </a:tr>
            </a:tbl>
          </a:graphicData>
        </a:graphic>
      </p:graphicFrame>
      <p:graphicFrame>
        <p:nvGraphicFramePr>
          <p:cNvPr id="35" name="Table 34">
            <a:extLst>
              <a:ext uri="{FF2B5EF4-FFF2-40B4-BE49-F238E27FC236}">
                <a16:creationId xmlns:a16="http://schemas.microsoft.com/office/drawing/2014/main" id="{99426923-D018-9306-81A7-EB0D5749CA71}"/>
              </a:ext>
            </a:extLst>
          </p:cNvPr>
          <p:cNvGraphicFramePr>
            <a:graphicFrameLocks noGrp="1"/>
          </p:cNvGraphicFramePr>
          <p:nvPr>
            <p:extLst>
              <p:ext uri="{D42A27DB-BD31-4B8C-83A1-F6EECF244321}">
                <p14:modId xmlns:p14="http://schemas.microsoft.com/office/powerpoint/2010/main" val="1334426226"/>
              </p:ext>
            </p:extLst>
          </p:nvPr>
        </p:nvGraphicFramePr>
        <p:xfrm>
          <a:off x="201420" y="17730398"/>
          <a:ext cx="13645209" cy="14940576"/>
        </p:xfrm>
        <a:graphic>
          <a:graphicData uri="http://schemas.openxmlformats.org/drawingml/2006/table">
            <a:tbl>
              <a:tblPr firstRow="1" bandRow="1">
                <a:tableStyleId>{5C22544A-7EE6-4342-B048-85BDC9FD1C3A}</a:tableStyleId>
              </a:tblPr>
              <a:tblGrid>
                <a:gridCol w="13645209">
                  <a:extLst>
                    <a:ext uri="{9D8B030D-6E8A-4147-A177-3AD203B41FA5}">
                      <a16:colId xmlns:a16="http://schemas.microsoft.com/office/drawing/2014/main" val="867129026"/>
                    </a:ext>
                  </a:extLst>
                </a:gridCol>
              </a:tblGrid>
              <a:tr h="163964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6000" b="1" i="0" u="sng" strike="noStrike" kern="1200" cap="none" spc="0" normalizeH="0" baseline="0" noProof="0" dirty="0">
                          <a:ln>
                            <a:noFill/>
                          </a:ln>
                          <a:solidFill>
                            <a:prstClr val="black"/>
                          </a:solidFill>
                          <a:effectLst/>
                          <a:uLnTx/>
                          <a:uFillTx/>
                          <a:latin typeface="+mn-lt"/>
                          <a:ea typeface="+mn-ea"/>
                          <a:cs typeface="+mn-cs"/>
                        </a:rPr>
                        <a:t>Introduction</a:t>
                      </a:r>
                      <a:endParaRPr kumimoji="0" lang="en-US" sz="6000" b="0" i="0"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97815623"/>
                  </a:ext>
                </a:extLst>
              </a:tr>
              <a:tr h="13300927">
                <a:tc>
                  <a:txBody>
                    <a:bodyPr/>
                    <a:lstStyle/>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As coding becomes a key part of K-12 education, the demand for scalable and personalized feedback systems has grown. Traditional methods often fall short in large classrooms, where it is difficult for teachers to track individual progress or detect when students need help.</a:t>
                      </a:r>
                    </a:p>
                    <a:p>
                      <a:pPr marL="571500" marR="0" lvl="0" indent="-571500" algn="l" defTabSz="4572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kumimoji="0" lang="en-US" sz="4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Key features of the system include:</a:t>
                      </a:r>
                    </a:p>
                    <a:p>
                      <a:pPr marL="742950" marR="0" lvl="0" indent="-742950" algn="l" defTabSz="4572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4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Real-time monitoring of student code submissions through AI-powered analysis.</a:t>
                      </a:r>
                    </a:p>
                    <a:p>
                      <a:pPr marL="742950" marR="0" lvl="0" indent="-742950" algn="l" defTabSz="4572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4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Detection of coding challenges using LLMs to identify common errors and struggles.</a:t>
                      </a:r>
                    </a:p>
                    <a:p>
                      <a:pPr marL="742950" marR="0" lvl="0" indent="-742950" algn="l" defTabSz="4572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4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Automatic alerts sent to instructors when students require assistance.</a:t>
                      </a:r>
                    </a:p>
                    <a:p>
                      <a:pPr marL="742950" marR="0" lvl="0" indent="-742950" algn="l" defTabSz="4572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4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The system operates discreetly, analyzing student activity in real-time without the students’ awareness, ensuring timely teacher intervention.</a:t>
                      </a:r>
                    </a:p>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0" lang="en-US" sz="4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l" defTabSz="4572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This approach aims to provide a more scalable, efficient, and proactive way to support students in coding environments.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9446307"/>
                  </a:ext>
                </a:extLst>
              </a:tr>
            </a:tbl>
          </a:graphicData>
        </a:graphic>
      </p:graphicFrame>
      <p:graphicFrame>
        <p:nvGraphicFramePr>
          <p:cNvPr id="36" name="Table 35">
            <a:extLst>
              <a:ext uri="{FF2B5EF4-FFF2-40B4-BE49-F238E27FC236}">
                <a16:creationId xmlns:a16="http://schemas.microsoft.com/office/drawing/2014/main" id="{161D2304-B18A-83AA-CA27-B13199CE6C79}"/>
              </a:ext>
            </a:extLst>
          </p:cNvPr>
          <p:cNvGraphicFramePr>
            <a:graphicFrameLocks noGrp="1"/>
          </p:cNvGraphicFramePr>
          <p:nvPr>
            <p:extLst>
              <p:ext uri="{D42A27DB-BD31-4B8C-83A1-F6EECF244321}">
                <p14:modId xmlns:p14="http://schemas.microsoft.com/office/powerpoint/2010/main" val="1449700236"/>
              </p:ext>
            </p:extLst>
          </p:nvPr>
        </p:nvGraphicFramePr>
        <p:xfrm>
          <a:off x="28615884" y="3940718"/>
          <a:ext cx="15095560" cy="15567061"/>
        </p:xfrm>
        <a:graphic>
          <a:graphicData uri="http://schemas.openxmlformats.org/drawingml/2006/table">
            <a:tbl>
              <a:tblPr firstRow="1" bandRow="1">
                <a:tableStyleId>{5C22544A-7EE6-4342-B048-85BDC9FD1C3A}</a:tableStyleId>
              </a:tblPr>
              <a:tblGrid>
                <a:gridCol w="15095560">
                  <a:extLst>
                    <a:ext uri="{9D8B030D-6E8A-4147-A177-3AD203B41FA5}">
                      <a16:colId xmlns:a16="http://schemas.microsoft.com/office/drawing/2014/main" val="867129026"/>
                    </a:ext>
                  </a:extLst>
                </a:gridCol>
              </a:tblGrid>
              <a:tr h="106579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6000" b="1" i="0" u="sng" strike="noStrike" kern="1200" cap="none" spc="0" normalizeH="0" baseline="0" noProof="0" dirty="0">
                          <a:ln>
                            <a:noFill/>
                          </a:ln>
                          <a:solidFill>
                            <a:prstClr val="black"/>
                          </a:solidFill>
                          <a:effectLst/>
                          <a:uLnTx/>
                          <a:uFillTx/>
                          <a:latin typeface="+mn-lt"/>
                          <a:ea typeface="+mn-ea"/>
                          <a:cs typeface="+mn-cs"/>
                        </a:rPr>
                        <a:t>Results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97815623"/>
                  </a:ext>
                </a:extLst>
              </a:tr>
              <a:tr h="14501266">
                <a:tc>
                  <a:txBody>
                    <a:bodyPr/>
                    <a:lstStyle/>
                    <a:p>
                      <a:pPr>
                        <a:spcAft>
                          <a:spcPts val="1200"/>
                        </a:spcAft>
                      </a:pPr>
                      <a:r>
                        <a:rPr lang="en-US" sz="4800" b="1" dirty="0">
                          <a:latin typeface="Calibri" panose="020F0502020204030204" pitchFamily="34" charset="0"/>
                          <a:ea typeface="Calibri" panose="020F0502020204030204" pitchFamily="34" charset="0"/>
                          <a:cs typeface="Calibri" panose="020F0502020204030204" pitchFamily="34" charset="0"/>
                        </a:rPr>
                        <a:t>Effectiveness of the LLM in Detecting Struggles</a:t>
                      </a:r>
                    </a:p>
                    <a:p>
                      <a:pPr>
                        <a:spcAft>
                          <a:spcPts val="1200"/>
                        </a:spcAft>
                      </a:pPr>
                      <a:r>
                        <a:rPr lang="en-US" sz="4000" dirty="0">
                          <a:latin typeface="Calibri" panose="020F0502020204030204" pitchFamily="34" charset="0"/>
                          <a:ea typeface="Calibri" panose="020F0502020204030204" pitchFamily="34" charset="0"/>
                          <a:cs typeface="Calibri" panose="020F0502020204030204" pitchFamily="34" charset="0"/>
                        </a:rPr>
                        <a:t>The system successfully identified symptoms of a struggling students by analyzing patterns in their code. It accurately flagged repeated mistakes and prolonged difficulty while minimizing false positives.</a:t>
                      </a:r>
                    </a:p>
                    <a:p>
                      <a:pPr>
                        <a:spcAft>
                          <a:spcPts val="1200"/>
                        </a:spcAft>
                      </a:pPr>
                      <a:endParaRPr lang="en-US" sz="1000" dirty="0">
                        <a:latin typeface="Calibri" panose="020F0502020204030204" pitchFamily="34" charset="0"/>
                        <a:ea typeface="Calibri" panose="020F0502020204030204" pitchFamily="34" charset="0"/>
                        <a:cs typeface="Calibri" panose="020F0502020204030204" pitchFamily="34" charset="0"/>
                      </a:endParaRPr>
                    </a:p>
                    <a:p>
                      <a:pPr>
                        <a:spcAft>
                          <a:spcPts val="1200"/>
                        </a:spcAft>
                      </a:pPr>
                      <a:r>
                        <a:rPr lang="en-US" sz="4800" b="1" dirty="0">
                          <a:latin typeface="Calibri" panose="020F0502020204030204" pitchFamily="34" charset="0"/>
                          <a:ea typeface="Calibri" panose="020F0502020204030204" pitchFamily="34" charset="0"/>
                          <a:cs typeface="Calibri" panose="020F0502020204030204" pitchFamily="34" charset="0"/>
                        </a:rPr>
                        <a:t>Impact of Prompt Engineering</a:t>
                      </a:r>
                    </a:p>
                    <a:p>
                      <a:pPr>
                        <a:spcAft>
                          <a:spcPts val="1200"/>
                        </a:spcAft>
                      </a:pPr>
                      <a:r>
                        <a:rPr lang="en-US" sz="4000" dirty="0">
                          <a:latin typeface="Calibri" panose="020F0502020204030204" pitchFamily="34" charset="0"/>
                          <a:ea typeface="Calibri" panose="020F0502020204030204" pitchFamily="34" charset="0"/>
                          <a:cs typeface="Calibri" panose="020F0502020204030204" pitchFamily="34" charset="0"/>
                        </a:rPr>
                        <a:t>Careful construction of the system message was crucial in ensuring reliable outputs. The structured format helped guide the LLM’s decision-making, reducing inconsistencies as a result.</a:t>
                      </a:r>
                    </a:p>
                    <a:p>
                      <a:pPr>
                        <a:spcAft>
                          <a:spcPts val="1200"/>
                        </a:spcAft>
                      </a:pPr>
                      <a:endParaRPr lang="en-US" sz="1000" dirty="0">
                        <a:latin typeface="Calibri" panose="020F0502020204030204" pitchFamily="34" charset="0"/>
                        <a:ea typeface="Calibri" panose="020F0502020204030204" pitchFamily="34" charset="0"/>
                        <a:cs typeface="Calibri" panose="020F0502020204030204" pitchFamily="34" charset="0"/>
                      </a:endParaRPr>
                    </a:p>
                    <a:p>
                      <a:pPr>
                        <a:spcAft>
                          <a:spcPts val="1200"/>
                        </a:spcAft>
                      </a:pPr>
                      <a:r>
                        <a:rPr lang="en-US" sz="4800" b="1" dirty="0">
                          <a:latin typeface="Calibri" panose="020F0502020204030204" pitchFamily="34" charset="0"/>
                          <a:ea typeface="Calibri" panose="020F0502020204030204" pitchFamily="34" charset="0"/>
                          <a:cs typeface="Calibri" panose="020F0502020204030204" pitchFamily="34" charset="0"/>
                        </a:rPr>
                        <a:t>Backup System for Data Persistence</a:t>
                      </a:r>
                    </a:p>
                    <a:p>
                      <a:pPr>
                        <a:spcAft>
                          <a:spcPts val="1200"/>
                        </a:spcAft>
                      </a:pPr>
                      <a:r>
                        <a:rPr lang="en-US" sz="4000" dirty="0">
                          <a:latin typeface="Calibri" panose="020F0502020204030204" pitchFamily="34" charset="0"/>
                          <a:ea typeface="Calibri" panose="020F0502020204030204" pitchFamily="34" charset="0"/>
                          <a:cs typeface="Calibri" panose="020F0502020204030204" pitchFamily="34" charset="0"/>
                        </a:rPr>
                        <a:t>The implementation of a JSON-based backup file ensured that the system could resume conversations seamlessly after interruptions. This feature allowed for both real-time monitoring and later analysis of student progress.</a:t>
                      </a:r>
                    </a:p>
                    <a:p>
                      <a:pPr>
                        <a:spcAft>
                          <a:spcPts val="1200"/>
                        </a:spcAft>
                      </a:pPr>
                      <a:endParaRPr lang="en-US" sz="1000" dirty="0">
                        <a:latin typeface="Calibri" panose="020F0502020204030204" pitchFamily="34" charset="0"/>
                        <a:ea typeface="Calibri" panose="020F0502020204030204" pitchFamily="34" charset="0"/>
                        <a:cs typeface="Calibri" panose="020F0502020204030204" pitchFamily="34" charset="0"/>
                      </a:endParaRPr>
                    </a:p>
                    <a:p>
                      <a:pPr>
                        <a:spcAft>
                          <a:spcPts val="1200"/>
                        </a:spcAft>
                      </a:pPr>
                      <a:r>
                        <a:rPr lang="en-US" sz="4800" b="1" dirty="0">
                          <a:latin typeface="Calibri" panose="020F0502020204030204" pitchFamily="34" charset="0"/>
                          <a:ea typeface="Calibri" panose="020F0502020204030204" pitchFamily="34" charset="0"/>
                          <a:cs typeface="Calibri" panose="020F0502020204030204" pitchFamily="34" charset="0"/>
                        </a:rPr>
                        <a:t>Challenges Encountered</a:t>
                      </a:r>
                    </a:p>
                    <a:p>
                      <a:pPr>
                        <a:spcAft>
                          <a:spcPts val="1200"/>
                        </a:spcAft>
                      </a:pPr>
                      <a:r>
                        <a:rPr lang="en-US" sz="4000" dirty="0">
                          <a:latin typeface="Calibri" panose="020F0502020204030204" pitchFamily="34" charset="0"/>
                          <a:ea typeface="Calibri" panose="020F0502020204030204" pitchFamily="34" charset="0"/>
                          <a:cs typeface="Calibri" panose="020F0502020204030204" pitchFamily="34" charset="0"/>
                        </a:rPr>
                        <a:t>Some edge cases caused misinterpretations, particularly when unconventional approaches were used.</a:t>
                      </a:r>
                    </a:p>
                    <a:p>
                      <a:pPr>
                        <a:spcAft>
                          <a:spcPts val="1200"/>
                        </a:spcAft>
                      </a:pPr>
                      <a:r>
                        <a:rPr lang="en-US" sz="4000" dirty="0">
                          <a:latin typeface="Calibri" panose="020F0502020204030204" pitchFamily="34" charset="0"/>
                          <a:ea typeface="Calibri" panose="020F0502020204030204" pitchFamily="34" charset="0"/>
                          <a:cs typeface="Calibri" panose="020F0502020204030204" pitchFamily="34" charset="0"/>
                        </a:rPr>
                        <a:t>The model's dependence on predefined rules limited its flexibility in understanding highly creative or unexpected solutions.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9446307"/>
                  </a:ext>
                </a:extLst>
              </a:tr>
            </a:tbl>
          </a:graphicData>
        </a:graphic>
      </p:graphicFrame>
      <p:graphicFrame>
        <p:nvGraphicFramePr>
          <p:cNvPr id="40" name="Table 39">
            <a:extLst>
              <a:ext uri="{FF2B5EF4-FFF2-40B4-BE49-F238E27FC236}">
                <a16:creationId xmlns:a16="http://schemas.microsoft.com/office/drawing/2014/main" id="{ABFE44F2-B3AC-BE3F-01D6-F1E82431C944}"/>
              </a:ext>
            </a:extLst>
          </p:cNvPr>
          <p:cNvGraphicFramePr>
            <a:graphicFrameLocks noGrp="1"/>
          </p:cNvGraphicFramePr>
          <p:nvPr>
            <p:extLst>
              <p:ext uri="{D42A27DB-BD31-4B8C-83A1-F6EECF244321}">
                <p14:modId xmlns:p14="http://schemas.microsoft.com/office/powerpoint/2010/main" val="2515882351"/>
              </p:ext>
            </p:extLst>
          </p:nvPr>
        </p:nvGraphicFramePr>
        <p:xfrm>
          <a:off x="28615881" y="19641311"/>
          <a:ext cx="15095562" cy="11341651"/>
        </p:xfrm>
        <a:graphic>
          <a:graphicData uri="http://schemas.openxmlformats.org/drawingml/2006/table">
            <a:tbl>
              <a:tblPr firstRow="1" bandRow="1">
                <a:tableStyleId>{5C22544A-7EE6-4342-B048-85BDC9FD1C3A}</a:tableStyleId>
              </a:tblPr>
              <a:tblGrid>
                <a:gridCol w="15095562">
                  <a:extLst>
                    <a:ext uri="{9D8B030D-6E8A-4147-A177-3AD203B41FA5}">
                      <a16:colId xmlns:a16="http://schemas.microsoft.com/office/drawing/2014/main" val="867129026"/>
                    </a:ext>
                  </a:extLst>
                </a:gridCol>
              </a:tblGrid>
              <a:tr h="130547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6000" b="1" i="0" u="sng" strike="noStrike" kern="1200" cap="none" spc="0" normalizeH="0" baseline="0" noProof="0" dirty="0">
                          <a:ln>
                            <a:noFill/>
                          </a:ln>
                          <a:solidFill>
                            <a:prstClr val="black"/>
                          </a:solidFill>
                          <a:effectLst/>
                          <a:uLnTx/>
                          <a:uFillTx/>
                          <a:latin typeface="+mn-lt"/>
                          <a:ea typeface="+mn-ea"/>
                          <a:cs typeface="+mn-cs"/>
                        </a:rPr>
                        <a:t>Future Directions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97815623"/>
                  </a:ext>
                </a:extLst>
              </a:tr>
              <a:tr h="10036175">
                <a:tc>
                  <a:txBody>
                    <a:bodyPr/>
                    <a:lstStyle/>
                    <a:p>
                      <a:pPr>
                        <a:spcAft>
                          <a:spcPts val="1200"/>
                        </a:spcAft>
                      </a:pPr>
                      <a:r>
                        <a:rPr lang="en-US" sz="4800" b="0" dirty="0">
                          <a:latin typeface="Calibri" panose="020F0502020204030204" pitchFamily="34" charset="0"/>
                          <a:ea typeface="Calibri" panose="020F0502020204030204" pitchFamily="34" charset="0"/>
                          <a:cs typeface="Calibri" panose="020F0502020204030204" pitchFamily="34" charset="0"/>
                        </a:rPr>
                        <a:t>Future development of the system could involve expanding support to monitor multiple systems at once, making it more suitable for classroom use. We could also enhance error handling to better interpret creative or unconventional cod, which could reduce false negatives. Real-time performance optimization may be explored to ensure the system provides timely alerts during lessons. Additionally, we could develop a web-based interface to improve accessibility and ease of use for teachers. Gathering teacher feedback would help fine-tune the model’s behavior, making alerts and suggestions more relevant and helpful in a classroom setting.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9446307"/>
                  </a:ext>
                </a:extLst>
              </a:tr>
            </a:tbl>
          </a:graphicData>
        </a:graphic>
      </p:graphicFrame>
      <p:pic>
        <p:nvPicPr>
          <p:cNvPr id="9" name="Picture 8" descr="A logo with text on it&#10;&#10;AI-generated content may be incorrect.">
            <a:extLst>
              <a:ext uri="{FF2B5EF4-FFF2-40B4-BE49-F238E27FC236}">
                <a16:creationId xmlns:a16="http://schemas.microsoft.com/office/drawing/2014/main" id="{16877AB0-E574-CC1D-B918-C202F06311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068194" y="334063"/>
            <a:ext cx="3066017" cy="3329542"/>
          </a:xfrm>
          <a:prstGeom prst="rect">
            <a:avLst/>
          </a:prstGeom>
        </p:spPr>
      </p:pic>
      <p:pic>
        <p:nvPicPr>
          <p:cNvPr id="14" name="Picture 13" descr="A diagram of a process flow&#10;&#10;AI-generated content may be incorrect.">
            <a:extLst>
              <a:ext uri="{FF2B5EF4-FFF2-40B4-BE49-F238E27FC236}">
                <a16:creationId xmlns:a16="http://schemas.microsoft.com/office/drawing/2014/main" id="{012FF8BE-0A6C-C52B-A614-7B2E2A39D1C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75159" y="25039762"/>
            <a:ext cx="14112194" cy="5559349"/>
          </a:xfrm>
          <a:prstGeom prst="rect">
            <a:avLst/>
          </a:prstGeom>
        </p:spPr>
      </p:pic>
    </p:spTree>
    <p:extLst>
      <p:ext uri="{BB962C8B-B14F-4D97-AF65-F5344CB8AC3E}">
        <p14:creationId xmlns:p14="http://schemas.microsoft.com/office/powerpoint/2010/main" val="29916984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8062</TotalTime>
  <Words>845</Words>
  <Application>Microsoft Office PowerPoint</Application>
  <PresentationFormat>Custom</PresentationFormat>
  <Paragraphs>69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effects of Serotonin on Kisspeptin Neurons Anna Anello, Alyssa Novak, Dr. Carrie Buo, Dr. Richard Piet Brain Health Research Institute, Kent State University</dc:title>
  <dc:creator>anna anello</dc:creator>
  <cp:lastModifiedBy>Rohrbacher, Ian</cp:lastModifiedBy>
  <cp:revision>12</cp:revision>
  <dcterms:created xsi:type="dcterms:W3CDTF">2022-04-04T13:34:22Z</dcterms:created>
  <dcterms:modified xsi:type="dcterms:W3CDTF">2025-04-08T00:25:39Z</dcterms:modified>
</cp:coreProperties>
</file>