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70" r:id="rId3"/>
    <p:sldId id="267" r:id="rId4"/>
    <p:sldId id="276" r:id="rId5"/>
    <p:sldId id="278" r:id="rId6"/>
    <p:sldId id="279" r:id="rId7"/>
    <p:sldId id="269" r:id="rId8"/>
    <p:sldId id="280" r:id="rId9"/>
    <p:sldId id="281" r:id="rId10"/>
    <p:sldId id="268" r:id="rId11"/>
    <p:sldId id="275" r:id="rId12"/>
    <p:sldId id="271" r:id="rId13"/>
    <p:sldId id="273" r:id="rId14"/>
    <p:sldId id="277" r:id="rId15"/>
    <p:sldId id="274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UOS Stephenso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45D"/>
    <a:srgbClr val="F0F0F0"/>
    <a:srgbClr val="DBCEAC"/>
    <a:srgbClr val="0066B3"/>
    <a:srgbClr val="336699"/>
    <a:srgbClr val="0099FF"/>
    <a:srgbClr val="0099CC"/>
    <a:srgbClr val="2A19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602"/>
  </p:normalViewPr>
  <p:slideViewPr>
    <p:cSldViewPr showGuides="1">
      <p:cViewPr varScale="1">
        <p:scale>
          <a:sx n="114" d="100"/>
          <a:sy n="114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44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2AD281-543D-42CD-B49F-07FED6A00C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612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OS Stephenson" pitchFamily="-1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C2D5E-E4BA-4C5F-A6D1-17705BA599D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4101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OS Stephenson" pitchFamily="-12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UOS Stephenso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6B0678-1341-4E55-9894-64C26758796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UOS Stephenso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828800"/>
          </a:xfrm>
        </p:spPr>
        <p:txBody>
          <a:bodyPr anchor="ctr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2296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604C5BB7-D279-49ED-9569-41DCC40DD05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74DA1-8C46-4679-9452-C3B7A953584E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9" y="180000"/>
            <a:ext cx="2338425" cy="9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B6391-32C0-4724-84D0-E03D27FE3181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3654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371600"/>
            <a:ext cx="2057400" cy="47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6019800" cy="47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500EB-54DD-4CD5-8F4A-FB3B3A1C6358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64572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9F2ED-C529-4154-A6D8-199B0228B9C1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41043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CFEFF-659F-4CE7-ADAF-C26F32FCBDF2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1842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9DA5E-1DE7-4E28-A086-DF45CC42F36D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8022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07483-0E2F-4640-80CC-56FF99FE160C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6413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30A85-A769-4498-8DC9-3CC22EF154E4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1078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0BBF2-8D60-4234-8564-961F667991C6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98796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D4336-6361-4C5D-BC30-A4EEA82380B1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78975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4B593-6E37-4977-ABE0-15678DF56150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9828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DB29-1C07-4AB2-BABF-2DB5E8471D0A}" type="datetime1">
              <a:rPr lang="en-GB" altLang="en-US"/>
              <a:pPr>
                <a:defRPr/>
              </a:pPr>
              <a:t>08/06/2021</a:t>
            </a:fld>
            <a:endParaRPr lang="en-GB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4876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71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accent4">
                    <a:lumMod val="10000"/>
                  </a:schemeClr>
                </a:solidFill>
                <a:latin typeface="TUOS Blake" pitchFamily="34" charset="0"/>
              </a:defRPr>
            </a:lvl1pPr>
          </a:lstStyle>
          <a:p>
            <a:pPr>
              <a:defRPr/>
            </a:pPr>
            <a:fld id="{E4806595-EEF5-49BA-AFA7-41E18553191A}" type="datetime1">
              <a:rPr lang="en-GB" altLang="en-US" smtClean="0"/>
              <a:pPr>
                <a:defRPr/>
              </a:pPr>
              <a:t>08/06/2021</a:t>
            </a:fld>
            <a:endParaRPr lang="en-GB" alt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accent4">
                    <a:lumMod val="10000"/>
                  </a:schemeClr>
                </a:solidFill>
                <a:latin typeface="TUOS Blake" pitchFamily="34" charset="0"/>
              </a:defRPr>
            </a:lvl1pPr>
          </a:lstStyle>
          <a:p>
            <a:pPr>
              <a:defRPr/>
            </a:pPr>
            <a:r>
              <a:rPr lang="en-GB" altLang="en-US" dirty="0"/>
              <a:t>© The University of Sheffield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9" y="180000"/>
            <a:ext cx="2338425" cy="944744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41F190-01B8-BB46-AC1A-0EBB9A00C7F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288157"/>
            <a:ext cx="708024" cy="434469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/>
  <p:txStyles>
    <p:titleStyle>
      <a:lvl1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1F145D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3200">
          <a:solidFill>
            <a:srgbClr val="1F145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Font typeface="TUOS Stephenson" pitchFamily="18" charset="0"/>
        <a:buChar char="•"/>
        <a:defRPr sz="2800">
          <a:solidFill>
            <a:srgbClr val="1F145D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1F145D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TUOS Stephenson" pitchFamily="18" charset="0"/>
        <a:defRPr sz="1400">
          <a:solidFill>
            <a:srgbClr val="1F145D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Font typeface="TUOS Stephenson" pitchFamily="18" charset="0"/>
        <a:buChar char="•"/>
        <a:defRPr sz="900">
          <a:solidFill>
            <a:srgbClr val="1F145D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ffield.ac.uk/scharr/research/centres/ctru" TargetMode="External"/><Relationship Id="rId2" Type="http://schemas.openxmlformats.org/officeDocument/2006/relationships/hyperlink" Target="https://www.sheffield.ac.uk/schar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kcrc.org/research-infrastructure/clinical-trials-uni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12776"/>
            <a:ext cx="8229600" cy="1828800"/>
          </a:xfrm>
        </p:spPr>
        <p:txBody>
          <a:bodyPr/>
          <a:lstStyle/>
          <a:p>
            <a:r>
              <a:rPr lang="en-GB" sz="4800" dirty="0"/>
              <a:t>Using </a:t>
            </a:r>
            <a:r>
              <a:rPr lang="en-GB" sz="4800" dirty="0" err="1"/>
              <a:t>REDCap</a:t>
            </a:r>
            <a:r>
              <a:rPr lang="en-GB" sz="4800" dirty="0"/>
              <a:t> alongside an existing Electronic Data Capture (EDC)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6992"/>
            <a:ext cx="8229600" cy="1066800"/>
          </a:xfrm>
        </p:spPr>
        <p:txBody>
          <a:bodyPr/>
          <a:lstStyle/>
          <a:p>
            <a:r>
              <a:rPr lang="en-GB" dirty="0">
                <a:latin typeface="TUOS Stephenson" panose="02070503080000020004" pitchFamily="18" charset="0"/>
              </a:rPr>
              <a:t>Fitting in with existing processes and comparing functionality between </a:t>
            </a:r>
            <a:r>
              <a:rPr lang="en-GB" dirty="0" smtClean="0">
                <a:latin typeface="TUOS Stephenson" panose="02070503080000020004" pitchFamily="18" charset="0"/>
              </a:rPr>
              <a:t>systems</a:t>
            </a:r>
            <a:endParaRPr lang="en-GB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auto">
          <a:xfrm>
            <a:off x="722313" y="4365104"/>
            <a:ext cx="7772400" cy="16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30000"/>
              </a:spcBef>
              <a:spcAft>
                <a:spcPct val="0"/>
              </a:spcAft>
              <a:buNone/>
              <a:defRPr sz="2000">
                <a:solidFill>
                  <a:srgbClr val="1F145D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l" rtl="0" eaLnBrk="0" fontAlgn="base" hangingPunct="0">
              <a:spcBef>
                <a:spcPct val="30000"/>
              </a:spcBef>
              <a:spcAft>
                <a:spcPct val="0"/>
              </a:spcAft>
              <a:buFont typeface="TUOS Stephenson" pitchFamily="18" charset="0"/>
              <a:buNone/>
              <a:defRPr sz="1800">
                <a:solidFill>
                  <a:srgbClr val="1F145D"/>
                </a:solidFill>
                <a:latin typeface="+mn-lt"/>
                <a:ea typeface="MS PGothic" pitchFamily="34" charset="-128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1F145D"/>
                </a:solidFill>
                <a:latin typeface="+mn-lt"/>
                <a:ea typeface="MS PGothic" pitchFamily="34" charset="-128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18" charset="0"/>
              <a:buNone/>
              <a:defRPr sz="1400">
                <a:solidFill>
                  <a:srgbClr val="1F145D"/>
                </a:solidFill>
                <a:latin typeface="+mn-lt"/>
                <a:ea typeface="MS PGothic" pitchFamily="34" charset="-128"/>
              </a:defRPr>
            </a:lvl4pPr>
            <a:lvl5pPr marL="1828800" indent="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18" charset="0"/>
              <a:buNone/>
              <a:defRPr sz="1400">
                <a:solidFill>
                  <a:srgbClr val="1F145D"/>
                </a:solidFill>
                <a:latin typeface="+mn-lt"/>
                <a:ea typeface="MS PGothic" pitchFamily="34" charset="-128"/>
              </a:defRPr>
            </a:lvl5pPr>
            <a:lvl6pPr marL="2286000" indent="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None/>
              <a:defRPr sz="1400">
                <a:solidFill>
                  <a:schemeClr val="bg2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None/>
              <a:defRPr sz="1400">
                <a:solidFill>
                  <a:schemeClr val="bg2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None/>
              <a:defRPr sz="1400">
                <a:solidFill>
                  <a:schemeClr val="bg2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None/>
              <a:defRPr sz="1400">
                <a:solidFill>
                  <a:schemeClr val="bg2"/>
                </a:solidFill>
                <a:latin typeface="+mn-lt"/>
              </a:defRPr>
            </a:lvl9pPr>
          </a:lstStyle>
          <a:p>
            <a:pPr algn="ctr"/>
            <a:r>
              <a:rPr lang="en-GB" kern="0" dirty="0" smtClean="0"/>
              <a:t>Presented by</a:t>
            </a:r>
          </a:p>
          <a:p>
            <a:pPr algn="ctr"/>
            <a:r>
              <a:rPr lang="en-GB" kern="0" dirty="0" smtClean="0"/>
              <a:t>Rich Simmonds - Data </a:t>
            </a:r>
            <a:r>
              <a:rPr lang="en-GB" kern="0" dirty="0"/>
              <a:t>Management/Information Systems </a:t>
            </a:r>
            <a:r>
              <a:rPr lang="en-GB" kern="0" dirty="0" smtClean="0"/>
              <a:t>Officer, Clinical </a:t>
            </a:r>
            <a:r>
              <a:rPr lang="en-GB" kern="0" dirty="0"/>
              <a:t>Trials Research Unit, </a:t>
            </a:r>
            <a:r>
              <a:rPr lang="en-GB" kern="0" dirty="0" err="1" smtClean="0"/>
              <a:t>ScHARR</a:t>
            </a:r>
            <a:endParaRPr lang="en-GB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990600"/>
          </a:xfrm>
        </p:spPr>
        <p:txBody>
          <a:bodyPr/>
          <a:lstStyle/>
          <a:p>
            <a:r>
              <a:rPr lang="en-GB" sz="4000" dirty="0" smtClean="0">
                <a:latin typeface="TUOS Stephenson" panose="02070503080000020004" pitchFamily="18" charset="0"/>
              </a:rPr>
              <a:t>What extra functionality does </a:t>
            </a:r>
            <a:r>
              <a:rPr lang="en-GB" sz="4000" dirty="0" err="1" smtClean="0">
                <a:latin typeface="TUOS Stephenson" panose="02070503080000020004" pitchFamily="18" charset="0"/>
              </a:rPr>
              <a:t>REDCap</a:t>
            </a:r>
            <a:r>
              <a:rPr lang="en-GB" sz="4000" dirty="0" smtClean="0">
                <a:latin typeface="TUOS Stephenson" panose="02070503080000020004" pitchFamily="18" charset="0"/>
              </a:rPr>
              <a:t> add</a:t>
            </a:r>
            <a:r>
              <a:rPr lang="en-GB" sz="4000" dirty="0"/>
              <a:t/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2492896"/>
            <a:ext cx="8229600" cy="3603104"/>
          </a:xfrm>
        </p:spPr>
        <p:txBody>
          <a:bodyPr/>
          <a:lstStyle/>
          <a:p>
            <a:r>
              <a:rPr lang="en-GB" dirty="0" smtClean="0"/>
              <a:t>Third party customisation</a:t>
            </a:r>
          </a:p>
          <a:p>
            <a:r>
              <a:rPr lang="en-GB" dirty="0" smtClean="0"/>
              <a:t>Worldwide development</a:t>
            </a:r>
          </a:p>
          <a:p>
            <a:r>
              <a:rPr lang="en-GB" dirty="0" smtClean="0"/>
              <a:t>Used across the UK</a:t>
            </a:r>
          </a:p>
          <a:p>
            <a:pPr lvl="1"/>
            <a:r>
              <a:rPr lang="en-GB" dirty="0" smtClean="0"/>
              <a:t>Familiarity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15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1193304"/>
          </a:xfrm>
        </p:spPr>
        <p:txBody>
          <a:bodyPr/>
          <a:lstStyle/>
          <a:p>
            <a:r>
              <a:rPr lang="en-GB" dirty="0" smtClean="0"/>
              <a:t>What is stopping some of </a:t>
            </a:r>
            <a:r>
              <a:rPr lang="en-GB" dirty="0" err="1" smtClean="0"/>
              <a:t>REDCaps</a:t>
            </a:r>
            <a:r>
              <a:rPr lang="en-GB" dirty="0" smtClean="0"/>
              <a:t> functionality being 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51424"/>
            <a:ext cx="8229600" cy="3387080"/>
          </a:xfrm>
        </p:spPr>
        <p:txBody>
          <a:bodyPr/>
          <a:lstStyle/>
          <a:p>
            <a:r>
              <a:rPr lang="en-GB" dirty="0" smtClean="0"/>
              <a:t>Trust</a:t>
            </a:r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Time</a:t>
            </a:r>
          </a:p>
          <a:p>
            <a:r>
              <a:rPr lang="en-GB" dirty="0" smtClean="0"/>
              <a:t>Expertise</a:t>
            </a:r>
          </a:p>
          <a:p>
            <a:r>
              <a:rPr lang="en-GB" b="1" u="sng" dirty="0" smtClean="0"/>
              <a:t>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86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and thoughts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using </a:t>
            </a:r>
            <a:r>
              <a:rPr lang="en-GB" dirty="0" err="1" smtClean="0"/>
              <a:t>REDCap</a:t>
            </a:r>
            <a:r>
              <a:rPr lang="en-GB" dirty="0" smtClean="0"/>
              <a:t> and comparing it to our current system has taught me about it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52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REDCap</a:t>
            </a:r>
            <a:r>
              <a:rPr lang="en-GB" dirty="0" smtClean="0"/>
              <a:t> is and isn’t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Licence and software is free</a:t>
            </a:r>
          </a:p>
          <a:p>
            <a:r>
              <a:rPr lang="en-GB" sz="2400" dirty="0" smtClean="0"/>
              <a:t>Has the potential for GDPR and regulation compliance</a:t>
            </a:r>
          </a:p>
          <a:p>
            <a:r>
              <a:rPr lang="en-GB" sz="2400" dirty="0" smtClean="0"/>
              <a:t>Can be customised with self built or third party add-ons</a:t>
            </a:r>
          </a:p>
          <a:p>
            <a:r>
              <a:rPr lang="en-GB" sz="2400" dirty="0" smtClean="0"/>
              <a:t>Platform for running multiple studies</a:t>
            </a:r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smtClean="0"/>
              <a:t>Set-up, maintenance, and validation costs staff time</a:t>
            </a:r>
          </a:p>
          <a:p>
            <a:r>
              <a:rPr lang="en-GB" sz="2400" dirty="0" smtClean="0"/>
              <a:t>Depends on local set-up and validation for compliance</a:t>
            </a:r>
          </a:p>
          <a:p>
            <a:r>
              <a:rPr lang="en-GB" sz="2400" dirty="0" smtClean="0"/>
              <a:t>Customisations are additions to the software so would need validation</a:t>
            </a:r>
          </a:p>
          <a:p>
            <a:r>
              <a:rPr lang="en-GB" sz="2400" dirty="0" smtClean="0"/>
              <a:t>Single study management software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D4336-6361-4C5D-BC30-A4EEA82380B1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65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REDCap’s</a:t>
            </a:r>
            <a:r>
              <a:rPr lang="en-GB" dirty="0" smtClean="0"/>
              <a:t> ethos – personal responsibility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Community responsibility</a:t>
            </a:r>
          </a:p>
          <a:p>
            <a:pPr lvl="1"/>
            <a:r>
              <a:rPr lang="en-GB" sz="2000" dirty="0" smtClean="0"/>
              <a:t>If you want to use </a:t>
            </a:r>
            <a:r>
              <a:rPr lang="en-GB" sz="2000" dirty="0" err="1" smtClean="0"/>
              <a:t>REDCap</a:t>
            </a:r>
            <a:r>
              <a:rPr lang="en-GB" sz="2000" dirty="0" smtClean="0"/>
              <a:t> it is up to you to make it compliant</a:t>
            </a:r>
          </a:p>
          <a:p>
            <a:pPr lvl="1"/>
            <a:r>
              <a:rPr lang="en-GB" sz="2000" dirty="0" smtClean="0"/>
              <a:t>If you want to customise/improve </a:t>
            </a:r>
            <a:r>
              <a:rPr lang="en-GB" sz="2000" dirty="0" err="1" smtClean="0"/>
              <a:t>REDCap</a:t>
            </a:r>
            <a:r>
              <a:rPr lang="en-GB" sz="2000" dirty="0" smtClean="0"/>
              <a:t> it is up to you to drive/champion this change</a:t>
            </a:r>
          </a:p>
          <a:p>
            <a:r>
              <a:rPr lang="en-GB" sz="2400" dirty="0" smtClean="0"/>
              <a:t>User responsibility</a:t>
            </a:r>
          </a:p>
          <a:p>
            <a:pPr lvl="1"/>
            <a:r>
              <a:rPr lang="en-GB" sz="2000" dirty="0" smtClean="0"/>
              <a:t>Example: Users can enter data in the order they want – there is no form dependency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07483-0E2F-4640-80CC-56FF99FE160C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76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Limiting costs &amp; going forward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Split/share responsibilities for system</a:t>
            </a:r>
          </a:p>
          <a:p>
            <a:pPr lvl="1"/>
            <a:r>
              <a:rPr lang="en-GB" sz="2000" dirty="0" smtClean="0"/>
              <a:t>Server set-up and maintenance</a:t>
            </a:r>
          </a:p>
          <a:p>
            <a:pPr lvl="1"/>
            <a:r>
              <a:rPr lang="en-GB" sz="2000" dirty="0" err="1" smtClean="0"/>
              <a:t>REDCap</a:t>
            </a:r>
            <a:r>
              <a:rPr lang="en-GB" sz="2000" dirty="0" smtClean="0"/>
              <a:t> instances</a:t>
            </a:r>
          </a:p>
          <a:p>
            <a:pPr lvl="1"/>
            <a:r>
              <a:rPr lang="en-GB" sz="2000" dirty="0" smtClean="0"/>
              <a:t>University/UK/World wide add-on development</a:t>
            </a:r>
          </a:p>
          <a:p>
            <a:r>
              <a:rPr lang="en-GB" sz="2400" dirty="0" smtClean="0"/>
              <a:t>Third party customisation development through student projects</a:t>
            </a:r>
          </a:p>
          <a:p>
            <a:r>
              <a:rPr lang="en-GB" sz="2400" dirty="0" smtClean="0"/>
              <a:t>Open to students for data management in projects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07483-0E2F-4640-80CC-56FF99FE160C}" type="datetime1">
              <a:rPr lang="en-GB" altLang="en-US" smtClean="0"/>
              <a:pPr>
                <a:defRPr/>
              </a:pPr>
              <a:t>09/06/2021</a:t>
            </a:fld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25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4453776"/>
            <a:ext cx="7772400" cy="1362075"/>
          </a:xfrm>
        </p:spPr>
        <p:txBody>
          <a:bodyPr/>
          <a:lstStyle/>
          <a:p>
            <a:r>
              <a:rPr lang="en-GB" sz="3600" dirty="0">
                <a:latin typeface="TUOS Stephenson" panose="02070503080000020004" pitchFamily="18" charset="0"/>
              </a:rPr>
              <a:t>Fitting in with existing processes</a:t>
            </a:r>
            <a:endParaRPr lang="en-GB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697980"/>
          </a:xfrm>
        </p:spPr>
        <p:txBody>
          <a:bodyPr/>
          <a:lstStyle/>
          <a:p>
            <a:r>
              <a:rPr lang="en-GB" dirty="0" smtClean="0"/>
              <a:t>How </a:t>
            </a:r>
            <a:r>
              <a:rPr lang="en-GB" dirty="0" err="1" smtClean="0"/>
              <a:t>REDCap</a:t>
            </a:r>
            <a:r>
              <a:rPr lang="en-GB" dirty="0" smtClean="0"/>
              <a:t> can be used in an established health research environment – did we need to change our Standard Operating Procedures (SOPs) and processes, and how can we show </a:t>
            </a:r>
            <a:r>
              <a:rPr lang="en-GB" dirty="0" err="1" smtClean="0"/>
              <a:t>REDCap</a:t>
            </a:r>
            <a:r>
              <a:rPr lang="en-GB" dirty="0" smtClean="0"/>
              <a:t> is fit for purpose?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54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TUOS Stephenson" panose="02070503080000020004" pitchFamily="18" charset="0"/>
              </a:rPr>
              <a:t>The existing environment</a:t>
            </a:r>
            <a:endParaRPr lang="en-GB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>
                <a:hlinkClick r:id="rId2"/>
              </a:rPr>
              <a:t>ScHARR</a:t>
            </a:r>
            <a:r>
              <a:rPr lang="en-GB" sz="2400" dirty="0" smtClean="0"/>
              <a:t> - </a:t>
            </a:r>
            <a:r>
              <a:rPr lang="en-GB" sz="2400" dirty="0" smtClean="0">
                <a:hlinkClick r:id="rId3"/>
              </a:rPr>
              <a:t>CTRU</a:t>
            </a:r>
            <a:r>
              <a:rPr lang="en-GB" sz="2400" dirty="0" smtClean="0"/>
              <a:t> - </a:t>
            </a:r>
            <a:r>
              <a:rPr lang="en-GB" sz="2400" dirty="0" smtClean="0">
                <a:hlinkClick r:id="rId4"/>
              </a:rPr>
              <a:t>UKCRC</a:t>
            </a:r>
            <a:r>
              <a:rPr lang="en-GB" sz="2400" dirty="0" smtClean="0"/>
              <a:t> </a:t>
            </a:r>
            <a:r>
              <a:rPr lang="en-GB" sz="2400" dirty="0"/>
              <a:t>Registered Clinical Trials </a:t>
            </a:r>
            <a:r>
              <a:rPr lang="en-GB" sz="2400" dirty="0" smtClean="0"/>
              <a:t>Unit</a:t>
            </a:r>
          </a:p>
          <a:p>
            <a:pPr lvl="1"/>
            <a:r>
              <a:rPr lang="en-GB" sz="2000" dirty="0"/>
              <a:t>‘providing high quality support in running clinical trials in line with international regulatory standards, from the planning stages right through to analysis and reporting</a:t>
            </a:r>
            <a:r>
              <a:rPr lang="en-GB" sz="2000" dirty="0" smtClean="0"/>
              <a:t>.’</a:t>
            </a:r>
          </a:p>
          <a:p>
            <a:r>
              <a:rPr lang="en-GB" sz="2400" dirty="0" smtClean="0"/>
              <a:t>Data management</a:t>
            </a:r>
          </a:p>
          <a:p>
            <a:pPr lvl="1"/>
            <a:r>
              <a:rPr lang="en-GB" sz="2000" dirty="0"/>
              <a:t>‘Using Prospect, our in house web-based electronic data capture system, we will work with you to design a bespoke database to allow you to meet your data collection and management needs</a:t>
            </a:r>
            <a:r>
              <a:rPr lang="en-GB" sz="2000" dirty="0" smtClean="0"/>
              <a:t>.’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© The University of Sheffield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231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current SOPs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366962"/>
            <a:ext cx="7210425" cy="3724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61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196752"/>
            <a:ext cx="8229600" cy="762000"/>
          </a:xfrm>
        </p:spPr>
        <p:txBody>
          <a:bodyPr/>
          <a:lstStyle/>
          <a:p>
            <a:r>
              <a:rPr lang="en-GB" dirty="0" smtClean="0"/>
              <a:t>Example SOP (Computer System Validation)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1" y="4062834"/>
            <a:ext cx="7805395" cy="224001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800" y="3140968"/>
            <a:ext cx="8229600" cy="875862"/>
          </a:xfrm>
        </p:spPr>
        <p:txBody>
          <a:bodyPr/>
          <a:lstStyle/>
          <a:p>
            <a:r>
              <a:rPr lang="en-GB" sz="2400" dirty="0" err="1" smtClean="0"/>
              <a:t>Exisiting</a:t>
            </a:r>
            <a:r>
              <a:rPr lang="en-GB" sz="2400" dirty="0" smtClean="0"/>
              <a:t> SOP made allowances for off-the-shelf systems but highlighted potential need for in-house validation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2" y="2420888"/>
            <a:ext cx="7805395" cy="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Processes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8229600" cy="171487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Shared Processes</a:t>
            </a:r>
          </a:p>
          <a:p>
            <a:r>
              <a:rPr lang="en-GB" sz="2400" dirty="0" smtClean="0"/>
              <a:t>Fitting in with study development</a:t>
            </a:r>
          </a:p>
          <a:p>
            <a:pPr lvl="1"/>
            <a:r>
              <a:rPr lang="en-GB" sz="2000" dirty="0" smtClean="0"/>
              <a:t>Checking for references to ‘Prospect’ – standardising where possible, creating parallel process if not</a:t>
            </a:r>
            <a:endParaRPr lang="en-GB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4221088"/>
            <a:ext cx="8229600" cy="187491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New processes</a:t>
            </a:r>
          </a:p>
          <a:p>
            <a:r>
              <a:rPr lang="en-GB" sz="2400" dirty="0" smtClean="0"/>
              <a:t>Server set-up</a:t>
            </a:r>
          </a:p>
          <a:p>
            <a:r>
              <a:rPr lang="en-GB" sz="2400" dirty="0" smtClean="0"/>
              <a:t>Validating updates</a:t>
            </a:r>
          </a:p>
          <a:p>
            <a:r>
              <a:rPr lang="en-GB" sz="2400" dirty="0" smtClean="0"/>
              <a:t>Using the system</a:t>
            </a:r>
            <a:endParaRPr lang="en-GB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07483-0E2F-4640-80CC-56FF99FE160C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0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UOS Stephenson" panose="02070503080000020004" pitchFamily="18" charset="0"/>
              </a:rPr>
              <a:t>Comparing functionality between systems</a:t>
            </a:r>
            <a:endParaRPr lang="en-GB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does the experience with our existing system tell us about </a:t>
            </a:r>
            <a:r>
              <a:rPr lang="en-GB" dirty="0" err="1" smtClean="0"/>
              <a:t>REDCap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27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Similarities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Secure login</a:t>
            </a:r>
          </a:p>
          <a:p>
            <a:r>
              <a:rPr lang="en-GB" sz="2400" dirty="0" smtClean="0"/>
              <a:t>Randomisation</a:t>
            </a:r>
          </a:p>
          <a:p>
            <a:r>
              <a:rPr lang="en-GB" sz="2400" dirty="0" smtClean="0"/>
              <a:t>Customised user permissions</a:t>
            </a:r>
          </a:p>
          <a:p>
            <a:r>
              <a:rPr lang="en-GB" sz="2400" dirty="0" smtClean="0"/>
              <a:t>Secure in-house data storage</a:t>
            </a:r>
          </a:p>
          <a:p>
            <a:r>
              <a:rPr lang="en-GB" sz="2400" dirty="0" smtClean="0"/>
              <a:t>Custom designed data collection forms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9DA5E-1DE7-4E28-A086-DF45CC42F36D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27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09600" y="2060848"/>
            <a:ext cx="4038600" cy="3733800"/>
          </a:xfrm>
        </p:spPr>
        <p:txBody>
          <a:bodyPr/>
          <a:lstStyle/>
          <a:p>
            <a:pPr marL="0" indent="0">
              <a:buNone/>
            </a:pPr>
            <a:r>
              <a:rPr lang="en-GB" sz="2400" u="sng" dirty="0" err="1" smtClean="0"/>
              <a:t>REDCap</a:t>
            </a:r>
            <a:endParaRPr lang="en-GB" sz="2400" u="sng" dirty="0" smtClean="0"/>
          </a:p>
          <a:p>
            <a:r>
              <a:rPr lang="en-GB" sz="2400" dirty="0" smtClean="0"/>
              <a:t>System is free</a:t>
            </a:r>
          </a:p>
          <a:p>
            <a:r>
              <a:rPr lang="en-GB" sz="2400" dirty="0" smtClean="0"/>
              <a:t>In-house customisation</a:t>
            </a:r>
          </a:p>
          <a:p>
            <a:r>
              <a:rPr lang="en-GB" sz="2400" dirty="0" smtClean="0"/>
              <a:t>In-house maintained</a:t>
            </a:r>
          </a:p>
          <a:p>
            <a:r>
              <a:rPr lang="en-GB" sz="2400" dirty="0" smtClean="0"/>
              <a:t>Externally led core development</a:t>
            </a:r>
            <a:endParaRPr lang="en-GB" sz="2400" dirty="0"/>
          </a:p>
          <a:p>
            <a:r>
              <a:rPr lang="en-GB" sz="2400" dirty="0" smtClean="0"/>
              <a:t>User roles</a:t>
            </a:r>
          </a:p>
          <a:p>
            <a:r>
              <a:rPr lang="en-GB" sz="2400" dirty="0" smtClean="0"/>
              <a:t>Terminology – DAGs, DQ</a:t>
            </a:r>
          </a:p>
          <a:p>
            <a:r>
              <a:rPr lang="en-GB" sz="2400" dirty="0" smtClean="0"/>
              <a:t>Dynamic reporting</a:t>
            </a:r>
            <a:endParaRPr lang="en-GB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2060848"/>
            <a:ext cx="4038600" cy="4019128"/>
          </a:xfrm>
        </p:spPr>
        <p:txBody>
          <a:bodyPr/>
          <a:lstStyle/>
          <a:p>
            <a:pPr marL="0" indent="0">
              <a:buNone/>
            </a:pPr>
            <a:r>
              <a:rPr lang="en-GB" sz="2400" u="sng" dirty="0" smtClean="0"/>
              <a:t>Prospect</a:t>
            </a:r>
          </a:p>
          <a:p>
            <a:r>
              <a:rPr lang="en-GB" sz="2400" dirty="0" smtClean="0"/>
              <a:t>System is paid for</a:t>
            </a:r>
          </a:p>
          <a:p>
            <a:r>
              <a:rPr lang="en-GB" sz="2400" dirty="0" smtClean="0"/>
              <a:t>External customisation</a:t>
            </a:r>
          </a:p>
          <a:p>
            <a:r>
              <a:rPr lang="en-GB" sz="2400" dirty="0" smtClean="0"/>
              <a:t>Externally maintained</a:t>
            </a:r>
          </a:p>
          <a:p>
            <a:r>
              <a:rPr lang="en-GB" sz="2400" dirty="0" smtClean="0"/>
              <a:t>In-house led core development</a:t>
            </a:r>
          </a:p>
          <a:p>
            <a:r>
              <a:rPr lang="en-GB" sz="2400" dirty="0" smtClean="0"/>
              <a:t>Users defined individually</a:t>
            </a:r>
          </a:p>
          <a:p>
            <a:r>
              <a:rPr lang="en-GB" sz="2400" dirty="0" smtClean="0"/>
              <a:t>Terminology – Sites, DV</a:t>
            </a:r>
          </a:p>
          <a:p>
            <a:r>
              <a:rPr lang="en-GB" sz="2400" dirty="0" smtClean="0"/>
              <a:t>Static reporting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CFEFF-659F-4CE7-ADAF-C26F32FCBDF2}" type="datetime1">
              <a:rPr lang="en-GB" altLang="en-US" smtClean="0"/>
              <a:pPr>
                <a:defRPr/>
              </a:pPr>
              <a:t>09/06/2021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The University of Sheffield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1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 Theme">
      <a:majorFont>
        <a:latin typeface="TUOS Stephenson"/>
        <a:ea typeface=""/>
        <a:cs typeface=""/>
      </a:majorFont>
      <a:minorFont>
        <a:latin typeface="TUOS Bla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lnDef>
  </a:objectDefaults>
  <a:extraClrSchemeLst>
    <a:extraClrScheme>
      <a:clrScheme name="Office Theme 1">
        <a:dk1>
          <a:srgbClr val="2A196F"/>
        </a:dk1>
        <a:lt1>
          <a:srgbClr val="F9FFA2"/>
        </a:lt1>
        <a:dk2>
          <a:srgbClr val="00B3EF"/>
        </a:dk2>
        <a:lt2>
          <a:srgbClr val="FCFBE3"/>
        </a:lt2>
        <a:accent1>
          <a:srgbClr val="FFFF00"/>
        </a:accent1>
        <a:accent2>
          <a:srgbClr val="B5B5B5"/>
        </a:accent2>
        <a:accent3>
          <a:srgbClr val="FBFFCE"/>
        </a:accent3>
        <a:accent4>
          <a:srgbClr val="22145E"/>
        </a:accent4>
        <a:accent5>
          <a:srgbClr val="FFFFAA"/>
        </a:accent5>
        <a:accent6>
          <a:srgbClr val="A4A4A4"/>
        </a:accent6>
        <a:hlink>
          <a:srgbClr val="00B4F0"/>
        </a:hlink>
        <a:folHlink>
          <a:srgbClr val="FF00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583</Words>
  <Application>Microsoft Office PowerPoint</Application>
  <PresentationFormat>On-screen Show (4:3)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PGothic</vt:lpstr>
      <vt:lpstr>MS PGothic</vt:lpstr>
      <vt:lpstr>TUOS Blake</vt:lpstr>
      <vt:lpstr>TUOS Stephenson</vt:lpstr>
      <vt:lpstr>tuos_ppt_template_colour</vt:lpstr>
      <vt:lpstr>Using REDCap alongside an existing Electronic Data Capture (EDC) system</vt:lpstr>
      <vt:lpstr>Fitting in with existing processes</vt:lpstr>
      <vt:lpstr>The existing environment</vt:lpstr>
      <vt:lpstr>Our current SOPs </vt:lpstr>
      <vt:lpstr>Example SOP (Computer System Validation)</vt:lpstr>
      <vt:lpstr>Existing Processes</vt:lpstr>
      <vt:lpstr>Comparing functionality between systems</vt:lpstr>
      <vt:lpstr>Similarities</vt:lpstr>
      <vt:lpstr>Differences</vt:lpstr>
      <vt:lpstr>What extra functionality does REDCap add </vt:lpstr>
      <vt:lpstr>What is stopping some of REDCaps functionality being used?</vt:lpstr>
      <vt:lpstr>Lessons and thoughts</vt:lpstr>
      <vt:lpstr>What REDCap is and isn’t</vt:lpstr>
      <vt:lpstr>REDCap’s ethos – personal responsibility</vt:lpstr>
      <vt:lpstr>Limiting costs &amp; going forward</vt:lpstr>
    </vt:vector>
  </TitlesOfParts>
  <Manager>Design team</Manager>
  <Company>Univeristy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PowerPoint Template</dc:title>
  <dc:subject>PowerPoint template</dc:subject>
  <dc:creator>Admin</dc:creator>
  <cp:keywords>tuos, sheffield, university, powerpoint, ppt, template, i-d, 2005, colour, dmc</cp:keywords>
  <dc:description>Please use this template for all your screen presentation requirements - adapting as necessary to the audience and facility in which it might be seen._x000d_
_x000d_
© 2005  The Univeristy of Sheffield</dc:description>
  <cp:lastModifiedBy>Richard Simmonds</cp:lastModifiedBy>
  <cp:revision>40</cp:revision>
  <cp:lastPrinted>2005-02-24T11:31:10Z</cp:lastPrinted>
  <dcterms:created xsi:type="dcterms:W3CDTF">2011-12-13T16:49:42Z</dcterms:created>
  <dcterms:modified xsi:type="dcterms:W3CDTF">2021-06-09T11:28:03Z</dcterms:modified>
  <cp:category>templates, identity</cp:category>
</cp:coreProperties>
</file>