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1" r:id="rId1"/>
  </p:sldMasterIdLst>
  <p:notesMasterIdLst>
    <p:notesMasterId r:id="rId46"/>
  </p:notesMasterIdLst>
  <p:sldIdLst>
    <p:sldId id="338" r:id="rId2"/>
    <p:sldId id="367" r:id="rId3"/>
    <p:sldId id="361" r:id="rId4"/>
    <p:sldId id="368" r:id="rId5"/>
    <p:sldId id="362" r:id="rId6"/>
    <p:sldId id="363" r:id="rId7"/>
    <p:sldId id="369" r:id="rId8"/>
    <p:sldId id="370" r:id="rId9"/>
    <p:sldId id="371" r:id="rId10"/>
    <p:sldId id="401" r:id="rId11"/>
    <p:sldId id="373" r:id="rId12"/>
    <p:sldId id="374" r:id="rId13"/>
    <p:sldId id="375" r:id="rId14"/>
    <p:sldId id="376" r:id="rId15"/>
    <p:sldId id="377" r:id="rId16"/>
    <p:sldId id="378" r:id="rId17"/>
    <p:sldId id="379" r:id="rId18"/>
    <p:sldId id="380" r:id="rId19"/>
    <p:sldId id="402" r:id="rId20"/>
    <p:sldId id="403" r:id="rId21"/>
    <p:sldId id="404" r:id="rId22"/>
    <p:sldId id="405" r:id="rId23"/>
    <p:sldId id="406" r:id="rId24"/>
    <p:sldId id="407" r:id="rId25"/>
    <p:sldId id="408" r:id="rId26"/>
    <p:sldId id="409" r:id="rId27"/>
    <p:sldId id="410" r:id="rId28"/>
    <p:sldId id="411" r:id="rId29"/>
    <p:sldId id="383" r:id="rId30"/>
    <p:sldId id="384" r:id="rId31"/>
    <p:sldId id="385" r:id="rId32"/>
    <p:sldId id="386" r:id="rId33"/>
    <p:sldId id="412" r:id="rId34"/>
    <p:sldId id="388" r:id="rId35"/>
    <p:sldId id="389" r:id="rId36"/>
    <p:sldId id="390" r:id="rId37"/>
    <p:sldId id="391" r:id="rId38"/>
    <p:sldId id="392" r:id="rId39"/>
    <p:sldId id="393" r:id="rId40"/>
    <p:sldId id="394" r:id="rId41"/>
    <p:sldId id="395" r:id="rId42"/>
    <p:sldId id="396" r:id="rId43"/>
    <p:sldId id="397" r:id="rId44"/>
    <p:sldId id="398"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FF"/>
    <a:srgbClr val="CCCCFF"/>
    <a:srgbClr val="663300"/>
    <a:srgbClr val="333300"/>
    <a:srgbClr val="003300"/>
    <a:srgbClr val="660033"/>
    <a:srgbClr val="660066"/>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824"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anose="020B0604020202020204" pitchFamily="34" charset="0"/>
              </a:defRPr>
            </a:lvl1pPr>
          </a:lstStyle>
          <a:p>
            <a:endParaRPr lang="en-US" altLang="zh-TW"/>
          </a:p>
        </p:txBody>
      </p:sp>
      <p:sp>
        <p:nvSpPr>
          <p:cNvPr id="1607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en-US" altLang="zh-TW"/>
          </a:p>
        </p:txBody>
      </p:sp>
      <p:sp>
        <p:nvSpPr>
          <p:cNvPr id="1607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07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607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anose="020B0604020202020204" pitchFamily="34" charset="0"/>
              </a:defRPr>
            </a:lvl1pPr>
          </a:lstStyle>
          <a:p>
            <a:endParaRPr lang="en-US" altLang="zh-TW"/>
          </a:p>
        </p:txBody>
      </p:sp>
      <p:sp>
        <p:nvSpPr>
          <p:cNvPr id="1607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2BBCF083-6EAF-404C-BF4C-4F0A490478B9}" type="slidenum">
              <a:rPr lang="en-US" altLang="zh-TW"/>
              <a:pPr/>
              <a:t>‹#›</a:t>
            </a:fld>
            <a:endParaRPr lang="en-US" altLang="zh-TW"/>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panose="020B0604020202020204" pitchFamily="34" charset="0"/>
        <a:ea typeface="新細明體" panose="02020500000000000000" pitchFamily="18" charset="-120"/>
        <a:cs typeface="+mn-cs"/>
      </a:defRPr>
    </a:lvl1pPr>
    <a:lvl2pPr marL="457200" algn="l" rtl="0" fontAlgn="base">
      <a:spcBef>
        <a:spcPct val="30000"/>
      </a:spcBef>
      <a:spcAft>
        <a:spcPct val="0"/>
      </a:spcAft>
      <a:defRPr kumimoji="1" sz="1200" kern="1200">
        <a:solidFill>
          <a:schemeClr val="tx1"/>
        </a:solidFill>
        <a:latin typeface="Arial" panose="020B0604020202020204" pitchFamily="34" charset="0"/>
        <a:ea typeface="新細明體" panose="02020500000000000000" pitchFamily="18" charset="-120"/>
        <a:cs typeface="+mn-cs"/>
      </a:defRPr>
    </a:lvl2pPr>
    <a:lvl3pPr marL="914400" algn="l" rtl="0" fontAlgn="base">
      <a:spcBef>
        <a:spcPct val="30000"/>
      </a:spcBef>
      <a:spcAft>
        <a:spcPct val="0"/>
      </a:spcAft>
      <a:defRPr kumimoji="1" sz="1200" kern="1200">
        <a:solidFill>
          <a:schemeClr val="tx1"/>
        </a:solidFill>
        <a:latin typeface="Arial" panose="020B0604020202020204" pitchFamily="34" charset="0"/>
        <a:ea typeface="新細明體" panose="02020500000000000000" pitchFamily="18" charset="-120"/>
        <a:cs typeface="+mn-cs"/>
      </a:defRPr>
    </a:lvl3pPr>
    <a:lvl4pPr marL="1371600" algn="l" rtl="0" fontAlgn="base">
      <a:spcBef>
        <a:spcPct val="30000"/>
      </a:spcBef>
      <a:spcAft>
        <a:spcPct val="0"/>
      </a:spcAft>
      <a:defRPr kumimoji="1" sz="1200" kern="1200">
        <a:solidFill>
          <a:schemeClr val="tx1"/>
        </a:solidFill>
        <a:latin typeface="Arial" panose="020B0604020202020204" pitchFamily="34" charset="0"/>
        <a:ea typeface="新細明體" panose="02020500000000000000" pitchFamily="18" charset="-120"/>
        <a:cs typeface="+mn-cs"/>
      </a:defRPr>
    </a:lvl4pPr>
    <a:lvl5pPr marL="1828800" algn="l" rtl="0" fontAlgn="base">
      <a:spcBef>
        <a:spcPct val="30000"/>
      </a:spcBef>
      <a:spcAft>
        <a:spcPct val="0"/>
      </a:spcAft>
      <a:defRPr kumimoji="1" sz="1200"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2958080"/>
          </a:xfrm>
        </p:spPr>
        <p:txBody>
          <a:bodyPr anchor="b">
            <a:normAutofit/>
          </a:bodyPr>
          <a:lstStyle>
            <a:lvl1pPr algn="ctr">
              <a:lnSpc>
                <a:spcPct val="85000"/>
              </a:lnSpc>
              <a:defRPr sz="48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r>
              <a:rPr lang="zh-TW" altLang="en-US"/>
              <a:t>Automated Reasoning</a:t>
            </a:r>
            <a:endParaRPr lang="en-US" altLang="zh-TW"/>
          </a:p>
        </p:txBody>
      </p:sp>
      <p:sp>
        <p:nvSpPr>
          <p:cNvPr id="5" name="Footer Placeholder 4"/>
          <p:cNvSpPr>
            <a:spLocks noGrp="1"/>
          </p:cNvSpPr>
          <p:nvPr>
            <p:ph type="ftr" sz="quarter" idx="11"/>
          </p:nvPr>
        </p:nvSpPr>
        <p:spPr/>
        <p:txBody>
          <a:bodyPr/>
          <a:lstStyle/>
          <a:p>
            <a:r>
              <a:rPr lang="en-US" altLang="zh-TW"/>
              <a:t>Fallacy</a:t>
            </a:r>
          </a:p>
        </p:txBody>
      </p:sp>
      <p:sp>
        <p:nvSpPr>
          <p:cNvPr id="6" name="Slide Number Placeholder 5"/>
          <p:cNvSpPr>
            <a:spLocks noGrp="1"/>
          </p:cNvSpPr>
          <p:nvPr>
            <p:ph type="sldNum" sz="quarter" idx="12"/>
          </p:nvPr>
        </p:nvSpPr>
        <p:spPr/>
        <p:txBody>
          <a:bodyPr/>
          <a:lstStyle/>
          <a:p>
            <a:fld id="{B852A2C7-C9AF-4677-A5A6-CDB7DE4823FD}" type="slidenum">
              <a:rPr lang="en-US" altLang="zh-TW" smtClean="0"/>
              <a:pPr/>
              <a:t>‹#›</a:t>
            </a:fld>
            <a:endParaRPr lang="en-US" altLang="zh-TW"/>
          </a:p>
        </p:txBody>
      </p:sp>
      <p:cxnSp>
        <p:nvCxnSpPr>
          <p:cNvPr id="9" name="Straight Connector 8"/>
          <p:cNvCxnSpPr/>
          <p:nvPr/>
        </p:nvCxnSpPr>
        <p:spPr>
          <a:xfrm>
            <a:off x="905744" y="3717032"/>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186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r>
              <a:rPr lang="zh-TW" altLang="en-US"/>
              <a:t>Automated Reasoning</a:t>
            </a:r>
            <a:endParaRPr lang="en-US" altLang="zh-TW"/>
          </a:p>
        </p:txBody>
      </p:sp>
      <p:sp>
        <p:nvSpPr>
          <p:cNvPr id="5" name="Footer Placeholder 4"/>
          <p:cNvSpPr>
            <a:spLocks noGrp="1"/>
          </p:cNvSpPr>
          <p:nvPr>
            <p:ph type="ftr" sz="quarter" idx="11"/>
          </p:nvPr>
        </p:nvSpPr>
        <p:spPr/>
        <p:txBody>
          <a:bodyPr/>
          <a:lstStyle/>
          <a:p>
            <a:r>
              <a:rPr lang="en-US" altLang="zh-TW"/>
              <a:t>Fallacy</a:t>
            </a:r>
          </a:p>
        </p:txBody>
      </p:sp>
      <p:sp>
        <p:nvSpPr>
          <p:cNvPr id="6" name="Slide Number Placeholder 5"/>
          <p:cNvSpPr>
            <a:spLocks noGrp="1"/>
          </p:cNvSpPr>
          <p:nvPr>
            <p:ph type="sldNum" sz="quarter" idx="12"/>
          </p:nvPr>
        </p:nvSpPr>
        <p:spPr/>
        <p:txBody>
          <a:bodyPr/>
          <a:lstStyle/>
          <a:p>
            <a:fld id="{ACA55277-865E-417C-9600-EE10F90B9B2E}" type="slidenum">
              <a:rPr lang="en-US" altLang="zh-TW" smtClean="0"/>
              <a:pPr/>
              <a:t>‹#›</a:t>
            </a:fld>
            <a:endParaRPr lang="en-US" altLang="zh-TW"/>
          </a:p>
        </p:txBody>
      </p:sp>
    </p:spTree>
    <p:extLst>
      <p:ext uri="{BB962C8B-B14F-4D97-AF65-F5344CB8AC3E}">
        <p14:creationId xmlns:p14="http://schemas.microsoft.com/office/powerpoint/2010/main" val="1098248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r>
              <a:rPr lang="zh-TW" altLang="en-US"/>
              <a:t>Automated Reasoning</a:t>
            </a:r>
            <a:endParaRPr lang="en-US" altLang="zh-TW"/>
          </a:p>
        </p:txBody>
      </p:sp>
      <p:sp>
        <p:nvSpPr>
          <p:cNvPr id="5" name="Footer Placeholder 4"/>
          <p:cNvSpPr>
            <a:spLocks noGrp="1"/>
          </p:cNvSpPr>
          <p:nvPr>
            <p:ph type="ftr" sz="quarter" idx="11"/>
          </p:nvPr>
        </p:nvSpPr>
        <p:spPr/>
        <p:txBody>
          <a:bodyPr/>
          <a:lstStyle/>
          <a:p>
            <a:r>
              <a:rPr lang="en-US" altLang="zh-TW"/>
              <a:t>Fallacy</a:t>
            </a:r>
          </a:p>
        </p:txBody>
      </p:sp>
      <p:sp>
        <p:nvSpPr>
          <p:cNvPr id="6" name="Slide Number Placeholder 5"/>
          <p:cNvSpPr>
            <a:spLocks noGrp="1"/>
          </p:cNvSpPr>
          <p:nvPr>
            <p:ph type="sldNum" sz="quarter" idx="12"/>
          </p:nvPr>
        </p:nvSpPr>
        <p:spPr/>
        <p:txBody>
          <a:bodyPr/>
          <a:lstStyle/>
          <a:p>
            <a:fld id="{CAAF12BF-0BF6-4F92-82EE-7FC57799B31A}" type="slidenum">
              <a:rPr lang="en-US" altLang="zh-TW" smtClean="0"/>
              <a:pPr/>
              <a:t>‹#›</a:t>
            </a:fld>
            <a:endParaRPr lang="en-US" altLang="zh-TW"/>
          </a:p>
        </p:txBody>
      </p:sp>
    </p:spTree>
    <p:extLst>
      <p:ext uri="{BB962C8B-B14F-4D97-AF65-F5344CB8AC3E}">
        <p14:creationId xmlns:p14="http://schemas.microsoft.com/office/powerpoint/2010/main" val="698023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p:txBody>
          <a:bodyPr/>
          <a:lstStyle/>
          <a:p>
            <a:r>
              <a:rPr lang="zh-TW" altLang="en-US"/>
              <a:t>Automated Reasoning</a:t>
            </a:r>
            <a:endParaRPr lang="en-US" altLang="zh-TW"/>
          </a:p>
        </p:txBody>
      </p:sp>
      <p:sp>
        <p:nvSpPr>
          <p:cNvPr id="5" name="Footer Placeholder 4"/>
          <p:cNvSpPr>
            <a:spLocks noGrp="1"/>
          </p:cNvSpPr>
          <p:nvPr>
            <p:ph type="ftr" sz="quarter" idx="11"/>
          </p:nvPr>
        </p:nvSpPr>
        <p:spPr/>
        <p:txBody>
          <a:bodyPr/>
          <a:lstStyle/>
          <a:p>
            <a:r>
              <a:rPr lang="en-US" altLang="zh-TW"/>
              <a:t>Fallacy</a:t>
            </a:r>
          </a:p>
        </p:txBody>
      </p:sp>
      <p:sp>
        <p:nvSpPr>
          <p:cNvPr id="6" name="Slide Number Placeholder 5"/>
          <p:cNvSpPr>
            <a:spLocks noGrp="1"/>
          </p:cNvSpPr>
          <p:nvPr>
            <p:ph type="sldNum" sz="quarter" idx="12"/>
          </p:nvPr>
        </p:nvSpPr>
        <p:spPr/>
        <p:txBody>
          <a:bodyPr/>
          <a:lstStyle/>
          <a:p>
            <a:fld id="{AC0BED05-9063-4698-AC11-79FD39B31978}" type="slidenum">
              <a:rPr lang="en-US" altLang="zh-TW" smtClean="0"/>
              <a:pPr/>
              <a:t>‹#›</a:t>
            </a:fld>
            <a:endParaRPr lang="en-US" altLang="zh-TW"/>
          </a:p>
        </p:txBody>
      </p:sp>
    </p:spTree>
    <p:extLst>
      <p:ext uri="{BB962C8B-B14F-4D97-AF65-F5344CB8AC3E}">
        <p14:creationId xmlns:p14="http://schemas.microsoft.com/office/powerpoint/2010/main" val="69356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2814064"/>
          </a:xfrm>
        </p:spPr>
        <p:txBody>
          <a:bodyPr anchor="b" anchorCtr="0">
            <a:normAutofit/>
          </a:bodyPr>
          <a:lstStyle>
            <a:lvl1pPr algn="ctr">
              <a:lnSpc>
                <a:spcPct val="85000"/>
              </a:lnSpc>
              <a:defRPr sz="48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96DFF08F-DC6B-4601-B491-B0F83F6DD2DA}" type="datetimeFigureOut">
              <a:rPr lang="en-US" dirty="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905744" y="3573016"/>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2" name="Picture 14" descr="j0299125"/>
          <p:cNvPicPr>
            <a:picLocks noChangeAspect="1" noChangeArrowheads="1"/>
          </p:cNvPicPr>
          <p:nvPr userDrawn="1"/>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7812088" y="4652963"/>
            <a:ext cx="1231900" cy="2020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274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r>
              <a:rPr lang="zh-TW" altLang="en-US"/>
              <a:t>Automated Reasoning</a:t>
            </a:r>
            <a:endParaRPr lang="en-US" altLang="zh-TW"/>
          </a:p>
        </p:txBody>
      </p:sp>
      <p:sp>
        <p:nvSpPr>
          <p:cNvPr id="6" name="Footer Placeholder 5"/>
          <p:cNvSpPr>
            <a:spLocks noGrp="1"/>
          </p:cNvSpPr>
          <p:nvPr>
            <p:ph type="ftr" sz="quarter" idx="11"/>
          </p:nvPr>
        </p:nvSpPr>
        <p:spPr/>
        <p:txBody>
          <a:bodyPr/>
          <a:lstStyle/>
          <a:p>
            <a:r>
              <a:rPr lang="en-US" altLang="zh-TW"/>
              <a:t>Fallacy</a:t>
            </a:r>
          </a:p>
        </p:txBody>
      </p:sp>
      <p:sp>
        <p:nvSpPr>
          <p:cNvPr id="7" name="Slide Number Placeholder 6"/>
          <p:cNvSpPr>
            <a:spLocks noGrp="1"/>
          </p:cNvSpPr>
          <p:nvPr>
            <p:ph type="sldNum" sz="quarter" idx="12"/>
          </p:nvPr>
        </p:nvSpPr>
        <p:spPr/>
        <p:txBody>
          <a:bodyPr/>
          <a:lstStyle/>
          <a:p>
            <a:fld id="{647A6C65-AD5F-4E2A-9EBA-07F3F4FE2B3F}" type="slidenum">
              <a:rPr lang="en-US" altLang="zh-TW" smtClean="0"/>
              <a:pPr/>
              <a:t>‹#›</a:t>
            </a:fld>
            <a:endParaRPr lang="en-US" altLang="zh-TW"/>
          </a:p>
        </p:txBody>
      </p:sp>
    </p:spTree>
    <p:extLst>
      <p:ext uri="{BB962C8B-B14F-4D97-AF65-F5344CB8AC3E}">
        <p14:creationId xmlns:p14="http://schemas.microsoft.com/office/powerpoint/2010/main" val="2463883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822960" y="2582334"/>
            <a:ext cx="3703320" cy="32867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63440" y="2582334"/>
            <a:ext cx="3703320" cy="32867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r>
              <a:rPr lang="zh-TW" altLang="en-US"/>
              <a:t>Automated Reasoning</a:t>
            </a:r>
            <a:endParaRPr lang="en-US" altLang="zh-TW"/>
          </a:p>
        </p:txBody>
      </p:sp>
      <p:sp>
        <p:nvSpPr>
          <p:cNvPr id="8" name="Footer Placeholder 7"/>
          <p:cNvSpPr>
            <a:spLocks noGrp="1"/>
          </p:cNvSpPr>
          <p:nvPr>
            <p:ph type="ftr" sz="quarter" idx="11"/>
          </p:nvPr>
        </p:nvSpPr>
        <p:spPr/>
        <p:txBody>
          <a:bodyPr/>
          <a:lstStyle/>
          <a:p>
            <a:r>
              <a:rPr lang="en-US" altLang="zh-TW"/>
              <a:t>Fallacy</a:t>
            </a:r>
          </a:p>
        </p:txBody>
      </p:sp>
      <p:sp>
        <p:nvSpPr>
          <p:cNvPr id="9" name="Slide Number Placeholder 8"/>
          <p:cNvSpPr>
            <a:spLocks noGrp="1"/>
          </p:cNvSpPr>
          <p:nvPr>
            <p:ph type="sldNum" sz="quarter" idx="12"/>
          </p:nvPr>
        </p:nvSpPr>
        <p:spPr/>
        <p:txBody>
          <a:bodyPr/>
          <a:lstStyle/>
          <a:p>
            <a:fld id="{B4E4C762-F85E-429D-9080-2AD59DC27237}" type="slidenum">
              <a:rPr lang="en-US" altLang="zh-TW" smtClean="0"/>
              <a:pPr/>
              <a:t>‹#›</a:t>
            </a:fld>
            <a:endParaRPr lang="en-US" altLang="zh-TW"/>
          </a:p>
        </p:txBody>
      </p:sp>
    </p:spTree>
    <p:extLst>
      <p:ext uri="{BB962C8B-B14F-4D97-AF65-F5344CB8AC3E}">
        <p14:creationId xmlns:p14="http://schemas.microsoft.com/office/powerpoint/2010/main" val="3469098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r>
              <a:rPr lang="zh-TW" altLang="en-US"/>
              <a:t>Automated Reasoning</a:t>
            </a:r>
            <a:endParaRPr lang="en-US" altLang="zh-TW"/>
          </a:p>
        </p:txBody>
      </p:sp>
      <p:sp>
        <p:nvSpPr>
          <p:cNvPr id="4" name="Footer Placeholder 3"/>
          <p:cNvSpPr>
            <a:spLocks noGrp="1"/>
          </p:cNvSpPr>
          <p:nvPr>
            <p:ph type="ftr" sz="quarter" idx="11"/>
          </p:nvPr>
        </p:nvSpPr>
        <p:spPr/>
        <p:txBody>
          <a:bodyPr/>
          <a:lstStyle/>
          <a:p>
            <a:r>
              <a:rPr lang="en-US" altLang="zh-TW"/>
              <a:t>Fallacy</a:t>
            </a:r>
          </a:p>
        </p:txBody>
      </p:sp>
      <p:sp>
        <p:nvSpPr>
          <p:cNvPr id="5" name="Slide Number Placeholder 4"/>
          <p:cNvSpPr>
            <a:spLocks noGrp="1"/>
          </p:cNvSpPr>
          <p:nvPr>
            <p:ph type="sldNum" sz="quarter" idx="12"/>
          </p:nvPr>
        </p:nvSpPr>
        <p:spPr/>
        <p:txBody>
          <a:bodyPr/>
          <a:lstStyle/>
          <a:p>
            <a:fld id="{20A67460-D70C-49F6-83D0-8F1940762867}" type="slidenum">
              <a:rPr lang="en-US" altLang="zh-TW" smtClean="0"/>
              <a:pPr/>
              <a:t>‹#›</a:t>
            </a:fld>
            <a:endParaRPr lang="en-US" altLang="zh-TW"/>
          </a:p>
        </p:txBody>
      </p:sp>
    </p:spTree>
    <p:extLst>
      <p:ext uri="{BB962C8B-B14F-4D97-AF65-F5344CB8AC3E}">
        <p14:creationId xmlns:p14="http://schemas.microsoft.com/office/powerpoint/2010/main" val="2260755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zh-TW" altLang="en-US"/>
              <a:t>Automated Reasoning</a:t>
            </a:r>
            <a:endParaRPr lang="en-US" altLang="zh-TW"/>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ltLang="zh-TW"/>
              <a:t>Fallacy</a:t>
            </a:r>
          </a:p>
        </p:txBody>
      </p:sp>
      <p:sp>
        <p:nvSpPr>
          <p:cNvPr id="9" name="Slide Number Placeholder 8"/>
          <p:cNvSpPr>
            <a:spLocks noGrp="1"/>
          </p:cNvSpPr>
          <p:nvPr>
            <p:ph type="sldNum" sz="quarter" idx="12"/>
          </p:nvPr>
        </p:nvSpPr>
        <p:spPr/>
        <p:txBody>
          <a:bodyPr/>
          <a:lstStyle/>
          <a:p>
            <a:fld id="{9F323F41-F984-443E-BD7C-FCF32BBF2BE4}" type="slidenum">
              <a:rPr lang="en-US" altLang="zh-TW" smtClean="0"/>
              <a:pPr/>
              <a:t>‹#›</a:t>
            </a:fld>
            <a:endParaRPr lang="en-US" altLang="zh-TW"/>
          </a:p>
        </p:txBody>
      </p:sp>
    </p:spTree>
    <p:extLst>
      <p:ext uri="{BB962C8B-B14F-4D97-AF65-F5344CB8AC3E}">
        <p14:creationId xmlns:p14="http://schemas.microsoft.com/office/powerpoint/2010/main" val="1263507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r>
              <a:rPr lang="zh-TW" altLang="en-US"/>
              <a:t>Automated Reasoning</a:t>
            </a:r>
            <a:endParaRPr lang="en-US" altLang="zh-TW"/>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ltLang="zh-TW"/>
              <a:t>Fallacy</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C79D321-8C48-4F59-B2CF-3C04A9224B7A}" type="slidenum">
              <a:rPr lang="en-US" altLang="zh-TW" smtClean="0"/>
              <a:pPr/>
              <a:t>‹#›</a:t>
            </a:fld>
            <a:endParaRPr lang="en-US" altLang="zh-TW"/>
          </a:p>
        </p:txBody>
      </p:sp>
    </p:spTree>
    <p:extLst>
      <p:ext uri="{BB962C8B-B14F-4D97-AF65-F5344CB8AC3E}">
        <p14:creationId xmlns:p14="http://schemas.microsoft.com/office/powerpoint/2010/main" val="3704635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r>
              <a:rPr lang="zh-TW" altLang="en-US"/>
              <a:t>Automated Reasoning</a:t>
            </a:r>
            <a:endParaRPr lang="en-US" altLang="zh-TW"/>
          </a:p>
        </p:txBody>
      </p:sp>
      <p:sp>
        <p:nvSpPr>
          <p:cNvPr id="6" name="Footer Placeholder 5"/>
          <p:cNvSpPr>
            <a:spLocks noGrp="1"/>
          </p:cNvSpPr>
          <p:nvPr>
            <p:ph type="ftr" sz="quarter" idx="11"/>
          </p:nvPr>
        </p:nvSpPr>
        <p:spPr/>
        <p:txBody>
          <a:bodyPr/>
          <a:lstStyle/>
          <a:p>
            <a:r>
              <a:rPr lang="en-US" altLang="zh-TW"/>
              <a:t>Fallacy</a:t>
            </a:r>
          </a:p>
        </p:txBody>
      </p:sp>
      <p:sp>
        <p:nvSpPr>
          <p:cNvPr id="7" name="Slide Number Placeholder 6"/>
          <p:cNvSpPr>
            <a:spLocks noGrp="1"/>
          </p:cNvSpPr>
          <p:nvPr>
            <p:ph type="sldNum" sz="quarter" idx="12"/>
          </p:nvPr>
        </p:nvSpPr>
        <p:spPr/>
        <p:txBody>
          <a:bodyPr/>
          <a:lstStyle/>
          <a:p>
            <a:fld id="{5DF2102D-1096-44E5-A9CC-FC01FBC70E10}" type="slidenum">
              <a:rPr lang="en-US" altLang="zh-TW" smtClean="0"/>
              <a:pPr/>
              <a:t>‹#›</a:t>
            </a:fld>
            <a:endParaRPr lang="en-US" altLang="zh-TW"/>
          </a:p>
        </p:txBody>
      </p:sp>
    </p:spTree>
    <p:extLst>
      <p:ext uri="{BB962C8B-B14F-4D97-AF65-F5344CB8AC3E}">
        <p14:creationId xmlns:p14="http://schemas.microsoft.com/office/powerpoint/2010/main" val="2229657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r>
              <a:rPr lang="zh-TW" altLang="en-US"/>
              <a:t>Automated Reasoning</a:t>
            </a:r>
            <a:endParaRPr lang="en-US" altLang="zh-TW"/>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ltLang="zh-TW"/>
              <a:t>Fallacy</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1CCF1755-5B3C-4713-9338-6AB0C5FC1D1F}" type="slidenum">
              <a:rPr lang="en-US" altLang="zh-TW" smtClean="0"/>
              <a:pPr/>
              <a:t>‹#›</a:t>
            </a:fld>
            <a:endParaRPr lang="en-US" altLang="zh-TW"/>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3" name="Picture 14" descr="j0299125"/>
          <p:cNvPicPr>
            <a:picLocks noChangeAspect="1" noChangeArrowheads="1"/>
          </p:cNvPicPr>
          <p:nvPr userDrawn="1"/>
        </p:nvPicPr>
        <p:blipFill>
          <a:blip r:embed="rId1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7812088" y="4652963"/>
            <a:ext cx="1231900" cy="2020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812591"/>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hf hdr="0" ftr="0" dt="0"/>
  <p:txStyles>
    <p:titleStyle>
      <a:lvl1pPr algn="l" defTabSz="914400" rtl="0" eaLnBrk="1" latinLnBrk="0" hangingPunct="1">
        <a:lnSpc>
          <a:spcPct val="85000"/>
        </a:lnSpc>
        <a:spcBef>
          <a:spcPct val="0"/>
        </a:spcBef>
        <a:buNone/>
        <a:defRPr sz="4400" kern="1200" spc="-50" baseline="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v"/>
        <a:defRPr sz="2400" kern="1200">
          <a:solidFill>
            <a:schemeClr val="tx1">
              <a:lumMod val="75000"/>
              <a:lumOff val="25000"/>
            </a:schemeClr>
          </a:solidFill>
          <a:latin typeface="+mn-lt"/>
          <a:ea typeface="+mn-ea"/>
          <a:cs typeface="+mn-cs"/>
        </a:defRPr>
      </a:lvl1pPr>
      <a:lvl2pPr marL="447675" indent="-247650" algn="l" defTabSz="914400" rtl="0" eaLnBrk="1" latinLnBrk="0" hangingPunct="1">
        <a:lnSpc>
          <a:spcPct val="90000"/>
        </a:lnSpc>
        <a:spcBef>
          <a:spcPts val="200"/>
        </a:spcBef>
        <a:spcAft>
          <a:spcPts val="400"/>
        </a:spcAft>
        <a:buClr>
          <a:schemeClr val="accent1"/>
        </a:buClr>
        <a:buFont typeface="Wingdings" panose="05000000000000000000" pitchFamily="2" charset="2"/>
        <a:buChar char=""/>
        <a:defRPr sz="22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ctrTitle"/>
          </p:nvPr>
        </p:nvSpPr>
        <p:spPr/>
        <p:txBody>
          <a:bodyPr/>
          <a:lstStyle/>
          <a:p>
            <a:r>
              <a:rPr lang="en-US" altLang="zh-TW" dirty="0"/>
              <a:t>Introduction</a:t>
            </a:r>
            <a:endParaRPr lang="zh-TW" altLang="en-US" dirty="0"/>
          </a:p>
        </p:txBody>
      </p:sp>
      <p:sp>
        <p:nvSpPr>
          <p:cNvPr id="6" name="副標題 5"/>
          <p:cNvSpPr>
            <a:spLocks noGrp="1"/>
          </p:cNvSpPr>
          <p:nvPr>
            <p:ph type="subTitle" idx="1"/>
          </p:nvPr>
        </p:nvSpPr>
        <p:spPr/>
        <p:txBody>
          <a:bodyPr>
            <a:normAutofit/>
          </a:bodyPr>
          <a:lstStyle/>
          <a:p>
            <a:r>
              <a:rPr lang="zh-TW" altLang="en-US" dirty="0"/>
              <a:t>人工智慧 </a:t>
            </a:r>
            <a:r>
              <a:rPr lang="en-US" altLang="zh-TW" dirty="0"/>
              <a:t>Artificial Intelligence</a:t>
            </a:r>
            <a:endParaRPr lang="zh-TW" altLang="en-US" dirty="0"/>
          </a:p>
          <a:p>
            <a:r>
              <a:rPr lang="en-US" altLang="zh-TW" dirty="0"/>
              <a:t>Chapter 1</a:t>
            </a:r>
          </a:p>
        </p:txBody>
      </p:sp>
      <p:sp>
        <p:nvSpPr>
          <p:cNvPr id="4" name="投影片編號版面配置區 3"/>
          <p:cNvSpPr>
            <a:spLocks noGrp="1"/>
          </p:cNvSpPr>
          <p:nvPr>
            <p:ph type="sldNum" sz="quarter" idx="12"/>
          </p:nvPr>
        </p:nvSpPr>
        <p:spPr/>
        <p:txBody>
          <a:bodyPr/>
          <a:lstStyle/>
          <a:p>
            <a:fld id="{AC0BED05-9063-4698-AC11-79FD39B31978}" type="slidenum">
              <a:rPr lang="en-US" altLang="zh-TW" smtClean="0"/>
              <a:pPr/>
              <a:t>1</a:t>
            </a:fld>
            <a:endParaRPr lang="en-US" altLang="zh-TW"/>
          </a:p>
        </p:txBody>
      </p:sp>
    </p:spTree>
    <p:extLst>
      <p:ext uri="{BB962C8B-B14F-4D97-AF65-F5344CB8AC3E}">
        <p14:creationId xmlns:p14="http://schemas.microsoft.com/office/powerpoint/2010/main" val="3270777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5"/>
          <p:cNvSpPr>
            <a:spLocks noChangeArrowheads="1"/>
          </p:cNvSpPr>
          <p:nvPr/>
        </p:nvSpPr>
        <p:spPr bwMode="auto">
          <a:xfrm>
            <a:off x="6372200" y="3169896"/>
            <a:ext cx="838200" cy="2514601"/>
          </a:xfrm>
          <a:prstGeom prst="roundRect">
            <a:avLst>
              <a:gd name="adj" fmla="val 16667"/>
            </a:avLst>
          </a:prstGeom>
          <a:solidFill>
            <a:schemeClr val="accent2"/>
          </a:solidFill>
          <a:ln w="9525">
            <a:solidFill>
              <a:schemeClr val="tx1"/>
            </a:solidFill>
            <a:round/>
            <a:headEnd/>
            <a:tailEnd/>
          </a:ln>
          <a:effectLst/>
        </p:spPr>
        <p:txBody>
          <a:bodyPr vert="eaVert" wrap="none" anchor="ctr"/>
          <a:lstStyle/>
          <a:p>
            <a:pPr algn="ctr"/>
            <a:r>
              <a:rPr lang="en-US" altLang="zh-TW" sz="2400" dirty="0">
                <a:latin typeface="Times New Roman" panose="02020603050405020304" pitchFamily="18" charset="0"/>
              </a:rPr>
              <a:t>Environment</a:t>
            </a:r>
          </a:p>
        </p:txBody>
      </p:sp>
      <p:sp>
        <p:nvSpPr>
          <p:cNvPr id="29" name="AutoShape 4"/>
          <p:cNvSpPr>
            <a:spLocks noChangeArrowheads="1"/>
          </p:cNvSpPr>
          <p:nvPr/>
        </p:nvSpPr>
        <p:spPr bwMode="auto">
          <a:xfrm>
            <a:off x="1048825" y="3169897"/>
            <a:ext cx="3235143" cy="2514601"/>
          </a:xfrm>
          <a:prstGeom prst="roundRect">
            <a:avLst>
              <a:gd name="adj" fmla="val 7701"/>
            </a:avLst>
          </a:prstGeom>
          <a:solidFill>
            <a:schemeClr val="accent2">
              <a:lumMod val="40000"/>
              <a:lumOff val="60000"/>
            </a:schemeClr>
          </a:solidFill>
          <a:ln w="9525">
            <a:solidFill>
              <a:schemeClr val="tx1"/>
            </a:solidFill>
            <a:round/>
            <a:headEnd/>
            <a:tailEnd/>
          </a:ln>
          <a:effectLst/>
        </p:spPr>
        <p:txBody>
          <a:bodyPr wrap="none"/>
          <a:lstStyle/>
          <a:p>
            <a:r>
              <a:rPr lang="en-US" altLang="zh-TW" sz="2400" dirty="0">
                <a:latin typeface="Times New Roman" panose="02020603050405020304" pitchFamily="18" charset="0"/>
              </a:rPr>
              <a:t>Agents</a:t>
            </a:r>
          </a:p>
        </p:txBody>
      </p:sp>
      <p:sp>
        <p:nvSpPr>
          <p:cNvPr id="2" name="標題 1"/>
          <p:cNvSpPr>
            <a:spLocks noGrp="1"/>
          </p:cNvSpPr>
          <p:nvPr>
            <p:ph type="title"/>
          </p:nvPr>
        </p:nvSpPr>
        <p:spPr/>
        <p:txBody>
          <a:bodyPr/>
          <a:lstStyle/>
          <a:p>
            <a:r>
              <a:rPr lang="en-US" altLang="zh-TW" dirty="0"/>
              <a:t>Agents</a:t>
            </a:r>
            <a:endParaRPr lang="zh-TW" altLang="en-US" dirty="0"/>
          </a:p>
        </p:txBody>
      </p:sp>
      <p:sp>
        <p:nvSpPr>
          <p:cNvPr id="3" name="內容版面配置區 2"/>
          <p:cNvSpPr>
            <a:spLocks noGrp="1"/>
          </p:cNvSpPr>
          <p:nvPr>
            <p:ph idx="1"/>
          </p:nvPr>
        </p:nvSpPr>
        <p:spPr/>
        <p:txBody>
          <a:bodyPr/>
          <a:lstStyle/>
          <a:p>
            <a:r>
              <a:rPr lang="en-US" altLang="zh-TW" dirty="0"/>
              <a:t>An </a:t>
            </a:r>
            <a:r>
              <a:rPr lang="en-US" altLang="zh-TW" dirty="0">
                <a:solidFill>
                  <a:srgbClr val="FF0000"/>
                </a:solidFill>
              </a:rPr>
              <a:t>agent</a:t>
            </a:r>
            <a:r>
              <a:rPr lang="en-US" altLang="zh-TW" dirty="0"/>
              <a:t> is anything that can be viewed as</a:t>
            </a:r>
            <a:br>
              <a:rPr lang="en-US" altLang="zh-TW" dirty="0"/>
            </a:br>
            <a:r>
              <a:rPr lang="en-US" altLang="zh-TW" dirty="0">
                <a:solidFill>
                  <a:srgbClr val="0000FF"/>
                </a:solidFill>
              </a:rPr>
              <a:t>perceiving</a:t>
            </a:r>
            <a:r>
              <a:rPr lang="en-US" altLang="zh-TW" dirty="0"/>
              <a:t> its </a:t>
            </a:r>
            <a:r>
              <a:rPr lang="en-US" altLang="zh-TW" dirty="0">
                <a:solidFill>
                  <a:srgbClr val="FF0000"/>
                </a:solidFill>
              </a:rPr>
              <a:t>environment</a:t>
            </a:r>
            <a:r>
              <a:rPr lang="en-US" altLang="zh-TW" dirty="0"/>
              <a:t> through </a:t>
            </a:r>
            <a:r>
              <a:rPr lang="en-US" altLang="zh-TW" dirty="0">
                <a:solidFill>
                  <a:srgbClr val="0000FF"/>
                </a:solidFill>
              </a:rPr>
              <a:t>sensors</a:t>
            </a:r>
            <a:r>
              <a:rPr lang="en-US" altLang="zh-TW" dirty="0"/>
              <a:t> and</a:t>
            </a:r>
            <a:br>
              <a:rPr lang="en-US" altLang="zh-TW" dirty="0"/>
            </a:br>
            <a:r>
              <a:rPr lang="en-US" altLang="zh-TW" dirty="0">
                <a:solidFill>
                  <a:srgbClr val="008000"/>
                </a:solidFill>
              </a:rPr>
              <a:t>acting</a:t>
            </a:r>
            <a:r>
              <a:rPr lang="en-US" altLang="zh-TW" dirty="0"/>
              <a:t> upon that environment through </a:t>
            </a:r>
            <a:r>
              <a:rPr lang="en-US" altLang="zh-TW" dirty="0">
                <a:solidFill>
                  <a:srgbClr val="008000"/>
                </a:solidFill>
              </a:rPr>
              <a:t>actuators</a:t>
            </a:r>
          </a:p>
          <a:p>
            <a:endParaRPr lang="zh-TW" altLang="en-US" dirty="0"/>
          </a:p>
        </p:txBody>
      </p:sp>
      <p:sp>
        <p:nvSpPr>
          <p:cNvPr id="4" name="投影片編號版面配置區 3"/>
          <p:cNvSpPr>
            <a:spLocks noGrp="1"/>
          </p:cNvSpPr>
          <p:nvPr>
            <p:ph type="sldNum" sz="quarter" idx="12"/>
          </p:nvPr>
        </p:nvSpPr>
        <p:spPr/>
        <p:txBody>
          <a:bodyPr/>
          <a:lstStyle/>
          <a:p>
            <a:fld id="{AC0BED05-9063-4698-AC11-79FD39B31978}" type="slidenum">
              <a:rPr lang="en-US" altLang="zh-TW" smtClean="0"/>
              <a:pPr/>
              <a:t>10</a:t>
            </a:fld>
            <a:endParaRPr lang="en-US" altLang="zh-TW"/>
          </a:p>
        </p:txBody>
      </p:sp>
      <p:sp>
        <p:nvSpPr>
          <p:cNvPr id="5" name="文字方塊 4"/>
          <p:cNvSpPr txBox="1"/>
          <p:nvPr/>
        </p:nvSpPr>
        <p:spPr>
          <a:xfrm>
            <a:off x="2555775" y="3212976"/>
            <a:ext cx="1059777" cy="400110"/>
          </a:xfrm>
          <a:prstGeom prst="rect">
            <a:avLst/>
          </a:prstGeom>
          <a:noFill/>
        </p:spPr>
        <p:txBody>
          <a:bodyPr wrap="none" rtlCol="0">
            <a:spAutoFit/>
          </a:bodyPr>
          <a:lstStyle/>
          <a:p>
            <a:pPr algn="ctr"/>
            <a:r>
              <a:rPr lang="en-US" altLang="zh-TW" sz="2000" dirty="0"/>
              <a:t>Sensors</a:t>
            </a:r>
            <a:endParaRPr lang="zh-TW" altLang="en-US" sz="2000" dirty="0"/>
          </a:p>
        </p:txBody>
      </p:sp>
      <p:sp>
        <p:nvSpPr>
          <p:cNvPr id="6" name="文字方塊 5"/>
          <p:cNvSpPr txBox="1"/>
          <p:nvPr/>
        </p:nvSpPr>
        <p:spPr>
          <a:xfrm>
            <a:off x="2481910" y="5110238"/>
            <a:ext cx="1207511" cy="400110"/>
          </a:xfrm>
          <a:prstGeom prst="rect">
            <a:avLst/>
          </a:prstGeom>
          <a:noFill/>
        </p:spPr>
        <p:txBody>
          <a:bodyPr wrap="none" rtlCol="0">
            <a:spAutoFit/>
          </a:bodyPr>
          <a:lstStyle/>
          <a:p>
            <a:pPr algn="ctr"/>
            <a:r>
              <a:rPr lang="en-US" altLang="zh-TW" sz="2000" dirty="0"/>
              <a:t>Actuators</a:t>
            </a:r>
            <a:endParaRPr lang="zh-TW" altLang="en-US" sz="2000" dirty="0"/>
          </a:p>
        </p:txBody>
      </p:sp>
      <p:sp>
        <p:nvSpPr>
          <p:cNvPr id="7" name="文字方塊 6"/>
          <p:cNvSpPr txBox="1"/>
          <p:nvPr/>
        </p:nvSpPr>
        <p:spPr>
          <a:xfrm>
            <a:off x="6617724" y="3214800"/>
            <a:ext cx="330540" cy="400110"/>
          </a:xfrm>
          <a:prstGeom prst="rect">
            <a:avLst/>
          </a:prstGeom>
          <a:noFill/>
        </p:spPr>
        <p:txBody>
          <a:bodyPr wrap="none" rtlCol="0">
            <a:spAutoFit/>
          </a:bodyPr>
          <a:lstStyle/>
          <a:p>
            <a:pPr algn="ctr"/>
            <a:r>
              <a:rPr lang="en-US" altLang="zh-TW" sz="2000" dirty="0">
                <a:solidFill>
                  <a:schemeClr val="accent2"/>
                </a:solidFill>
              </a:rPr>
              <a:t>S</a:t>
            </a:r>
            <a:endParaRPr lang="zh-TW" altLang="en-US" sz="2000" dirty="0">
              <a:solidFill>
                <a:schemeClr val="accent2"/>
              </a:solidFill>
            </a:endParaRPr>
          </a:p>
        </p:txBody>
      </p:sp>
      <p:sp>
        <p:nvSpPr>
          <p:cNvPr id="8" name="文字方塊 7"/>
          <p:cNvSpPr txBox="1"/>
          <p:nvPr/>
        </p:nvSpPr>
        <p:spPr>
          <a:xfrm>
            <a:off x="6617724" y="5112881"/>
            <a:ext cx="330540" cy="400110"/>
          </a:xfrm>
          <a:prstGeom prst="rect">
            <a:avLst/>
          </a:prstGeom>
          <a:noFill/>
        </p:spPr>
        <p:txBody>
          <a:bodyPr wrap="none" rtlCol="0">
            <a:spAutoFit/>
          </a:bodyPr>
          <a:lstStyle/>
          <a:p>
            <a:pPr algn="ctr"/>
            <a:r>
              <a:rPr lang="en-US" altLang="zh-TW" sz="2000" dirty="0">
                <a:solidFill>
                  <a:schemeClr val="accent2"/>
                </a:solidFill>
              </a:rPr>
              <a:t>A</a:t>
            </a:r>
            <a:endParaRPr lang="zh-TW" altLang="en-US" sz="2000" dirty="0">
              <a:solidFill>
                <a:schemeClr val="accent2"/>
              </a:solidFill>
            </a:endParaRPr>
          </a:p>
        </p:txBody>
      </p:sp>
      <p:cxnSp>
        <p:nvCxnSpPr>
          <p:cNvPr id="9" name="肘形接點 8"/>
          <p:cNvCxnSpPr>
            <a:stCxn id="5" idx="2"/>
            <a:endCxn id="10" idx="0"/>
          </p:cNvCxnSpPr>
          <p:nvPr/>
        </p:nvCxnSpPr>
        <p:spPr>
          <a:xfrm rot="16200000" flipH="1">
            <a:off x="2878318" y="3820431"/>
            <a:ext cx="414693" cy="1"/>
          </a:xfrm>
          <a:prstGeom prst="bentConnector3">
            <a:avLst>
              <a:gd name="adj1" fmla="val 50000"/>
            </a:avLst>
          </a:prstGeom>
          <a:ln w="38100">
            <a:solidFill>
              <a:srgbClr val="0070C0"/>
            </a:solidFill>
            <a:tailEnd type="triangle"/>
          </a:ln>
        </p:spPr>
        <p:style>
          <a:lnRef idx="3">
            <a:schemeClr val="accent3"/>
          </a:lnRef>
          <a:fillRef idx="0">
            <a:schemeClr val="accent3"/>
          </a:fillRef>
          <a:effectRef idx="2">
            <a:schemeClr val="accent3"/>
          </a:effectRef>
          <a:fontRef idx="minor">
            <a:schemeClr val="tx1"/>
          </a:fontRef>
        </p:style>
      </p:cxnSp>
      <p:sp>
        <p:nvSpPr>
          <p:cNvPr id="10" name="矩形 9"/>
          <p:cNvSpPr/>
          <p:nvPr/>
        </p:nvSpPr>
        <p:spPr>
          <a:xfrm>
            <a:off x="2481910" y="4027779"/>
            <a:ext cx="1207510" cy="72371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a:solidFill>
                  <a:schemeClr val="tx1"/>
                </a:solidFill>
              </a:rPr>
              <a:t>?</a:t>
            </a:r>
            <a:endParaRPr lang="zh-TW" altLang="en-US" sz="2400" dirty="0">
              <a:solidFill>
                <a:schemeClr val="tx1"/>
              </a:solidFill>
            </a:endParaRPr>
          </a:p>
        </p:txBody>
      </p:sp>
      <p:cxnSp>
        <p:nvCxnSpPr>
          <p:cNvPr id="16" name="肘形接點 15"/>
          <p:cNvCxnSpPr>
            <a:stCxn id="10" idx="2"/>
            <a:endCxn id="6" idx="0"/>
          </p:cNvCxnSpPr>
          <p:nvPr/>
        </p:nvCxnSpPr>
        <p:spPr>
          <a:xfrm rot="16200000" flipH="1">
            <a:off x="2906293" y="4930864"/>
            <a:ext cx="358745" cy="1"/>
          </a:xfrm>
          <a:prstGeom prst="bentConnector3">
            <a:avLst>
              <a:gd name="adj1" fmla="val 50000"/>
            </a:avLst>
          </a:prstGeom>
          <a:ln w="38100">
            <a:solidFill>
              <a:srgbClr val="0070C0"/>
            </a:solidFill>
            <a:tailEnd type="triangle"/>
          </a:ln>
        </p:spPr>
        <p:style>
          <a:lnRef idx="3">
            <a:schemeClr val="accent3"/>
          </a:lnRef>
          <a:fillRef idx="0">
            <a:schemeClr val="accent3"/>
          </a:fillRef>
          <a:effectRef idx="2">
            <a:schemeClr val="accent3"/>
          </a:effectRef>
          <a:fontRef idx="minor">
            <a:schemeClr val="tx1"/>
          </a:fontRef>
        </p:style>
      </p:cxnSp>
      <p:cxnSp>
        <p:nvCxnSpPr>
          <p:cNvPr id="20" name="肘形接點 19"/>
          <p:cNvCxnSpPr>
            <a:stCxn id="7" idx="1"/>
            <a:endCxn id="5" idx="3"/>
          </p:cNvCxnSpPr>
          <p:nvPr/>
        </p:nvCxnSpPr>
        <p:spPr>
          <a:xfrm rot="10800000">
            <a:off x="3615552" y="3413031"/>
            <a:ext cx="3002172" cy="1824"/>
          </a:xfrm>
          <a:prstGeom prst="bentConnector3">
            <a:avLst>
              <a:gd name="adj1" fmla="val 50000"/>
            </a:avLst>
          </a:prstGeom>
          <a:ln w="50800">
            <a:solidFill>
              <a:srgbClr val="0070C0"/>
            </a:solidFill>
            <a:tailEnd type="stealth"/>
          </a:ln>
        </p:spPr>
        <p:style>
          <a:lnRef idx="3">
            <a:schemeClr val="accent3"/>
          </a:lnRef>
          <a:fillRef idx="0">
            <a:schemeClr val="accent3"/>
          </a:fillRef>
          <a:effectRef idx="2">
            <a:schemeClr val="accent3"/>
          </a:effectRef>
          <a:fontRef idx="minor">
            <a:schemeClr val="tx1"/>
          </a:fontRef>
        </p:style>
      </p:cxnSp>
      <p:cxnSp>
        <p:nvCxnSpPr>
          <p:cNvPr id="25" name="肘形接點 24"/>
          <p:cNvCxnSpPr>
            <a:stCxn id="8" idx="1"/>
            <a:endCxn id="6" idx="3"/>
          </p:cNvCxnSpPr>
          <p:nvPr/>
        </p:nvCxnSpPr>
        <p:spPr>
          <a:xfrm rot="10800000">
            <a:off x="3689422" y="5310294"/>
            <a:ext cx="2928303" cy="2643"/>
          </a:xfrm>
          <a:prstGeom prst="bentConnector3">
            <a:avLst>
              <a:gd name="adj1" fmla="val 50000"/>
            </a:avLst>
          </a:prstGeom>
          <a:ln w="50800">
            <a:solidFill>
              <a:srgbClr val="0070C0"/>
            </a:solidFill>
            <a:headEnd type="stealth"/>
            <a:tailEnd type="none"/>
          </a:ln>
        </p:spPr>
        <p:style>
          <a:lnRef idx="3">
            <a:schemeClr val="accent3"/>
          </a:lnRef>
          <a:fillRef idx="0">
            <a:schemeClr val="accent3"/>
          </a:fillRef>
          <a:effectRef idx="2">
            <a:schemeClr val="accent3"/>
          </a:effectRef>
          <a:fontRef idx="minor">
            <a:schemeClr val="tx1"/>
          </a:fontRef>
        </p:style>
      </p:cxnSp>
      <p:sp>
        <p:nvSpPr>
          <p:cNvPr id="31" name="Text Box 13"/>
          <p:cNvSpPr txBox="1">
            <a:spLocks noChangeArrowheads="1"/>
          </p:cNvSpPr>
          <p:nvPr/>
        </p:nvSpPr>
        <p:spPr bwMode="auto">
          <a:xfrm>
            <a:off x="4733246" y="3396364"/>
            <a:ext cx="11242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dirty="0"/>
              <a:t>Percepts</a:t>
            </a:r>
          </a:p>
        </p:txBody>
      </p:sp>
      <p:sp>
        <p:nvSpPr>
          <p:cNvPr id="32" name="Text Box 14"/>
          <p:cNvSpPr txBox="1">
            <a:spLocks noChangeArrowheads="1"/>
          </p:cNvSpPr>
          <p:nvPr/>
        </p:nvSpPr>
        <p:spPr bwMode="auto">
          <a:xfrm>
            <a:off x="4810607" y="4930864"/>
            <a:ext cx="9694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dirty="0"/>
              <a:t>Actions</a:t>
            </a:r>
          </a:p>
        </p:txBody>
      </p:sp>
    </p:spTree>
    <p:extLst>
      <p:ext uri="{BB962C8B-B14F-4D97-AF65-F5344CB8AC3E}">
        <p14:creationId xmlns:p14="http://schemas.microsoft.com/office/powerpoint/2010/main" val="901471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TW">
                <a:ea typeface="新細明體" panose="02020500000000000000" pitchFamily="18" charset="-120"/>
              </a:rPr>
              <a:t>Agents (</a:t>
            </a:r>
            <a:r>
              <a:rPr lang="en-US" altLang="zh-TW" i="1">
                <a:ea typeface="新細明體" panose="02020500000000000000" pitchFamily="18" charset="-120"/>
              </a:rPr>
              <a:t>Cont</a:t>
            </a:r>
            <a:r>
              <a:rPr lang="en-US" altLang="zh-TW">
                <a:ea typeface="新細明體" panose="02020500000000000000" pitchFamily="18" charset="-120"/>
              </a:rPr>
              <a:t>.)</a:t>
            </a:r>
          </a:p>
        </p:txBody>
      </p:sp>
      <p:sp>
        <p:nvSpPr>
          <p:cNvPr id="39939" name="Rectangle 3"/>
          <p:cNvSpPr>
            <a:spLocks noGrp="1" noChangeArrowheads="1"/>
          </p:cNvSpPr>
          <p:nvPr>
            <p:ph type="body" idx="1"/>
          </p:nvPr>
        </p:nvSpPr>
        <p:spPr/>
        <p:txBody>
          <a:bodyPr/>
          <a:lstStyle/>
          <a:p>
            <a:pPr>
              <a:lnSpc>
                <a:spcPct val="90000"/>
              </a:lnSpc>
            </a:pPr>
            <a:r>
              <a:rPr lang="en-US" altLang="zh-TW" sz="2800">
                <a:ea typeface="新細明體" panose="02020500000000000000" pitchFamily="18" charset="-120"/>
              </a:rPr>
              <a:t>Human agent</a:t>
            </a:r>
          </a:p>
          <a:p>
            <a:pPr lvl="1">
              <a:lnSpc>
                <a:spcPct val="90000"/>
              </a:lnSpc>
            </a:pPr>
            <a:r>
              <a:rPr lang="en-US" altLang="zh-TW" sz="2400">
                <a:ea typeface="新細明體" panose="02020500000000000000" pitchFamily="18" charset="-120"/>
              </a:rPr>
              <a:t>Sensors: eyes, ears, and other organs</a:t>
            </a:r>
          </a:p>
          <a:p>
            <a:pPr lvl="1">
              <a:lnSpc>
                <a:spcPct val="90000"/>
              </a:lnSpc>
            </a:pPr>
            <a:r>
              <a:rPr lang="en-US" altLang="zh-TW" sz="2400">
                <a:ea typeface="新細明體" panose="02020500000000000000" pitchFamily="18" charset="-120"/>
              </a:rPr>
              <a:t>Actuators: hands, legs, mouth, and other body parts</a:t>
            </a:r>
          </a:p>
          <a:p>
            <a:pPr>
              <a:lnSpc>
                <a:spcPct val="90000"/>
              </a:lnSpc>
            </a:pPr>
            <a:r>
              <a:rPr lang="en-US" altLang="zh-TW" sz="2800">
                <a:ea typeface="新細明體" panose="02020500000000000000" pitchFamily="18" charset="-120"/>
              </a:rPr>
              <a:t>Robotic agent:</a:t>
            </a:r>
          </a:p>
          <a:p>
            <a:pPr lvl="1">
              <a:lnSpc>
                <a:spcPct val="90000"/>
              </a:lnSpc>
            </a:pPr>
            <a:r>
              <a:rPr lang="en-US" altLang="zh-TW" sz="2400">
                <a:ea typeface="新細明體" panose="02020500000000000000" pitchFamily="18" charset="-120"/>
              </a:rPr>
              <a:t>Sensors: cameras and infrared range finders</a:t>
            </a:r>
          </a:p>
          <a:p>
            <a:pPr lvl="1">
              <a:lnSpc>
                <a:spcPct val="90000"/>
              </a:lnSpc>
            </a:pPr>
            <a:r>
              <a:rPr lang="en-US" altLang="zh-TW" sz="2400">
                <a:ea typeface="新細明體" panose="02020500000000000000" pitchFamily="18" charset="-120"/>
              </a:rPr>
              <a:t>Actuators: various motors</a:t>
            </a:r>
          </a:p>
        </p:txBody>
      </p:sp>
      <p:pic>
        <p:nvPicPr>
          <p:cNvPr id="39940" name="Picture 4" descr="agent-environment"/>
          <p:cNvPicPr>
            <a:picLocks noChangeAspect="1" noChangeArrowheads="1"/>
          </p:cNvPicPr>
          <p:nvPr/>
        </p:nvPicPr>
        <p:blipFill>
          <a:blip r:embed="rId2">
            <a:lum bright="-18000" contrast="30000"/>
            <a:extLst>
              <a:ext uri="{28A0092B-C50C-407E-A947-70E740481C1C}">
                <a14:useLocalDpi xmlns:a14="http://schemas.microsoft.com/office/drawing/2010/main" val="0"/>
              </a:ext>
            </a:extLst>
          </a:blip>
          <a:srcRect/>
          <a:stretch>
            <a:fillRect/>
          </a:stretch>
        </p:blipFill>
        <p:spPr bwMode="auto">
          <a:xfrm>
            <a:off x="2460625" y="4149725"/>
            <a:ext cx="4343400"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20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TW"/>
              <a:t>Agents and Environments</a:t>
            </a:r>
          </a:p>
        </p:txBody>
      </p:sp>
      <p:sp>
        <p:nvSpPr>
          <p:cNvPr id="40963" name="Rectangle 3"/>
          <p:cNvSpPr>
            <a:spLocks noGrp="1" noChangeArrowheads="1"/>
          </p:cNvSpPr>
          <p:nvPr>
            <p:ph type="body" idx="1"/>
          </p:nvPr>
        </p:nvSpPr>
        <p:spPr/>
        <p:txBody>
          <a:bodyPr/>
          <a:lstStyle/>
          <a:p>
            <a:r>
              <a:rPr lang="en-US" altLang="zh-TW" dirty="0"/>
              <a:t>The </a:t>
            </a:r>
            <a:r>
              <a:rPr lang="en-US" altLang="zh-TW" dirty="0">
                <a:solidFill>
                  <a:srgbClr val="FF0000"/>
                </a:solidFill>
              </a:rPr>
              <a:t>agent function </a:t>
            </a:r>
            <a:r>
              <a:rPr lang="en-US" altLang="zh-TW" dirty="0"/>
              <a:t>maps from percept histories to actions:</a:t>
            </a:r>
          </a:p>
          <a:p>
            <a:pPr marL="0" indent="0" algn="ctr">
              <a:buNone/>
            </a:pPr>
            <a:r>
              <a:rPr lang="en-US" altLang="zh-TW" dirty="0"/>
              <a:t>[</a:t>
            </a:r>
            <a:r>
              <a:rPr lang="en-US" altLang="zh-TW" i="1" dirty="0">
                <a:latin typeface="+mj-lt"/>
              </a:rPr>
              <a:t>f</a:t>
            </a:r>
            <a:r>
              <a:rPr lang="en-US" altLang="zh-TW" dirty="0"/>
              <a:t>: </a:t>
            </a:r>
            <a:r>
              <a:rPr lang="en-US" altLang="zh-TW" i="1" dirty="0">
                <a:latin typeface="Monotype Corsiva" panose="03010101010201010101" pitchFamily="66" charset="0"/>
              </a:rPr>
              <a:t>P*</a:t>
            </a:r>
            <a:r>
              <a:rPr lang="en-US" altLang="zh-TW" dirty="0"/>
              <a:t> </a:t>
            </a:r>
            <a:r>
              <a:rPr lang="en-US" altLang="zh-TW" dirty="0">
                <a:sym typeface="Wingdings" panose="05000000000000000000" pitchFamily="2" charset="2"/>
              </a:rPr>
              <a:t></a:t>
            </a:r>
            <a:r>
              <a:rPr lang="en-US" altLang="zh-TW" dirty="0"/>
              <a:t> </a:t>
            </a:r>
            <a:r>
              <a:rPr lang="en-US" altLang="zh-TW" i="1" dirty="0">
                <a:latin typeface="Monotype Corsiva" panose="03010101010201010101" pitchFamily="66" charset="0"/>
              </a:rPr>
              <a:t>A</a:t>
            </a:r>
            <a:r>
              <a:rPr lang="en-US" altLang="zh-TW" dirty="0"/>
              <a:t>]</a:t>
            </a:r>
          </a:p>
          <a:p>
            <a:r>
              <a:rPr lang="en-US" altLang="zh-TW" dirty="0"/>
              <a:t>The </a:t>
            </a:r>
            <a:r>
              <a:rPr lang="en-US" altLang="zh-TW" dirty="0">
                <a:solidFill>
                  <a:srgbClr val="FF0000"/>
                </a:solidFill>
              </a:rPr>
              <a:t>agent program </a:t>
            </a:r>
            <a:r>
              <a:rPr lang="en-US" altLang="zh-TW" dirty="0"/>
              <a:t>runs on the physical architecture to produce </a:t>
            </a:r>
            <a:r>
              <a:rPr lang="en-US" altLang="zh-TW" i="1" dirty="0">
                <a:latin typeface="+mj-lt"/>
              </a:rPr>
              <a:t>f</a:t>
            </a:r>
          </a:p>
          <a:p>
            <a:r>
              <a:rPr lang="en-US" altLang="zh-TW" dirty="0"/>
              <a:t>agent = architecture + program</a:t>
            </a:r>
          </a:p>
        </p:txBody>
      </p:sp>
    </p:spTree>
    <p:extLst>
      <p:ext uri="{BB962C8B-B14F-4D97-AF65-F5344CB8AC3E}">
        <p14:creationId xmlns:p14="http://schemas.microsoft.com/office/powerpoint/2010/main" val="1657374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zh-TW">
                <a:ea typeface="新細明體" panose="02020500000000000000" pitchFamily="18" charset="-120"/>
              </a:rPr>
              <a:t>Vacuum-Cleaner World</a:t>
            </a:r>
          </a:p>
        </p:txBody>
      </p:sp>
      <p:sp>
        <p:nvSpPr>
          <p:cNvPr id="41987" name="Rectangle 3"/>
          <p:cNvSpPr>
            <a:spLocks noGrp="1" noChangeArrowheads="1"/>
          </p:cNvSpPr>
          <p:nvPr>
            <p:ph type="body" idx="1"/>
          </p:nvPr>
        </p:nvSpPr>
        <p:spPr/>
        <p:txBody>
          <a:bodyPr/>
          <a:lstStyle/>
          <a:p>
            <a:endParaRPr lang="en-US" altLang="zh-TW">
              <a:ea typeface="新細明體" panose="02020500000000000000" pitchFamily="18" charset="-120"/>
            </a:endParaRPr>
          </a:p>
          <a:p>
            <a:endParaRPr lang="en-US" altLang="zh-TW">
              <a:ea typeface="新細明體" panose="02020500000000000000" pitchFamily="18" charset="-120"/>
            </a:endParaRPr>
          </a:p>
          <a:p>
            <a:endParaRPr lang="en-US" altLang="zh-TW">
              <a:ea typeface="新細明體" panose="02020500000000000000" pitchFamily="18" charset="-120"/>
            </a:endParaRPr>
          </a:p>
          <a:p>
            <a:endParaRPr lang="en-US" altLang="zh-TW">
              <a:ea typeface="新細明體" panose="02020500000000000000" pitchFamily="18" charset="-120"/>
            </a:endParaRPr>
          </a:p>
          <a:p>
            <a:r>
              <a:rPr lang="en-US" altLang="zh-TW">
                <a:ea typeface="新細明體" panose="02020500000000000000" pitchFamily="18" charset="-120"/>
              </a:rPr>
              <a:t>Percepts: location and contents, e.g., [A,Dirty]</a:t>
            </a:r>
          </a:p>
          <a:p>
            <a:r>
              <a:rPr lang="en-US" altLang="zh-TW">
                <a:ea typeface="新細明體" panose="02020500000000000000" pitchFamily="18" charset="-120"/>
              </a:rPr>
              <a:t>Actions: </a:t>
            </a:r>
            <a:r>
              <a:rPr lang="en-US" altLang="zh-TW" i="1">
                <a:ea typeface="新細明體" panose="02020500000000000000" pitchFamily="18" charset="-120"/>
              </a:rPr>
              <a:t>Left</a:t>
            </a:r>
            <a:r>
              <a:rPr lang="en-US" altLang="zh-TW">
                <a:ea typeface="新細明體" panose="02020500000000000000" pitchFamily="18" charset="-120"/>
              </a:rPr>
              <a:t>, </a:t>
            </a:r>
            <a:r>
              <a:rPr lang="en-US" altLang="zh-TW" i="1">
                <a:ea typeface="新細明體" panose="02020500000000000000" pitchFamily="18" charset="-120"/>
              </a:rPr>
              <a:t>Right</a:t>
            </a:r>
            <a:r>
              <a:rPr lang="en-US" altLang="zh-TW">
                <a:ea typeface="新細明體" panose="02020500000000000000" pitchFamily="18" charset="-120"/>
              </a:rPr>
              <a:t>, </a:t>
            </a:r>
            <a:r>
              <a:rPr lang="en-US" altLang="zh-TW" i="1">
                <a:ea typeface="新細明體" panose="02020500000000000000" pitchFamily="18" charset="-120"/>
              </a:rPr>
              <a:t>Suck</a:t>
            </a:r>
            <a:r>
              <a:rPr lang="en-US" altLang="zh-TW">
                <a:ea typeface="新細明體" panose="02020500000000000000" pitchFamily="18" charset="-120"/>
              </a:rPr>
              <a:t>, </a:t>
            </a:r>
            <a:r>
              <a:rPr lang="en-US" altLang="zh-TW" i="1">
                <a:ea typeface="新細明體" panose="02020500000000000000" pitchFamily="18" charset="-120"/>
              </a:rPr>
              <a:t>NoOp</a:t>
            </a:r>
            <a:endParaRPr lang="en-US" altLang="zh-TW">
              <a:ea typeface="新細明體" panose="02020500000000000000" pitchFamily="18" charset="-120"/>
            </a:endParaRPr>
          </a:p>
        </p:txBody>
      </p:sp>
      <p:pic>
        <p:nvPicPr>
          <p:cNvPr id="41988" name="Picture 4" descr="vacuum2-environ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2060848"/>
            <a:ext cx="33528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43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TW">
                <a:ea typeface="新細明體" panose="02020500000000000000" pitchFamily="18" charset="-120"/>
              </a:rPr>
              <a:t>A Vacuum-Cleaner Agent</a:t>
            </a:r>
          </a:p>
        </p:txBody>
      </p:sp>
      <p:graphicFrame>
        <p:nvGraphicFramePr>
          <p:cNvPr id="43012" name="Object 4"/>
          <p:cNvGraphicFramePr>
            <a:graphicFrameLocks noChangeAspect="1"/>
          </p:cNvGraphicFramePr>
          <p:nvPr/>
        </p:nvGraphicFramePr>
        <p:xfrm>
          <a:off x="990600" y="1752600"/>
          <a:ext cx="6672263" cy="4284663"/>
        </p:xfrm>
        <a:graphic>
          <a:graphicData uri="http://schemas.openxmlformats.org/presentationml/2006/ole">
            <mc:AlternateContent xmlns:mc="http://schemas.openxmlformats.org/markup-compatibility/2006">
              <mc:Choice xmlns:v="urn:schemas-microsoft-com:vml" Requires="v">
                <p:oleObj name="工作表" r:id="rId2" imgW="6675283" imgH="4282625" progId="Excel.Sheet.8">
                  <p:embed/>
                </p:oleObj>
              </mc:Choice>
              <mc:Fallback>
                <p:oleObj name="工作表" r:id="rId2" imgW="6675283" imgH="4282625" progId="Excel.Sheet.8">
                  <p:embed/>
                  <p:pic>
                    <p:nvPicPr>
                      <p:cNvPr id="4301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752600"/>
                        <a:ext cx="6672263" cy="428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38606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TW">
                <a:ea typeface="新細明體" panose="02020500000000000000" pitchFamily="18" charset="-120"/>
              </a:rPr>
              <a:t>Rational Agents</a:t>
            </a:r>
          </a:p>
        </p:txBody>
      </p:sp>
      <p:sp>
        <p:nvSpPr>
          <p:cNvPr id="44035" name="Rectangle 3"/>
          <p:cNvSpPr>
            <a:spLocks noGrp="1" noChangeArrowheads="1"/>
          </p:cNvSpPr>
          <p:nvPr>
            <p:ph type="body" idx="1"/>
          </p:nvPr>
        </p:nvSpPr>
        <p:spPr/>
        <p:txBody>
          <a:bodyPr>
            <a:normAutofit lnSpcReduction="10000"/>
          </a:bodyPr>
          <a:lstStyle/>
          <a:p>
            <a:pPr>
              <a:lnSpc>
                <a:spcPct val="90000"/>
              </a:lnSpc>
            </a:pPr>
            <a:r>
              <a:rPr lang="en-US" altLang="zh-TW" sz="2800" dirty="0">
                <a:ea typeface="新細明體" panose="02020500000000000000" pitchFamily="18" charset="-120"/>
              </a:rPr>
              <a:t>An agent should strive to "do the right thing", based on what it can perceive and the actions it can perform. The right action is the one that will cause the agent to be most successful</a:t>
            </a:r>
            <a:endParaRPr lang="en-US" altLang="zh-TW" sz="2800" dirty="0">
              <a:solidFill>
                <a:srgbClr val="0000FF"/>
              </a:solidFill>
              <a:ea typeface="新細明體" panose="02020500000000000000" pitchFamily="18" charset="-120"/>
            </a:endParaRPr>
          </a:p>
          <a:p>
            <a:pPr>
              <a:lnSpc>
                <a:spcPct val="90000"/>
              </a:lnSpc>
            </a:pPr>
            <a:r>
              <a:rPr lang="en-US" altLang="zh-TW" sz="2800" dirty="0">
                <a:solidFill>
                  <a:srgbClr val="0000FF"/>
                </a:solidFill>
                <a:ea typeface="新細明體" panose="02020500000000000000" pitchFamily="18" charset="-120"/>
              </a:rPr>
              <a:t>Performance measure</a:t>
            </a:r>
            <a:r>
              <a:rPr lang="en-US" altLang="zh-TW" sz="2800" dirty="0">
                <a:ea typeface="新細明體" panose="02020500000000000000" pitchFamily="18" charset="-120"/>
              </a:rPr>
              <a:t>: An objective criterion for success of an agent's behavior</a:t>
            </a:r>
          </a:p>
          <a:p>
            <a:pPr>
              <a:lnSpc>
                <a:spcPct val="90000"/>
              </a:lnSpc>
            </a:pPr>
            <a:r>
              <a:rPr lang="en-US" altLang="zh-TW" sz="2800" dirty="0">
                <a:ea typeface="新細明體" panose="02020500000000000000" pitchFamily="18" charset="-120"/>
              </a:rPr>
              <a:t>E.g., performance measure of a vacuum-cleaner agent could be amount of dirt cleaned up, amount of time taken, amount of electricity consumed, amount of noise generated, etc.</a:t>
            </a:r>
          </a:p>
        </p:txBody>
      </p:sp>
    </p:spTree>
    <p:extLst>
      <p:ext uri="{BB962C8B-B14F-4D97-AF65-F5344CB8AC3E}">
        <p14:creationId xmlns:p14="http://schemas.microsoft.com/office/powerpoint/2010/main" val="4739707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TW"/>
              <a:t>Rational Agents</a:t>
            </a:r>
          </a:p>
        </p:txBody>
      </p:sp>
      <p:sp>
        <p:nvSpPr>
          <p:cNvPr id="45059" name="Rectangle 3"/>
          <p:cNvSpPr>
            <a:spLocks noGrp="1" noChangeArrowheads="1"/>
          </p:cNvSpPr>
          <p:nvPr>
            <p:ph type="body" idx="1"/>
          </p:nvPr>
        </p:nvSpPr>
        <p:spPr/>
        <p:txBody>
          <a:bodyPr/>
          <a:lstStyle/>
          <a:p>
            <a:r>
              <a:rPr lang="en-US" altLang="zh-TW" dirty="0">
                <a:solidFill>
                  <a:srgbClr val="FF0000"/>
                </a:solidFill>
              </a:rPr>
              <a:t>Rational Agent</a:t>
            </a:r>
            <a:r>
              <a:rPr lang="en-US" altLang="zh-TW" dirty="0"/>
              <a:t>: For each possible percept sequence, a rational agent should select an action that is expected to maximize its performance measure, given the evidence provided by the percept sequence and whatever built-in knowledge the agent has.</a:t>
            </a:r>
          </a:p>
        </p:txBody>
      </p:sp>
    </p:spTree>
    <p:extLst>
      <p:ext uri="{BB962C8B-B14F-4D97-AF65-F5344CB8AC3E}">
        <p14:creationId xmlns:p14="http://schemas.microsoft.com/office/powerpoint/2010/main" val="3215790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title"/>
          </p:nvPr>
        </p:nvSpPr>
        <p:spPr/>
        <p:txBody>
          <a:bodyPr/>
          <a:lstStyle/>
          <a:p>
            <a:r>
              <a:rPr lang="en-US" altLang="zh-TW">
                <a:ea typeface="新細明體" panose="02020500000000000000" pitchFamily="18" charset="-120"/>
              </a:rPr>
              <a:t>Rational Agents</a:t>
            </a:r>
          </a:p>
        </p:txBody>
      </p:sp>
      <p:sp>
        <p:nvSpPr>
          <p:cNvPr id="46084" name="Rectangle 4"/>
          <p:cNvSpPr>
            <a:spLocks noGrp="1" noChangeArrowheads="1"/>
          </p:cNvSpPr>
          <p:nvPr>
            <p:ph type="body" idx="1"/>
          </p:nvPr>
        </p:nvSpPr>
        <p:spPr/>
        <p:txBody>
          <a:bodyPr/>
          <a:lstStyle/>
          <a:p>
            <a:pPr>
              <a:lnSpc>
                <a:spcPct val="90000"/>
              </a:lnSpc>
            </a:pPr>
            <a:r>
              <a:rPr lang="en-US" altLang="zh-TW" dirty="0">
                <a:ea typeface="新細明體" panose="02020500000000000000" pitchFamily="18" charset="-120"/>
              </a:rPr>
              <a:t>Rationality is distinct from omniscience (all-knowing with infinite knowledge)</a:t>
            </a:r>
          </a:p>
          <a:p>
            <a:pPr>
              <a:lnSpc>
                <a:spcPct val="90000"/>
              </a:lnSpc>
            </a:pPr>
            <a:r>
              <a:rPr lang="en-US" altLang="zh-TW" dirty="0">
                <a:ea typeface="新細明體" panose="02020500000000000000" pitchFamily="18" charset="-120"/>
              </a:rPr>
              <a:t>Agents can perform actions in order to modify future percepts so as to obtain useful information (information gathering, exploration)</a:t>
            </a:r>
          </a:p>
          <a:p>
            <a:pPr>
              <a:lnSpc>
                <a:spcPct val="90000"/>
              </a:lnSpc>
            </a:pPr>
            <a:r>
              <a:rPr lang="en-US" altLang="zh-TW" dirty="0">
                <a:ea typeface="新細明體" panose="02020500000000000000" pitchFamily="18" charset="-120"/>
              </a:rPr>
              <a:t>An agent is </a:t>
            </a:r>
            <a:r>
              <a:rPr lang="en-US" altLang="zh-TW" dirty="0">
                <a:solidFill>
                  <a:srgbClr val="FF0000"/>
                </a:solidFill>
                <a:ea typeface="新細明體" panose="02020500000000000000" pitchFamily="18" charset="-120"/>
              </a:rPr>
              <a:t>autonomous</a:t>
            </a:r>
            <a:r>
              <a:rPr lang="en-US" altLang="zh-TW" dirty="0">
                <a:ea typeface="新細明體" panose="02020500000000000000" pitchFamily="18" charset="-120"/>
              </a:rPr>
              <a:t> if its behavior is determined by its own experience (with ability to learn and adapt)</a:t>
            </a:r>
          </a:p>
        </p:txBody>
      </p:sp>
    </p:spTree>
    <p:extLst>
      <p:ext uri="{BB962C8B-B14F-4D97-AF65-F5344CB8AC3E}">
        <p14:creationId xmlns:p14="http://schemas.microsoft.com/office/powerpoint/2010/main" val="6383561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608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TW">
                <a:ea typeface="新細明體" panose="02020500000000000000" pitchFamily="18" charset="-120"/>
              </a:rPr>
              <a:t>PEAS</a:t>
            </a:r>
          </a:p>
        </p:txBody>
      </p:sp>
      <p:sp>
        <p:nvSpPr>
          <p:cNvPr id="47107" name="Rectangle 3"/>
          <p:cNvSpPr>
            <a:spLocks noGrp="1" noChangeArrowheads="1"/>
          </p:cNvSpPr>
          <p:nvPr>
            <p:ph type="body" idx="1"/>
          </p:nvPr>
        </p:nvSpPr>
        <p:spPr/>
        <p:txBody>
          <a:bodyPr>
            <a:normAutofit lnSpcReduction="10000"/>
          </a:bodyPr>
          <a:lstStyle/>
          <a:p>
            <a:pPr>
              <a:lnSpc>
                <a:spcPct val="90000"/>
              </a:lnSpc>
            </a:pPr>
            <a:r>
              <a:rPr lang="en-US" altLang="zh-TW" sz="2800">
                <a:ea typeface="新細明體" panose="02020500000000000000" pitchFamily="18" charset="-120"/>
              </a:rPr>
              <a:t>PEAS: </a:t>
            </a:r>
            <a:r>
              <a:rPr lang="en-US" altLang="zh-TW" sz="2800">
                <a:solidFill>
                  <a:srgbClr val="FF0000"/>
                </a:solidFill>
                <a:ea typeface="新細明體" panose="02020500000000000000" pitchFamily="18" charset="-120"/>
              </a:rPr>
              <a:t>P</a:t>
            </a:r>
            <a:r>
              <a:rPr lang="en-US" altLang="zh-TW" sz="2800">
                <a:ea typeface="新細明體" panose="02020500000000000000" pitchFamily="18" charset="-120"/>
              </a:rPr>
              <a:t>erformance measure, </a:t>
            </a:r>
            <a:r>
              <a:rPr lang="en-US" altLang="zh-TW" sz="2800">
                <a:solidFill>
                  <a:srgbClr val="FF0000"/>
                </a:solidFill>
                <a:ea typeface="新細明體" panose="02020500000000000000" pitchFamily="18" charset="-120"/>
              </a:rPr>
              <a:t>E</a:t>
            </a:r>
            <a:r>
              <a:rPr lang="en-US" altLang="zh-TW" sz="2800">
                <a:ea typeface="新細明體" panose="02020500000000000000" pitchFamily="18" charset="-120"/>
              </a:rPr>
              <a:t>nvironment, </a:t>
            </a:r>
            <a:r>
              <a:rPr lang="en-US" altLang="zh-TW" sz="2800">
                <a:solidFill>
                  <a:srgbClr val="FF0000"/>
                </a:solidFill>
                <a:ea typeface="新細明體" panose="02020500000000000000" pitchFamily="18" charset="-120"/>
              </a:rPr>
              <a:t>A</a:t>
            </a:r>
            <a:r>
              <a:rPr lang="en-US" altLang="zh-TW" sz="2800">
                <a:ea typeface="新細明體" panose="02020500000000000000" pitchFamily="18" charset="-120"/>
              </a:rPr>
              <a:t>ctuators, </a:t>
            </a:r>
            <a:r>
              <a:rPr lang="en-US" altLang="zh-TW" sz="2800">
                <a:solidFill>
                  <a:srgbClr val="FF0000"/>
                </a:solidFill>
                <a:ea typeface="新細明體" panose="02020500000000000000" pitchFamily="18" charset="-120"/>
              </a:rPr>
              <a:t>S</a:t>
            </a:r>
            <a:r>
              <a:rPr lang="en-US" altLang="zh-TW" sz="2800">
                <a:ea typeface="新細明體" panose="02020500000000000000" pitchFamily="18" charset="-120"/>
              </a:rPr>
              <a:t>ensors</a:t>
            </a:r>
          </a:p>
          <a:p>
            <a:pPr>
              <a:lnSpc>
                <a:spcPct val="90000"/>
              </a:lnSpc>
            </a:pPr>
            <a:r>
              <a:rPr lang="en-US" altLang="zh-TW" sz="2800">
                <a:ea typeface="新細明體" panose="02020500000000000000" pitchFamily="18" charset="-120"/>
              </a:rPr>
              <a:t>Must first specify the setting for intelligent agent design</a:t>
            </a:r>
          </a:p>
          <a:p>
            <a:pPr>
              <a:lnSpc>
                <a:spcPct val="90000"/>
              </a:lnSpc>
            </a:pPr>
            <a:r>
              <a:rPr lang="en-US" altLang="zh-TW" sz="2800">
                <a:ea typeface="新細明體" panose="02020500000000000000" pitchFamily="18" charset="-120"/>
              </a:rPr>
              <a:t>Consider, e.g., the task of designing an automated taxi driver:</a:t>
            </a:r>
          </a:p>
          <a:p>
            <a:pPr lvl="1">
              <a:lnSpc>
                <a:spcPct val="90000"/>
              </a:lnSpc>
            </a:pPr>
            <a:r>
              <a:rPr lang="en-US" altLang="zh-TW" sz="2400">
                <a:ea typeface="新細明體" panose="02020500000000000000" pitchFamily="18" charset="-120"/>
              </a:rPr>
              <a:t>Performance measure?</a:t>
            </a:r>
          </a:p>
          <a:p>
            <a:pPr lvl="1">
              <a:lnSpc>
                <a:spcPct val="90000"/>
              </a:lnSpc>
            </a:pPr>
            <a:r>
              <a:rPr lang="en-US" altLang="zh-TW" sz="2400">
                <a:ea typeface="新細明體" panose="02020500000000000000" pitchFamily="18" charset="-120"/>
              </a:rPr>
              <a:t>Environment?</a:t>
            </a:r>
          </a:p>
          <a:p>
            <a:pPr lvl="1">
              <a:lnSpc>
                <a:spcPct val="90000"/>
              </a:lnSpc>
            </a:pPr>
            <a:r>
              <a:rPr lang="en-US" altLang="zh-TW" sz="2400">
                <a:ea typeface="新細明體" panose="02020500000000000000" pitchFamily="18" charset="-120"/>
              </a:rPr>
              <a:t>Actuators?</a:t>
            </a:r>
          </a:p>
          <a:p>
            <a:pPr lvl="1">
              <a:lnSpc>
                <a:spcPct val="90000"/>
              </a:lnSpc>
            </a:pPr>
            <a:r>
              <a:rPr lang="en-US" altLang="zh-TW" sz="2400">
                <a:ea typeface="新細明體" panose="02020500000000000000" pitchFamily="18" charset="-120"/>
              </a:rPr>
              <a:t>Sensors?</a:t>
            </a:r>
          </a:p>
        </p:txBody>
      </p:sp>
    </p:spTree>
    <p:extLst>
      <p:ext uri="{BB962C8B-B14F-4D97-AF65-F5344CB8AC3E}">
        <p14:creationId xmlns:p14="http://schemas.microsoft.com/office/powerpoint/2010/main" val="1885577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PEAS</a:t>
            </a:r>
            <a:endParaRPr lang="zh-TW" altLang="en-US" dirty="0"/>
          </a:p>
        </p:txBody>
      </p:sp>
      <p:sp>
        <p:nvSpPr>
          <p:cNvPr id="3" name="內容版面配置區 2"/>
          <p:cNvSpPr>
            <a:spLocks noGrp="1"/>
          </p:cNvSpPr>
          <p:nvPr>
            <p:ph idx="1"/>
          </p:nvPr>
        </p:nvSpPr>
        <p:spPr/>
        <p:txBody>
          <a:bodyPr/>
          <a:lstStyle/>
          <a:p>
            <a:r>
              <a:rPr lang="en-US" altLang="zh-TW" dirty="0"/>
              <a:t>Consider, e.g., the task of designing an automated taxi driver:</a:t>
            </a:r>
          </a:p>
          <a:p>
            <a:pPr lvl="1"/>
            <a:r>
              <a:rPr lang="en-US" altLang="zh-TW" dirty="0">
                <a:solidFill>
                  <a:srgbClr val="008000"/>
                </a:solidFill>
              </a:rPr>
              <a:t>Performance measure: </a:t>
            </a:r>
            <a:br>
              <a:rPr lang="en-US" altLang="zh-TW" dirty="0">
                <a:solidFill>
                  <a:srgbClr val="008000"/>
                </a:solidFill>
              </a:rPr>
            </a:br>
            <a:endParaRPr lang="en-US" altLang="zh-TW" dirty="0">
              <a:solidFill>
                <a:srgbClr val="008000"/>
              </a:solidFill>
            </a:endParaRPr>
          </a:p>
          <a:p>
            <a:pPr lvl="1"/>
            <a:r>
              <a:rPr lang="en-US" altLang="zh-TW" dirty="0">
                <a:solidFill>
                  <a:srgbClr val="008000"/>
                </a:solidFill>
              </a:rPr>
              <a:t>Environment:</a:t>
            </a:r>
          </a:p>
          <a:p>
            <a:pPr lvl="1"/>
            <a:r>
              <a:rPr lang="en-US" altLang="zh-TW" dirty="0">
                <a:solidFill>
                  <a:srgbClr val="008000"/>
                </a:solidFill>
              </a:rPr>
              <a:t>Actuators:</a:t>
            </a:r>
          </a:p>
          <a:p>
            <a:pPr lvl="1"/>
            <a:r>
              <a:rPr lang="en-US" altLang="zh-TW" dirty="0">
                <a:solidFill>
                  <a:srgbClr val="008000"/>
                </a:solidFill>
              </a:rPr>
              <a:t>Sensors:</a:t>
            </a:r>
          </a:p>
          <a:p>
            <a:endParaRPr lang="zh-TW" altLang="en-US" dirty="0"/>
          </a:p>
        </p:txBody>
      </p:sp>
      <p:sp>
        <p:nvSpPr>
          <p:cNvPr id="4" name="投影片編號版面配置區 3"/>
          <p:cNvSpPr>
            <a:spLocks noGrp="1"/>
          </p:cNvSpPr>
          <p:nvPr>
            <p:ph type="sldNum" sz="quarter" idx="12"/>
          </p:nvPr>
        </p:nvSpPr>
        <p:spPr/>
        <p:txBody>
          <a:bodyPr/>
          <a:lstStyle/>
          <a:p>
            <a:fld id="{AC0BED05-9063-4698-AC11-79FD39B31978}" type="slidenum">
              <a:rPr lang="en-US" altLang="zh-TW" smtClean="0"/>
              <a:pPr/>
              <a:t>19</a:t>
            </a:fld>
            <a:endParaRPr lang="en-US" altLang="zh-TW"/>
          </a:p>
        </p:txBody>
      </p:sp>
    </p:spTree>
    <p:extLst>
      <p:ext uri="{BB962C8B-B14F-4D97-AF65-F5344CB8AC3E}">
        <p14:creationId xmlns:p14="http://schemas.microsoft.com/office/powerpoint/2010/main" val="3711049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What is AI?</a:t>
            </a:r>
            <a:endParaRPr lang="zh-TW" altLang="en-US" dirty="0"/>
          </a:p>
        </p:txBody>
      </p:sp>
      <p:sp>
        <p:nvSpPr>
          <p:cNvPr id="3" name="內容版面配置區 2"/>
          <p:cNvSpPr>
            <a:spLocks noGrp="1"/>
          </p:cNvSpPr>
          <p:nvPr>
            <p:ph idx="1"/>
          </p:nvPr>
        </p:nvSpPr>
        <p:spPr/>
        <p:txBody>
          <a:bodyPr/>
          <a:lstStyle/>
          <a:p>
            <a:r>
              <a:rPr lang="en-US" altLang="zh-TW" dirty="0"/>
              <a:t>Views of AI fall into four categories:</a:t>
            </a:r>
            <a:br>
              <a:rPr lang="en-US" altLang="zh-TW" dirty="0"/>
            </a:br>
            <a:r>
              <a:rPr lang="en-US" altLang="zh-TW" dirty="0">
                <a:ea typeface="新細明體" panose="02020500000000000000" pitchFamily="18" charset="-120"/>
              </a:rPr>
              <a:t>Systems that</a:t>
            </a:r>
            <a:r>
              <a:rPr lang="en-US" altLang="zh-TW" dirty="0">
                <a:latin typeface="Arial" panose="020B0604020202020204" pitchFamily="34" charset="0"/>
                <a:ea typeface="新細明體" panose="02020500000000000000" pitchFamily="18" charset="-120"/>
              </a:rPr>
              <a:t>…</a:t>
            </a:r>
          </a:p>
          <a:p>
            <a:endParaRPr lang="en-US" altLang="zh-TW" dirty="0">
              <a:latin typeface="Arial" panose="020B0604020202020204" pitchFamily="34" charset="0"/>
              <a:ea typeface="新細明體" panose="02020500000000000000" pitchFamily="18" charset="-120"/>
            </a:endParaRPr>
          </a:p>
          <a:p>
            <a:endParaRPr lang="en-US" altLang="zh-TW" dirty="0">
              <a:latin typeface="Arial" panose="020B0604020202020204" pitchFamily="34" charset="0"/>
              <a:ea typeface="新細明體" panose="02020500000000000000" pitchFamily="18" charset="-120"/>
            </a:endParaRPr>
          </a:p>
          <a:p>
            <a:endParaRPr lang="en-US" altLang="zh-TW" dirty="0">
              <a:ea typeface="新細明體" panose="02020500000000000000" pitchFamily="18" charset="-120"/>
            </a:endParaRPr>
          </a:p>
          <a:p>
            <a:r>
              <a:rPr lang="en-US" altLang="zh-TW" dirty="0">
                <a:ea typeface="新細明體" panose="02020500000000000000" pitchFamily="18" charset="-120"/>
              </a:rPr>
              <a:t>The textbook advocates "acting rationally"</a:t>
            </a:r>
            <a:endParaRPr lang="zh-TW" altLang="en-US" dirty="0"/>
          </a:p>
        </p:txBody>
      </p:sp>
      <p:sp>
        <p:nvSpPr>
          <p:cNvPr id="4" name="投影片編號版面配置區 3"/>
          <p:cNvSpPr>
            <a:spLocks noGrp="1"/>
          </p:cNvSpPr>
          <p:nvPr>
            <p:ph type="sldNum" sz="quarter" idx="12"/>
          </p:nvPr>
        </p:nvSpPr>
        <p:spPr/>
        <p:txBody>
          <a:bodyPr/>
          <a:lstStyle/>
          <a:p>
            <a:fld id="{AC0BED05-9063-4698-AC11-79FD39B31978}" type="slidenum">
              <a:rPr lang="en-US" altLang="zh-TW" smtClean="0"/>
              <a:pPr/>
              <a:t>2</a:t>
            </a:fld>
            <a:endParaRPr lang="en-US" altLang="zh-TW"/>
          </a:p>
        </p:txBody>
      </p:sp>
      <p:graphicFrame>
        <p:nvGraphicFramePr>
          <p:cNvPr id="5" name="表格 4"/>
          <p:cNvGraphicFramePr>
            <a:graphicFrameLocks noGrp="1"/>
          </p:cNvGraphicFramePr>
          <p:nvPr>
            <p:extLst>
              <p:ext uri="{D42A27DB-BD31-4B8C-83A1-F6EECF244321}">
                <p14:modId xmlns:p14="http://schemas.microsoft.com/office/powerpoint/2010/main" val="649599360"/>
              </p:ext>
            </p:extLst>
          </p:nvPr>
        </p:nvGraphicFramePr>
        <p:xfrm>
          <a:off x="1043608" y="2636912"/>
          <a:ext cx="6096000" cy="914400"/>
        </p:xfrm>
        <a:graphic>
          <a:graphicData uri="http://schemas.openxmlformats.org/drawingml/2006/table">
            <a:tbl>
              <a:tblPr bandRow="1">
                <a:tableStyleId>{69CF1AB2-1976-4502-BF36-3FF5EA218861}</a:tableStyleId>
              </a:tblPr>
              <a:tblGrid>
                <a:gridCol w="3048000">
                  <a:extLst>
                    <a:ext uri="{9D8B030D-6E8A-4147-A177-3AD203B41FA5}">
                      <a16:colId xmlns:a16="http://schemas.microsoft.com/office/drawing/2014/main" val="1101090824"/>
                    </a:ext>
                  </a:extLst>
                </a:gridCol>
                <a:gridCol w="3048000">
                  <a:extLst>
                    <a:ext uri="{9D8B030D-6E8A-4147-A177-3AD203B41FA5}">
                      <a16:colId xmlns:a16="http://schemas.microsoft.com/office/drawing/2014/main" val="1322224629"/>
                    </a:ext>
                  </a:extLst>
                </a:gridCol>
              </a:tblGrid>
              <a:tr h="370840">
                <a:tc>
                  <a:txBody>
                    <a:bodyPr/>
                    <a:lstStyle/>
                    <a:p>
                      <a:r>
                        <a:rPr lang="en-US" altLang="zh-TW" sz="2400" dirty="0">
                          <a:solidFill>
                            <a:schemeClr val="accent1">
                              <a:lumMod val="50000"/>
                            </a:schemeClr>
                          </a:solidFill>
                        </a:rPr>
                        <a:t>Think like humans	</a:t>
                      </a:r>
                      <a:endParaRPr lang="zh-TW" altLang="en-US" sz="2400" dirty="0">
                        <a:solidFill>
                          <a:schemeClr val="accent1">
                            <a:lumMod val="5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a:solidFill>
                            <a:schemeClr val="accent1">
                              <a:lumMod val="50000"/>
                            </a:schemeClr>
                          </a:solidFill>
                        </a:rPr>
                        <a:t>Think rationally</a:t>
                      </a:r>
                      <a:endParaRPr lang="zh-TW" altLang="en-US" sz="2400" dirty="0">
                        <a:solidFill>
                          <a:schemeClr val="accent1">
                            <a:lumMod val="50000"/>
                          </a:schemeClr>
                        </a:solidFill>
                      </a:endParaRPr>
                    </a:p>
                  </a:txBody>
                  <a:tcPr/>
                </a:tc>
                <a:extLst>
                  <a:ext uri="{0D108BD9-81ED-4DB2-BD59-A6C34878D82A}">
                    <a16:rowId xmlns:a16="http://schemas.microsoft.com/office/drawing/2014/main" val="1144700710"/>
                  </a:ext>
                </a:extLst>
              </a:tr>
              <a:tr h="370840">
                <a:tc>
                  <a:txBody>
                    <a:bodyPr/>
                    <a:lstStyle/>
                    <a:p>
                      <a:r>
                        <a:rPr lang="en-US" altLang="zh-TW" sz="2400" dirty="0">
                          <a:solidFill>
                            <a:schemeClr val="accent1">
                              <a:lumMod val="50000"/>
                            </a:schemeClr>
                          </a:solidFill>
                        </a:rPr>
                        <a:t>Act like humans</a:t>
                      </a:r>
                      <a:endParaRPr lang="zh-TW" altLang="en-US" sz="2400" dirty="0">
                        <a:solidFill>
                          <a:schemeClr val="accent1">
                            <a:lumMod val="5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2400" dirty="0">
                          <a:solidFill>
                            <a:schemeClr val="accent1">
                              <a:lumMod val="50000"/>
                            </a:schemeClr>
                          </a:solidFill>
                        </a:rPr>
                        <a:t>Act rationally</a:t>
                      </a:r>
                      <a:endParaRPr lang="zh-TW" altLang="en-US" sz="2400" dirty="0">
                        <a:solidFill>
                          <a:schemeClr val="accent1">
                            <a:lumMod val="50000"/>
                          </a:schemeClr>
                        </a:solidFill>
                      </a:endParaRPr>
                    </a:p>
                  </a:txBody>
                  <a:tcPr/>
                </a:tc>
                <a:extLst>
                  <a:ext uri="{0D108BD9-81ED-4DB2-BD59-A6C34878D82A}">
                    <a16:rowId xmlns:a16="http://schemas.microsoft.com/office/drawing/2014/main" val="1947841097"/>
                  </a:ext>
                </a:extLst>
              </a:tr>
            </a:tbl>
          </a:graphicData>
        </a:graphic>
      </p:graphicFrame>
    </p:spTree>
    <p:extLst>
      <p:ext uri="{BB962C8B-B14F-4D97-AF65-F5344CB8AC3E}">
        <p14:creationId xmlns:p14="http://schemas.microsoft.com/office/powerpoint/2010/main" val="4192095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PEAS</a:t>
            </a:r>
            <a:endParaRPr lang="zh-TW" altLang="en-US" dirty="0"/>
          </a:p>
        </p:txBody>
      </p:sp>
      <p:sp>
        <p:nvSpPr>
          <p:cNvPr id="3" name="內容版面配置區 2"/>
          <p:cNvSpPr>
            <a:spLocks noGrp="1"/>
          </p:cNvSpPr>
          <p:nvPr>
            <p:ph idx="1"/>
          </p:nvPr>
        </p:nvSpPr>
        <p:spPr/>
        <p:txBody>
          <a:bodyPr/>
          <a:lstStyle/>
          <a:p>
            <a:r>
              <a:rPr lang="en-US" altLang="zh-TW" dirty="0"/>
              <a:t>Consider, e.g., the task of designing an automated taxi driver:</a:t>
            </a:r>
          </a:p>
          <a:p>
            <a:pPr lvl="1"/>
            <a:r>
              <a:rPr lang="en-US" altLang="zh-TW" dirty="0">
                <a:solidFill>
                  <a:srgbClr val="008000"/>
                </a:solidFill>
              </a:rPr>
              <a:t>Performance measure: </a:t>
            </a:r>
            <a:r>
              <a:rPr lang="en-US" altLang="zh-TW" sz="2000" dirty="0">
                <a:ea typeface="新細明體" panose="02020500000000000000" pitchFamily="18" charset="-120"/>
              </a:rPr>
              <a:t>Safe, fast, legal, comfortable trip, maximize profit</a:t>
            </a:r>
            <a:endParaRPr lang="en-US" altLang="zh-TW" dirty="0">
              <a:solidFill>
                <a:srgbClr val="008000"/>
              </a:solidFill>
            </a:endParaRPr>
          </a:p>
          <a:p>
            <a:pPr lvl="1"/>
            <a:r>
              <a:rPr lang="en-US" altLang="zh-TW" dirty="0">
                <a:solidFill>
                  <a:srgbClr val="008000"/>
                </a:solidFill>
              </a:rPr>
              <a:t>Environment:</a:t>
            </a:r>
          </a:p>
          <a:p>
            <a:pPr lvl="1"/>
            <a:r>
              <a:rPr lang="en-US" altLang="zh-TW" dirty="0">
                <a:solidFill>
                  <a:srgbClr val="008000"/>
                </a:solidFill>
              </a:rPr>
              <a:t>Actuators:</a:t>
            </a:r>
          </a:p>
          <a:p>
            <a:pPr lvl="1"/>
            <a:r>
              <a:rPr lang="en-US" altLang="zh-TW" dirty="0">
                <a:solidFill>
                  <a:srgbClr val="008000"/>
                </a:solidFill>
              </a:rPr>
              <a:t>Sensors:</a:t>
            </a:r>
          </a:p>
          <a:p>
            <a:endParaRPr lang="zh-TW" altLang="en-US" dirty="0"/>
          </a:p>
        </p:txBody>
      </p:sp>
      <p:sp>
        <p:nvSpPr>
          <p:cNvPr id="4" name="投影片編號版面配置區 3"/>
          <p:cNvSpPr>
            <a:spLocks noGrp="1"/>
          </p:cNvSpPr>
          <p:nvPr>
            <p:ph type="sldNum" sz="quarter" idx="12"/>
          </p:nvPr>
        </p:nvSpPr>
        <p:spPr/>
        <p:txBody>
          <a:bodyPr/>
          <a:lstStyle/>
          <a:p>
            <a:fld id="{AC0BED05-9063-4698-AC11-79FD39B31978}" type="slidenum">
              <a:rPr lang="en-US" altLang="zh-TW" smtClean="0"/>
              <a:pPr/>
              <a:t>20</a:t>
            </a:fld>
            <a:endParaRPr lang="en-US" altLang="zh-TW"/>
          </a:p>
        </p:txBody>
      </p:sp>
    </p:spTree>
    <p:extLst>
      <p:ext uri="{BB962C8B-B14F-4D97-AF65-F5344CB8AC3E}">
        <p14:creationId xmlns:p14="http://schemas.microsoft.com/office/powerpoint/2010/main" val="3122282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PEAS</a:t>
            </a:r>
            <a:endParaRPr lang="zh-TW" altLang="en-US" dirty="0"/>
          </a:p>
        </p:txBody>
      </p:sp>
      <p:sp>
        <p:nvSpPr>
          <p:cNvPr id="3" name="內容版面配置區 2"/>
          <p:cNvSpPr>
            <a:spLocks noGrp="1"/>
          </p:cNvSpPr>
          <p:nvPr>
            <p:ph idx="1"/>
          </p:nvPr>
        </p:nvSpPr>
        <p:spPr/>
        <p:txBody>
          <a:bodyPr/>
          <a:lstStyle/>
          <a:p>
            <a:r>
              <a:rPr lang="en-US" altLang="zh-TW" dirty="0"/>
              <a:t>Consider, e.g., the task of designing an automated taxi driver:</a:t>
            </a:r>
          </a:p>
          <a:p>
            <a:pPr lvl="1"/>
            <a:r>
              <a:rPr lang="en-US" altLang="zh-TW" dirty="0">
                <a:solidFill>
                  <a:srgbClr val="008000"/>
                </a:solidFill>
              </a:rPr>
              <a:t>Performance measure: </a:t>
            </a:r>
            <a:r>
              <a:rPr lang="en-US" altLang="zh-TW" sz="2000" dirty="0">
                <a:ea typeface="新細明體" panose="02020500000000000000" pitchFamily="18" charset="-120"/>
              </a:rPr>
              <a:t>Safe, fast, legal, comfortable trip, maximize profit</a:t>
            </a:r>
            <a:endParaRPr lang="en-US" altLang="zh-TW" dirty="0">
              <a:solidFill>
                <a:srgbClr val="008000"/>
              </a:solidFill>
            </a:endParaRPr>
          </a:p>
          <a:p>
            <a:pPr lvl="1"/>
            <a:r>
              <a:rPr lang="en-US" altLang="zh-TW" dirty="0">
                <a:solidFill>
                  <a:srgbClr val="008000"/>
                </a:solidFill>
              </a:rPr>
              <a:t>Environment: </a:t>
            </a:r>
            <a:r>
              <a:rPr lang="en-US" altLang="zh-TW" sz="2000" dirty="0">
                <a:ea typeface="新細明體" panose="02020500000000000000" pitchFamily="18" charset="-120"/>
              </a:rPr>
              <a:t>Roads, other traffic, pedestrians, customers</a:t>
            </a:r>
            <a:endParaRPr lang="en-US" altLang="zh-TW" dirty="0">
              <a:solidFill>
                <a:srgbClr val="008000"/>
              </a:solidFill>
            </a:endParaRPr>
          </a:p>
          <a:p>
            <a:pPr lvl="1"/>
            <a:r>
              <a:rPr lang="en-US" altLang="zh-TW" dirty="0">
                <a:solidFill>
                  <a:srgbClr val="008000"/>
                </a:solidFill>
              </a:rPr>
              <a:t>Actuators:</a:t>
            </a:r>
          </a:p>
          <a:p>
            <a:pPr lvl="1"/>
            <a:r>
              <a:rPr lang="en-US" altLang="zh-TW" dirty="0">
                <a:solidFill>
                  <a:srgbClr val="008000"/>
                </a:solidFill>
              </a:rPr>
              <a:t>Sensors:</a:t>
            </a:r>
          </a:p>
          <a:p>
            <a:endParaRPr lang="zh-TW" altLang="en-US" dirty="0"/>
          </a:p>
        </p:txBody>
      </p:sp>
      <p:sp>
        <p:nvSpPr>
          <p:cNvPr id="4" name="投影片編號版面配置區 3"/>
          <p:cNvSpPr>
            <a:spLocks noGrp="1"/>
          </p:cNvSpPr>
          <p:nvPr>
            <p:ph type="sldNum" sz="quarter" idx="12"/>
          </p:nvPr>
        </p:nvSpPr>
        <p:spPr/>
        <p:txBody>
          <a:bodyPr/>
          <a:lstStyle/>
          <a:p>
            <a:fld id="{AC0BED05-9063-4698-AC11-79FD39B31978}" type="slidenum">
              <a:rPr lang="en-US" altLang="zh-TW" smtClean="0"/>
              <a:pPr/>
              <a:t>21</a:t>
            </a:fld>
            <a:endParaRPr lang="en-US" altLang="zh-TW"/>
          </a:p>
        </p:txBody>
      </p:sp>
    </p:spTree>
    <p:extLst>
      <p:ext uri="{BB962C8B-B14F-4D97-AF65-F5344CB8AC3E}">
        <p14:creationId xmlns:p14="http://schemas.microsoft.com/office/powerpoint/2010/main" val="1907504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PEAS</a:t>
            </a:r>
            <a:endParaRPr lang="zh-TW" altLang="en-US" dirty="0"/>
          </a:p>
        </p:txBody>
      </p:sp>
      <p:sp>
        <p:nvSpPr>
          <p:cNvPr id="3" name="內容版面配置區 2"/>
          <p:cNvSpPr>
            <a:spLocks noGrp="1"/>
          </p:cNvSpPr>
          <p:nvPr>
            <p:ph idx="1"/>
          </p:nvPr>
        </p:nvSpPr>
        <p:spPr/>
        <p:txBody>
          <a:bodyPr/>
          <a:lstStyle/>
          <a:p>
            <a:r>
              <a:rPr lang="en-US" altLang="zh-TW" dirty="0"/>
              <a:t>Consider, e.g., the task of designing an automated taxi driver:</a:t>
            </a:r>
          </a:p>
          <a:p>
            <a:pPr lvl="1"/>
            <a:r>
              <a:rPr lang="en-US" altLang="zh-TW" dirty="0">
                <a:solidFill>
                  <a:srgbClr val="008000"/>
                </a:solidFill>
              </a:rPr>
              <a:t>Performance measure: </a:t>
            </a:r>
            <a:r>
              <a:rPr lang="en-US" altLang="zh-TW" sz="2000" dirty="0">
                <a:ea typeface="新細明體" panose="02020500000000000000" pitchFamily="18" charset="-120"/>
              </a:rPr>
              <a:t>Safe, fast, legal, comfortable trip, maximize profit</a:t>
            </a:r>
            <a:endParaRPr lang="en-US" altLang="zh-TW" dirty="0">
              <a:solidFill>
                <a:srgbClr val="008000"/>
              </a:solidFill>
            </a:endParaRPr>
          </a:p>
          <a:p>
            <a:pPr lvl="1"/>
            <a:r>
              <a:rPr lang="en-US" altLang="zh-TW" dirty="0">
                <a:solidFill>
                  <a:srgbClr val="008000"/>
                </a:solidFill>
              </a:rPr>
              <a:t>Environment: </a:t>
            </a:r>
            <a:r>
              <a:rPr lang="en-US" altLang="zh-TW" sz="2000" dirty="0">
                <a:ea typeface="新細明體" panose="02020500000000000000" pitchFamily="18" charset="-120"/>
              </a:rPr>
              <a:t>Roads, other traffic, pedestrians, customers</a:t>
            </a:r>
            <a:endParaRPr lang="en-US" altLang="zh-TW" dirty="0">
              <a:solidFill>
                <a:srgbClr val="008000"/>
              </a:solidFill>
            </a:endParaRPr>
          </a:p>
          <a:p>
            <a:pPr lvl="1"/>
            <a:r>
              <a:rPr lang="en-US" altLang="zh-TW" dirty="0">
                <a:solidFill>
                  <a:srgbClr val="008000"/>
                </a:solidFill>
              </a:rPr>
              <a:t>Actuators: </a:t>
            </a:r>
            <a:r>
              <a:rPr lang="en-US" altLang="zh-TW" sz="2000" dirty="0">
                <a:ea typeface="新細明體" panose="02020500000000000000" pitchFamily="18" charset="-120"/>
              </a:rPr>
              <a:t>Steering wheel, accelerator, brake, signal, horn</a:t>
            </a:r>
            <a:endParaRPr lang="en-US" altLang="zh-TW" dirty="0">
              <a:solidFill>
                <a:srgbClr val="008000"/>
              </a:solidFill>
            </a:endParaRPr>
          </a:p>
          <a:p>
            <a:pPr lvl="1"/>
            <a:r>
              <a:rPr lang="en-US" altLang="zh-TW" dirty="0">
                <a:solidFill>
                  <a:srgbClr val="008000"/>
                </a:solidFill>
              </a:rPr>
              <a:t>Sensors:</a:t>
            </a:r>
          </a:p>
          <a:p>
            <a:endParaRPr lang="zh-TW" altLang="en-US" dirty="0"/>
          </a:p>
        </p:txBody>
      </p:sp>
      <p:sp>
        <p:nvSpPr>
          <p:cNvPr id="4" name="投影片編號版面配置區 3"/>
          <p:cNvSpPr>
            <a:spLocks noGrp="1"/>
          </p:cNvSpPr>
          <p:nvPr>
            <p:ph type="sldNum" sz="quarter" idx="12"/>
          </p:nvPr>
        </p:nvSpPr>
        <p:spPr/>
        <p:txBody>
          <a:bodyPr/>
          <a:lstStyle/>
          <a:p>
            <a:fld id="{AC0BED05-9063-4698-AC11-79FD39B31978}" type="slidenum">
              <a:rPr lang="en-US" altLang="zh-TW" smtClean="0"/>
              <a:pPr/>
              <a:t>22</a:t>
            </a:fld>
            <a:endParaRPr lang="en-US" altLang="zh-TW"/>
          </a:p>
        </p:txBody>
      </p:sp>
    </p:spTree>
    <p:extLst>
      <p:ext uri="{BB962C8B-B14F-4D97-AF65-F5344CB8AC3E}">
        <p14:creationId xmlns:p14="http://schemas.microsoft.com/office/powerpoint/2010/main" val="2114683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PEAS</a:t>
            </a:r>
            <a:endParaRPr lang="zh-TW" altLang="en-US" dirty="0"/>
          </a:p>
        </p:txBody>
      </p:sp>
      <p:sp>
        <p:nvSpPr>
          <p:cNvPr id="3" name="內容版面配置區 2"/>
          <p:cNvSpPr>
            <a:spLocks noGrp="1"/>
          </p:cNvSpPr>
          <p:nvPr>
            <p:ph idx="1"/>
          </p:nvPr>
        </p:nvSpPr>
        <p:spPr/>
        <p:txBody>
          <a:bodyPr/>
          <a:lstStyle/>
          <a:p>
            <a:r>
              <a:rPr lang="en-US" altLang="zh-TW" dirty="0"/>
              <a:t>Consider, e.g., the task of designing an automated taxi driver:</a:t>
            </a:r>
          </a:p>
          <a:p>
            <a:pPr lvl="1"/>
            <a:r>
              <a:rPr lang="en-US" altLang="zh-TW" dirty="0">
                <a:solidFill>
                  <a:srgbClr val="008000"/>
                </a:solidFill>
              </a:rPr>
              <a:t>Performance measure: </a:t>
            </a:r>
            <a:r>
              <a:rPr lang="en-US" altLang="zh-TW" sz="2000" dirty="0">
                <a:ea typeface="新細明體" panose="02020500000000000000" pitchFamily="18" charset="-120"/>
              </a:rPr>
              <a:t>Safe, fast, legal, comfortable trip, maximize profit</a:t>
            </a:r>
            <a:endParaRPr lang="en-US" altLang="zh-TW" dirty="0">
              <a:solidFill>
                <a:srgbClr val="008000"/>
              </a:solidFill>
            </a:endParaRPr>
          </a:p>
          <a:p>
            <a:pPr lvl="1"/>
            <a:r>
              <a:rPr lang="en-US" altLang="zh-TW" dirty="0">
                <a:solidFill>
                  <a:srgbClr val="008000"/>
                </a:solidFill>
              </a:rPr>
              <a:t>Environment: </a:t>
            </a:r>
            <a:r>
              <a:rPr lang="en-US" altLang="zh-TW" sz="2000" dirty="0">
                <a:ea typeface="新細明體" panose="02020500000000000000" pitchFamily="18" charset="-120"/>
              </a:rPr>
              <a:t>Roads, other traffic, pedestrians, customers</a:t>
            </a:r>
            <a:endParaRPr lang="en-US" altLang="zh-TW" dirty="0">
              <a:solidFill>
                <a:srgbClr val="008000"/>
              </a:solidFill>
            </a:endParaRPr>
          </a:p>
          <a:p>
            <a:pPr lvl="1"/>
            <a:r>
              <a:rPr lang="en-US" altLang="zh-TW" dirty="0">
                <a:solidFill>
                  <a:srgbClr val="008000"/>
                </a:solidFill>
              </a:rPr>
              <a:t>Actuators: </a:t>
            </a:r>
            <a:r>
              <a:rPr lang="en-US" altLang="zh-TW" sz="2000" dirty="0">
                <a:ea typeface="新細明體" panose="02020500000000000000" pitchFamily="18" charset="-120"/>
              </a:rPr>
              <a:t>Steering wheel, accelerator, brake, signal, horn</a:t>
            </a:r>
            <a:endParaRPr lang="en-US" altLang="zh-TW" dirty="0">
              <a:solidFill>
                <a:srgbClr val="008000"/>
              </a:solidFill>
            </a:endParaRPr>
          </a:p>
          <a:p>
            <a:pPr lvl="1"/>
            <a:r>
              <a:rPr lang="en-US" altLang="zh-TW" dirty="0">
                <a:solidFill>
                  <a:srgbClr val="008000"/>
                </a:solidFill>
              </a:rPr>
              <a:t>Sensors: </a:t>
            </a:r>
            <a:r>
              <a:rPr lang="en-US" altLang="zh-TW" sz="2000" dirty="0">
                <a:ea typeface="新細明體" panose="02020500000000000000" pitchFamily="18" charset="-120"/>
              </a:rPr>
              <a:t>Cameras, sonar, speedometer, GPS, odometer, engine sensors, keyboard</a:t>
            </a:r>
            <a:endParaRPr lang="en-US" altLang="zh-TW" dirty="0">
              <a:solidFill>
                <a:srgbClr val="008000"/>
              </a:solidFill>
            </a:endParaRPr>
          </a:p>
          <a:p>
            <a:endParaRPr lang="zh-TW" altLang="en-US" dirty="0"/>
          </a:p>
        </p:txBody>
      </p:sp>
      <p:sp>
        <p:nvSpPr>
          <p:cNvPr id="4" name="投影片編號版面配置區 3"/>
          <p:cNvSpPr>
            <a:spLocks noGrp="1"/>
          </p:cNvSpPr>
          <p:nvPr>
            <p:ph type="sldNum" sz="quarter" idx="12"/>
          </p:nvPr>
        </p:nvSpPr>
        <p:spPr/>
        <p:txBody>
          <a:bodyPr/>
          <a:lstStyle/>
          <a:p>
            <a:fld id="{AC0BED05-9063-4698-AC11-79FD39B31978}" type="slidenum">
              <a:rPr lang="en-US" altLang="zh-TW" smtClean="0"/>
              <a:pPr/>
              <a:t>23</a:t>
            </a:fld>
            <a:endParaRPr lang="en-US" altLang="zh-TW"/>
          </a:p>
        </p:txBody>
      </p:sp>
    </p:spTree>
    <p:extLst>
      <p:ext uri="{BB962C8B-B14F-4D97-AF65-F5344CB8AC3E}">
        <p14:creationId xmlns:p14="http://schemas.microsoft.com/office/powerpoint/2010/main" val="3366278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PEAS</a:t>
            </a:r>
            <a:endParaRPr lang="zh-TW" altLang="en-US" dirty="0"/>
          </a:p>
        </p:txBody>
      </p:sp>
      <p:sp>
        <p:nvSpPr>
          <p:cNvPr id="3" name="內容版面配置區 2"/>
          <p:cNvSpPr>
            <a:spLocks noGrp="1"/>
          </p:cNvSpPr>
          <p:nvPr>
            <p:ph idx="1"/>
          </p:nvPr>
        </p:nvSpPr>
        <p:spPr/>
        <p:txBody>
          <a:bodyPr/>
          <a:lstStyle/>
          <a:p>
            <a:pPr marL="0" indent="0">
              <a:buNone/>
            </a:pPr>
            <a:r>
              <a:rPr lang="en-US" altLang="zh-TW" dirty="0">
                <a:solidFill>
                  <a:srgbClr val="008000"/>
                </a:solidFill>
                <a:ea typeface="新細明體" panose="02020500000000000000" pitchFamily="18" charset="-120"/>
              </a:rPr>
              <a:t>Agent: </a:t>
            </a:r>
            <a:r>
              <a:rPr lang="en-US" altLang="zh-TW" dirty="0">
                <a:ea typeface="新細明體" panose="02020500000000000000" pitchFamily="18" charset="-120"/>
              </a:rPr>
              <a:t>Medical diagnosis system</a:t>
            </a:r>
            <a:endParaRPr lang="en-US" altLang="zh-TW" dirty="0">
              <a:solidFill>
                <a:srgbClr val="008000"/>
              </a:solidFill>
              <a:ea typeface="新細明體" panose="02020500000000000000" pitchFamily="18" charset="-120"/>
            </a:endParaRPr>
          </a:p>
          <a:p>
            <a:r>
              <a:rPr lang="en-US" altLang="zh-TW" dirty="0">
                <a:solidFill>
                  <a:srgbClr val="008000"/>
                </a:solidFill>
                <a:ea typeface="新細明體" panose="02020500000000000000" pitchFamily="18" charset="-120"/>
              </a:rPr>
              <a:t>Performance measure:</a:t>
            </a:r>
            <a:br>
              <a:rPr lang="en-US" altLang="zh-TW" dirty="0">
                <a:solidFill>
                  <a:srgbClr val="008000"/>
                </a:solidFill>
                <a:ea typeface="新細明體" panose="02020500000000000000" pitchFamily="18" charset="-120"/>
              </a:rPr>
            </a:br>
            <a:endParaRPr lang="en-US" altLang="zh-TW" dirty="0">
              <a:solidFill>
                <a:srgbClr val="008000"/>
              </a:solidFill>
              <a:ea typeface="新細明體" panose="02020500000000000000" pitchFamily="18" charset="-120"/>
            </a:endParaRPr>
          </a:p>
          <a:p>
            <a:r>
              <a:rPr lang="en-US" altLang="zh-TW" dirty="0">
                <a:solidFill>
                  <a:srgbClr val="008000"/>
                </a:solidFill>
                <a:ea typeface="新細明體" panose="02020500000000000000" pitchFamily="18" charset="-120"/>
              </a:rPr>
              <a:t>Environment:</a:t>
            </a:r>
          </a:p>
          <a:p>
            <a:r>
              <a:rPr lang="en-US" altLang="zh-TW" dirty="0">
                <a:solidFill>
                  <a:srgbClr val="008000"/>
                </a:solidFill>
                <a:ea typeface="新細明體" panose="02020500000000000000" pitchFamily="18" charset="-120"/>
              </a:rPr>
              <a:t>Actuators:</a:t>
            </a:r>
            <a:br>
              <a:rPr lang="en-US" altLang="zh-TW" dirty="0">
                <a:solidFill>
                  <a:srgbClr val="008000"/>
                </a:solidFill>
                <a:ea typeface="新細明體" panose="02020500000000000000" pitchFamily="18" charset="-120"/>
              </a:rPr>
            </a:br>
            <a:endParaRPr lang="en-US" altLang="zh-TW" dirty="0">
              <a:solidFill>
                <a:srgbClr val="008000"/>
              </a:solidFill>
              <a:ea typeface="新細明體" panose="02020500000000000000" pitchFamily="18" charset="-120"/>
            </a:endParaRPr>
          </a:p>
          <a:p>
            <a:r>
              <a:rPr lang="en-US" altLang="zh-TW" dirty="0">
                <a:solidFill>
                  <a:srgbClr val="008000"/>
                </a:solidFill>
                <a:ea typeface="新細明體" panose="02020500000000000000" pitchFamily="18" charset="-120"/>
              </a:rPr>
              <a:t>Sensors:</a:t>
            </a:r>
          </a:p>
          <a:p>
            <a:endParaRPr lang="zh-TW" altLang="en-US" dirty="0"/>
          </a:p>
        </p:txBody>
      </p:sp>
      <p:sp>
        <p:nvSpPr>
          <p:cNvPr id="4" name="投影片編號版面配置區 3"/>
          <p:cNvSpPr>
            <a:spLocks noGrp="1"/>
          </p:cNvSpPr>
          <p:nvPr>
            <p:ph type="sldNum" sz="quarter" idx="12"/>
          </p:nvPr>
        </p:nvSpPr>
        <p:spPr/>
        <p:txBody>
          <a:bodyPr/>
          <a:lstStyle/>
          <a:p>
            <a:fld id="{AC0BED05-9063-4698-AC11-79FD39B31978}" type="slidenum">
              <a:rPr lang="en-US" altLang="zh-TW" smtClean="0"/>
              <a:pPr/>
              <a:t>24</a:t>
            </a:fld>
            <a:endParaRPr lang="en-US" altLang="zh-TW"/>
          </a:p>
        </p:txBody>
      </p:sp>
    </p:spTree>
    <p:extLst>
      <p:ext uri="{BB962C8B-B14F-4D97-AF65-F5344CB8AC3E}">
        <p14:creationId xmlns:p14="http://schemas.microsoft.com/office/powerpoint/2010/main" val="2913589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PEAS</a:t>
            </a:r>
            <a:endParaRPr lang="zh-TW" altLang="en-US" dirty="0"/>
          </a:p>
        </p:txBody>
      </p:sp>
      <p:sp>
        <p:nvSpPr>
          <p:cNvPr id="3" name="內容版面配置區 2"/>
          <p:cNvSpPr>
            <a:spLocks noGrp="1"/>
          </p:cNvSpPr>
          <p:nvPr>
            <p:ph idx="1"/>
          </p:nvPr>
        </p:nvSpPr>
        <p:spPr/>
        <p:txBody>
          <a:bodyPr/>
          <a:lstStyle/>
          <a:p>
            <a:pPr marL="0" indent="0">
              <a:buNone/>
            </a:pPr>
            <a:r>
              <a:rPr lang="en-US" altLang="zh-TW" dirty="0">
                <a:solidFill>
                  <a:srgbClr val="008000"/>
                </a:solidFill>
                <a:ea typeface="新細明體" panose="02020500000000000000" pitchFamily="18" charset="-120"/>
              </a:rPr>
              <a:t>Agent: </a:t>
            </a:r>
            <a:r>
              <a:rPr lang="en-US" altLang="zh-TW" dirty="0">
                <a:ea typeface="新細明體" panose="02020500000000000000" pitchFamily="18" charset="-120"/>
              </a:rPr>
              <a:t>Medical diagnosis system</a:t>
            </a:r>
            <a:endParaRPr lang="en-US" altLang="zh-TW" dirty="0">
              <a:solidFill>
                <a:srgbClr val="008000"/>
              </a:solidFill>
              <a:ea typeface="新細明體" panose="02020500000000000000" pitchFamily="18" charset="-120"/>
            </a:endParaRPr>
          </a:p>
          <a:p>
            <a:r>
              <a:rPr lang="en-US" altLang="zh-TW" dirty="0">
                <a:solidFill>
                  <a:srgbClr val="008000"/>
                </a:solidFill>
                <a:ea typeface="新細明體" panose="02020500000000000000" pitchFamily="18" charset="-120"/>
              </a:rPr>
              <a:t>Performance measure: </a:t>
            </a:r>
            <a:r>
              <a:rPr lang="en-US" altLang="zh-TW" dirty="0">
                <a:ea typeface="新細明體" panose="02020500000000000000" pitchFamily="18" charset="-120"/>
              </a:rPr>
              <a:t>Healthy patient, minimize costs, lawsuits</a:t>
            </a:r>
            <a:endParaRPr lang="en-US" altLang="zh-TW" dirty="0">
              <a:solidFill>
                <a:srgbClr val="008000"/>
              </a:solidFill>
              <a:ea typeface="新細明體" panose="02020500000000000000" pitchFamily="18" charset="-120"/>
            </a:endParaRPr>
          </a:p>
          <a:p>
            <a:r>
              <a:rPr lang="en-US" altLang="zh-TW" dirty="0">
                <a:solidFill>
                  <a:srgbClr val="008000"/>
                </a:solidFill>
                <a:ea typeface="新細明體" panose="02020500000000000000" pitchFamily="18" charset="-120"/>
              </a:rPr>
              <a:t>Environment:</a:t>
            </a:r>
          </a:p>
          <a:p>
            <a:r>
              <a:rPr lang="en-US" altLang="zh-TW" dirty="0">
                <a:solidFill>
                  <a:srgbClr val="008000"/>
                </a:solidFill>
                <a:ea typeface="新細明體" panose="02020500000000000000" pitchFamily="18" charset="-120"/>
              </a:rPr>
              <a:t>Actuators:</a:t>
            </a:r>
            <a:br>
              <a:rPr lang="en-US" altLang="zh-TW" dirty="0">
                <a:solidFill>
                  <a:srgbClr val="008000"/>
                </a:solidFill>
                <a:ea typeface="新細明體" panose="02020500000000000000" pitchFamily="18" charset="-120"/>
              </a:rPr>
            </a:br>
            <a:endParaRPr lang="en-US" altLang="zh-TW" dirty="0">
              <a:solidFill>
                <a:srgbClr val="008000"/>
              </a:solidFill>
              <a:ea typeface="新細明體" panose="02020500000000000000" pitchFamily="18" charset="-120"/>
            </a:endParaRPr>
          </a:p>
          <a:p>
            <a:r>
              <a:rPr lang="en-US" altLang="zh-TW" dirty="0">
                <a:solidFill>
                  <a:srgbClr val="008000"/>
                </a:solidFill>
                <a:ea typeface="新細明體" panose="02020500000000000000" pitchFamily="18" charset="-120"/>
              </a:rPr>
              <a:t>Sensors:</a:t>
            </a:r>
          </a:p>
          <a:p>
            <a:endParaRPr lang="zh-TW" altLang="en-US" dirty="0"/>
          </a:p>
        </p:txBody>
      </p:sp>
      <p:sp>
        <p:nvSpPr>
          <p:cNvPr id="4" name="投影片編號版面配置區 3"/>
          <p:cNvSpPr>
            <a:spLocks noGrp="1"/>
          </p:cNvSpPr>
          <p:nvPr>
            <p:ph type="sldNum" sz="quarter" idx="12"/>
          </p:nvPr>
        </p:nvSpPr>
        <p:spPr/>
        <p:txBody>
          <a:bodyPr/>
          <a:lstStyle/>
          <a:p>
            <a:fld id="{AC0BED05-9063-4698-AC11-79FD39B31978}" type="slidenum">
              <a:rPr lang="en-US" altLang="zh-TW" smtClean="0"/>
              <a:pPr/>
              <a:t>25</a:t>
            </a:fld>
            <a:endParaRPr lang="en-US" altLang="zh-TW"/>
          </a:p>
        </p:txBody>
      </p:sp>
    </p:spTree>
    <p:extLst>
      <p:ext uri="{BB962C8B-B14F-4D97-AF65-F5344CB8AC3E}">
        <p14:creationId xmlns:p14="http://schemas.microsoft.com/office/powerpoint/2010/main" val="1596366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PEAS</a:t>
            </a:r>
            <a:endParaRPr lang="zh-TW" altLang="en-US" dirty="0"/>
          </a:p>
        </p:txBody>
      </p:sp>
      <p:sp>
        <p:nvSpPr>
          <p:cNvPr id="3" name="內容版面配置區 2"/>
          <p:cNvSpPr>
            <a:spLocks noGrp="1"/>
          </p:cNvSpPr>
          <p:nvPr>
            <p:ph idx="1"/>
          </p:nvPr>
        </p:nvSpPr>
        <p:spPr/>
        <p:txBody>
          <a:bodyPr/>
          <a:lstStyle/>
          <a:p>
            <a:pPr marL="0" indent="0">
              <a:buNone/>
            </a:pPr>
            <a:r>
              <a:rPr lang="en-US" altLang="zh-TW" dirty="0">
                <a:solidFill>
                  <a:srgbClr val="008000"/>
                </a:solidFill>
                <a:ea typeface="新細明體" panose="02020500000000000000" pitchFamily="18" charset="-120"/>
              </a:rPr>
              <a:t>Agent: </a:t>
            </a:r>
            <a:r>
              <a:rPr lang="en-US" altLang="zh-TW" dirty="0">
                <a:ea typeface="新細明體" panose="02020500000000000000" pitchFamily="18" charset="-120"/>
              </a:rPr>
              <a:t>Medical diagnosis system</a:t>
            </a:r>
            <a:endParaRPr lang="en-US" altLang="zh-TW" dirty="0">
              <a:solidFill>
                <a:srgbClr val="008000"/>
              </a:solidFill>
              <a:ea typeface="新細明體" panose="02020500000000000000" pitchFamily="18" charset="-120"/>
            </a:endParaRPr>
          </a:p>
          <a:p>
            <a:r>
              <a:rPr lang="en-US" altLang="zh-TW" dirty="0">
                <a:solidFill>
                  <a:srgbClr val="008000"/>
                </a:solidFill>
                <a:ea typeface="新細明體" panose="02020500000000000000" pitchFamily="18" charset="-120"/>
              </a:rPr>
              <a:t>Performance measure: </a:t>
            </a:r>
            <a:r>
              <a:rPr lang="en-US" altLang="zh-TW" dirty="0">
                <a:ea typeface="新細明體" panose="02020500000000000000" pitchFamily="18" charset="-120"/>
              </a:rPr>
              <a:t>Healthy patient, minimize costs, lawsuits</a:t>
            </a:r>
            <a:endParaRPr lang="en-US" altLang="zh-TW" dirty="0">
              <a:solidFill>
                <a:srgbClr val="008000"/>
              </a:solidFill>
              <a:ea typeface="新細明體" panose="02020500000000000000" pitchFamily="18" charset="-120"/>
            </a:endParaRPr>
          </a:p>
          <a:p>
            <a:r>
              <a:rPr lang="en-US" altLang="zh-TW" dirty="0">
                <a:solidFill>
                  <a:srgbClr val="008000"/>
                </a:solidFill>
                <a:ea typeface="新細明體" panose="02020500000000000000" pitchFamily="18" charset="-120"/>
              </a:rPr>
              <a:t>Environment: </a:t>
            </a:r>
            <a:r>
              <a:rPr lang="en-US" altLang="zh-TW" dirty="0">
                <a:ea typeface="新細明體" panose="02020500000000000000" pitchFamily="18" charset="-120"/>
              </a:rPr>
              <a:t>Patient, hospital, staff</a:t>
            </a:r>
            <a:endParaRPr lang="en-US" altLang="zh-TW" dirty="0">
              <a:solidFill>
                <a:srgbClr val="008000"/>
              </a:solidFill>
              <a:ea typeface="新細明體" panose="02020500000000000000" pitchFamily="18" charset="-120"/>
            </a:endParaRPr>
          </a:p>
          <a:p>
            <a:r>
              <a:rPr lang="en-US" altLang="zh-TW" dirty="0">
                <a:solidFill>
                  <a:srgbClr val="008000"/>
                </a:solidFill>
                <a:ea typeface="新細明體" panose="02020500000000000000" pitchFamily="18" charset="-120"/>
              </a:rPr>
              <a:t>Actuators:</a:t>
            </a:r>
            <a:br>
              <a:rPr lang="en-US" altLang="zh-TW" dirty="0">
                <a:solidFill>
                  <a:srgbClr val="008000"/>
                </a:solidFill>
                <a:ea typeface="新細明體" panose="02020500000000000000" pitchFamily="18" charset="-120"/>
              </a:rPr>
            </a:br>
            <a:endParaRPr lang="en-US" altLang="zh-TW" dirty="0">
              <a:solidFill>
                <a:srgbClr val="008000"/>
              </a:solidFill>
              <a:ea typeface="新細明體" panose="02020500000000000000" pitchFamily="18" charset="-120"/>
            </a:endParaRPr>
          </a:p>
          <a:p>
            <a:r>
              <a:rPr lang="en-US" altLang="zh-TW" dirty="0">
                <a:solidFill>
                  <a:srgbClr val="008000"/>
                </a:solidFill>
                <a:ea typeface="新細明體" panose="02020500000000000000" pitchFamily="18" charset="-120"/>
              </a:rPr>
              <a:t>Sensors:</a:t>
            </a:r>
          </a:p>
          <a:p>
            <a:endParaRPr lang="zh-TW" altLang="en-US" dirty="0"/>
          </a:p>
        </p:txBody>
      </p:sp>
      <p:sp>
        <p:nvSpPr>
          <p:cNvPr id="4" name="投影片編號版面配置區 3"/>
          <p:cNvSpPr>
            <a:spLocks noGrp="1"/>
          </p:cNvSpPr>
          <p:nvPr>
            <p:ph type="sldNum" sz="quarter" idx="12"/>
          </p:nvPr>
        </p:nvSpPr>
        <p:spPr/>
        <p:txBody>
          <a:bodyPr/>
          <a:lstStyle/>
          <a:p>
            <a:fld id="{AC0BED05-9063-4698-AC11-79FD39B31978}" type="slidenum">
              <a:rPr lang="en-US" altLang="zh-TW" smtClean="0"/>
              <a:pPr/>
              <a:t>26</a:t>
            </a:fld>
            <a:endParaRPr lang="en-US" altLang="zh-TW"/>
          </a:p>
        </p:txBody>
      </p:sp>
    </p:spTree>
    <p:extLst>
      <p:ext uri="{BB962C8B-B14F-4D97-AF65-F5344CB8AC3E}">
        <p14:creationId xmlns:p14="http://schemas.microsoft.com/office/powerpoint/2010/main" val="4012614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PEAS</a:t>
            </a:r>
            <a:endParaRPr lang="zh-TW" altLang="en-US" dirty="0"/>
          </a:p>
        </p:txBody>
      </p:sp>
      <p:sp>
        <p:nvSpPr>
          <p:cNvPr id="3" name="內容版面配置區 2"/>
          <p:cNvSpPr>
            <a:spLocks noGrp="1"/>
          </p:cNvSpPr>
          <p:nvPr>
            <p:ph idx="1"/>
          </p:nvPr>
        </p:nvSpPr>
        <p:spPr/>
        <p:txBody>
          <a:bodyPr/>
          <a:lstStyle/>
          <a:p>
            <a:pPr marL="0" indent="0">
              <a:buNone/>
            </a:pPr>
            <a:r>
              <a:rPr lang="en-US" altLang="zh-TW" dirty="0">
                <a:solidFill>
                  <a:srgbClr val="008000"/>
                </a:solidFill>
                <a:ea typeface="新細明體" panose="02020500000000000000" pitchFamily="18" charset="-120"/>
              </a:rPr>
              <a:t>Agent: </a:t>
            </a:r>
            <a:r>
              <a:rPr lang="en-US" altLang="zh-TW" dirty="0">
                <a:ea typeface="新細明體" panose="02020500000000000000" pitchFamily="18" charset="-120"/>
              </a:rPr>
              <a:t>Medical diagnosis system</a:t>
            </a:r>
            <a:endParaRPr lang="en-US" altLang="zh-TW" dirty="0">
              <a:solidFill>
                <a:srgbClr val="008000"/>
              </a:solidFill>
              <a:ea typeface="新細明體" panose="02020500000000000000" pitchFamily="18" charset="-120"/>
            </a:endParaRPr>
          </a:p>
          <a:p>
            <a:r>
              <a:rPr lang="en-US" altLang="zh-TW" dirty="0">
                <a:solidFill>
                  <a:srgbClr val="008000"/>
                </a:solidFill>
                <a:ea typeface="新細明體" panose="02020500000000000000" pitchFamily="18" charset="-120"/>
              </a:rPr>
              <a:t>Performance measure: </a:t>
            </a:r>
            <a:r>
              <a:rPr lang="en-US" altLang="zh-TW" dirty="0">
                <a:ea typeface="新細明體" panose="02020500000000000000" pitchFamily="18" charset="-120"/>
              </a:rPr>
              <a:t>Healthy patient, minimize costs, lawsuits</a:t>
            </a:r>
            <a:endParaRPr lang="en-US" altLang="zh-TW" dirty="0">
              <a:solidFill>
                <a:srgbClr val="008000"/>
              </a:solidFill>
              <a:ea typeface="新細明體" panose="02020500000000000000" pitchFamily="18" charset="-120"/>
            </a:endParaRPr>
          </a:p>
          <a:p>
            <a:r>
              <a:rPr lang="en-US" altLang="zh-TW" dirty="0">
                <a:solidFill>
                  <a:srgbClr val="008000"/>
                </a:solidFill>
                <a:ea typeface="新細明體" panose="02020500000000000000" pitchFamily="18" charset="-120"/>
              </a:rPr>
              <a:t>Environment: </a:t>
            </a:r>
            <a:r>
              <a:rPr lang="en-US" altLang="zh-TW" dirty="0">
                <a:ea typeface="新細明體" panose="02020500000000000000" pitchFamily="18" charset="-120"/>
              </a:rPr>
              <a:t>Patient, hospital, staff</a:t>
            </a:r>
            <a:endParaRPr lang="en-US" altLang="zh-TW" dirty="0">
              <a:solidFill>
                <a:srgbClr val="008000"/>
              </a:solidFill>
              <a:ea typeface="新細明體" panose="02020500000000000000" pitchFamily="18" charset="-120"/>
            </a:endParaRPr>
          </a:p>
          <a:p>
            <a:r>
              <a:rPr lang="en-US" altLang="zh-TW" dirty="0">
                <a:solidFill>
                  <a:srgbClr val="008000"/>
                </a:solidFill>
                <a:ea typeface="新細明體" panose="02020500000000000000" pitchFamily="18" charset="-120"/>
              </a:rPr>
              <a:t>Actuators: </a:t>
            </a:r>
            <a:r>
              <a:rPr lang="en-US" altLang="zh-TW" dirty="0">
                <a:ea typeface="新細明體" panose="02020500000000000000" pitchFamily="18" charset="-120"/>
              </a:rPr>
              <a:t>Screen display (questions, tests, diagnoses, treatments, referrals)</a:t>
            </a:r>
            <a:endParaRPr lang="en-US" altLang="zh-TW" dirty="0">
              <a:solidFill>
                <a:srgbClr val="008000"/>
              </a:solidFill>
              <a:ea typeface="新細明體" panose="02020500000000000000" pitchFamily="18" charset="-120"/>
            </a:endParaRPr>
          </a:p>
          <a:p>
            <a:r>
              <a:rPr lang="en-US" altLang="zh-TW" dirty="0">
                <a:solidFill>
                  <a:srgbClr val="008000"/>
                </a:solidFill>
                <a:ea typeface="新細明體" panose="02020500000000000000" pitchFamily="18" charset="-120"/>
              </a:rPr>
              <a:t>Sensors:</a:t>
            </a:r>
          </a:p>
          <a:p>
            <a:endParaRPr lang="zh-TW" altLang="en-US" dirty="0"/>
          </a:p>
        </p:txBody>
      </p:sp>
      <p:sp>
        <p:nvSpPr>
          <p:cNvPr id="4" name="投影片編號版面配置區 3"/>
          <p:cNvSpPr>
            <a:spLocks noGrp="1"/>
          </p:cNvSpPr>
          <p:nvPr>
            <p:ph type="sldNum" sz="quarter" idx="12"/>
          </p:nvPr>
        </p:nvSpPr>
        <p:spPr/>
        <p:txBody>
          <a:bodyPr/>
          <a:lstStyle/>
          <a:p>
            <a:fld id="{AC0BED05-9063-4698-AC11-79FD39B31978}" type="slidenum">
              <a:rPr lang="en-US" altLang="zh-TW" smtClean="0"/>
              <a:pPr/>
              <a:t>27</a:t>
            </a:fld>
            <a:endParaRPr lang="en-US" altLang="zh-TW"/>
          </a:p>
        </p:txBody>
      </p:sp>
    </p:spTree>
    <p:extLst>
      <p:ext uri="{BB962C8B-B14F-4D97-AF65-F5344CB8AC3E}">
        <p14:creationId xmlns:p14="http://schemas.microsoft.com/office/powerpoint/2010/main" val="1037493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PEAS</a:t>
            </a:r>
            <a:endParaRPr lang="zh-TW" altLang="en-US" dirty="0"/>
          </a:p>
        </p:txBody>
      </p:sp>
      <p:sp>
        <p:nvSpPr>
          <p:cNvPr id="3" name="內容版面配置區 2"/>
          <p:cNvSpPr>
            <a:spLocks noGrp="1"/>
          </p:cNvSpPr>
          <p:nvPr>
            <p:ph idx="1"/>
          </p:nvPr>
        </p:nvSpPr>
        <p:spPr/>
        <p:txBody>
          <a:bodyPr/>
          <a:lstStyle/>
          <a:p>
            <a:pPr marL="0" indent="0">
              <a:buNone/>
            </a:pPr>
            <a:r>
              <a:rPr lang="en-US" altLang="zh-TW" dirty="0">
                <a:solidFill>
                  <a:srgbClr val="008000"/>
                </a:solidFill>
                <a:ea typeface="新細明體" panose="02020500000000000000" pitchFamily="18" charset="-120"/>
              </a:rPr>
              <a:t>Agent: </a:t>
            </a:r>
            <a:r>
              <a:rPr lang="en-US" altLang="zh-TW" dirty="0">
                <a:ea typeface="新細明體" panose="02020500000000000000" pitchFamily="18" charset="-120"/>
              </a:rPr>
              <a:t>Medical diagnosis system</a:t>
            </a:r>
            <a:endParaRPr lang="en-US" altLang="zh-TW" dirty="0">
              <a:solidFill>
                <a:srgbClr val="008000"/>
              </a:solidFill>
              <a:ea typeface="新細明體" panose="02020500000000000000" pitchFamily="18" charset="-120"/>
            </a:endParaRPr>
          </a:p>
          <a:p>
            <a:r>
              <a:rPr lang="en-US" altLang="zh-TW" dirty="0">
                <a:solidFill>
                  <a:srgbClr val="008000"/>
                </a:solidFill>
                <a:ea typeface="新細明體" panose="02020500000000000000" pitchFamily="18" charset="-120"/>
              </a:rPr>
              <a:t>Performance measure: </a:t>
            </a:r>
            <a:r>
              <a:rPr lang="en-US" altLang="zh-TW" dirty="0">
                <a:ea typeface="新細明體" panose="02020500000000000000" pitchFamily="18" charset="-120"/>
              </a:rPr>
              <a:t>Healthy patient, minimize costs, lawsuits</a:t>
            </a:r>
            <a:endParaRPr lang="en-US" altLang="zh-TW" dirty="0">
              <a:solidFill>
                <a:srgbClr val="008000"/>
              </a:solidFill>
              <a:ea typeface="新細明體" panose="02020500000000000000" pitchFamily="18" charset="-120"/>
            </a:endParaRPr>
          </a:p>
          <a:p>
            <a:r>
              <a:rPr lang="en-US" altLang="zh-TW" dirty="0">
                <a:solidFill>
                  <a:srgbClr val="008000"/>
                </a:solidFill>
                <a:ea typeface="新細明體" panose="02020500000000000000" pitchFamily="18" charset="-120"/>
              </a:rPr>
              <a:t>Environment: </a:t>
            </a:r>
            <a:r>
              <a:rPr lang="en-US" altLang="zh-TW" dirty="0">
                <a:ea typeface="新細明體" panose="02020500000000000000" pitchFamily="18" charset="-120"/>
              </a:rPr>
              <a:t>Patient, hospital, staff</a:t>
            </a:r>
            <a:endParaRPr lang="en-US" altLang="zh-TW" dirty="0">
              <a:solidFill>
                <a:srgbClr val="008000"/>
              </a:solidFill>
              <a:ea typeface="新細明體" panose="02020500000000000000" pitchFamily="18" charset="-120"/>
            </a:endParaRPr>
          </a:p>
          <a:p>
            <a:r>
              <a:rPr lang="en-US" altLang="zh-TW" dirty="0">
                <a:solidFill>
                  <a:srgbClr val="008000"/>
                </a:solidFill>
                <a:ea typeface="新細明體" panose="02020500000000000000" pitchFamily="18" charset="-120"/>
              </a:rPr>
              <a:t>Actuators: </a:t>
            </a:r>
            <a:r>
              <a:rPr lang="en-US" altLang="zh-TW" dirty="0">
                <a:ea typeface="新細明體" panose="02020500000000000000" pitchFamily="18" charset="-120"/>
              </a:rPr>
              <a:t>Screen display (questions, tests, diagnoses, treatments, referrals)</a:t>
            </a:r>
            <a:endParaRPr lang="en-US" altLang="zh-TW" dirty="0">
              <a:solidFill>
                <a:srgbClr val="008000"/>
              </a:solidFill>
              <a:ea typeface="新細明體" panose="02020500000000000000" pitchFamily="18" charset="-120"/>
            </a:endParaRPr>
          </a:p>
          <a:p>
            <a:r>
              <a:rPr lang="en-US" altLang="zh-TW" dirty="0">
                <a:solidFill>
                  <a:srgbClr val="008000"/>
                </a:solidFill>
                <a:ea typeface="新細明體" panose="02020500000000000000" pitchFamily="18" charset="-120"/>
              </a:rPr>
              <a:t>Sensors: </a:t>
            </a:r>
            <a:r>
              <a:rPr lang="en-US" altLang="zh-TW" dirty="0">
                <a:ea typeface="新細明體" panose="02020500000000000000" pitchFamily="18" charset="-120"/>
              </a:rPr>
              <a:t>Keyboard (entry of symptoms, findings, patient's answers)</a:t>
            </a:r>
            <a:endParaRPr lang="en-US" altLang="zh-TW" dirty="0">
              <a:solidFill>
                <a:srgbClr val="008000"/>
              </a:solidFill>
              <a:ea typeface="新細明體" panose="02020500000000000000" pitchFamily="18" charset="-120"/>
            </a:endParaRPr>
          </a:p>
          <a:p>
            <a:endParaRPr lang="zh-TW" altLang="en-US" dirty="0"/>
          </a:p>
        </p:txBody>
      </p:sp>
      <p:sp>
        <p:nvSpPr>
          <p:cNvPr id="4" name="投影片編號版面配置區 3"/>
          <p:cNvSpPr>
            <a:spLocks noGrp="1"/>
          </p:cNvSpPr>
          <p:nvPr>
            <p:ph type="sldNum" sz="quarter" idx="12"/>
          </p:nvPr>
        </p:nvSpPr>
        <p:spPr/>
        <p:txBody>
          <a:bodyPr/>
          <a:lstStyle/>
          <a:p>
            <a:fld id="{AC0BED05-9063-4698-AC11-79FD39B31978}" type="slidenum">
              <a:rPr lang="en-US" altLang="zh-TW" smtClean="0"/>
              <a:pPr/>
              <a:t>28</a:t>
            </a:fld>
            <a:endParaRPr lang="en-US" altLang="zh-TW"/>
          </a:p>
        </p:txBody>
      </p:sp>
    </p:spTree>
    <p:extLst>
      <p:ext uri="{BB962C8B-B14F-4D97-AF65-F5344CB8AC3E}">
        <p14:creationId xmlns:p14="http://schemas.microsoft.com/office/powerpoint/2010/main" val="1427907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TW">
                <a:ea typeface="新細明體" panose="02020500000000000000" pitchFamily="18" charset="-120"/>
              </a:rPr>
              <a:t>PEAS</a:t>
            </a:r>
          </a:p>
        </p:txBody>
      </p:sp>
      <p:sp>
        <p:nvSpPr>
          <p:cNvPr id="50179" name="Rectangle 3"/>
          <p:cNvSpPr>
            <a:spLocks noGrp="1" noChangeArrowheads="1"/>
          </p:cNvSpPr>
          <p:nvPr>
            <p:ph type="body" idx="1"/>
          </p:nvPr>
        </p:nvSpPr>
        <p:spPr/>
        <p:txBody>
          <a:bodyPr/>
          <a:lstStyle/>
          <a:p>
            <a:r>
              <a:rPr lang="en-US" altLang="zh-TW">
                <a:solidFill>
                  <a:srgbClr val="008000"/>
                </a:solidFill>
                <a:ea typeface="新細明體" panose="02020500000000000000" pitchFamily="18" charset="-120"/>
              </a:rPr>
              <a:t>Agent</a:t>
            </a:r>
            <a:r>
              <a:rPr lang="en-US" altLang="zh-TW">
                <a:ea typeface="新細明體" panose="02020500000000000000" pitchFamily="18" charset="-120"/>
              </a:rPr>
              <a:t>: Part-picking robot</a:t>
            </a:r>
            <a:endParaRPr lang="en-US" altLang="zh-TW">
              <a:solidFill>
                <a:schemeClr val="bg2"/>
              </a:solidFill>
              <a:ea typeface="新細明體" panose="02020500000000000000" pitchFamily="18" charset="-120"/>
            </a:endParaRPr>
          </a:p>
          <a:p>
            <a:r>
              <a:rPr lang="en-US" altLang="zh-TW">
                <a:solidFill>
                  <a:srgbClr val="008000"/>
                </a:solidFill>
                <a:ea typeface="新細明體" panose="02020500000000000000" pitchFamily="18" charset="-120"/>
              </a:rPr>
              <a:t>Performance measure</a:t>
            </a:r>
            <a:r>
              <a:rPr lang="en-US" altLang="zh-TW">
                <a:ea typeface="新細明體" panose="02020500000000000000" pitchFamily="18" charset="-120"/>
              </a:rPr>
              <a:t>: Percentage of parts in correct bins</a:t>
            </a:r>
            <a:endParaRPr lang="en-US" altLang="zh-TW">
              <a:solidFill>
                <a:schemeClr val="bg2"/>
              </a:solidFill>
              <a:ea typeface="新細明體" panose="02020500000000000000" pitchFamily="18" charset="-120"/>
            </a:endParaRPr>
          </a:p>
          <a:p>
            <a:r>
              <a:rPr lang="en-US" altLang="zh-TW">
                <a:solidFill>
                  <a:srgbClr val="008000"/>
                </a:solidFill>
                <a:ea typeface="新細明體" panose="02020500000000000000" pitchFamily="18" charset="-120"/>
              </a:rPr>
              <a:t>Environment</a:t>
            </a:r>
            <a:r>
              <a:rPr lang="en-US" altLang="zh-TW">
                <a:ea typeface="新細明體" panose="02020500000000000000" pitchFamily="18" charset="-120"/>
              </a:rPr>
              <a:t>: Conveyor belt with parts, bins</a:t>
            </a:r>
            <a:endParaRPr lang="en-US" altLang="zh-TW">
              <a:solidFill>
                <a:schemeClr val="bg2"/>
              </a:solidFill>
              <a:ea typeface="新細明體" panose="02020500000000000000" pitchFamily="18" charset="-120"/>
            </a:endParaRPr>
          </a:p>
          <a:p>
            <a:r>
              <a:rPr lang="en-US" altLang="zh-TW">
                <a:solidFill>
                  <a:srgbClr val="008000"/>
                </a:solidFill>
                <a:ea typeface="新細明體" panose="02020500000000000000" pitchFamily="18" charset="-120"/>
              </a:rPr>
              <a:t>Actuators</a:t>
            </a:r>
            <a:r>
              <a:rPr lang="en-US" altLang="zh-TW">
                <a:ea typeface="新細明體" panose="02020500000000000000" pitchFamily="18" charset="-120"/>
              </a:rPr>
              <a:t>: Jointed arm and hand</a:t>
            </a:r>
            <a:endParaRPr lang="en-US" altLang="zh-TW">
              <a:solidFill>
                <a:schemeClr val="bg2"/>
              </a:solidFill>
              <a:ea typeface="新細明體" panose="02020500000000000000" pitchFamily="18" charset="-120"/>
            </a:endParaRPr>
          </a:p>
          <a:p>
            <a:r>
              <a:rPr lang="en-US" altLang="zh-TW">
                <a:solidFill>
                  <a:srgbClr val="008000"/>
                </a:solidFill>
                <a:ea typeface="新細明體" panose="02020500000000000000" pitchFamily="18" charset="-120"/>
              </a:rPr>
              <a:t>Sensors</a:t>
            </a:r>
            <a:r>
              <a:rPr lang="en-US" altLang="zh-TW">
                <a:ea typeface="新細明體" panose="02020500000000000000" pitchFamily="18" charset="-120"/>
              </a:rPr>
              <a:t>: Camera, joint angle sensors</a:t>
            </a:r>
          </a:p>
        </p:txBody>
      </p:sp>
    </p:spTree>
    <p:extLst>
      <p:ext uri="{BB962C8B-B14F-4D97-AF65-F5344CB8AC3E}">
        <p14:creationId xmlns:p14="http://schemas.microsoft.com/office/powerpoint/2010/main" val="2034357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TW" dirty="0"/>
              <a:t>Thinking humanly:</a:t>
            </a:r>
            <a:br>
              <a:rPr lang="en-US" altLang="zh-TW" dirty="0"/>
            </a:br>
            <a:r>
              <a:rPr lang="en-US" altLang="zh-TW" dirty="0">
                <a:solidFill>
                  <a:srgbClr val="0000FF"/>
                </a:solidFill>
              </a:rPr>
              <a:t>cognitive(</a:t>
            </a:r>
            <a:r>
              <a:rPr lang="zh-TW" altLang="en-US" dirty="0">
                <a:solidFill>
                  <a:srgbClr val="0000FF"/>
                </a:solidFill>
              </a:rPr>
              <a:t>認知</a:t>
            </a:r>
            <a:r>
              <a:rPr lang="en-US" altLang="zh-TW" dirty="0">
                <a:solidFill>
                  <a:srgbClr val="0000FF"/>
                </a:solidFill>
              </a:rPr>
              <a:t>)</a:t>
            </a:r>
            <a:r>
              <a:rPr lang="en-US" altLang="zh-TW" dirty="0"/>
              <a:t> modeling</a:t>
            </a:r>
          </a:p>
        </p:txBody>
      </p:sp>
      <p:sp>
        <p:nvSpPr>
          <p:cNvPr id="19459" name="Rectangle 3"/>
          <p:cNvSpPr>
            <a:spLocks noGrp="1" noChangeArrowheads="1"/>
          </p:cNvSpPr>
          <p:nvPr>
            <p:ph type="body" idx="1"/>
          </p:nvPr>
        </p:nvSpPr>
        <p:spPr/>
        <p:txBody>
          <a:bodyPr/>
          <a:lstStyle/>
          <a:p>
            <a:r>
              <a:rPr lang="en-US" altLang="zh-TW" dirty="0"/>
              <a:t>1960s “cognitive revolution”: information-processing psychology</a:t>
            </a:r>
          </a:p>
          <a:p>
            <a:r>
              <a:rPr lang="en-US" altLang="zh-TW" dirty="0"/>
              <a:t>Requires scientific theories of internal activities of the brain</a:t>
            </a:r>
          </a:p>
          <a:p>
            <a:r>
              <a:rPr lang="en-US" altLang="zh-TW" dirty="0"/>
              <a:t>How to validate? Requires</a:t>
            </a:r>
          </a:p>
          <a:p>
            <a:pPr marL="452438" lvl="1" indent="-252413">
              <a:buFont typeface="+mj-lt"/>
              <a:buAutoNum type="arabicPeriod"/>
            </a:pPr>
            <a:r>
              <a:rPr lang="en-US" altLang="zh-TW" dirty="0"/>
              <a:t>Predicting and testing behavior of human subjects (top-down), or</a:t>
            </a:r>
          </a:p>
          <a:p>
            <a:pPr marL="452438" lvl="1" indent="-252413">
              <a:buFont typeface="+mj-lt"/>
              <a:buAutoNum type="arabicPeriod"/>
            </a:pPr>
            <a:r>
              <a:rPr lang="en-US" altLang="zh-TW" dirty="0"/>
              <a:t>Direct identification from neurological data (bottom-up)</a:t>
            </a:r>
          </a:p>
          <a:p>
            <a:r>
              <a:rPr lang="en-US" altLang="zh-TW" dirty="0"/>
              <a:t>Both approaches (roughly, </a:t>
            </a:r>
            <a:r>
              <a:rPr lang="en-US" altLang="zh-TW" dirty="0">
                <a:solidFill>
                  <a:srgbClr val="0000FF"/>
                </a:solidFill>
              </a:rPr>
              <a:t>Cognitive Science </a:t>
            </a:r>
            <a:r>
              <a:rPr lang="en-US" altLang="zh-TW" dirty="0"/>
              <a:t>and Cognitive Neuroscience) are now distinct from AI</a:t>
            </a:r>
          </a:p>
        </p:txBody>
      </p:sp>
    </p:spTree>
    <p:extLst>
      <p:ext uri="{BB962C8B-B14F-4D97-AF65-F5344CB8AC3E}">
        <p14:creationId xmlns:p14="http://schemas.microsoft.com/office/powerpoint/2010/main" val="391313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TW">
                <a:ea typeface="新細明體" panose="02020500000000000000" pitchFamily="18" charset="-120"/>
              </a:rPr>
              <a:t>PEAS</a:t>
            </a:r>
          </a:p>
        </p:txBody>
      </p:sp>
      <p:sp>
        <p:nvSpPr>
          <p:cNvPr id="51203" name="Rectangle 3"/>
          <p:cNvSpPr>
            <a:spLocks noGrp="1" noChangeArrowheads="1"/>
          </p:cNvSpPr>
          <p:nvPr>
            <p:ph type="body" idx="1"/>
          </p:nvPr>
        </p:nvSpPr>
        <p:spPr/>
        <p:txBody>
          <a:bodyPr/>
          <a:lstStyle/>
          <a:p>
            <a:r>
              <a:rPr lang="en-US" altLang="zh-TW">
                <a:solidFill>
                  <a:srgbClr val="008000"/>
                </a:solidFill>
                <a:ea typeface="新細明體" panose="02020500000000000000" pitchFamily="18" charset="-120"/>
              </a:rPr>
              <a:t>Agent</a:t>
            </a:r>
            <a:r>
              <a:rPr lang="en-US" altLang="zh-TW">
                <a:ea typeface="新細明體" panose="02020500000000000000" pitchFamily="18" charset="-120"/>
              </a:rPr>
              <a:t>: Interactive English tutor</a:t>
            </a:r>
            <a:endParaRPr lang="en-US" altLang="zh-TW">
              <a:solidFill>
                <a:schemeClr val="bg2"/>
              </a:solidFill>
              <a:ea typeface="新細明體" panose="02020500000000000000" pitchFamily="18" charset="-120"/>
            </a:endParaRPr>
          </a:p>
          <a:p>
            <a:r>
              <a:rPr lang="en-US" altLang="zh-TW">
                <a:solidFill>
                  <a:srgbClr val="008000"/>
                </a:solidFill>
                <a:ea typeface="新細明體" panose="02020500000000000000" pitchFamily="18" charset="-120"/>
              </a:rPr>
              <a:t>Performance measure</a:t>
            </a:r>
            <a:r>
              <a:rPr lang="en-US" altLang="zh-TW">
                <a:ea typeface="新細明體" panose="02020500000000000000" pitchFamily="18" charset="-120"/>
              </a:rPr>
              <a:t>: Maximize student's score on test</a:t>
            </a:r>
            <a:endParaRPr lang="en-US" altLang="zh-TW">
              <a:solidFill>
                <a:schemeClr val="bg2"/>
              </a:solidFill>
              <a:ea typeface="新細明體" panose="02020500000000000000" pitchFamily="18" charset="-120"/>
            </a:endParaRPr>
          </a:p>
          <a:p>
            <a:r>
              <a:rPr lang="en-US" altLang="zh-TW">
                <a:solidFill>
                  <a:srgbClr val="008000"/>
                </a:solidFill>
                <a:ea typeface="新細明體" panose="02020500000000000000" pitchFamily="18" charset="-120"/>
              </a:rPr>
              <a:t>Environment</a:t>
            </a:r>
            <a:r>
              <a:rPr lang="en-US" altLang="zh-TW">
                <a:ea typeface="新細明體" panose="02020500000000000000" pitchFamily="18" charset="-120"/>
              </a:rPr>
              <a:t>: Set of students</a:t>
            </a:r>
            <a:endParaRPr lang="en-US" altLang="zh-TW">
              <a:solidFill>
                <a:schemeClr val="bg2"/>
              </a:solidFill>
              <a:ea typeface="新細明體" panose="02020500000000000000" pitchFamily="18" charset="-120"/>
            </a:endParaRPr>
          </a:p>
          <a:p>
            <a:r>
              <a:rPr lang="en-US" altLang="zh-TW">
                <a:solidFill>
                  <a:srgbClr val="008000"/>
                </a:solidFill>
                <a:ea typeface="新細明體" panose="02020500000000000000" pitchFamily="18" charset="-120"/>
              </a:rPr>
              <a:t>Actuators</a:t>
            </a:r>
            <a:r>
              <a:rPr lang="en-US" altLang="zh-TW">
                <a:ea typeface="新細明體" panose="02020500000000000000" pitchFamily="18" charset="-120"/>
              </a:rPr>
              <a:t>: Screen display (exercises, suggestions, corrections)</a:t>
            </a:r>
            <a:endParaRPr lang="en-US" altLang="zh-TW">
              <a:solidFill>
                <a:schemeClr val="bg2"/>
              </a:solidFill>
              <a:ea typeface="新細明體" panose="02020500000000000000" pitchFamily="18" charset="-120"/>
            </a:endParaRPr>
          </a:p>
          <a:p>
            <a:r>
              <a:rPr lang="en-US" altLang="zh-TW">
                <a:solidFill>
                  <a:srgbClr val="008000"/>
                </a:solidFill>
                <a:ea typeface="新細明體" panose="02020500000000000000" pitchFamily="18" charset="-120"/>
              </a:rPr>
              <a:t>Sensors</a:t>
            </a:r>
            <a:r>
              <a:rPr lang="en-US" altLang="zh-TW">
                <a:ea typeface="新細明體" panose="02020500000000000000" pitchFamily="18" charset="-120"/>
              </a:rPr>
              <a:t>: Keyboard</a:t>
            </a:r>
          </a:p>
        </p:txBody>
      </p:sp>
    </p:spTree>
    <p:extLst>
      <p:ext uri="{BB962C8B-B14F-4D97-AF65-F5344CB8AC3E}">
        <p14:creationId xmlns:p14="http://schemas.microsoft.com/office/powerpoint/2010/main" val="3251434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zh-TW">
                <a:ea typeface="新細明體" panose="02020500000000000000" pitchFamily="18" charset="-120"/>
              </a:rPr>
              <a:t>Environment Types</a:t>
            </a:r>
          </a:p>
        </p:txBody>
      </p:sp>
      <p:sp>
        <p:nvSpPr>
          <p:cNvPr id="52227" name="Rectangle 3"/>
          <p:cNvSpPr>
            <a:spLocks noChangeArrowheads="1"/>
          </p:cNvSpPr>
          <p:nvPr/>
        </p:nvSpPr>
        <p:spPr bwMode="auto">
          <a:xfrm>
            <a:off x="7772400" y="4636368"/>
            <a:ext cx="228600" cy="304800"/>
          </a:xfrm>
          <a:prstGeom prst="rect">
            <a:avLst/>
          </a:prstGeom>
          <a:solidFill>
            <a:schemeClr val="bg1">
              <a:alpha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2228" name="Rectangle 4"/>
          <p:cNvSpPr>
            <a:spLocks noChangeArrowheads="1"/>
          </p:cNvSpPr>
          <p:nvPr/>
        </p:nvSpPr>
        <p:spPr bwMode="auto">
          <a:xfrm>
            <a:off x="7550224" y="5157192"/>
            <a:ext cx="838200" cy="304800"/>
          </a:xfrm>
          <a:prstGeom prst="rect">
            <a:avLst/>
          </a:prstGeom>
          <a:solidFill>
            <a:schemeClr val="bg1">
              <a:alpha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2229" name="Rectangle 5"/>
          <p:cNvSpPr>
            <a:spLocks noChangeArrowheads="1"/>
          </p:cNvSpPr>
          <p:nvPr/>
        </p:nvSpPr>
        <p:spPr bwMode="auto">
          <a:xfrm>
            <a:off x="7848600" y="5410200"/>
            <a:ext cx="381000" cy="304800"/>
          </a:xfrm>
          <a:prstGeom prst="rect">
            <a:avLst/>
          </a:prstGeom>
          <a:solidFill>
            <a:schemeClr val="bg1">
              <a:alpha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2230" name="Rectangle 6"/>
          <p:cNvSpPr>
            <a:spLocks noGrp="1" noChangeArrowheads="1"/>
          </p:cNvSpPr>
          <p:nvPr>
            <p:ph type="body" idx="1"/>
          </p:nvPr>
        </p:nvSpPr>
        <p:spPr/>
        <p:txBody>
          <a:bodyPr>
            <a:normAutofit fontScale="85000" lnSpcReduction="20000"/>
          </a:bodyPr>
          <a:lstStyle/>
          <a:p>
            <a:pPr>
              <a:lnSpc>
                <a:spcPct val="90000"/>
              </a:lnSpc>
            </a:pPr>
            <a:r>
              <a:rPr lang="en-US" altLang="zh-TW" sz="2400" dirty="0">
                <a:solidFill>
                  <a:srgbClr val="FF0000"/>
                </a:solidFill>
                <a:ea typeface="新細明體" panose="02020500000000000000" pitchFamily="18" charset="-120"/>
              </a:rPr>
              <a:t>Fully observable</a:t>
            </a:r>
            <a:r>
              <a:rPr lang="en-US" altLang="zh-TW" sz="2400" dirty="0">
                <a:ea typeface="新細明體" panose="02020500000000000000" pitchFamily="18" charset="-120"/>
              </a:rPr>
              <a:t> (vs. </a:t>
            </a:r>
            <a:r>
              <a:rPr lang="en-US" altLang="zh-TW" sz="2400" dirty="0">
                <a:solidFill>
                  <a:srgbClr val="0000FF"/>
                </a:solidFill>
                <a:ea typeface="新細明體" panose="02020500000000000000" pitchFamily="18" charset="-120"/>
              </a:rPr>
              <a:t>partially observable</a:t>
            </a:r>
            <a:r>
              <a:rPr lang="en-US" altLang="zh-TW" sz="2400" dirty="0">
                <a:ea typeface="新細明體" panose="02020500000000000000" pitchFamily="18" charset="-120"/>
              </a:rPr>
              <a:t>): An agent‘s sensors give it access to the complete state of the environment at each point in time.</a:t>
            </a:r>
            <a:r>
              <a:rPr lang="zh-TW" altLang="en-US" sz="2400" dirty="0">
                <a:ea typeface="新細明體" panose="02020500000000000000" pitchFamily="18" charset="-120"/>
              </a:rPr>
              <a:t>完全可觀察</a:t>
            </a:r>
            <a:r>
              <a:rPr lang="en-US" altLang="zh-TW" sz="2400" dirty="0">
                <a:ea typeface="新細明體" panose="02020500000000000000" pitchFamily="18" charset="-120"/>
              </a:rPr>
              <a:t>vs</a:t>
            </a:r>
            <a:r>
              <a:rPr lang="zh-TW" altLang="en-US" sz="2400" dirty="0">
                <a:ea typeface="新細明體" panose="02020500000000000000" pitchFamily="18" charset="-120"/>
              </a:rPr>
              <a:t>部分可觀察：軍棋</a:t>
            </a:r>
            <a:r>
              <a:rPr lang="en-US" altLang="zh-TW" sz="2400" dirty="0">
                <a:ea typeface="新細明體" panose="02020500000000000000" pitchFamily="18" charset="-120"/>
              </a:rPr>
              <a:t>vs</a:t>
            </a:r>
            <a:r>
              <a:rPr lang="zh-TW" altLang="en-US" dirty="0">
                <a:ea typeface="新細明體" panose="02020500000000000000" pitchFamily="18" charset="-120"/>
              </a:rPr>
              <a:t>撲克牌</a:t>
            </a:r>
            <a:endParaRPr lang="en-US" altLang="zh-TW" sz="2400" dirty="0">
              <a:ea typeface="新細明體" panose="02020500000000000000" pitchFamily="18" charset="-120"/>
            </a:endParaRPr>
          </a:p>
          <a:p>
            <a:pPr>
              <a:lnSpc>
                <a:spcPct val="90000"/>
              </a:lnSpc>
            </a:pPr>
            <a:r>
              <a:rPr lang="en-US" altLang="zh-TW" sz="2400" dirty="0">
                <a:solidFill>
                  <a:srgbClr val="FF0000"/>
                </a:solidFill>
                <a:ea typeface="新細明體" panose="02020500000000000000" pitchFamily="18" charset="-120"/>
              </a:rPr>
              <a:t>Deterministic</a:t>
            </a:r>
            <a:r>
              <a:rPr lang="en-US" altLang="zh-TW" sz="2400" dirty="0">
                <a:ea typeface="新細明體" panose="02020500000000000000" pitchFamily="18" charset="-120"/>
              </a:rPr>
              <a:t> (vs. </a:t>
            </a:r>
            <a:r>
              <a:rPr lang="en-US" altLang="zh-TW" sz="2400" dirty="0">
                <a:solidFill>
                  <a:srgbClr val="0000FF"/>
                </a:solidFill>
                <a:ea typeface="新細明體" panose="02020500000000000000" pitchFamily="18" charset="-120"/>
              </a:rPr>
              <a:t>stochastic</a:t>
            </a:r>
            <a:r>
              <a:rPr lang="en-US" altLang="zh-TW" sz="2400" dirty="0">
                <a:ea typeface="新細明體" panose="02020500000000000000" pitchFamily="18" charset="-120"/>
              </a:rPr>
              <a:t>): The next state of the environment is completely determined by the current state and the action executed by the agent. (If the environment is deterministic except for the actions of other agents, then the environment is </a:t>
            </a:r>
            <a:r>
              <a:rPr lang="en-US" altLang="zh-TW" sz="2400" dirty="0">
                <a:solidFill>
                  <a:srgbClr val="FF0000"/>
                </a:solidFill>
                <a:ea typeface="新細明體" panose="02020500000000000000" pitchFamily="18" charset="-120"/>
              </a:rPr>
              <a:t>strategic</a:t>
            </a:r>
            <a:r>
              <a:rPr lang="en-US" altLang="zh-TW" sz="2400" dirty="0">
                <a:ea typeface="新細明體" panose="02020500000000000000" pitchFamily="18" charset="-120"/>
              </a:rPr>
              <a:t>)</a:t>
            </a:r>
          </a:p>
          <a:p>
            <a:pPr marL="0" indent="0">
              <a:lnSpc>
                <a:spcPct val="90000"/>
              </a:lnSpc>
              <a:buNone/>
            </a:pPr>
            <a:r>
              <a:rPr lang="zh-TW" altLang="en-US" sz="2400" dirty="0">
                <a:ea typeface="新細明體" panose="02020500000000000000" pitchFamily="18" charset="-120"/>
              </a:rPr>
              <a:t>　確定</a:t>
            </a:r>
            <a:r>
              <a:rPr lang="en-US" altLang="zh-TW" sz="2400" dirty="0">
                <a:ea typeface="新細明體" panose="02020500000000000000" pitchFamily="18" charset="-120"/>
              </a:rPr>
              <a:t>(</a:t>
            </a:r>
            <a:r>
              <a:rPr lang="zh-TW" altLang="en-US" sz="2400" dirty="0">
                <a:ea typeface="新細明體" panose="02020500000000000000" pitchFamily="18" charset="-120"/>
              </a:rPr>
              <a:t>自己決定</a:t>
            </a:r>
            <a:r>
              <a:rPr lang="en-US" altLang="zh-TW" sz="2400" dirty="0">
                <a:ea typeface="新細明體" panose="02020500000000000000" pitchFamily="18" charset="-120"/>
              </a:rPr>
              <a:t>)vs</a:t>
            </a:r>
            <a:r>
              <a:rPr lang="zh-TW" altLang="en-US" sz="2400" dirty="0">
                <a:ea typeface="新細明體" panose="02020500000000000000" pitchFamily="18" charset="-120"/>
              </a:rPr>
              <a:t>隨機</a:t>
            </a:r>
            <a:r>
              <a:rPr lang="en-US" altLang="zh-TW" sz="2400" dirty="0">
                <a:ea typeface="新細明體" panose="02020500000000000000" pitchFamily="18" charset="-120"/>
              </a:rPr>
              <a:t>vs</a:t>
            </a:r>
            <a:r>
              <a:rPr lang="zh-TW" altLang="en-US" sz="2400" dirty="0">
                <a:ea typeface="新細明體" panose="02020500000000000000" pitchFamily="18" charset="-120"/>
              </a:rPr>
              <a:t>策略</a:t>
            </a:r>
            <a:r>
              <a:rPr lang="en-US" altLang="zh-TW" sz="2400" dirty="0">
                <a:ea typeface="新細明體" panose="02020500000000000000" pitchFamily="18" charset="-120"/>
              </a:rPr>
              <a:t>(</a:t>
            </a:r>
            <a:r>
              <a:rPr lang="zh-TW" altLang="en-US" dirty="0">
                <a:ea typeface="新細明體" panose="02020500000000000000" pitchFamily="18" charset="-120"/>
              </a:rPr>
              <a:t>受他人決定影響</a:t>
            </a:r>
            <a:r>
              <a:rPr lang="en-US" altLang="zh-TW" sz="2400" dirty="0">
                <a:ea typeface="新細明體" panose="02020500000000000000" pitchFamily="18" charset="-120"/>
              </a:rPr>
              <a:t>)</a:t>
            </a:r>
            <a:r>
              <a:rPr lang="zh-TW" altLang="en-US" sz="2400" dirty="0">
                <a:ea typeface="新細明體" panose="02020500000000000000" pitchFamily="18" charset="-120"/>
              </a:rPr>
              <a:t>：下棋</a:t>
            </a:r>
            <a:r>
              <a:rPr lang="en-US" altLang="zh-TW" sz="2400" dirty="0">
                <a:ea typeface="新細明體" panose="02020500000000000000" pitchFamily="18" charset="-120"/>
              </a:rPr>
              <a:t>vs</a:t>
            </a:r>
            <a:r>
              <a:rPr lang="zh-TW" altLang="en-US" sz="2400" dirty="0">
                <a:ea typeface="新細明體" panose="02020500000000000000" pitchFamily="18" charset="-120"/>
              </a:rPr>
              <a:t>大富翁</a:t>
            </a:r>
            <a:endParaRPr lang="en-US" altLang="zh-TW" sz="2400" dirty="0">
              <a:ea typeface="新細明體" panose="02020500000000000000" pitchFamily="18" charset="-120"/>
            </a:endParaRPr>
          </a:p>
          <a:p>
            <a:pPr marL="0" indent="0">
              <a:lnSpc>
                <a:spcPct val="90000"/>
              </a:lnSpc>
              <a:buNone/>
            </a:pPr>
            <a:r>
              <a:rPr lang="zh-TW" altLang="en-US" sz="2400" dirty="0">
                <a:ea typeface="新細明體" panose="02020500000000000000" pitchFamily="18" charset="-120"/>
              </a:rPr>
              <a:t>　：</a:t>
            </a:r>
            <a:r>
              <a:rPr lang="zh-TW" altLang="en-US" dirty="0">
                <a:ea typeface="新細明體" panose="02020500000000000000" pitchFamily="18" charset="-120"/>
              </a:rPr>
              <a:t>相同環境，相同動作，是否會導致相同結果。</a:t>
            </a:r>
            <a:endParaRPr lang="en-US" altLang="zh-TW" sz="2400" dirty="0">
              <a:ea typeface="新細明體" panose="02020500000000000000" pitchFamily="18" charset="-120"/>
            </a:endParaRPr>
          </a:p>
          <a:p>
            <a:pPr>
              <a:lnSpc>
                <a:spcPct val="90000"/>
              </a:lnSpc>
            </a:pPr>
            <a:r>
              <a:rPr lang="en-US" altLang="zh-TW" sz="2400" dirty="0">
                <a:solidFill>
                  <a:srgbClr val="FF0000"/>
                </a:solidFill>
                <a:ea typeface="新細明體" panose="02020500000000000000" pitchFamily="18" charset="-120"/>
              </a:rPr>
              <a:t>Episodic </a:t>
            </a:r>
            <a:r>
              <a:rPr lang="en-US" altLang="zh-TW" sz="2400" dirty="0">
                <a:ea typeface="新細明體" panose="02020500000000000000" pitchFamily="18" charset="-120"/>
              </a:rPr>
              <a:t>(vs. </a:t>
            </a:r>
            <a:r>
              <a:rPr lang="en-US" altLang="zh-TW" sz="2400" dirty="0">
                <a:solidFill>
                  <a:srgbClr val="0000FF"/>
                </a:solidFill>
                <a:ea typeface="新細明體" panose="02020500000000000000" pitchFamily="18" charset="-120"/>
              </a:rPr>
              <a:t>sequential</a:t>
            </a:r>
            <a:r>
              <a:rPr lang="en-US" altLang="zh-TW" sz="2400" dirty="0">
                <a:ea typeface="新細明體" panose="02020500000000000000" pitchFamily="18" charset="-120"/>
              </a:rPr>
              <a:t>): The agent‘s experience is divided into atomic “episodes” (each episode consists of the agent perceiving and then performing a single action), and the choice of action in each episode depends only on the episode itself.</a:t>
            </a:r>
          </a:p>
          <a:p>
            <a:pPr marL="0" indent="0">
              <a:lnSpc>
                <a:spcPct val="90000"/>
              </a:lnSpc>
              <a:buNone/>
            </a:pPr>
            <a:r>
              <a:rPr lang="zh-TW" altLang="en-US" dirty="0">
                <a:ea typeface="新細明體" panose="02020500000000000000" pitchFamily="18" charset="-120"/>
              </a:rPr>
              <a:t>　</a:t>
            </a:r>
            <a:r>
              <a:rPr lang="zh-TW" altLang="en-US" sz="2400" dirty="0">
                <a:ea typeface="新細明體" panose="02020500000000000000" pitchFamily="18" charset="-120"/>
              </a:rPr>
              <a:t>單回合</a:t>
            </a:r>
            <a:r>
              <a:rPr lang="en-US" altLang="zh-TW" sz="2400" dirty="0">
                <a:ea typeface="新細明體" panose="02020500000000000000" pitchFamily="18" charset="-120"/>
              </a:rPr>
              <a:t>vs</a:t>
            </a:r>
            <a:r>
              <a:rPr lang="zh-TW" altLang="en-US" sz="2400" dirty="0">
                <a:ea typeface="新細明體" panose="02020500000000000000" pitchFamily="18" charset="-120"/>
              </a:rPr>
              <a:t>連續：過去行為是否影響現在答案</a:t>
            </a:r>
            <a:endParaRPr lang="en-US" altLang="zh-TW" sz="2400" dirty="0">
              <a:ea typeface="新細明體" panose="02020500000000000000" pitchFamily="18" charset="-120"/>
            </a:endParaRPr>
          </a:p>
        </p:txBody>
      </p:sp>
    </p:spTree>
    <p:extLst>
      <p:ext uri="{BB962C8B-B14F-4D97-AF65-F5344CB8AC3E}">
        <p14:creationId xmlns:p14="http://schemas.microsoft.com/office/powerpoint/2010/main" val="339729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3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22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2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23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22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2230">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22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22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22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zh-TW" dirty="0">
                <a:ea typeface="新細明體" panose="02020500000000000000" pitchFamily="18" charset="-120"/>
              </a:rPr>
              <a:t>Environment Types</a:t>
            </a:r>
          </a:p>
        </p:txBody>
      </p:sp>
      <p:sp>
        <p:nvSpPr>
          <p:cNvPr id="53252" name="Rectangle 4"/>
          <p:cNvSpPr>
            <a:spLocks noGrp="1" noChangeArrowheads="1"/>
          </p:cNvSpPr>
          <p:nvPr>
            <p:ph type="body" idx="1"/>
          </p:nvPr>
        </p:nvSpPr>
        <p:spPr/>
        <p:txBody>
          <a:bodyPr>
            <a:normAutofit fontScale="92500" lnSpcReduction="10000"/>
          </a:bodyPr>
          <a:lstStyle/>
          <a:p>
            <a:r>
              <a:rPr lang="en-US" altLang="zh-TW" sz="2400" dirty="0">
                <a:solidFill>
                  <a:srgbClr val="FF0000"/>
                </a:solidFill>
                <a:ea typeface="新細明體" panose="02020500000000000000" pitchFamily="18" charset="-120"/>
              </a:rPr>
              <a:t>Static </a:t>
            </a:r>
            <a:r>
              <a:rPr lang="en-US" altLang="zh-TW" sz="2400" dirty="0">
                <a:ea typeface="新細明體" panose="02020500000000000000" pitchFamily="18" charset="-120"/>
              </a:rPr>
              <a:t>(vs. </a:t>
            </a:r>
            <a:r>
              <a:rPr lang="en-US" altLang="zh-TW" sz="2400" dirty="0">
                <a:solidFill>
                  <a:srgbClr val="0000FF"/>
                </a:solidFill>
                <a:ea typeface="新細明體" panose="02020500000000000000" pitchFamily="18" charset="-120"/>
              </a:rPr>
              <a:t>dynamic</a:t>
            </a:r>
            <a:r>
              <a:rPr lang="en-US" altLang="zh-TW" sz="2400" dirty="0">
                <a:ea typeface="新細明體" panose="02020500000000000000" pitchFamily="18" charset="-120"/>
              </a:rPr>
              <a:t>): The environment is unchanged while an agent is deliberating. (The environment is </a:t>
            </a:r>
            <a:r>
              <a:rPr lang="en-US" altLang="zh-TW" sz="2400" dirty="0" err="1">
                <a:solidFill>
                  <a:srgbClr val="FF0000"/>
                </a:solidFill>
                <a:ea typeface="新細明體" panose="02020500000000000000" pitchFamily="18" charset="-120"/>
              </a:rPr>
              <a:t>semidynamic</a:t>
            </a:r>
            <a:r>
              <a:rPr lang="en-US" altLang="zh-TW" sz="2400" dirty="0">
                <a:ea typeface="新細明體" panose="02020500000000000000" pitchFamily="18" charset="-120"/>
              </a:rPr>
              <a:t> if the environment itself does not change with the passage of time but the agent‘s performance score does)</a:t>
            </a:r>
            <a:endParaRPr lang="en-US" altLang="zh-TW" dirty="0">
              <a:ea typeface="新細明體" panose="02020500000000000000" pitchFamily="18" charset="-120"/>
            </a:endParaRPr>
          </a:p>
          <a:p>
            <a:pPr marL="0" indent="0">
              <a:buNone/>
            </a:pPr>
            <a:r>
              <a:rPr lang="zh-TW" altLang="en-US" sz="2400" dirty="0">
                <a:ea typeface="新細明體" panose="02020500000000000000" pitchFamily="18" charset="-120"/>
              </a:rPr>
              <a:t>　靜態</a:t>
            </a:r>
            <a:r>
              <a:rPr lang="en-US" altLang="zh-TW" sz="2400" dirty="0">
                <a:ea typeface="新細明體" panose="02020500000000000000" pitchFamily="18" charset="-120"/>
              </a:rPr>
              <a:t>vs</a:t>
            </a:r>
            <a:r>
              <a:rPr lang="zh-TW" altLang="en-US" sz="2400" dirty="0">
                <a:ea typeface="新細明體" panose="02020500000000000000" pitchFamily="18" charset="-120"/>
              </a:rPr>
              <a:t>動態</a:t>
            </a:r>
            <a:r>
              <a:rPr lang="en-US" altLang="zh-TW" sz="2400" dirty="0">
                <a:ea typeface="新細明體" panose="02020500000000000000" pitchFamily="18" charset="-120"/>
              </a:rPr>
              <a:t>vs</a:t>
            </a:r>
            <a:r>
              <a:rPr lang="zh-TW" altLang="en-US" dirty="0">
                <a:ea typeface="新細明體" panose="02020500000000000000" pitchFamily="18" charset="-120"/>
              </a:rPr>
              <a:t>半</a:t>
            </a:r>
            <a:r>
              <a:rPr lang="zh-TW" altLang="en-US" sz="2400" dirty="0">
                <a:ea typeface="新細明體" panose="02020500000000000000" pitchFamily="18" charset="-120"/>
              </a:rPr>
              <a:t>動態</a:t>
            </a:r>
            <a:r>
              <a:rPr lang="en-US" altLang="zh-TW" sz="2400" dirty="0">
                <a:ea typeface="新細明體" panose="02020500000000000000" pitchFamily="18" charset="-120"/>
              </a:rPr>
              <a:t>(</a:t>
            </a:r>
            <a:r>
              <a:rPr lang="zh-TW" altLang="en-US" dirty="0">
                <a:ea typeface="新細明體" panose="02020500000000000000" pitchFamily="18" charset="-120"/>
              </a:rPr>
              <a:t>環境不受思考影響，但結果會</a:t>
            </a:r>
            <a:r>
              <a:rPr lang="en-US" altLang="zh-TW" sz="2400" dirty="0">
                <a:ea typeface="新細明體" panose="02020500000000000000" pitchFamily="18" charset="-120"/>
              </a:rPr>
              <a:t>)</a:t>
            </a:r>
          </a:p>
          <a:p>
            <a:pPr marL="0" indent="0">
              <a:buNone/>
            </a:pPr>
            <a:r>
              <a:rPr lang="zh-TW" altLang="en-US" sz="2400">
                <a:ea typeface="新細明體" panose="02020500000000000000" pitchFamily="18" charset="-120"/>
              </a:rPr>
              <a:t>　：在思考</a:t>
            </a:r>
            <a:r>
              <a:rPr lang="zh-TW" altLang="en-US" sz="2400" dirty="0">
                <a:ea typeface="新細明體" panose="02020500000000000000" pitchFamily="18" charset="-120"/>
              </a:rPr>
              <a:t>時，環境是否會改變</a:t>
            </a:r>
            <a:endParaRPr lang="en-US" altLang="zh-TW" sz="2400" dirty="0">
              <a:ea typeface="新細明體" panose="02020500000000000000" pitchFamily="18" charset="-120"/>
            </a:endParaRPr>
          </a:p>
          <a:p>
            <a:r>
              <a:rPr lang="en-US" altLang="zh-TW" sz="2400" dirty="0">
                <a:solidFill>
                  <a:srgbClr val="FF0000"/>
                </a:solidFill>
                <a:ea typeface="新細明體" panose="02020500000000000000" pitchFamily="18" charset="-120"/>
              </a:rPr>
              <a:t>Discrete</a:t>
            </a:r>
            <a:r>
              <a:rPr lang="en-US" altLang="zh-TW" sz="2400" dirty="0">
                <a:ea typeface="新細明體" panose="02020500000000000000" pitchFamily="18" charset="-120"/>
              </a:rPr>
              <a:t> (vs. </a:t>
            </a:r>
            <a:r>
              <a:rPr lang="en-US" altLang="zh-TW" sz="2400" dirty="0">
                <a:solidFill>
                  <a:srgbClr val="0000FF"/>
                </a:solidFill>
                <a:ea typeface="新細明體" panose="02020500000000000000" pitchFamily="18" charset="-120"/>
              </a:rPr>
              <a:t>continuous</a:t>
            </a:r>
            <a:r>
              <a:rPr lang="en-US" altLang="zh-TW" sz="2400" dirty="0">
                <a:ea typeface="新細明體" panose="02020500000000000000" pitchFamily="18" charset="-120"/>
              </a:rPr>
              <a:t>): A limited number of distinct, clearly defined percepts and actions.</a:t>
            </a:r>
            <a:r>
              <a:rPr lang="zh-TW" altLang="en-US" sz="2400" dirty="0">
                <a:ea typeface="新細明體" panose="02020500000000000000" pitchFamily="18" charset="-120"/>
              </a:rPr>
              <a:t>離散</a:t>
            </a:r>
            <a:r>
              <a:rPr lang="en-US" altLang="zh-TW" sz="2400" dirty="0">
                <a:ea typeface="新細明體" panose="02020500000000000000" pitchFamily="18" charset="-120"/>
              </a:rPr>
              <a:t>vs</a:t>
            </a:r>
            <a:r>
              <a:rPr lang="zh-TW" altLang="en-US" sz="2400" dirty="0">
                <a:ea typeface="新細明體" panose="02020500000000000000" pitchFamily="18" charset="-120"/>
              </a:rPr>
              <a:t>連續</a:t>
            </a:r>
            <a:endParaRPr lang="en-US" altLang="zh-TW" sz="2400" dirty="0">
              <a:ea typeface="新細明體" panose="02020500000000000000" pitchFamily="18" charset="-120"/>
            </a:endParaRPr>
          </a:p>
          <a:p>
            <a:r>
              <a:rPr lang="en-US" altLang="zh-TW" sz="2400" dirty="0">
                <a:solidFill>
                  <a:srgbClr val="FF0000"/>
                </a:solidFill>
                <a:ea typeface="新細明體" panose="02020500000000000000" pitchFamily="18" charset="-120"/>
              </a:rPr>
              <a:t>Single agent</a:t>
            </a:r>
            <a:r>
              <a:rPr lang="en-US" altLang="zh-TW" sz="2400" dirty="0">
                <a:ea typeface="新細明體" panose="02020500000000000000" pitchFamily="18" charset="-120"/>
              </a:rPr>
              <a:t> (vs. </a:t>
            </a:r>
            <a:r>
              <a:rPr lang="en-US" altLang="zh-TW" sz="2400" dirty="0">
                <a:solidFill>
                  <a:srgbClr val="0000FF"/>
                </a:solidFill>
                <a:ea typeface="新細明體" panose="02020500000000000000" pitchFamily="18" charset="-120"/>
              </a:rPr>
              <a:t>multiagent</a:t>
            </a:r>
            <a:r>
              <a:rPr lang="en-US" altLang="zh-TW" sz="2400" dirty="0">
                <a:ea typeface="新細明體" panose="02020500000000000000" pitchFamily="18" charset="-120"/>
              </a:rPr>
              <a:t>): An agent operating by itself in an environment.</a:t>
            </a:r>
          </a:p>
          <a:p>
            <a:pPr marL="0" indent="0">
              <a:buNone/>
            </a:pPr>
            <a:r>
              <a:rPr lang="zh-TW" altLang="en-US" sz="2400" dirty="0">
                <a:ea typeface="新細明體" panose="02020500000000000000" pitchFamily="18" charset="-120"/>
              </a:rPr>
              <a:t>　單智能</a:t>
            </a:r>
            <a:r>
              <a:rPr lang="en-US" altLang="zh-TW" sz="2400" dirty="0">
                <a:ea typeface="新細明體" panose="02020500000000000000" pitchFamily="18" charset="-120"/>
              </a:rPr>
              <a:t>vs</a:t>
            </a:r>
            <a:r>
              <a:rPr lang="zh-TW" altLang="en-US" sz="2400" dirty="0">
                <a:ea typeface="新細明體" panose="02020500000000000000" pitchFamily="18" charset="-120"/>
              </a:rPr>
              <a:t>多智能：是否需要考慮別人行為</a:t>
            </a:r>
            <a:endParaRPr lang="en-US" altLang="zh-TW" sz="2400" dirty="0">
              <a:ea typeface="新細明體" panose="02020500000000000000" pitchFamily="18" charset="-120"/>
            </a:endParaRPr>
          </a:p>
        </p:txBody>
      </p:sp>
    </p:spTree>
    <p:extLst>
      <p:ext uri="{BB962C8B-B14F-4D97-AF65-F5344CB8AC3E}">
        <p14:creationId xmlns:p14="http://schemas.microsoft.com/office/powerpoint/2010/main" val="3275913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252">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325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25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ea typeface="新細明體" panose="02020500000000000000" pitchFamily="18" charset="-120"/>
              </a:rPr>
              <a:t>Environment Types</a:t>
            </a:r>
            <a:endParaRPr lang="zh-TW" altLang="en-US" dirty="0"/>
          </a:p>
        </p:txBody>
      </p:sp>
      <p:sp>
        <p:nvSpPr>
          <p:cNvPr id="3" name="內容版面配置區 2"/>
          <p:cNvSpPr>
            <a:spLocks noGrp="1"/>
          </p:cNvSpPr>
          <p:nvPr>
            <p:ph idx="1"/>
          </p:nvPr>
        </p:nvSpPr>
        <p:spPr/>
        <p:txBody>
          <a:bodyPr>
            <a:normAutofit lnSpcReduction="10000"/>
          </a:bodyPr>
          <a:lstStyle/>
          <a:p>
            <a:endParaRPr lang="en-US" altLang="zh-TW" dirty="0"/>
          </a:p>
          <a:p>
            <a:endParaRPr lang="en-US" altLang="zh-TW" dirty="0"/>
          </a:p>
          <a:p>
            <a:endParaRPr lang="en-US" altLang="zh-TW" dirty="0"/>
          </a:p>
          <a:p>
            <a:endParaRPr lang="en-US" altLang="zh-TW" dirty="0"/>
          </a:p>
          <a:p>
            <a:endParaRPr lang="en-US" altLang="zh-TW" dirty="0"/>
          </a:p>
          <a:p>
            <a:pPr lvl="1"/>
            <a:endParaRPr lang="en-US" altLang="zh-TW" dirty="0"/>
          </a:p>
          <a:p>
            <a:pPr>
              <a:lnSpc>
                <a:spcPct val="80000"/>
              </a:lnSpc>
              <a:tabLst>
                <a:tab pos="2000250" algn="l"/>
                <a:tab pos="3429000" algn="l"/>
                <a:tab pos="5429250" algn="l"/>
              </a:tabLst>
            </a:pPr>
            <a:r>
              <a:rPr lang="en-US" altLang="zh-TW" dirty="0">
                <a:ea typeface="新細明體" panose="02020500000000000000" pitchFamily="18" charset="-120"/>
              </a:rPr>
              <a:t>The environment type largely determines the agent design</a:t>
            </a:r>
          </a:p>
          <a:p>
            <a:pPr>
              <a:lnSpc>
                <a:spcPct val="80000"/>
              </a:lnSpc>
              <a:tabLst>
                <a:tab pos="2000250" algn="l"/>
                <a:tab pos="3429000" algn="l"/>
                <a:tab pos="5429250" algn="l"/>
              </a:tabLst>
            </a:pPr>
            <a:r>
              <a:rPr lang="en-US" altLang="zh-TW" dirty="0">
                <a:ea typeface="新細明體" panose="02020500000000000000" pitchFamily="18" charset="-120"/>
              </a:rPr>
              <a:t>The real world is (of course) partially observable, stochastic, sequential, dynamic, continuous, multi-agent</a:t>
            </a:r>
          </a:p>
          <a:p>
            <a:endParaRPr lang="zh-TW" altLang="en-US" dirty="0"/>
          </a:p>
        </p:txBody>
      </p:sp>
      <p:sp>
        <p:nvSpPr>
          <p:cNvPr id="4" name="投影片編號版面配置區 3"/>
          <p:cNvSpPr>
            <a:spLocks noGrp="1"/>
          </p:cNvSpPr>
          <p:nvPr>
            <p:ph type="sldNum" sz="quarter" idx="12"/>
          </p:nvPr>
        </p:nvSpPr>
        <p:spPr/>
        <p:txBody>
          <a:bodyPr/>
          <a:lstStyle/>
          <a:p>
            <a:fld id="{AC0BED05-9063-4698-AC11-79FD39B31978}" type="slidenum">
              <a:rPr lang="en-US" altLang="zh-TW" smtClean="0"/>
              <a:pPr/>
              <a:t>33</a:t>
            </a:fld>
            <a:endParaRPr lang="en-US" altLang="zh-TW"/>
          </a:p>
        </p:txBody>
      </p:sp>
      <p:graphicFrame>
        <p:nvGraphicFramePr>
          <p:cNvPr id="5" name="表格 4"/>
          <p:cNvGraphicFramePr>
            <a:graphicFrameLocks noGrp="1"/>
          </p:cNvGraphicFramePr>
          <p:nvPr>
            <p:extLst>
              <p:ext uri="{D42A27DB-BD31-4B8C-83A1-F6EECF244321}">
                <p14:modId xmlns:p14="http://schemas.microsoft.com/office/powerpoint/2010/main" val="3387772709"/>
              </p:ext>
            </p:extLst>
          </p:nvPr>
        </p:nvGraphicFramePr>
        <p:xfrm>
          <a:off x="845406" y="1845734"/>
          <a:ext cx="7498906" cy="2595880"/>
        </p:xfrm>
        <a:graphic>
          <a:graphicData uri="http://schemas.openxmlformats.org/drawingml/2006/table">
            <a:tbl>
              <a:tblPr firstRow="1" firstCol="1" bandRow="1">
                <a:tableStyleId>{5C22544A-7EE6-4342-B048-85BDC9FD1C3A}</a:tableStyleId>
              </a:tblPr>
              <a:tblGrid>
                <a:gridCol w="1793240">
                  <a:extLst>
                    <a:ext uri="{9D8B030D-6E8A-4147-A177-3AD203B41FA5}">
                      <a16:colId xmlns:a16="http://schemas.microsoft.com/office/drawing/2014/main" val="269861662"/>
                    </a:ext>
                  </a:extLst>
                </a:gridCol>
                <a:gridCol w="2068830">
                  <a:extLst>
                    <a:ext uri="{9D8B030D-6E8A-4147-A177-3AD203B41FA5}">
                      <a16:colId xmlns:a16="http://schemas.microsoft.com/office/drawing/2014/main" val="2545314149"/>
                    </a:ext>
                  </a:extLst>
                </a:gridCol>
                <a:gridCol w="2329180">
                  <a:extLst>
                    <a:ext uri="{9D8B030D-6E8A-4147-A177-3AD203B41FA5}">
                      <a16:colId xmlns:a16="http://schemas.microsoft.com/office/drawing/2014/main" val="3820132293"/>
                    </a:ext>
                  </a:extLst>
                </a:gridCol>
                <a:gridCol w="1307656">
                  <a:extLst>
                    <a:ext uri="{9D8B030D-6E8A-4147-A177-3AD203B41FA5}">
                      <a16:colId xmlns:a16="http://schemas.microsoft.com/office/drawing/2014/main" val="4830036"/>
                    </a:ext>
                  </a:extLst>
                </a:gridCol>
              </a:tblGrid>
              <a:tr h="370840">
                <a:tc>
                  <a:txBody>
                    <a:bodyPr/>
                    <a:lstStyle/>
                    <a:p>
                      <a:endParaRPr lang="zh-TW" altLang="en-US" dirty="0"/>
                    </a:p>
                  </a:txBody>
                  <a:tcPr/>
                </a:tc>
                <a:tc>
                  <a:txBody>
                    <a:bodyPr/>
                    <a:lstStyle/>
                    <a:p>
                      <a:pPr algn="ctr"/>
                      <a:r>
                        <a:rPr lang="en-US" altLang="zh-TW" dirty="0"/>
                        <a:t>Chess with a clock	</a:t>
                      </a:r>
                      <a:endParaRPr lang="zh-TW"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Chess without a clock</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Taxi driving</a:t>
                      </a:r>
                    </a:p>
                  </a:txBody>
                  <a:tcPr/>
                </a:tc>
                <a:extLst>
                  <a:ext uri="{0D108BD9-81ED-4DB2-BD59-A6C34878D82A}">
                    <a16:rowId xmlns:a16="http://schemas.microsoft.com/office/drawing/2014/main" val="3482963566"/>
                  </a:ext>
                </a:extLst>
              </a:tr>
              <a:tr h="370840">
                <a:tc>
                  <a:txBody>
                    <a:bodyPr/>
                    <a:lstStyle/>
                    <a:p>
                      <a:r>
                        <a:rPr lang="en-US" altLang="zh-TW" dirty="0"/>
                        <a:t>Fully observable</a:t>
                      </a:r>
                    </a:p>
                  </a:txBody>
                  <a:tcPr/>
                </a:tc>
                <a:tc>
                  <a:txBody>
                    <a:bodyPr/>
                    <a:lstStyle/>
                    <a:p>
                      <a:pPr algn="ctr"/>
                      <a:r>
                        <a:rPr lang="en-US" altLang="zh-TW" dirty="0"/>
                        <a:t>Yes</a:t>
                      </a:r>
                    </a:p>
                  </a:txBody>
                  <a:tcPr/>
                </a:tc>
                <a:tc>
                  <a:txBody>
                    <a:bodyPr/>
                    <a:lstStyle/>
                    <a:p>
                      <a:pPr algn="ctr"/>
                      <a:r>
                        <a:rPr lang="en-US" altLang="zh-TW" dirty="0"/>
                        <a:t>Yes</a:t>
                      </a:r>
                      <a:endParaRPr lang="zh-TW" altLang="en-US" dirty="0"/>
                    </a:p>
                  </a:txBody>
                  <a:tcPr/>
                </a:tc>
                <a:tc>
                  <a:txBody>
                    <a:bodyPr/>
                    <a:lstStyle/>
                    <a:p>
                      <a:pPr algn="ctr"/>
                      <a:r>
                        <a:rPr lang="en-US" altLang="zh-TW" dirty="0"/>
                        <a:t>No</a:t>
                      </a:r>
                      <a:endParaRPr lang="zh-TW" altLang="en-US" dirty="0"/>
                    </a:p>
                  </a:txBody>
                  <a:tcPr/>
                </a:tc>
                <a:extLst>
                  <a:ext uri="{0D108BD9-81ED-4DB2-BD59-A6C34878D82A}">
                    <a16:rowId xmlns:a16="http://schemas.microsoft.com/office/drawing/2014/main" val="2669831933"/>
                  </a:ext>
                </a:extLst>
              </a:tr>
              <a:tr h="370840">
                <a:tc>
                  <a:txBody>
                    <a:bodyPr/>
                    <a:lstStyle/>
                    <a:p>
                      <a:r>
                        <a:rPr lang="en-US" altLang="zh-TW" dirty="0"/>
                        <a:t>Deterministic</a:t>
                      </a:r>
                      <a:endParaRPr lang="zh-TW" altLang="en-US" dirty="0"/>
                    </a:p>
                  </a:txBody>
                  <a:tcPr/>
                </a:tc>
                <a:tc>
                  <a:txBody>
                    <a:bodyPr/>
                    <a:lstStyle/>
                    <a:p>
                      <a:pPr algn="ctr"/>
                      <a:r>
                        <a:rPr lang="en-US" altLang="zh-TW" dirty="0"/>
                        <a:t>Strategic</a:t>
                      </a:r>
                      <a:endParaRPr lang="zh-TW" altLang="en-US" dirty="0"/>
                    </a:p>
                  </a:txBody>
                  <a:tcPr/>
                </a:tc>
                <a:tc>
                  <a:txBody>
                    <a:bodyPr/>
                    <a:lstStyle/>
                    <a:p>
                      <a:pPr algn="ctr"/>
                      <a:r>
                        <a:rPr lang="en-US" altLang="zh-TW" dirty="0"/>
                        <a:t>Strategic</a:t>
                      </a:r>
                      <a:endParaRPr lang="zh-TW" altLang="en-US" dirty="0"/>
                    </a:p>
                  </a:txBody>
                  <a:tcPr/>
                </a:tc>
                <a:tc>
                  <a:txBody>
                    <a:bodyPr/>
                    <a:lstStyle/>
                    <a:p>
                      <a:pPr algn="ctr"/>
                      <a:r>
                        <a:rPr lang="en-US" altLang="zh-TW" dirty="0"/>
                        <a:t>No</a:t>
                      </a:r>
                      <a:endParaRPr lang="zh-TW" altLang="en-US" dirty="0"/>
                    </a:p>
                  </a:txBody>
                  <a:tcPr/>
                </a:tc>
                <a:extLst>
                  <a:ext uri="{0D108BD9-81ED-4DB2-BD59-A6C34878D82A}">
                    <a16:rowId xmlns:a16="http://schemas.microsoft.com/office/drawing/2014/main" val="2770497525"/>
                  </a:ext>
                </a:extLst>
              </a:tr>
              <a:tr h="370840">
                <a:tc>
                  <a:txBody>
                    <a:bodyPr/>
                    <a:lstStyle/>
                    <a:p>
                      <a:r>
                        <a:rPr lang="en-US" altLang="zh-TW" dirty="0"/>
                        <a:t>Episodic</a:t>
                      </a:r>
                      <a:endParaRPr lang="zh-TW" altLang="en-US" dirty="0"/>
                    </a:p>
                  </a:txBody>
                  <a:tcPr/>
                </a:tc>
                <a:tc>
                  <a:txBody>
                    <a:bodyPr/>
                    <a:lstStyle/>
                    <a:p>
                      <a:pPr algn="ctr"/>
                      <a:r>
                        <a:rPr kumimoji="0" lang="en-US" altLang="zh-TW" sz="1800" b="0" i="0" u="none" strike="noStrike" kern="1200" cap="none" spc="0" normalizeH="0" baseline="0" noProof="0" dirty="0">
                          <a:ln>
                            <a:noFill/>
                          </a:ln>
                          <a:solidFill>
                            <a:srgbClr val="000000"/>
                          </a:solidFill>
                          <a:effectLst/>
                          <a:uLnTx/>
                          <a:uFillTx/>
                          <a:latin typeface="Franklin Gothic Book" panose="020B0503020102020204"/>
                          <a:ea typeface="微軟正黑體" panose="020B0604030504040204" pitchFamily="34" charset="-120"/>
                          <a:cs typeface="+mn-cs"/>
                        </a:rPr>
                        <a:t>No</a:t>
                      </a:r>
                      <a:endParaRPr lang="zh-TW" altLang="en-US" dirty="0"/>
                    </a:p>
                  </a:txBody>
                  <a:tcPr/>
                </a:tc>
                <a:tc>
                  <a:txBody>
                    <a:bodyPr/>
                    <a:lstStyle/>
                    <a:p>
                      <a:pPr algn="ctr"/>
                      <a:r>
                        <a:rPr kumimoji="0" lang="en-US" altLang="zh-TW" sz="1800" b="0" i="0" u="none" strike="noStrike" kern="1200" cap="none" spc="0" normalizeH="0" baseline="0" noProof="0" dirty="0">
                          <a:ln>
                            <a:noFill/>
                          </a:ln>
                          <a:solidFill>
                            <a:srgbClr val="000000"/>
                          </a:solidFill>
                          <a:effectLst/>
                          <a:uLnTx/>
                          <a:uFillTx/>
                          <a:latin typeface="Franklin Gothic Book" panose="020B0503020102020204"/>
                          <a:ea typeface="微軟正黑體" panose="020B0604030504040204" pitchFamily="34" charset="-120"/>
                          <a:cs typeface="+mn-cs"/>
                        </a:rPr>
                        <a:t>No</a:t>
                      </a:r>
                      <a:endParaRPr lang="zh-TW" altLang="en-US" dirty="0"/>
                    </a:p>
                  </a:txBody>
                  <a:tcPr/>
                </a:tc>
                <a:tc>
                  <a:txBody>
                    <a:bodyPr/>
                    <a:lstStyle/>
                    <a:p>
                      <a:pPr algn="ctr"/>
                      <a:r>
                        <a:rPr lang="en-US" altLang="zh-TW" dirty="0"/>
                        <a:t>No</a:t>
                      </a:r>
                      <a:endParaRPr lang="zh-TW" altLang="en-US" dirty="0"/>
                    </a:p>
                  </a:txBody>
                  <a:tcPr/>
                </a:tc>
                <a:extLst>
                  <a:ext uri="{0D108BD9-81ED-4DB2-BD59-A6C34878D82A}">
                    <a16:rowId xmlns:a16="http://schemas.microsoft.com/office/drawing/2014/main" val="1132107210"/>
                  </a:ext>
                </a:extLst>
              </a:tr>
              <a:tr h="370840">
                <a:tc>
                  <a:txBody>
                    <a:bodyPr/>
                    <a:lstStyle/>
                    <a:p>
                      <a:r>
                        <a:rPr lang="en-US" altLang="zh-TW" dirty="0"/>
                        <a:t>Static</a:t>
                      </a:r>
                      <a:endParaRPr lang="zh-TW" altLang="en-US" dirty="0"/>
                    </a:p>
                  </a:txBody>
                  <a:tcPr/>
                </a:tc>
                <a:tc>
                  <a:txBody>
                    <a:bodyPr/>
                    <a:lstStyle/>
                    <a:p>
                      <a:pPr algn="ctr"/>
                      <a:r>
                        <a:rPr lang="en-US" altLang="zh-TW" dirty="0"/>
                        <a:t>Semi(</a:t>
                      </a:r>
                      <a:r>
                        <a:rPr lang="zh-TW" altLang="en-US" dirty="0"/>
                        <a:t>時間內作答</a:t>
                      </a:r>
                      <a:r>
                        <a:rPr lang="en-US" altLang="zh-TW" dirty="0"/>
                        <a:t>)</a:t>
                      </a:r>
                      <a:endParaRPr lang="zh-TW" altLang="en-US" dirty="0"/>
                    </a:p>
                  </a:txBody>
                  <a:tcPr/>
                </a:tc>
                <a:tc>
                  <a:txBody>
                    <a:bodyPr/>
                    <a:lstStyle/>
                    <a:p>
                      <a:pPr algn="ctr"/>
                      <a:r>
                        <a:rPr lang="en-US" altLang="zh-TW" dirty="0"/>
                        <a:t>Yes</a:t>
                      </a:r>
                      <a:endParaRPr lang="zh-TW" altLang="en-US" dirty="0"/>
                    </a:p>
                  </a:txBody>
                  <a:tcPr/>
                </a:tc>
                <a:tc>
                  <a:txBody>
                    <a:bodyPr/>
                    <a:lstStyle/>
                    <a:p>
                      <a:pPr algn="ctr"/>
                      <a:r>
                        <a:rPr lang="en-US" altLang="zh-TW" dirty="0"/>
                        <a:t>No</a:t>
                      </a:r>
                      <a:endParaRPr lang="zh-TW" altLang="en-US" dirty="0"/>
                    </a:p>
                  </a:txBody>
                  <a:tcPr/>
                </a:tc>
                <a:extLst>
                  <a:ext uri="{0D108BD9-81ED-4DB2-BD59-A6C34878D82A}">
                    <a16:rowId xmlns:a16="http://schemas.microsoft.com/office/drawing/2014/main" val="2054529199"/>
                  </a:ext>
                </a:extLst>
              </a:tr>
              <a:tr h="370840">
                <a:tc>
                  <a:txBody>
                    <a:bodyPr/>
                    <a:lstStyle/>
                    <a:p>
                      <a:r>
                        <a:rPr lang="en-US" altLang="zh-TW" dirty="0"/>
                        <a:t>Discrete</a:t>
                      </a:r>
                      <a:endParaRPr lang="zh-TW" altLang="en-US" dirty="0"/>
                    </a:p>
                  </a:txBody>
                  <a:tcPr/>
                </a:tc>
                <a:tc>
                  <a:txBody>
                    <a:bodyPr/>
                    <a:lstStyle/>
                    <a:p>
                      <a:pPr algn="ctr"/>
                      <a:r>
                        <a:rPr lang="en-US" altLang="zh-TW" dirty="0"/>
                        <a:t>Yes</a:t>
                      </a:r>
                      <a:endParaRPr lang="zh-TW" altLang="en-US" dirty="0"/>
                    </a:p>
                  </a:txBody>
                  <a:tcPr/>
                </a:tc>
                <a:tc>
                  <a:txBody>
                    <a:bodyPr/>
                    <a:lstStyle/>
                    <a:p>
                      <a:pPr algn="ctr"/>
                      <a:r>
                        <a:rPr lang="en-US" altLang="zh-TW" dirty="0"/>
                        <a:t>Yes</a:t>
                      </a:r>
                      <a:endParaRPr lang="zh-TW" altLang="en-US" dirty="0"/>
                    </a:p>
                  </a:txBody>
                  <a:tcPr/>
                </a:tc>
                <a:tc>
                  <a:txBody>
                    <a:bodyPr/>
                    <a:lstStyle/>
                    <a:p>
                      <a:pPr algn="ctr"/>
                      <a:r>
                        <a:rPr lang="en-US" altLang="zh-TW" dirty="0"/>
                        <a:t>No</a:t>
                      </a:r>
                      <a:endParaRPr lang="zh-TW" altLang="en-US" dirty="0"/>
                    </a:p>
                  </a:txBody>
                  <a:tcPr/>
                </a:tc>
                <a:extLst>
                  <a:ext uri="{0D108BD9-81ED-4DB2-BD59-A6C34878D82A}">
                    <a16:rowId xmlns:a16="http://schemas.microsoft.com/office/drawing/2014/main" val="27030310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Single agent </a:t>
                      </a:r>
                    </a:p>
                  </a:txBody>
                  <a:tcPr/>
                </a:tc>
                <a:tc>
                  <a:txBody>
                    <a:bodyPr/>
                    <a:lstStyle/>
                    <a:p>
                      <a:pPr algn="ctr"/>
                      <a:r>
                        <a:rPr kumimoji="0" lang="en-US" altLang="zh-TW" sz="1800" b="0" i="0" u="none" strike="noStrike" kern="1200" cap="none" spc="0" normalizeH="0" baseline="0" noProof="0">
                          <a:ln>
                            <a:noFill/>
                          </a:ln>
                          <a:solidFill>
                            <a:srgbClr val="000000"/>
                          </a:solidFill>
                          <a:effectLst/>
                          <a:uLnTx/>
                          <a:uFillTx/>
                          <a:latin typeface="Franklin Gothic Book" panose="020B0503020102020204"/>
                          <a:ea typeface="微軟正黑體" panose="020B0604030504040204" pitchFamily="34" charset="-120"/>
                          <a:cs typeface="+mn-cs"/>
                        </a:rPr>
                        <a:t>No</a:t>
                      </a:r>
                      <a:endParaRPr lang="zh-TW" altLang="en-US" dirty="0"/>
                    </a:p>
                  </a:txBody>
                  <a:tcPr/>
                </a:tc>
                <a:tc>
                  <a:txBody>
                    <a:bodyPr/>
                    <a:lstStyle/>
                    <a:p>
                      <a:pPr algn="ctr"/>
                      <a:r>
                        <a:rPr kumimoji="0" lang="en-US" altLang="zh-TW" sz="1800" b="0" i="0" u="none" strike="noStrike" kern="1200" cap="none" spc="0" normalizeH="0" baseline="0" noProof="0" dirty="0">
                          <a:ln>
                            <a:noFill/>
                          </a:ln>
                          <a:solidFill>
                            <a:srgbClr val="000000"/>
                          </a:solidFill>
                          <a:effectLst/>
                          <a:uLnTx/>
                          <a:uFillTx/>
                          <a:latin typeface="Franklin Gothic Book" panose="020B0503020102020204"/>
                          <a:ea typeface="微軟正黑體" panose="020B0604030504040204" pitchFamily="34" charset="-120"/>
                          <a:cs typeface="+mn-cs"/>
                        </a:rPr>
                        <a:t>No</a:t>
                      </a:r>
                      <a:endParaRPr lang="zh-TW" altLang="en-US" dirty="0"/>
                    </a:p>
                  </a:txBody>
                  <a:tcPr/>
                </a:tc>
                <a:tc>
                  <a:txBody>
                    <a:bodyPr/>
                    <a:lstStyle/>
                    <a:p>
                      <a:pPr algn="ctr"/>
                      <a:r>
                        <a:rPr lang="en-US" altLang="zh-TW" dirty="0"/>
                        <a:t>No</a:t>
                      </a:r>
                      <a:endParaRPr lang="zh-TW" altLang="en-US" dirty="0"/>
                    </a:p>
                  </a:txBody>
                  <a:tcPr/>
                </a:tc>
                <a:extLst>
                  <a:ext uri="{0D108BD9-81ED-4DB2-BD59-A6C34878D82A}">
                    <a16:rowId xmlns:a16="http://schemas.microsoft.com/office/drawing/2014/main" val="693179262"/>
                  </a:ext>
                </a:extLst>
              </a:tr>
            </a:tbl>
          </a:graphicData>
        </a:graphic>
      </p:graphicFrame>
    </p:spTree>
    <p:extLst>
      <p:ext uri="{BB962C8B-B14F-4D97-AF65-F5344CB8AC3E}">
        <p14:creationId xmlns:p14="http://schemas.microsoft.com/office/powerpoint/2010/main" val="23167530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TW">
                <a:ea typeface="新細明體" panose="02020500000000000000" pitchFamily="18" charset="-120"/>
              </a:rPr>
              <a:t>Agent functions and Programs</a:t>
            </a:r>
          </a:p>
        </p:txBody>
      </p:sp>
      <p:sp>
        <p:nvSpPr>
          <p:cNvPr id="55299" name="Rectangle 3"/>
          <p:cNvSpPr>
            <a:spLocks noGrp="1" noChangeArrowheads="1"/>
          </p:cNvSpPr>
          <p:nvPr>
            <p:ph type="body" idx="1"/>
          </p:nvPr>
        </p:nvSpPr>
        <p:spPr/>
        <p:txBody>
          <a:bodyPr/>
          <a:lstStyle/>
          <a:p>
            <a:r>
              <a:rPr lang="en-US" altLang="zh-TW">
                <a:ea typeface="新細明體" panose="02020500000000000000" pitchFamily="18" charset="-120"/>
              </a:rPr>
              <a:t>An agent is completely specified by the </a:t>
            </a:r>
            <a:r>
              <a:rPr lang="en-US" altLang="zh-TW" u="sng">
                <a:ea typeface="新細明體" panose="02020500000000000000" pitchFamily="18" charset="-120"/>
              </a:rPr>
              <a:t>agent function</a:t>
            </a:r>
            <a:r>
              <a:rPr lang="en-US" altLang="zh-TW">
                <a:ea typeface="新細明體" panose="02020500000000000000" pitchFamily="18" charset="-120"/>
              </a:rPr>
              <a:t> mapping percept sequences to actions</a:t>
            </a:r>
          </a:p>
          <a:p>
            <a:r>
              <a:rPr lang="en-US" altLang="zh-TW">
                <a:ea typeface="新細明體" panose="02020500000000000000" pitchFamily="18" charset="-120"/>
              </a:rPr>
              <a:t>One agent function (or a small equivalence class) is </a:t>
            </a:r>
            <a:r>
              <a:rPr lang="en-US" altLang="zh-TW" u="sng">
                <a:ea typeface="新細明體" panose="02020500000000000000" pitchFamily="18" charset="-120"/>
              </a:rPr>
              <a:t>rational</a:t>
            </a:r>
            <a:endParaRPr lang="en-US" altLang="zh-TW">
              <a:ea typeface="新細明體" panose="02020500000000000000" pitchFamily="18" charset="-120"/>
            </a:endParaRPr>
          </a:p>
          <a:p>
            <a:r>
              <a:rPr lang="en-US" altLang="zh-TW">
                <a:ea typeface="新細明體" panose="02020500000000000000" pitchFamily="18" charset="-120"/>
              </a:rPr>
              <a:t>Aim: find a way to implement the rational agent function concisely</a:t>
            </a:r>
          </a:p>
        </p:txBody>
      </p:sp>
    </p:spTree>
    <p:extLst>
      <p:ext uri="{BB962C8B-B14F-4D97-AF65-F5344CB8AC3E}">
        <p14:creationId xmlns:p14="http://schemas.microsoft.com/office/powerpoint/2010/main" val="13134463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TW" dirty="0">
                <a:ea typeface="新細明體" panose="02020500000000000000" pitchFamily="18" charset="-120"/>
              </a:rPr>
              <a:t>Table-Lookup Agent</a:t>
            </a:r>
          </a:p>
        </p:txBody>
      </p:sp>
      <p:sp>
        <p:nvSpPr>
          <p:cNvPr id="56323" name="Rectangle 3"/>
          <p:cNvSpPr>
            <a:spLocks noGrp="1" noChangeArrowheads="1"/>
          </p:cNvSpPr>
          <p:nvPr>
            <p:ph type="body" idx="1"/>
          </p:nvPr>
        </p:nvSpPr>
        <p:spPr>
          <a:xfrm>
            <a:off x="457200" y="4005064"/>
            <a:ext cx="8229600" cy="2121099"/>
          </a:xfrm>
        </p:spPr>
        <p:txBody>
          <a:bodyPr>
            <a:normAutofit fontScale="92500"/>
          </a:bodyPr>
          <a:lstStyle/>
          <a:p>
            <a:pPr>
              <a:lnSpc>
                <a:spcPct val="90000"/>
              </a:lnSpc>
            </a:pPr>
            <a:r>
              <a:rPr lang="en-US" altLang="zh-TW" sz="2800" dirty="0">
                <a:ea typeface="新細明體" panose="02020500000000000000" pitchFamily="18" charset="-120"/>
              </a:rPr>
              <a:t>Drawbacks:</a:t>
            </a:r>
            <a:r>
              <a:rPr lang="zh-TW" altLang="en-US" sz="2800" dirty="0">
                <a:ea typeface="新細明體" panose="02020500000000000000" pitchFamily="18" charset="-120"/>
              </a:rPr>
              <a:t>　行動看</a:t>
            </a:r>
            <a:r>
              <a:rPr lang="en-US" altLang="zh-TW" sz="2800" dirty="0">
                <a:ea typeface="新細明體" panose="02020500000000000000" pitchFamily="18" charset="-120"/>
              </a:rPr>
              <a:t>table</a:t>
            </a:r>
            <a:r>
              <a:rPr lang="zh-TW" altLang="en-US" sz="2800" dirty="0">
                <a:ea typeface="新細明體" panose="02020500000000000000" pitchFamily="18" charset="-120"/>
              </a:rPr>
              <a:t>怎麼寫，沒有思考能力</a:t>
            </a:r>
            <a:endParaRPr lang="en-US" altLang="zh-TW" sz="2800" dirty="0">
              <a:ea typeface="新細明體" panose="02020500000000000000" pitchFamily="18" charset="-120"/>
            </a:endParaRPr>
          </a:p>
          <a:p>
            <a:pPr lvl="1">
              <a:lnSpc>
                <a:spcPct val="90000"/>
              </a:lnSpc>
            </a:pPr>
            <a:r>
              <a:rPr lang="en-US" altLang="zh-TW" sz="2400" dirty="0">
                <a:ea typeface="新細明體" panose="02020500000000000000" pitchFamily="18" charset="-120"/>
              </a:rPr>
              <a:t>Huge table</a:t>
            </a:r>
          </a:p>
          <a:p>
            <a:pPr lvl="1">
              <a:lnSpc>
                <a:spcPct val="90000"/>
              </a:lnSpc>
            </a:pPr>
            <a:r>
              <a:rPr lang="en-US" altLang="zh-TW" sz="2400" dirty="0">
                <a:ea typeface="新細明體" panose="02020500000000000000" pitchFamily="18" charset="-120"/>
              </a:rPr>
              <a:t>Take a long time to build the table</a:t>
            </a:r>
          </a:p>
          <a:p>
            <a:pPr lvl="1">
              <a:lnSpc>
                <a:spcPct val="90000"/>
              </a:lnSpc>
            </a:pPr>
            <a:r>
              <a:rPr lang="en-US" altLang="zh-TW" sz="2400" dirty="0">
                <a:ea typeface="新細明體" panose="02020500000000000000" pitchFamily="18" charset="-120"/>
              </a:rPr>
              <a:t>No autonomy</a:t>
            </a:r>
          </a:p>
          <a:p>
            <a:pPr lvl="1">
              <a:lnSpc>
                <a:spcPct val="90000"/>
              </a:lnSpc>
            </a:pPr>
            <a:r>
              <a:rPr lang="en-US" altLang="zh-TW" sz="2400" dirty="0">
                <a:ea typeface="新細明體" panose="02020500000000000000" pitchFamily="18" charset="-120"/>
              </a:rPr>
              <a:t>Even with learning, need a long time to learn the table entries</a:t>
            </a:r>
          </a:p>
        </p:txBody>
      </p:sp>
      <p:sp>
        <p:nvSpPr>
          <p:cNvPr id="56324" name="Text Box 4"/>
          <p:cNvSpPr txBox="1">
            <a:spLocks noChangeArrowheads="1"/>
          </p:cNvSpPr>
          <p:nvPr/>
        </p:nvSpPr>
        <p:spPr bwMode="auto">
          <a:xfrm>
            <a:off x="457200" y="1747409"/>
            <a:ext cx="8305800" cy="2020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90500" algn="l"/>
              </a:tabLst>
              <a:defRPr kumimoji="1">
                <a:solidFill>
                  <a:schemeClr val="tx1"/>
                </a:solidFill>
                <a:latin typeface="Arial" panose="020B0604020202020204" pitchFamily="34" charset="0"/>
                <a:ea typeface="新細明體" panose="02020500000000000000" pitchFamily="18" charset="-120"/>
              </a:defRPr>
            </a:lvl1pPr>
            <a:lvl2pPr>
              <a:tabLst>
                <a:tab pos="190500" algn="l"/>
              </a:tabLst>
              <a:defRPr kumimoji="1">
                <a:solidFill>
                  <a:schemeClr val="tx1"/>
                </a:solidFill>
                <a:latin typeface="Arial" panose="020B0604020202020204" pitchFamily="34" charset="0"/>
                <a:ea typeface="新細明體" panose="02020500000000000000" pitchFamily="18" charset="-120"/>
              </a:defRPr>
            </a:lvl2pPr>
            <a:lvl3pPr>
              <a:tabLst>
                <a:tab pos="190500" algn="l"/>
              </a:tabLst>
              <a:defRPr kumimoji="1">
                <a:solidFill>
                  <a:schemeClr val="tx1"/>
                </a:solidFill>
                <a:latin typeface="Arial" panose="020B0604020202020204" pitchFamily="34" charset="0"/>
                <a:ea typeface="新細明體" panose="02020500000000000000" pitchFamily="18" charset="-120"/>
              </a:defRPr>
            </a:lvl3pPr>
            <a:lvl4pPr>
              <a:tabLst>
                <a:tab pos="190500" algn="l"/>
              </a:tabLst>
              <a:defRPr kumimoji="1">
                <a:solidFill>
                  <a:schemeClr val="tx1"/>
                </a:solidFill>
                <a:latin typeface="Arial" panose="020B0604020202020204" pitchFamily="34" charset="0"/>
                <a:ea typeface="新細明體" panose="02020500000000000000" pitchFamily="18" charset="-120"/>
              </a:defRPr>
            </a:lvl4pPr>
            <a:lvl5pPr>
              <a:tabLst>
                <a:tab pos="190500" algn="l"/>
              </a:tabLst>
              <a:defRPr kumimoji="1">
                <a:solidFill>
                  <a:schemeClr val="tx1"/>
                </a:solidFill>
                <a:latin typeface="Arial" panose="020B0604020202020204" pitchFamily="34" charset="0"/>
                <a:ea typeface="新細明體" panose="02020500000000000000" pitchFamily="18" charset="-120"/>
              </a:defRPr>
            </a:lvl5pPr>
            <a:lvl6pPr fontAlgn="base">
              <a:spcBef>
                <a:spcPct val="0"/>
              </a:spcBef>
              <a:spcAft>
                <a:spcPct val="0"/>
              </a:spcAft>
              <a:tabLst>
                <a:tab pos="190500" algn="l"/>
              </a:tabLst>
              <a:defRPr kumimoji="1">
                <a:solidFill>
                  <a:schemeClr val="tx1"/>
                </a:solidFill>
                <a:latin typeface="Arial" panose="020B0604020202020204" pitchFamily="34" charset="0"/>
                <a:ea typeface="新細明體" panose="02020500000000000000" pitchFamily="18" charset="-120"/>
              </a:defRPr>
            </a:lvl6pPr>
            <a:lvl7pPr fontAlgn="base">
              <a:spcBef>
                <a:spcPct val="0"/>
              </a:spcBef>
              <a:spcAft>
                <a:spcPct val="0"/>
              </a:spcAft>
              <a:tabLst>
                <a:tab pos="190500" algn="l"/>
              </a:tabLst>
              <a:defRPr kumimoji="1">
                <a:solidFill>
                  <a:schemeClr val="tx1"/>
                </a:solidFill>
                <a:latin typeface="Arial" panose="020B0604020202020204" pitchFamily="34" charset="0"/>
                <a:ea typeface="新細明體" panose="02020500000000000000" pitchFamily="18" charset="-120"/>
              </a:defRPr>
            </a:lvl7pPr>
            <a:lvl8pPr fontAlgn="base">
              <a:spcBef>
                <a:spcPct val="0"/>
              </a:spcBef>
              <a:spcAft>
                <a:spcPct val="0"/>
              </a:spcAft>
              <a:tabLst>
                <a:tab pos="190500" algn="l"/>
              </a:tabLst>
              <a:defRPr kumimoji="1">
                <a:solidFill>
                  <a:schemeClr val="tx1"/>
                </a:solidFill>
                <a:latin typeface="Arial" panose="020B0604020202020204" pitchFamily="34" charset="0"/>
                <a:ea typeface="新細明體" panose="02020500000000000000" pitchFamily="18" charset="-120"/>
              </a:defRPr>
            </a:lvl8pPr>
            <a:lvl9pPr fontAlgn="base">
              <a:spcBef>
                <a:spcPct val="0"/>
              </a:spcBef>
              <a:spcAft>
                <a:spcPct val="0"/>
              </a:spcAft>
              <a:tabLst>
                <a:tab pos="190500" algn="l"/>
              </a:tabLst>
              <a:defRPr kumimoji="1">
                <a:solidFill>
                  <a:schemeClr val="tx1"/>
                </a:solidFill>
                <a:latin typeface="Arial" panose="020B0604020202020204" pitchFamily="34" charset="0"/>
                <a:ea typeface="新細明體" panose="02020500000000000000" pitchFamily="18" charset="-120"/>
              </a:defRPr>
            </a:lvl9pPr>
          </a:lstStyle>
          <a:p>
            <a:r>
              <a:rPr lang="en-US" altLang="zh-TW" b="1">
                <a:latin typeface="Times New Roman" panose="02020603050405020304" pitchFamily="18" charset="0"/>
              </a:rPr>
              <a:t>function</a:t>
            </a:r>
            <a:r>
              <a:rPr lang="en-US" altLang="zh-TW">
                <a:latin typeface="Times New Roman" panose="02020603050405020304" pitchFamily="18" charset="0"/>
              </a:rPr>
              <a:t> TABLE-DRIVEN-AGENT(</a:t>
            </a:r>
            <a:r>
              <a:rPr lang="en-US" altLang="zh-TW" i="1">
                <a:latin typeface="Times New Roman" panose="02020603050405020304" pitchFamily="18" charset="0"/>
              </a:rPr>
              <a:t>percept</a:t>
            </a:r>
            <a:r>
              <a:rPr lang="en-US" altLang="zh-TW">
                <a:latin typeface="Times New Roman" panose="02020603050405020304" pitchFamily="18" charset="0"/>
              </a:rPr>
              <a:t>) </a:t>
            </a:r>
            <a:r>
              <a:rPr lang="en-US" altLang="zh-TW" b="1">
                <a:latin typeface="Times New Roman" panose="02020603050405020304" pitchFamily="18" charset="0"/>
              </a:rPr>
              <a:t>returns</a:t>
            </a:r>
            <a:r>
              <a:rPr lang="en-US" altLang="zh-TW">
                <a:latin typeface="Times New Roman" panose="02020603050405020304" pitchFamily="18" charset="0"/>
              </a:rPr>
              <a:t> an action</a:t>
            </a:r>
          </a:p>
          <a:p>
            <a:r>
              <a:rPr lang="en-US" altLang="zh-TW" b="1">
                <a:latin typeface="Times New Roman" panose="02020603050405020304" pitchFamily="18" charset="0"/>
              </a:rPr>
              <a:t>	static</a:t>
            </a:r>
            <a:r>
              <a:rPr lang="en-US" altLang="zh-TW">
                <a:latin typeface="Times New Roman" panose="02020603050405020304" pitchFamily="18" charset="0"/>
              </a:rPr>
              <a:t>:</a:t>
            </a:r>
            <a:r>
              <a:rPr lang="en-US" altLang="zh-TW" i="1">
                <a:latin typeface="Times New Roman" panose="02020603050405020304" pitchFamily="18" charset="0"/>
              </a:rPr>
              <a:t>	percepts</a:t>
            </a:r>
            <a:r>
              <a:rPr lang="en-US" altLang="zh-TW">
                <a:latin typeface="Times New Roman" panose="02020603050405020304" pitchFamily="18" charset="0"/>
              </a:rPr>
              <a:t>, a sequence, initially empty</a:t>
            </a:r>
          </a:p>
          <a:p>
            <a:r>
              <a:rPr lang="en-US" altLang="zh-TW">
                <a:latin typeface="Times New Roman" panose="02020603050405020304" pitchFamily="18" charset="0"/>
              </a:rPr>
              <a:t>	</a:t>
            </a:r>
            <a:r>
              <a:rPr lang="en-US" altLang="zh-TW" i="1">
                <a:latin typeface="Times New Roman" panose="02020603050405020304" pitchFamily="18" charset="0"/>
              </a:rPr>
              <a:t>	table</a:t>
            </a:r>
            <a:r>
              <a:rPr lang="en-US" altLang="zh-TW">
                <a:latin typeface="Times New Roman" panose="02020603050405020304" pitchFamily="18" charset="0"/>
              </a:rPr>
              <a:t>, a table of actions, indexed by percept sequences, initially fully specified</a:t>
            </a:r>
          </a:p>
          <a:p>
            <a:endParaRPr lang="en-US" altLang="zh-TW">
              <a:latin typeface="Times New Roman" panose="02020603050405020304" pitchFamily="18" charset="0"/>
            </a:endParaRPr>
          </a:p>
          <a:p>
            <a:r>
              <a:rPr lang="en-US" altLang="zh-TW">
                <a:latin typeface="Times New Roman" panose="02020603050405020304" pitchFamily="18" charset="0"/>
              </a:rPr>
              <a:t>	append </a:t>
            </a:r>
            <a:r>
              <a:rPr lang="en-US" altLang="zh-TW" i="1">
                <a:latin typeface="Times New Roman" panose="02020603050405020304" pitchFamily="18" charset="0"/>
              </a:rPr>
              <a:t>percept</a:t>
            </a:r>
            <a:r>
              <a:rPr lang="en-US" altLang="zh-TW">
                <a:latin typeface="Times New Roman" panose="02020603050405020304" pitchFamily="18" charset="0"/>
              </a:rPr>
              <a:t> to the end of </a:t>
            </a:r>
            <a:r>
              <a:rPr lang="en-US" altLang="zh-TW" i="1">
                <a:latin typeface="Times New Roman" panose="02020603050405020304" pitchFamily="18" charset="0"/>
              </a:rPr>
              <a:t>percepts</a:t>
            </a:r>
          </a:p>
          <a:p>
            <a:r>
              <a:rPr lang="en-US" altLang="zh-TW" i="1">
                <a:latin typeface="Times New Roman" panose="02020603050405020304" pitchFamily="18" charset="0"/>
              </a:rPr>
              <a:t>	action</a:t>
            </a:r>
            <a:r>
              <a:rPr lang="en-US" altLang="zh-TW">
                <a:latin typeface="Times New Roman" panose="02020603050405020304" pitchFamily="18" charset="0"/>
              </a:rPr>
              <a:t> ← LOOKUP(</a:t>
            </a:r>
            <a:r>
              <a:rPr lang="en-US" altLang="zh-TW" i="1">
                <a:latin typeface="Times New Roman" panose="02020603050405020304" pitchFamily="18" charset="0"/>
              </a:rPr>
              <a:t>percepts</a:t>
            </a:r>
            <a:r>
              <a:rPr lang="en-US" altLang="zh-TW">
                <a:latin typeface="Times New Roman" panose="02020603050405020304" pitchFamily="18" charset="0"/>
              </a:rPr>
              <a:t>, </a:t>
            </a:r>
            <a:r>
              <a:rPr lang="en-US" altLang="zh-TW" i="1">
                <a:latin typeface="Times New Roman" panose="02020603050405020304" pitchFamily="18" charset="0"/>
              </a:rPr>
              <a:t>table</a:t>
            </a:r>
            <a:r>
              <a:rPr lang="en-US" altLang="zh-TW">
                <a:latin typeface="Times New Roman" panose="02020603050405020304" pitchFamily="18" charset="0"/>
              </a:rPr>
              <a:t>)</a:t>
            </a:r>
          </a:p>
          <a:p>
            <a:r>
              <a:rPr lang="en-US" altLang="zh-TW" b="1">
                <a:latin typeface="Times New Roman" panose="02020603050405020304" pitchFamily="18" charset="0"/>
              </a:rPr>
              <a:t>	return</a:t>
            </a:r>
            <a:r>
              <a:rPr lang="en-US" altLang="zh-TW">
                <a:latin typeface="Times New Roman" panose="02020603050405020304" pitchFamily="18" charset="0"/>
              </a:rPr>
              <a:t> </a:t>
            </a:r>
            <a:r>
              <a:rPr lang="en-US" altLang="zh-TW" i="1">
                <a:latin typeface="Times New Roman" panose="02020603050405020304" pitchFamily="18" charset="0"/>
              </a:rPr>
              <a:t>action</a:t>
            </a:r>
          </a:p>
        </p:txBody>
      </p:sp>
    </p:spTree>
    <p:extLst>
      <p:ext uri="{BB962C8B-B14F-4D97-AF65-F5344CB8AC3E}">
        <p14:creationId xmlns:p14="http://schemas.microsoft.com/office/powerpoint/2010/main" val="39129070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63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63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zh-TW">
                <a:ea typeface="新細明體" panose="02020500000000000000" pitchFamily="18" charset="-120"/>
              </a:rPr>
              <a:t>Agent Program for a Vacuum-Cleaner Agent</a:t>
            </a:r>
          </a:p>
        </p:txBody>
      </p:sp>
      <p:sp>
        <p:nvSpPr>
          <p:cNvPr id="57347" name="Rectangle 3"/>
          <p:cNvSpPr>
            <a:spLocks noGrp="1" noChangeArrowheads="1"/>
          </p:cNvSpPr>
          <p:nvPr>
            <p:ph type="body" idx="1"/>
          </p:nvPr>
        </p:nvSpPr>
        <p:spPr>
          <a:xfrm>
            <a:off x="457200" y="3886200"/>
            <a:ext cx="8229600" cy="2239963"/>
          </a:xfrm>
        </p:spPr>
        <p:txBody>
          <a:bodyPr/>
          <a:lstStyle/>
          <a:p>
            <a:endParaRPr lang="zh-TW" altLang="zh-TW">
              <a:ea typeface="新細明體" panose="02020500000000000000" pitchFamily="18" charset="-120"/>
            </a:endParaRPr>
          </a:p>
        </p:txBody>
      </p:sp>
      <p:sp>
        <p:nvSpPr>
          <p:cNvPr id="57348" name="Text Box 4"/>
          <p:cNvSpPr txBox="1">
            <a:spLocks noChangeArrowheads="1"/>
          </p:cNvSpPr>
          <p:nvPr/>
        </p:nvSpPr>
        <p:spPr bwMode="auto">
          <a:xfrm>
            <a:off x="457200" y="2170113"/>
            <a:ext cx="8305800" cy="16398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90500" algn="l"/>
              </a:tabLst>
              <a:defRPr kumimoji="1">
                <a:solidFill>
                  <a:schemeClr val="tx1"/>
                </a:solidFill>
                <a:latin typeface="Arial" panose="020B0604020202020204" pitchFamily="34" charset="0"/>
                <a:ea typeface="新細明體" panose="02020500000000000000" pitchFamily="18" charset="-120"/>
              </a:defRPr>
            </a:lvl1pPr>
            <a:lvl2pPr>
              <a:tabLst>
                <a:tab pos="190500" algn="l"/>
              </a:tabLst>
              <a:defRPr kumimoji="1">
                <a:solidFill>
                  <a:schemeClr val="tx1"/>
                </a:solidFill>
                <a:latin typeface="Arial" panose="020B0604020202020204" pitchFamily="34" charset="0"/>
                <a:ea typeface="新細明體" panose="02020500000000000000" pitchFamily="18" charset="-120"/>
              </a:defRPr>
            </a:lvl2pPr>
            <a:lvl3pPr>
              <a:tabLst>
                <a:tab pos="190500" algn="l"/>
              </a:tabLst>
              <a:defRPr kumimoji="1">
                <a:solidFill>
                  <a:schemeClr val="tx1"/>
                </a:solidFill>
                <a:latin typeface="Arial" panose="020B0604020202020204" pitchFamily="34" charset="0"/>
                <a:ea typeface="新細明體" panose="02020500000000000000" pitchFamily="18" charset="-120"/>
              </a:defRPr>
            </a:lvl3pPr>
            <a:lvl4pPr>
              <a:tabLst>
                <a:tab pos="190500" algn="l"/>
              </a:tabLst>
              <a:defRPr kumimoji="1">
                <a:solidFill>
                  <a:schemeClr val="tx1"/>
                </a:solidFill>
                <a:latin typeface="Arial" panose="020B0604020202020204" pitchFamily="34" charset="0"/>
                <a:ea typeface="新細明體" panose="02020500000000000000" pitchFamily="18" charset="-120"/>
              </a:defRPr>
            </a:lvl4pPr>
            <a:lvl5pPr>
              <a:tabLst>
                <a:tab pos="190500" algn="l"/>
              </a:tabLst>
              <a:defRPr kumimoji="1">
                <a:solidFill>
                  <a:schemeClr val="tx1"/>
                </a:solidFill>
                <a:latin typeface="Arial" panose="020B0604020202020204" pitchFamily="34" charset="0"/>
                <a:ea typeface="新細明體" panose="02020500000000000000" pitchFamily="18" charset="-120"/>
              </a:defRPr>
            </a:lvl5pPr>
            <a:lvl6pPr fontAlgn="base">
              <a:spcBef>
                <a:spcPct val="0"/>
              </a:spcBef>
              <a:spcAft>
                <a:spcPct val="0"/>
              </a:spcAft>
              <a:tabLst>
                <a:tab pos="190500" algn="l"/>
              </a:tabLst>
              <a:defRPr kumimoji="1">
                <a:solidFill>
                  <a:schemeClr val="tx1"/>
                </a:solidFill>
                <a:latin typeface="Arial" panose="020B0604020202020204" pitchFamily="34" charset="0"/>
                <a:ea typeface="新細明體" panose="02020500000000000000" pitchFamily="18" charset="-120"/>
              </a:defRPr>
            </a:lvl6pPr>
            <a:lvl7pPr fontAlgn="base">
              <a:spcBef>
                <a:spcPct val="0"/>
              </a:spcBef>
              <a:spcAft>
                <a:spcPct val="0"/>
              </a:spcAft>
              <a:tabLst>
                <a:tab pos="190500" algn="l"/>
              </a:tabLst>
              <a:defRPr kumimoji="1">
                <a:solidFill>
                  <a:schemeClr val="tx1"/>
                </a:solidFill>
                <a:latin typeface="Arial" panose="020B0604020202020204" pitchFamily="34" charset="0"/>
                <a:ea typeface="新細明體" panose="02020500000000000000" pitchFamily="18" charset="-120"/>
              </a:defRPr>
            </a:lvl7pPr>
            <a:lvl8pPr fontAlgn="base">
              <a:spcBef>
                <a:spcPct val="0"/>
              </a:spcBef>
              <a:spcAft>
                <a:spcPct val="0"/>
              </a:spcAft>
              <a:tabLst>
                <a:tab pos="190500" algn="l"/>
              </a:tabLst>
              <a:defRPr kumimoji="1">
                <a:solidFill>
                  <a:schemeClr val="tx1"/>
                </a:solidFill>
                <a:latin typeface="Arial" panose="020B0604020202020204" pitchFamily="34" charset="0"/>
                <a:ea typeface="新細明體" panose="02020500000000000000" pitchFamily="18" charset="-120"/>
              </a:defRPr>
            </a:lvl8pPr>
            <a:lvl9pPr fontAlgn="base">
              <a:spcBef>
                <a:spcPct val="0"/>
              </a:spcBef>
              <a:spcAft>
                <a:spcPct val="0"/>
              </a:spcAft>
              <a:tabLst>
                <a:tab pos="190500" algn="l"/>
              </a:tabLst>
              <a:defRPr kumimoji="1">
                <a:solidFill>
                  <a:schemeClr val="tx1"/>
                </a:solidFill>
                <a:latin typeface="Arial" panose="020B0604020202020204" pitchFamily="34" charset="0"/>
                <a:ea typeface="新細明體" panose="02020500000000000000" pitchFamily="18" charset="-120"/>
              </a:defRPr>
            </a:lvl9pPr>
          </a:lstStyle>
          <a:p>
            <a:r>
              <a:rPr lang="en-US" altLang="zh-TW" b="1">
                <a:latin typeface="Times New Roman" panose="02020603050405020304" pitchFamily="18" charset="0"/>
              </a:rPr>
              <a:t>function</a:t>
            </a:r>
            <a:r>
              <a:rPr lang="en-US" altLang="zh-TW">
                <a:latin typeface="Times New Roman" panose="02020603050405020304" pitchFamily="18" charset="0"/>
              </a:rPr>
              <a:t> REFLEX-VACUUM-AGENT([</a:t>
            </a:r>
            <a:r>
              <a:rPr lang="en-US" altLang="zh-TW" i="1">
                <a:latin typeface="Times New Roman" panose="02020603050405020304" pitchFamily="18" charset="0"/>
              </a:rPr>
              <a:t>location</a:t>
            </a:r>
            <a:r>
              <a:rPr lang="en-US" altLang="zh-TW">
                <a:latin typeface="Times New Roman" panose="02020603050405020304" pitchFamily="18" charset="0"/>
              </a:rPr>
              <a:t>, </a:t>
            </a:r>
            <a:r>
              <a:rPr lang="en-US" altLang="zh-TW" i="1">
                <a:latin typeface="Times New Roman" panose="02020603050405020304" pitchFamily="18" charset="0"/>
              </a:rPr>
              <a:t>status</a:t>
            </a:r>
            <a:r>
              <a:rPr lang="en-US" altLang="zh-TW">
                <a:latin typeface="Times New Roman" panose="02020603050405020304" pitchFamily="18" charset="0"/>
              </a:rPr>
              <a:t>]) </a:t>
            </a:r>
            <a:r>
              <a:rPr lang="en-US" altLang="zh-TW" b="1">
                <a:latin typeface="Times New Roman" panose="02020603050405020304" pitchFamily="18" charset="0"/>
              </a:rPr>
              <a:t>returns</a:t>
            </a:r>
            <a:r>
              <a:rPr lang="en-US" altLang="zh-TW">
                <a:latin typeface="Times New Roman" panose="02020603050405020304" pitchFamily="18" charset="0"/>
              </a:rPr>
              <a:t> an action</a:t>
            </a:r>
          </a:p>
          <a:p>
            <a:endParaRPr lang="en-US" altLang="zh-TW">
              <a:latin typeface="Times New Roman" panose="02020603050405020304" pitchFamily="18" charset="0"/>
            </a:endParaRPr>
          </a:p>
          <a:p>
            <a:r>
              <a:rPr lang="en-US" altLang="zh-TW" b="1">
                <a:latin typeface="Times New Roman" panose="02020603050405020304" pitchFamily="18" charset="0"/>
              </a:rPr>
              <a:t>	if</a:t>
            </a:r>
            <a:r>
              <a:rPr lang="en-US" altLang="zh-TW">
                <a:latin typeface="Times New Roman" panose="02020603050405020304" pitchFamily="18" charset="0"/>
              </a:rPr>
              <a:t> </a:t>
            </a:r>
            <a:r>
              <a:rPr lang="en-US" altLang="zh-TW" i="1">
                <a:latin typeface="Times New Roman" panose="02020603050405020304" pitchFamily="18" charset="0"/>
              </a:rPr>
              <a:t>status</a:t>
            </a:r>
            <a:r>
              <a:rPr lang="en-US" altLang="zh-TW">
                <a:latin typeface="Times New Roman" panose="02020603050405020304" pitchFamily="18" charset="0"/>
              </a:rPr>
              <a:t> = </a:t>
            </a:r>
            <a:r>
              <a:rPr lang="en-US" altLang="zh-TW" i="1">
                <a:latin typeface="Times New Roman" panose="02020603050405020304" pitchFamily="18" charset="0"/>
              </a:rPr>
              <a:t>Dirty</a:t>
            </a:r>
            <a:r>
              <a:rPr lang="en-US" altLang="zh-TW">
                <a:latin typeface="Times New Roman" panose="02020603050405020304" pitchFamily="18" charset="0"/>
              </a:rPr>
              <a:t> </a:t>
            </a:r>
            <a:r>
              <a:rPr lang="en-US" altLang="zh-TW" b="1">
                <a:latin typeface="Times New Roman" panose="02020603050405020304" pitchFamily="18" charset="0"/>
              </a:rPr>
              <a:t>then</a:t>
            </a:r>
            <a:r>
              <a:rPr lang="en-US" altLang="zh-TW">
                <a:latin typeface="Times New Roman" panose="02020603050405020304" pitchFamily="18" charset="0"/>
              </a:rPr>
              <a:t> </a:t>
            </a:r>
            <a:r>
              <a:rPr lang="en-US" altLang="zh-TW" b="1">
                <a:latin typeface="Times New Roman" panose="02020603050405020304" pitchFamily="18" charset="0"/>
              </a:rPr>
              <a:t>return</a:t>
            </a:r>
            <a:r>
              <a:rPr lang="en-US" altLang="zh-TW">
                <a:latin typeface="Times New Roman" panose="02020603050405020304" pitchFamily="18" charset="0"/>
              </a:rPr>
              <a:t> </a:t>
            </a:r>
            <a:r>
              <a:rPr lang="en-US" altLang="zh-TW" i="1">
                <a:latin typeface="Times New Roman" panose="02020603050405020304" pitchFamily="18" charset="0"/>
              </a:rPr>
              <a:t>Suck</a:t>
            </a:r>
          </a:p>
          <a:p>
            <a:r>
              <a:rPr lang="en-US" altLang="zh-TW" b="1">
                <a:latin typeface="Times New Roman" panose="02020603050405020304" pitchFamily="18" charset="0"/>
              </a:rPr>
              <a:t>	else</a:t>
            </a:r>
            <a:r>
              <a:rPr lang="en-US" altLang="zh-TW">
                <a:latin typeface="Times New Roman" panose="02020603050405020304" pitchFamily="18" charset="0"/>
              </a:rPr>
              <a:t> </a:t>
            </a:r>
            <a:r>
              <a:rPr lang="en-US" altLang="zh-TW" b="1">
                <a:latin typeface="Times New Roman" panose="02020603050405020304" pitchFamily="18" charset="0"/>
              </a:rPr>
              <a:t>if</a:t>
            </a:r>
            <a:r>
              <a:rPr lang="en-US" altLang="zh-TW">
                <a:latin typeface="Times New Roman" panose="02020603050405020304" pitchFamily="18" charset="0"/>
              </a:rPr>
              <a:t> </a:t>
            </a:r>
            <a:r>
              <a:rPr lang="en-US" altLang="zh-TW" i="1">
                <a:latin typeface="Times New Roman" panose="02020603050405020304" pitchFamily="18" charset="0"/>
              </a:rPr>
              <a:t>location</a:t>
            </a:r>
            <a:r>
              <a:rPr lang="en-US" altLang="zh-TW">
                <a:latin typeface="Times New Roman" panose="02020603050405020304" pitchFamily="18" charset="0"/>
              </a:rPr>
              <a:t> = </a:t>
            </a:r>
            <a:r>
              <a:rPr lang="en-US" altLang="zh-TW" i="1">
                <a:latin typeface="Times New Roman" panose="02020603050405020304" pitchFamily="18" charset="0"/>
              </a:rPr>
              <a:t>A</a:t>
            </a:r>
            <a:r>
              <a:rPr lang="en-US" altLang="zh-TW">
                <a:latin typeface="Times New Roman" panose="02020603050405020304" pitchFamily="18" charset="0"/>
              </a:rPr>
              <a:t> </a:t>
            </a:r>
            <a:r>
              <a:rPr lang="en-US" altLang="zh-TW" b="1">
                <a:latin typeface="Times New Roman" panose="02020603050405020304" pitchFamily="18" charset="0"/>
              </a:rPr>
              <a:t>then</a:t>
            </a:r>
            <a:r>
              <a:rPr lang="en-US" altLang="zh-TW">
                <a:latin typeface="Times New Roman" panose="02020603050405020304" pitchFamily="18" charset="0"/>
              </a:rPr>
              <a:t> </a:t>
            </a:r>
            <a:r>
              <a:rPr lang="en-US" altLang="zh-TW" b="1">
                <a:latin typeface="Times New Roman" panose="02020603050405020304" pitchFamily="18" charset="0"/>
              </a:rPr>
              <a:t>return</a:t>
            </a:r>
            <a:r>
              <a:rPr lang="en-US" altLang="zh-TW">
                <a:latin typeface="Times New Roman" panose="02020603050405020304" pitchFamily="18" charset="0"/>
              </a:rPr>
              <a:t> </a:t>
            </a:r>
            <a:r>
              <a:rPr lang="en-US" altLang="zh-TW" i="1">
                <a:latin typeface="Times New Roman" panose="02020603050405020304" pitchFamily="18" charset="0"/>
              </a:rPr>
              <a:t>Right</a:t>
            </a:r>
          </a:p>
          <a:p>
            <a:r>
              <a:rPr lang="en-US" altLang="zh-TW" b="1">
                <a:latin typeface="Times New Roman" panose="02020603050405020304" pitchFamily="18" charset="0"/>
              </a:rPr>
              <a:t>	else</a:t>
            </a:r>
            <a:r>
              <a:rPr lang="en-US" altLang="zh-TW">
                <a:latin typeface="Times New Roman" panose="02020603050405020304" pitchFamily="18" charset="0"/>
              </a:rPr>
              <a:t> </a:t>
            </a:r>
            <a:r>
              <a:rPr lang="en-US" altLang="zh-TW" b="1">
                <a:latin typeface="Times New Roman" panose="02020603050405020304" pitchFamily="18" charset="0"/>
              </a:rPr>
              <a:t>if</a:t>
            </a:r>
            <a:r>
              <a:rPr lang="en-US" altLang="zh-TW">
                <a:latin typeface="Times New Roman" panose="02020603050405020304" pitchFamily="18" charset="0"/>
              </a:rPr>
              <a:t> </a:t>
            </a:r>
            <a:r>
              <a:rPr lang="en-US" altLang="zh-TW" i="1">
                <a:latin typeface="Times New Roman" panose="02020603050405020304" pitchFamily="18" charset="0"/>
              </a:rPr>
              <a:t>location</a:t>
            </a:r>
            <a:r>
              <a:rPr lang="en-US" altLang="zh-TW">
                <a:latin typeface="Times New Roman" panose="02020603050405020304" pitchFamily="18" charset="0"/>
              </a:rPr>
              <a:t> = </a:t>
            </a:r>
            <a:r>
              <a:rPr lang="en-US" altLang="zh-TW" i="1">
                <a:latin typeface="Times New Roman" panose="02020603050405020304" pitchFamily="18" charset="0"/>
              </a:rPr>
              <a:t>B</a:t>
            </a:r>
            <a:r>
              <a:rPr lang="en-US" altLang="zh-TW">
                <a:latin typeface="Times New Roman" panose="02020603050405020304" pitchFamily="18" charset="0"/>
              </a:rPr>
              <a:t> </a:t>
            </a:r>
            <a:r>
              <a:rPr lang="en-US" altLang="zh-TW" b="1">
                <a:latin typeface="Times New Roman" panose="02020603050405020304" pitchFamily="18" charset="0"/>
              </a:rPr>
              <a:t>then</a:t>
            </a:r>
            <a:r>
              <a:rPr lang="en-US" altLang="zh-TW">
                <a:latin typeface="Times New Roman" panose="02020603050405020304" pitchFamily="18" charset="0"/>
              </a:rPr>
              <a:t> </a:t>
            </a:r>
            <a:r>
              <a:rPr lang="en-US" altLang="zh-TW" b="1">
                <a:latin typeface="Times New Roman" panose="02020603050405020304" pitchFamily="18" charset="0"/>
              </a:rPr>
              <a:t>return</a:t>
            </a:r>
            <a:r>
              <a:rPr lang="en-US" altLang="zh-TW">
                <a:latin typeface="Times New Roman" panose="02020603050405020304" pitchFamily="18" charset="0"/>
              </a:rPr>
              <a:t> </a:t>
            </a:r>
            <a:r>
              <a:rPr lang="en-US" altLang="zh-TW" i="1">
                <a:latin typeface="Times New Roman" panose="02020603050405020304" pitchFamily="18" charset="0"/>
              </a:rPr>
              <a:t>Left</a:t>
            </a:r>
          </a:p>
        </p:txBody>
      </p:sp>
    </p:spTree>
    <p:extLst>
      <p:ext uri="{BB962C8B-B14F-4D97-AF65-F5344CB8AC3E}">
        <p14:creationId xmlns:p14="http://schemas.microsoft.com/office/powerpoint/2010/main" val="20852677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800100" y="263527"/>
            <a:ext cx="7543800" cy="1450757"/>
          </a:xfrm>
        </p:spPr>
        <p:txBody>
          <a:bodyPr/>
          <a:lstStyle/>
          <a:p>
            <a:r>
              <a:rPr lang="en-US" altLang="zh-TW">
                <a:ea typeface="新細明體" panose="02020500000000000000" pitchFamily="18" charset="-120"/>
              </a:rPr>
              <a:t>Agent Types</a:t>
            </a:r>
          </a:p>
        </p:txBody>
      </p:sp>
      <p:sp>
        <p:nvSpPr>
          <p:cNvPr id="58371" name="Rectangle 3"/>
          <p:cNvSpPr>
            <a:spLocks noGrp="1" noChangeArrowheads="1"/>
          </p:cNvSpPr>
          <p:nvPr>
            <p:ph type="body" idx="1"/>
          </p:nvPr>
        </p:nvSpPr>
        <p:spPr/>
        <p:txBody>
          <a:bodyPr/>
          <a:lstStyle/>
          <a:p>
            <a:r>
              <a:rPr lang="en-US" altLang="zh-TW" dirty="0">
                <a:ea typeface="新細明體" panose="02020500000000000000" pitchFamily="18" charset="-120"/>
              </a:rPr>
              <a:t>Four basic types in order of increasing generality:</a:t>
            </a:r>
          </a:p>
          <a:p>
            <a:pPr lvl="1"/>
            <a:r>
              <a:rPr lang="en-US" altLang="zh-TW" dirty="0">
                <a:ea typeface="新細明體" panose="02020500000000000000" pitchFamily="18" charset="-120"/>
              </a:rPr>
              <a:t>Simple reflex agents</a:t>
            </a:r>
          </a:p>
          <a:p>
            <a:pPr lvl="1"/>
            <a:r>
              <a:rPr lang="en-US" altLang="zh-TW" dirty="0">
                <a:ea typeface="新細明體" panose="02020500000000000000" pitchFamily="18" charset="-120"/>
              </a:rPr>
              <a:t>Model-based reflex agents</a:t>
            </a:r>
          </a:p>
          <a:p>
            <a:pPr lvl="1"/>
            <a:r>
              <a:rPr lang="en-US" altLang="zh-TW" dirty="0">
                <a:ea typeface="新細明體" panose="02020500000000000000" pitchFamily="18" charset="-120"/>
              </a:rPr>
              <a:t>Goal-based agents</a:t>
            </a:r>
          </a:p>
          <a:p>
            <a:pPr lvl="1"/>
            <a:r>
              <a:rPr lang="en-US" altLang="zh-TW" dirty="0">
                <a:ea typeface="新細明體" panose="02020500000000000000" pitchFamily="18" charset="-120"/>
              </a:rPr>
              <a:t>Utility-based agents</a:t>
            </a:r>
          </a:p>
        </p:txBody>
      </p:sp>
    </p:spTree>
    <p:extLst>
      <p:ext uri="{BB962C8B-B14F-4D97-AF65-F5344CB8AC3E}">
        <p14:creationId xmlns:p14="http://schemas.microsoft.com/office/powerpoint/2010/main" val="38761943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zh-TW" dirty="0">
                <a:ea typeface="新細明體" panose="02020500000000000000" pitchFamily="18" charset="-120"/>
              </a:rPr>
              <a:t>Simple Reflex Agents</a:t>
            </a:r>
            <a:br>
              <a:rPr lang="en-US" altLang="zh-TW" dirty="0">
                <a:ea typeface="新細明體" panose="02020500000000000000" pitchFamily="18" charset="-120"/>
              </a:rPr>
            </a:br>
            <a:r>
              <a:rPr lang="zh-TW" altLang="en-US" sz="1400" dirty="0">
                <a:ea typeface="新細明體" panose="02020500000000000000" pitchFamily="18" charset="-120"/>
              </a:rPr>
              <a:t>簡單反射型：只依賴當前感知，沒有任何記憶性</a:t>
            </a:r>
            <a:endParaRPr lang="en-US" altLang="zh-TW" sz="1400" dirty="0">
              <a:ea typeface="新細明體" panose="02020500000000000000" pitchFamily="18" charset="-120"/>
            </a:endParaRPr>
          </a:p>
        </p:txBody>
      </p:sp>
      <p:sp>
        <p:nvSpPr>
          <p:cNvPr id="59395" name="AutoShape 3"/>
          <p:cNvSpPr>
            <a:spLocks noChangeArrowheads="1"/>
          </p:cNvSpPr>
          <p:nvPr/>
        </p:nvSpPr>
        <p:spPr bwMode="auto">
          <a:xfrm>
            <a:off x="685800" y="1752600"/>
            <a:ext cx="5410200" cy="4572000"/>
          </a:xfrm>
          <a:prstGeom prst="roundRect">
            <a:avLst>
              <a:gd name="adj" fmla="val 7292"/>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TW" sz="2400">
                <a:latin typeface="Times New Roman" panose="02020603050405020304" pitchFamily="18" charset="0"/>
              </a:rPr>
              <a:t>Agents</a:t>
            </a:r>
          </a:p>
        </p:txBody>
      </p:sp>
      <p:sp>
        <p:nvSpPr>
          <p:cNvPr id="59396" name="AutoShape 4"/>
          <p:cNvSpPr>
            <a:spLocks noChangeArrowheads="1"/>
          </p:cNvSpPr>
          <p:nvPr/>
        </p:nvSpPr>
        <p:spPr bwMode="auto">
          <a:xfrm>
            <a:off x="7162800" y="1676400"/>
            <a:ext cx="609600" cy="45720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en-US" altLang="zh-TW" sz="2400">
                <a:latin typeface="Times New Roman" panose="02020603050405020304" pitchFamily="18" charset="0"/>
              </a:rPr>
              <a:t>Environment</a:t>
            </a:r>
          </a:p>
        </p:txBody>
      </p:sp>
      <p:sp>
        <p:nvSpPr>
          <p:cNvPr id="59397" name="Text Box 5"/>
          <p:cNvSpPr txBox="1">
            <a:spLocks noChangeArrowheads="1"/>
          </p:cNvSpPr>
          <p:nvPr/>
        </p:nvSpPr>
        <p:spPr bwMode="auto">
          <a:xfrm>
            <a:off x="4114800" y="1981200"/>
            <a:ext cx="1022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Sensors</a:t>
            </a:r>
          </a:p>
        </p:txBody>
      </p:sp>
      <p:sp>
        <p:nvSpPr>
          <p:cNvPr id="59398" name="Text Box 6"/>
          <p:cNvSpPr txBox="1">
            <a:spLocks noChangeArrowheads="1"/>
          </p:cNvSpPr>
          <p:nvPr/>
        </p:nvSpPr>
        <p:spPr bwMode="auto">
          <a:xfrm>
            <a:off x="4038600" y="5653088"/>
            <a:ext cx="1149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Actuators</a:t>
            </a:r>
          </a:p>
        </p:txBody>
      </p:sp>
      <p:sp>
        <p:nvSpPr>
          <p:cNvPr id="59399" name="Rectangle 7"/>
          <p:cNvSpPr>
            <a:spLocks noChangeArrowheads="1"/>
          </p:cNvSpPr>
          <p:nvPr/>
        </p:nvSpPr>
        <p:spPr bwMode="auto">
          <a:xfrm>
            <a:off x="3810000" y="2895600"/>
            <a:ext cx="16764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TW">
                <a:latin typeface="Times New Roman" panose="02020603050405020304" pitchFamily="18" charset="0"/>
              </a:rPr>
              <a:t>What the world is like now</a:t>
            </a:r>
          </a:p>
        </p:txBody>
      </p:sp>
      <p:sp>
        <p:nvSpPr>
          <p:cNvPr id="59400" name="Line 8"/>
          <p:cNvSpPr>
            <a:spLocks noChangeShapeType="1"/>
          </p:cNvSpPr>
          <p:nvPr/>
        </p:nvSpPr>
        <p:spPr bwMode="auto">
          <a:xfrm>
            <a:off x="4648200" y="5029200"/>
            <a:ext cx="0" cy="663575"/>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9401" name="Line 9"/>
          <p:cNvSpPr>
            <a:spLocks noChangeShapeType="1"/>
          </p:cNvSpPr>
          <p:nvPr/>
        </p:nvSpPr>
        <p:spPr bwMode="auto">
          <a:xfrm>
            <a:off x="4648200" y="2325688"/>
            <a:ext cx="0" cy="569912"/>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9402" name="Line 10"/>
          <p:cNvSpPr>
            <a:spLocks noChangeShapeType="1"/>
          </p:cNvSpPr>
          <p:nvPr/>
        </p:nvSpPr>
        <p:spPr bwMode="auto">
          <a:xfrm flipH="1">
            <a:off x="5105400" y="2133600"/>
            <a:ext cx="2209800"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9403" name="Line 11"/>
          <p:cNvSpPr>
            <a:spLocks noChangeShapeType="1"/>
          </p:cNvSpPr>
          <p:nvPr/>
        </p:nvSpPr>
        <p:spPr bwMode="auto">
          <a:xfrm flipH="1">
            <a:off x="5257800" y="5867400"/>
            <a:ext cx="1981200" cy="0"/>
          </a:xfrm>
          <a:prstGeom prst="line">
            <a:avLst/>
          </a:prstGeom>
          <a:noFill/>
          <a:ln w="19050">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9404" name="Text Box 12"/>
          <p:cNvSpPr txBox="1">
            <a:spLocks noChangeArrowheads="1"/>
          </p:cNvSpPr>
          <p:nvPr/>
        </p:nvSpPr>
        <p:spPr bwMode="auto">
          <a:xfrm>
            <a:off x="6076950" y="2071688"/>
            <a:ext cx="1085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Percepts</a:t>
            </a:r>
          </a:p>
        </p:txBody>
      </p:sp>
      <p:sp>
        <p:nvSpPr>
          <p:cNvPr id="59405" name="Text Box 13"/>
          <p:cNvSpPr txBox="1">
            <a:spLocks noChangeArrowheads="1"/>
          </p:cNvSpPr>
          <p:nvPr/>
        </p:nvSpPr>
        <p:spPr bwMode="auto">
          <a:xfrm>
            <a:off x="6153150" y="5500688"/>
            <a:ext cx="933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Actions</a:t>
            </a:r>
          </a:p>
        </p:txBody>
      </p:sp>
      <p:sp>
        <p:nvSpPr>
          <p:cNvPr id="59406" name="Rectangle 14"/>
          <p:cNvSpPr>
            <a:spLocks noChangeArrowheads="1"/>
          </p:cNvSpPr>
          <p:nvPr/>
        </p:nvSpPr>
        <p:spPr bwMode="auto">
          <a:xfrm>
            <a:off x="3810000" y="4419600"/>
            <a:ext cx="16764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TW">
                <a:latin typeface="Times New Roman" panose="02020603050405020304" pitchFamily="18" charset="0"/>
              </a:rPr>
              <a:t>What action I should do now</a:t>
            </a:r>
          </a:p>
        </p:txBody>
      </p:sp>
      <p:sp>
        <p:nvSpPr>
          <p:cNvPr id="59407" name="Line 15"/>
          <p:cNvSpPr>
            <a:spLocks noChangeShapeType="1"/>
          </p:cNvSpPr>
          <p:nvPr/>
        </p:nvSpPr>
        <p:spPr bwMode="auto">
          <a:xfrm>
            <a:off x="4648200" y="3505200"/>
            <a:ext cx="0" cy="91440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9408" name="AutoShape 16"/>
          <p:cNvSpPr>
            <a:spLocks noChangeArrowheads="1"/>
          </p:cNvSpPr>
          <p:nvPr/>
        </p:nvSpPr>
        <p:spPr bwMode="auto">
          <a:xfrm>
            <a:off x="838200" y="4572000"/>
            <a:ext cx="2590800" cy="304800"/>
          </a:xfrm>
          <a:prstGeom prst="roundRect">
            <a:avLst>
              <a:gd name="adj" fmla="val 50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rPr>
              <a:t>Condition-action rules</a:t>
            </a:r>
          </a:p>
        </p:txBody>
      </p:sp>
      <p:sp>
        <p:nvSpPr>
          <p:cNvPr id="59409" name="Line 17"/>
          <p:cNvSpPr>
            <a:spLocks noChangeShapeType="1"/>
          </p:cNvSpPr>
          <p:nvPr/>
        </p:nvSpPr>
        <p:spPr bwMode="auto">
          <a:xfrm flipH="1">
            <a:off x="3429000" y="4724400"/>
            <a:ext cx="381000" cy="0"/>
          </a:xfrm>
          <a:prstGeom prst="line">
            <a:avLst/>
          </a:prstGeom>
          <a:noFill/>
          <a:ln w="19050">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Tree>
    <p:extLst>
      <p:ext uri="{BB962C8B-B14F-4D97-AF65-F5344CB8AC3E}">
        <p14:creationId xmlns:p14="http://schemas.microsoft.com/office/powerpoint/2010/main" val="24528960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zh-TW">
                <a:ea typeface="新細明體" panose="02020500000000000000" pitchFamily="18" charset="-120"/>
              </a:rPr>
              <a:t>Simple Reflex Agents</a:t>
            </a:r>
          </a:p>
        </p:txBody>
      </p:sp>
      <p:sp>
        <p:nvSpPr>
          <p:cNvPr id="60419" name="Text Box 3"/>
          <p:cNvSpPr txBox="1">
            <a:spLocks noChangeArrowheads="1"/>
          </p:cNvSpPr>
          <p:nvPr/>
        </p:nvSpPr>
        <p:spPr bwMode="auto">
          <a:xfrm>
            <a:off x="457200" y="2170113"/>
            <a:ext cx="8305800" cy="20970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90500" algn="l"/>
              </a:tabLst>
              <a:defRPr kumimoji="1">
                <a:solidFill>
                  <a:schemeClr val="tx1"/>
                </a:solidFill>
                <a:latin typeface="Arial" panose="020B0604020202020204" pitchFamily="34" charset="0"/>
                <a:ea typeface="新細明體" panose="02020500000000000000" pitchFamily="18" charset="-120"/>
              </a:defRPr>
            </a:lvl1pPr>
            <a:lvl2pPr>
              <a:tabLst>
                <a:tab pos="190500" algn="l"/>
              </a:tabLst>
              <a:defRPr kumimoji="1">
                <a:solidFill>
                  <a:schemeClr val="tx1"/>
                </a:solidFill>
                <a:latin typeface="Arial" panose="020B0604020202020204" pitchFamily="34" charset="0"/>
                <a:ea typeface="新細明體" panose="02020500000000000000" pitchFamily="18" charset="-120"/>
              </a:defRPr>
            </a:lvl2pPr>
            <a:lvl3pPr>
              <a:tabLst>
                <a:tab pos="190500" algn="l"/>
              </a:tabLst>
              <a:defRPr kumimoji="1">
                <a:solidFill>
                  <a:schemeClr val="tx1"/>
                </a:solidFill>
                <a:latin typeface="Arial" panose="020B0604020202020204" pitchFamily="34" charset="0"/>
                <a:ea typeface="新細明體" panose="02020500000000000000" pitchFamily="18" charset="-120"/>
              </a:defRPr>
            </a:lvl3pPr>
            <a:lvl4pPr>
              <a:tabLst>
                <a:tab pos="190500" algn="l"/>
              </a:tabLst>
              <a:defRPr kumimoji="1">
                <a:solidFill>
                  <a:schemeClr val="tx1"/>
                </a:solidFill>
                <a:latin typeface="Arial" panose="020B0604020202020204" pitchFamily="34" charset="0"/>
                <a:ea typeface="新細明體" panose="02020500000000000000" pitchFamily="18" charset="-120"/>
              </a:defRPr>
            </a:lvl4pPr>
            <a:lvl5pPr>
              <a:tabLst>
                <a:tab pos="190500" algn="l"/>
              </a:tabLst>
              <a:defRPr kumimoji="1">
                <a:solidFill>
                  <a:schemeClr val="tx1"/>
                </a:solidFill>
                <a:latin typeface="Arial" panose="020B0604020202020204" pitchFamily="34" charset="0"/>
                <a:ea typeface="新細明體" panose="02020500000000000000" pitchFamily="18" charset="-120"/>
              </a:defRPr>
            </a:lvl5pPr>
            <a:lvl6pPr fontAlgn="base">
              <a:spcBef>
                <a:spcPct val="0"/>
              </a:spcBef>
              <a:spcAft>
                <a:spcPct val="0"/>
              </a:spcAft>
              <a:tabLst>
                <a:tab pos="190500" algn="l"/>
              </a:tabLst>
              <a:defRPr kumimoji="1">
                <a:solidFill>
                  <a:schemeClr val="tx1"/>
                </a:solidFill>
                <a:latin typeface="Arial" panose="020B0604020202020204" pitchFamily="34" charset="0"/>
                <a:ea typeface="新細明體" panose="02020500000000000000" pitchFamily="18" charset="-120"/>
              </a:defRPr>
            </a:lvl6pPr>
            <a:lvl7pPr fontAlgn="base">
              <a:spcBef>
                <a:spcPct val="0"/>
              </a:spcBef>
              <a:spcAft>
                <a:spcPct val="0"/>
              </a:spcAft>
              <a:tabLst>
                <a:tab pos="190500" algn="l"/>
              </a:tabLst>
              <a:defRPr kumimoji="1">
                <a:solidFill>
                  <a:schemeClr val="tx1"/>
                </a:solidFill>
                <a:latin typeface="Arial" panose="020B0604020202020204" pitchFamily="34" charset="0"/>
                <a:ea typeface="新細明體" panose="02020500000000000000" pitchFamily="18" charset="-120"/>
              </a:defRPr>
            </a:lvl7pPr>
            <a:lvl8pPr fontAlgn="base">
              <a:spcBef>
                <a:spcPct val="0"/>
              </a:spcBef>
              <a:spcAft>
                <a:spcPct val="0"/>
              </a:spcAft>
              <a:tabLst>
                <a:tab pos="190500" algn="l"/>
              </a:tabLst>
              <a:defRPr kumimoji="1">
                <a:solidFill>
                  <a:schemeClr val="tx1"/>
                </a:solidFill>
                <a:latin typeface="Arial" panose="020B0604020202020204" pitchFamily="34" charset="0"/>
                <a:ea typeface="新細明體" panose="02020500000000000000" pitchFamily="18" charset="-120"/>
              </a:defRPr>
            </a:lvl8pPr>
            <a:lvl9pPr fontAlgn="base">
              <a:spcBef>
                <a:spcPct val="0"/>
              </a:spcBef>
              <a:spcAft>
                <a:spcPct val="0"/>
              </a:spcAft>
              <a:tabLst>
                <a:tab pos="190500" algn="l"/>
              </a:tabLst>
              <a:defRPr kumimoji="1">
                <a:solidFill>
                  <a:schemeClr val="tx1"/>
                </a:solidFill>
                <a:latin typeface="Arial" panose="020B0604020202020204" pitchFamily="34" charset="0"/>
                <a:ea typeface="新細明體" panose="02020500000000000000" pitchFamily="18" charset="-120"/>
              </a:defRPr>
            </a:lvl9pPr>
          </a:lstStyle>
          <a:p>
            <a:r>
              <a:rPr lang="en-US" altLang="zh-TW" b="1">
                <a:latin typeface="Times New Roman" panose="02020603050405020304" pitchFamily="18" charset="0"/>
              </a:rPr>
              <a:t>function</a:t>
            </a:r>
            <a:r>
              <a:rPr lang="en-US" altLang="zh-TW">
                <a:latin typeface="Times New Roman" panose="02020603050405020304" pitchFamily="18" charset="0"/>
              </a:rPr>
              <a:t> SIMPLE-REFLEX-AGENT(</a:t>
            </a:r>
            <a:r>
              <a:rPr lang="en-US" altLang="zh-TW" i="1">
                <a:latin typeface="Times New Roman" panose="02020603050405020304" pitchFamily="18" charset="0"/>
              </a:rPr>
              <a:t>percept</a:t>
            </a:r>
            <a:r>
              <a:rPr lang="en-US" altLang="zh-TW">
                <a:latin typeface="Times New Roman" panose="02020603050405020304" pitchFamily="18" charset="0"/>
              </a:rPr>
              <a:t>) </a:t>
            </a:r>
            <a:r>
              <a:rPr lang="en-US" altLang="zh-TW" b="1">
                <a:latin typeface="Times New Roman" panose="02020603050405020304" pitchFamily="18" charset="0"/>
              </a:rPr>
              <a:t>returns</a:t>
            </a:r>
            <a:r>
              <a:rPr lang="en-US" altLang="zh-TW">
                <a:latin typeface="Times New Roman" panose="02020603050405020304" pitchFamily="18" charset="0"/>
              </a:rPr>
              <a:t> an action</a:t>
            </a:r>
          </a:p>
          <a:p>
            <a:r>
              <a:rPr lang="en-US" altLang="zh-TW" b="1">
                <a:latin typeface="Times New Roman" panose="02020603050405020304" pitchFamily="18" charset="0"/>
              </a:rPr>
              <a:t>	static</a:t>
            </a:r>
            <a:r>
              <a:rPr lang="en-US" altLang="zh-TW">
                <a:latin typeface="Times New Roman" panose="02020603050405020304" pitchFamily="18" charset="0"/>
              </a:rPr>
              <a:t>: </a:t>
            </a:r>
            <a:r>
              <a:rPr lang="en-US" altLang="zh-TW" i="1">
                <a:latin typeface="Times New Roman" panose="02020603050405020304" pitchFamily="18" charset="0"/>
              </a:rPr>
              <a:t>rules</a:t>
            </a:r>
            <a:r>
              <a:rPr lang="en-US" altLang="zh-TW">
                <a:latin typeface="Times New Roman" panose="02020603050405020304" pitchFamily="18" charset="0"/>
              </a:rPr>
              <a:t>, a set of condition-action rules</a:t>
            </a:r>
          </a:p>
          <a:p>
            <a:endParaRPr lang="en-US" altLang="zh-TW">
              <a:latin typeface="Times New Roman" panose="02020603050405020304" pitchFamily="18" charset="0"/>
            </a:endParaRPr>
          </a:p>
          <a:p>
            <a:r>
              <a:rPr lang="en-US" altLang="zh-TW" i="1">
                <a:latin typeface="Times New Roman" panose="02020603050405020304" pitchFamily="18" charset="0"/>
              </a:rPr>
              <a:t>	state</a:t>
            </a:r>
            <a:r>
              <a:rPr lang="en-US" altLang="zh-TW">
                <a:latin typeface="Times New Roman" panose="02020603050405020304" pitchFamily="18" charset="0"/>
              </a:rPr>
              <a:t> ← INTERPRET-INPUT(</a:t>
            </a:r>
            <a:r>
              <a:rPr lang="en-US" altLang="zh-TW" i="1">
                <a:latin typeface="Times New Roman" panose="02020603050405020304" pitchFamily="18" charset="0"/>
              </a:rPr>
              <a:t>percept</a:t>
            </a:r>
            <a:r>
              <a:rPr lang="en-US" altLang="zh-TW">
                <a:latin typeface="Times New Roman" panose="02020603050405020304" pitchFamily="18" charset="0"/>
              </a:rPr>
              <a:t>)</a:t>
            </a:r>
          </a:p>
          <a:p>
            <a:r>
              <a:rPr lang="en-US" altLang="zh-TW" i="1">
                <a:latin typeface="Times New Roman" panose="02020603050405020304" pitchFamily="18" charset="0"/>
              </a:rPr>
              <a:t>	rule</a:t>
            </a:r>
            <a:r>
              <a:rPr lang="en-US" altLang="zh-TW">
                <a:latin typeface="Times New Roman" panose="02020603050405020304" pitchFamily="18" charset="0"/>
              </a:rPr>
              <a:t> ← RULE-MATCH(</a:t>
            </a:r>
            <a:r>
              <a:rPr lang="en-US" altLang="zh-TW" i="1">
                <a:latin typeface="Times New Roman" panose="02020603050405020304" pitchFamily="18" charset="0"/>
              </a:rPr>
              <a:t>state</a:t>
            </a:r>
            <a:r>
              <a:rPr lang="en-US" altLang="zh-TW">
                <a:latin typeface="Times New Roman" panose="02020603050405020304" pitchFamily="18" charset="0"/>
              </a:rPr>
              <a:t>, </a:t>
            </a:r>
            <a:r>
              <a:rPr lang="en-US" altLang="zh-TW" i="1">
                <a:latin typeface="Times New Roman" panose="02020603050405020304" pitchFamily="18" charset="0"/>
              </a:rPr>
              <a:t>rules</a:t>
            </a:r>
            <a:r>
              <a:rPr lang="en-US" altLang="zh-TW">
                <a:latin typeface="Times New Roman" panose="02020603050405020304" pitchFamily="18" charset="0"/>
              </a:rPr>
              <a:t>)</a:t>
            </a:r>
          </a:p>
          <a:p>
            <a:r>
              <a:rPr lang="en-US" altLang="zh-TW">
                <a:latin typeface="Times New Roman" panose="02020603050405020304" pitchFamily="18" charset="0"/>
              </a:rPr>
              <a:t>	</a:t>
            </a:r>
            <a:r>
              <a:rPr lang="en-US" altLang="zh-TW" i="1">
                <a:latin typeface="Times New Roman" panose="02020603050405020304" pitchFamily="18" charset="0"/>
              </a:rPr>
              <a:t>action</a:t>
            </a:r>
            <a:r>
              <a:rPr lang="en-US" altLang="zh-TW">
                <a:latin typeface="Times New Roman" panose="02020603050405020304" pitchFamily="18" charset="0"/>
              </a:rPr>
              <a:t> ← RULE-ACTION[</a:t>
            </a:r>
            <a:r>
              <a:rPr lang="en-US" altLang="zh-TW" i="1">
                <a:latin typeface="Times New Roman" panose="02020603050405020304" pitchFamily="18" charset="0"/>
              </a:rPr>
              <a:t>rule</a:t>
            </a:r>
            <a:r>
              <a:rPr lang="en-US" altLang="zh-TW">
                <a:latin typeface="Times New Roman" panose="02020603050405020304" pitchFamily="18" charset="0"/>
              </a:rPr>
              <a:t>]</a:t>
            </a:r>
          </a:p>
          <a:p>
            <a:r>
              <a:rPr lang="en-US" altLang="zh-TW" b="1">
                <a:latin typeface="Times New Roman" panose="02020603050405020304" pitchFamily="18" charset="0"/>
              </a:rPr>
              <a:t>	return</a:t>
            </a:r>
            <a:r>
              <a:rPr lang="en-US" altLang="zh-TW">
                <a:latin typeface="Times New Roman" panose="02020603050405020304" pitchFamily="18" charset="0"/>
              </a:rPr>
              <a:t> </a:t>
            </a:r>
            <a:r>
              <a:rPr lang="en-US" altLang="zh-TW" i="1">
                <a:latin typeface="Times New Roman" panose="02020603050405020304" pitchFamily="18" charset="0"/>
              </a:rPr>
              <a:t>action</a:t>
            </a:r>
          </a:p>
        </p:txBody>
      </p:sp>
    </p:spTree>
    <p:extLst>
      <p:ext uri="{BB962C8B-B14F-4D97-AF65-F5344CB8AC3E}">
        <p14:creationId xmlns:p14="http://schemas.microsoft.com/office/powerpoint/2010/main" val="3982651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Acting humanly: </a:t>
            </a:r>
            <a:r>
              <a:rPr lang="en-US" altLang="zh-TW" dirty="0">
                <a:solidFill>
                  <a:srgbClr val="0000FF"/>
                </a:solidFill>
              </a:rPr>
              <a:t>Turing Test</a:t>
            </a:r>
            <a:endParaRPr lang="zh-TW" altLang="en-US" dirty="0">
              <a:solidFill>
                <a:srgbClr val="0000FF"/>
              </a:solidFill>
            </a:endParaRPr>
          </a:p>
        </p:txBody>
      </p:sp>
      <p:sp>
        <p:nvSpPr>
          <p:cNvPr id="3" name="內容版面配置區 2"/>
          <p:cNvSpPr>
            <a:spLocks noGrp="1"/>
          </p:cNvSpPr>
          <p:nvPr>
            <p:ph idx="1"/>
          </p:nvPr>
        </p:nvSpPr>
        <p:spPr/>
        <p:txBody>
          <a:bodyPr>
            <a:normAutofit/>
          </a:bodyPr>
          <a:lstStyle/>
          <a:p>
            <a:r>
              <a:rPr lang="en-US" altLang="zh-TW" dirty="0"/>
              <a:t>Turing (1950) “Computing machinery and intelligence”</a:t>
            </a:r>
          </a:p>
          <a:p>
            <a:r>
              <a:rPr lang="en-US" altLang="zh-TW" dirty="0"/>
              <a:t>“Can machines think?” </a:t>
            </a:r>
            <a:r>
              <a:rPr lang="en-US" altLang="zh-TW" dirty="0">
                <a:latin typeface="Arial" panose="020B0604020202020204" pitchFamily="34" charset="0"/>
                <a:ea typeface="新細明體" panose="02020500000000000000" pitchFamily="18" charset="-120"/>
                <a:sym typeface="Wingdings" panose="05000000000000000000" pitchFamily="2" charset="2"/>
              </a:rPr>
              <a:t></a:t>
            </a:r>
            <a:r>
              <a:rPr lang="en-US" altLang="zh-TW" dirty="0"/>
              <a:t> “Can machines behave intelligently?”</a:t>
            </a:r>
          </a:p>
          <a:p>
            <a:r>
              <a:rPr lang="en-US" altLang="zh-TW" dirty="0"/>
              <a:t>Anticipated all major arguments against AI in following 50 years</a:t>
            </a:r>
          </a:p>
          <a:p>
            <a:pPr marL="0" indent="0">
              <a:buNone/>
            </a:pPr>
            <a:endParaRPr lang="zh-TW" altLang="en-US" dirty="0"/>
          </a:p>
        </p:txBody>
      </p:sp>
      <p:sp>
        <p:nvSpPr>
          <p:cNvPr id="4" name="投影片編號版面配置區 3"/>
          <p:cNvSpPr>
            <a:spLocks noGrp="1"/>
          </p:cNvSpPr>
          <p:nvPr>
            <p:ph type="sldNum" sz="quarter" idx="12"/>
          </p:nvPr>
        </p:nvSpPr>
        <p:spPr/>
        <p:txBody>
          <a:bodyPr/>
          <a:lstStyle/>
          <a:p>
            <a:fld id="{AC0BED05-9063-4698-AC11-79FD39B31978}" type="slidenum">
              <a:rPr lang="en-US" altLang="zh-TW" smtClean="0"/>
              <a:pPr/>
              <a:t>4</a:t>
            </a:fld>
            <a:endParaRPr lang="en-US" altLang="zh-TW"/>
          </a:p>
        </p:txBody>
      </p:sp>
      <p:pic>
        <p:nvPicPr>
          <p:cNvPr id="5" name="Picture 4" descr="tu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0759" y="4005064"/>
            <a:ext cx="4648200" cy="1611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38981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zh-TW" dirty="0">
                <a:ea typeface="新細明體" panose="02020500000000000000" pitchFamily="18" charset="-120"/>
              </a:rPr>
              <a:t>Model-Based Reflex Agents</a:t>
            </a:r>
            <a:br>
              <a:rPr lang="en-US" altLang="zh-TW" dirty="0">
                <a:ea typeface="新細明體" panose="02020500000000000000" pitchFamily="18" charset="-120"/>
              </a:rPr>
            </a:br>
            <a:r>
              <a:rPr lang="zh-TW" altLang="en-US" sz="1400" dirty="0">
                <a:ea typeface="新細明體" panose="02020500000000000000" pitchFamily="18" charset="-120"/>
              </a:rPr>
              <a:t>基於模型反射型：使用內部模型追蹤環境，有記憶性</a:t>
            </a:r>
            <a:endParaRPr lang="en-US" altLang="zh-TW" sz="1400" dirty="0">
              <a:ea typeface="新細明體" panose="02020500000000000000" pitchFamily="18" charset="-120"/>
            </a:endParaRPr>
          </a:p>
        </p:txBody>
      </p:sp>
      <p:sp>
        <p:nvSpPr>
          <p:cNvPr id="61443" name="AutoShape 3"/>
          <p:cNvSpPr>
            <a:spLocks noChangeArrowheads="1"/>
          </p:cNvSpPr>
          <p:nvPr/>
        </p:nvSpPr>
        <p:spPr bwMode="auto">
          <a:xfrm>
            <a:off x="685800" y="1752600"/>
            <a:ext cx="5410200" cy="4572000"/>
          </a:xfrm>
          <a:prstGeom prst="roundRect">
            <a:avLst>
              <a:gd name="adj" fmla="val 7292"/>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r>
              <a:rPr lang="en-US" altLang="zh-TW" sz="2400">
                <a:latin typeface="Times New Roman" panose="02020603050405020304" pitchFamily="18" charset="0"/>
              </a:rPr>
              <a:t>Agents</a:t>
            </a:r>
          </a:p>
        </p:txBody>
      </p:sp>
      <p:sp>
        <p:nvSpPr>
          <p:cNvPr id="61444" name="AutoShape 4"/>
          <p:cNvSpPr>
            <a:spLocks noChangeArrowheads="1"/>
          </p:cNvSpPr>
          <p:nvPr/>
        </p:nvSpPr>
        <p:spPr bwMode="auto">
          <a:xfrm>
            <a:off x="7162800" y="1676400"/>
            <a:ext cx="609600" cy="45720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en-US" altLang="zh-TW" sz="2400">
                <a:latin typeface="Times New Roman" panose="02020603050405020304" pitchFamily="18" charset="0"/>
              </a:rPr>
              <a:t>Environment</a:t>
            </a:r>
          </a:p>
        </p:txBody>
      </p:sp>
      <p:sp>
        <p:nvSpPr>
          <p:cNvPr id="61445" name="Text Box 5"/>
          <p:cNvSpPr txBox="1">
            <a:spLocks noChangeArrowheads="1"/>
          </p:cNvSpPr>
          <p:nvPr/>
        </p:nvSpPr>
        <p:spPr bwMode="auto">
          <a:xfrm>
            <a:off x="4114800" y="1981200"/>
            <a:ext cx="1022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Sensors</a:t>
            </a:r>
          </a:p>
        </p:txBody>
      </p:sp>
      <p:sp>
        <p:nvSpPr>
          <p:cNvPr id="61446" name="Text Box 6"/>
          <p:cNvSpPr txBox="1">
            <a:spLocks noChangeArrowheads="1"/>
          </p:cNvSpPr>
          <p:nvPr/>
        </p:nvSpPr>
        <p:spPr bwMode="auto">
          <a:xfrm>
            <a:off x="4038600" y="5653088"/>
            <a:ext cx="1149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Actuators</a:t>
            </a:r>
          </a:p>
        </p:txBody>
      </p:sp>
      <p:sp>
        <p:nvSpPr>
          <p:cNvPr id="61447" name="Rectangle 7"/>
          <p:cNvSpPr>
            <a:spLocks noChangeArrowheads="1"/>
          </p:cNvSpPr>
          <p:nvPr/>
        </p:nvSpPr>
        <p:spPr bwMode="auto">
          <a:xfrm>
            <a:off x="3810000" y="2895600"/>
            <a:ext cx="16764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TW">
                <a:latin typeface="Times New Roman" panose="02020603050405020304" pitchFamily="18" charset="0"/>
              </a:rPr>
              <a:t>What the world is like now</a:t>
            </a:r>
          </a:p>
        </p:txBody>
      </p:sp>
      <p:sp>
        <p:nvSpPr>
          <p:cNvPr id="61448" name="Line 8"/>
          <p:cNvSpPr>
            <a:spLocks noChangeShapeType="1"/>
          </p:cNvSpPr>
          <p:nvPr/>
        </p:nvSpPr>
        <p:spPr bwMode="auto">
          <a:xfrm>
            <a:off x="4648200" y="5334000"/>
            <a:ext cx="0" cy="358775"/>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1449" name="Line 9"/>
          <p:cNvSpPr>
            <a:spLocks noChangeShapeType="1"/>
          </p:cNvSpPr>
          <p:nvPr/>
        </p:nvSpPr>
        <p:spPr bwMode="auto">
          <a:xfrm>
            <a:off x="4648200" y="2325688"/>
            <a:ext cx="0" cy="569912"/>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1450" name="Line 10"/>
          <p:cNvSpPr>
            <a:spLocks noChangeShapeType="1"/>
          </p:cNvSpPr>
          <p:nvPr/>
        </p:nvSpPr>
        <p:spPr bwMode="auto">
          <a:xfrm flipH="1">
            <a:off x="5105400" y="2133600"/>
            <a:ext cx="2209800"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1451" name="Line 11"/>
          <p:cNvSpPr>
            <a:spLocks noChangeShapeType="1"/>
          </p:cNvSpPr>
          <p:nvPr/>
        </p:nvSpPr>
        <p:spPr bwMode="auto">
          <a:xfrm flipH="1">
            <a:off x="5257800" y="5867400"/>
            <a:ext cx="1981200" cy="0"/>
          </a:xfrm>
          <a:prstGeom prst="line">
            <a:avLst/>
          </a:prstGeom>
          <a:noFill/>
          <a:ln w="19050">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1452" name="Text Box 12"/>
          <p:cNvSpPr txBox="1">
            <a:spLocks noChangeArrowheads="1"/>
          </p:cNvSpPr>
          <p:nvPr/>
        </p:nvSpPr>
        <p:spPr bwMode="auto">
          <a:xfrm>
            <a:off x="6076950" y="2071688"/>
            <a:ext cx="1085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Percepts</a:t>
            </a:r>
          </a:p>
        </p:txBody>
      </p:sp>
      <p:sp>
        <p:nvSpPr>
          <p:cNvPr id="61453" name="Text Box 13"/>
          <p:cNvSpPr txBox="1">
            <a:spLocks noChangeArrowheads="1"/>
          </p:cNvSpPr>
          <p:nvPr/>
        </p:nvSpPr>
        <p:spPr bwMode="auto">
          <a:xfrm>
            <a:off x="6153150" y="5500688"/>
            <a:ext cx="933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Actions</a:t>
            </a:r>
          </a:p>
        </p:txBody>
      </p:sp>
      <p:sp>
        <p:nvSpPr>
          <p:cNvPr id="61454" name="Rectangle 14"/>
          <p:cNvSpPr>
            <a:spLocks noChangeArrowheads="1"/>
          </p:cNvSpPr>
          <p:nvPr/>
        </p:nvSpPr>
        <p:spPr bwMode="auto">
          <a:xfrm>
            <a:off x="3810000" y="4724400"/>
            <a:ext cx="16764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TW">
                <a:latin typeface="Times New Roman" panose="02020603050405020304" pitchFamily="18" charset="0"/>
              </a:rPr>
              <a:t>What action I should do now</a:t>
            </a:r>
          </a:p>
        </p:txBody>
      </p:sp>
      <p:sp>
        <p:nvSpPr>
          <p:cNvPr id="61455" name="Line 15"/>
          <p:cNvSpPr>
            <a:spLocks noChangeShapeType="1"/>
          </p:cNvSpPr>
          <p:nvPr/>
        </p:nvSpPr>
        <p:spPr bwMode="auto">
          <a:xfrm>
            <a:off x="4648200" y="3505200"/>
            <a:ext cx="0" cy="121920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1456" name="AutoShape 16"/>
          <p:cNvSpPr>
            <a:spLocks noChangeArrowheads="1"/>
          </p:cNvSpPr>
          <p:nvPr/>
        </p:nvSpPr>
        <p:spPr bwMode="auto">
          <a:xfrm>
            <a:off x="838200" y="4876800"/>
            <a:ext cx="2590800" cy="304800"/>
          </a:xfrm>
          <a:prstGeom prst="roundRect">
            <a:avLst>
              <a:gd name="adj" fmla="val 50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rPr>
              <a:t>Condition-action rules</a:t>
            </a:r>
          </a:p>
        </p:txBody>
      </p:sp>
      <p:sp>
        <p:nvSpPr>
          <p:cNvPr id="61457" name="Line 17"/>
          <p:cNvSpPr>
            <a:spLocks noChangeShapeType="1"/>
          </p:cNvSpPr>
          <p:nvPr/>
        </p:nvSpPr>
        <p:spPr bwMode="auto">
          <a:xfrm flipH="1">
            <a:off x="3429000" y="5029200"/>
            <a:ext cx="381000" cy="0"/>
          </a:xfrm>
          <a:prstGeom prst="line">
            <a:avLst/>
          </a:prstGeom>
          <a:noFill/>
          <a:ln w="19050">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1458" name="AutoShape 18"/>
          <p:cNvSpPr>
            <a:spLocks noChangeArrowheads="1"/>
          </p:cNvSpPr>
          <p:nvPr/>
        </p:nvSpPr>
        <p:spPr bwMode="auto">
          <a:xfrm>
            <a:off x="990600" y="3733800"/>
            <a:ext cx="2286000" cy="304800"/>
          </a:xfrm>
          <a:prstGeom prst="roundRect">
            <a:avLst>
              <a:gd name="adj" fmla="val 50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rPr>
              <a:t>What my actions do</a:t>
            </a:r>
          </a:p>
        </p:txBody>
      </p:sp>
      <p:sp>
        <p:nvSpPr>
          <p:cNvPr id="61459" name="AutoShape 19"/>
          <p:cNvSpPr>
            <a:spLocks noChangeArrowheads="1"/>
          </p:cNvSpPr>
          <p:nvPr/>
        </p:nvSpPr>
        <p:spPr bwMode="auto">
          <a:xfrm>
            <a:off x="838200" y="3048000"/>
            <a:ext cx="2590800" cy="304800"/>
          </a:xfrm>
          <a:prstGeom prst="roundRect">
            <a:avLst>
              <a:gd name="adj" fmla="val 50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rPr>
              <a:t>How the world evolves</a:t>
            </a:r>
          </a:p>
        </p:txBody>
      </p:sp>
      <p:sp>
        <p:nvSpPr>
          <p:cNvPr id="61460" name="AutoShape 20"/>
          <p:cNvSpPr>
            <a:spLocks noChangeArrowheads="1"/>
          </p:cNvSpPr>
          <p:nvPr/>
        </p:nvSpPr>
        <p:spPr bwMode="auto">
          <a:xfrm>
            <a:off x="1676400" y="2438400"/>
            <a:ext cx="838200" cy="304800"/>
          </a:xfrm>
          <a:prstGeom prst="roundRect">
            <a:avLst>
              <a:gd name="adj" fmla="val 50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rPr>
              <a:t>State</a:t>
            </a:r>
          </a:p>
        </p:txBody>
      </p:sp>
      <p:sp>
        <p:nvSpPr>
          <p:cNvPr id="61461" name="Line 21"/>
          <p:cNvSpPr>
            <a:spLocks noChangeShapeType="1"/>
          </p:cNvSpPr>
          <p:nvPr/>
        </p:nvSpPr>
        <p:spPr bwMode="auto">
          <a:xfrm flipH="1">
            <a:off x="3276600" y="3429000"/>
            <a:ext cx="533400" cy="457200"/>
          </a:xfrm>
          <a:prstGeom prst="line">
            <a:avLst/>
          </a:prstGeom>
          <a:noFill/>
          <a:ln w="19050">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1462" name="Line 22"/>
          <p:cNvSpPr>
            <a:spLocks noChangeShapeType="1"/>
          </p:cNvSpPr>
          <p:nvPr/>
        </p:nvSpPr>
        <p:spPr bwMode="auto">
          <a:xfrm flipH="1">
            <a:off x="3429000" y="3200400"/>
            <a:ext cx="381000" cy="0"/>
          </a:xfrm>
          <a:prstGeom prst="line">
            <a:avLst/>
          </a:prstGeom>
          <a:noFill/>
          <a:ln w="19050">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1463" name="Line 23"/>
          <p:cNvSpPr>
            <a:spLocks noChangeShapeType="1"/>
          </p:cNvSpPr>
          <p:nvPr/>
        </p:nvSpPr>
        <p:spPr bwMode="auto">
          <a:xfrm flipH="1" flipV="1">
            <a:off x="2514600" y="2590800"/>
            <a:ext cx="1295400" cy="381000"/>
          </a:xfrm>
          <a:prstGeom prst="line">
            <a:avLst/>
          </a:prstGeom>
          <a:noFill/>
          <a:ln w="19050">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cxnSp>
        <p:nvCxnSpPr>
          <p:cNvPr id="61464" name="AutoShape 24"/>
          <p:cNvCxnSpPr>
            <a:cxnSpLocks noChangeShapeType="1"/>
            <a:endCxn id="61460" idx="0"/>
          </p:cNvCxnSpPr>
          <p:nvPr/>
        </p:nvCxnSpPr>
        <p:spPr bwMode="auto">
          <a:xfrm rot="5400000" flipH="1">
            <a:off x="2800350" y="1733550"/>
            <a:ext cx="457200" cy="1866900"/>
          </a:xfrm>
          <a:prstGeom prst="curvedConnector3">
            <a:avLst>
              <a:gd name="adj1" fmla="val 150000"/>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297306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zh-TW">
                <a:ea typeface="新細明體" panose="02020500000000000000" pitchFamily="18" charset="-120"/>
              </a:rPr>
              <a:t>Model-Based Reflex Agents</a:t>
            </a:r>
          </a:p>
        </p:txBody>
      </p:sp>
      <p:sp>
        <p:nvSpPr>
          <p:cNvPr id="62467" name="Text Box 3"/>
          <p:cNvSpPr txBox="1">
            <a:spLocks noChangeArrowheads="1"/>
          </p:cNvSpPr>
          <p:nvPr/>
        </p:nvSpPr>
        <p:spPr bwMode="auto">
          <a:xfrm>
            <a:off x="457200" y="2057400"/>
            <a:ext cx="8305800" cy="27066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190500" algn="l"/>
              </a:tabLst>
              <a:defRPr kumimoji="1">
                <a:solidFill>
                  <a:schemeClr val="tx1"/>
                </a:solidFill>
                <a:latin typeface="Arial" panose="020B0604020202020204" pitchFamily="34" charset="0"/>
                <a:ea typeface="新細明體" panose="02020500000000000000" pitchFamily="18" charset="-120"/>
              </a:defRPr>
            </a:lvl1pPr>
            <a:lvl2pPr>
              <a:tabLst>
                <a:tab pos="190500" algn="l"/>
              </a:tabLst>
              <a:defRPr kumimoji="1">
                <a:solidFill>
                  <a:schemeClr val="tx1"/>
                </a:solidFill>
                <a:latin typeface="Arial" panose="020B0604020202020204" pitchFamily="34" charset="0"/>
                <a:ea typeface="新細明體" panose="02020500000000000000" pitchFamily="18" charset="-120"/>
              </a:defRPr>
            </a:lvl2pPr>
            <a:lvl3pPr>
              <a:tabLst>
                <a:tab pos="190500" algn="l"/>
              </a:tabLst>
              <a:defRPr kumimoji="1">
                <a:solidFill>
                  <a:schemeClr val="tx1"/>
                </a:solidFill>
                <a:latin typeface="Arial" panose="020B0604020202020204" pitchFamily="34" charset="0"/>
                <a:ea typeface="新細明體" panose="02020500000000000000" pitchFamily="18" charset="-120"/>
              </a:defRPr>
            </a:lvl3pPr>
            <a:lvl4pPr>
              <a:tabLst>
                <a:tab pos="190500" algn="l"/>
              </a:tabLst>
              <a:defRPr kumimoji="1">
                <a:solidFill>
                  <a:schemeClr val="tx1"/>
                </a:solidFill>
                <a:latin typeface="Arial" panose="020B0604020202020204" pitchFamily="34" charset="0"/>
                <a:ea typeface="新細明體" panose="02020500000000000000" pitchFamily="18" charset="-120"/>
              </a:defRPr>
            </a:lvl4pPr>
            <a:lvl5pPr>
              <a:tabLst>
                <a:tab pos="190500" algn="l"/>
              </a:tabLst>
              <a:defRPr kumimoji="1">
                <a:solidFill>
                  <a:schemeClr val="tx1"/>
                </a:solidFill>
                <a:latin typeface="Arial" panose="020B0604020202020204" pitchFamily="34" charset="0"/>
                <a:ea typeface="新細明體" panose="02020500000000000000" pitchFamily="18" charset="-120"/>
              </a:defRPr>
            </a:lvl5pPr>
            <a:lvl6pPr fontAlgn="base">
              <a:spcBef>
                <a:spcPct val="0"/>
              </a:spcBef>
              <a:spcAft>
                <a:spcPct val="0"/>
              </a:spcAft>
              <a:tabLst>
                <a:tab pos="190500" algn="l"/>
              </a:tabLst>
              <a:defRPr kumimoji="1">
                <a:solidFill>
                  <a:schemeClr val="tx1"/>
                </a:solidFill>
                <a:latin typeface="Arial" panose="020B0604020202020204" pitchFamily="34" charset="0"/>
                <a:ea typeface="新細明體" panose="02020500000000000000" pitchFamily="18" charset="-120"/>
              </a:defRPr>
            </a:lvl6pPr>
            <a:lvl7pPr fontAlgn="base">
              <a:spcBef>
                <a:spcPct val="0"/>
              </a:spcBef>
              <a:spcAft>
                <a:spcPct val="0"/>
              </a:spcAft>
              <a:tabLst>
                <a:tab pos="190500" algn="l"/>
              </a:tabLst>
              <a:defRPr kumimoji="1">
                <a:solidFill>
                  <a:schemeClr val="tx1"/>
                </a:solidFill>
                <a:latin typeface="Arial" panose="020B0604020202020204" pitchFamily="34" charset="0"/>
                <a:ea typeface="新細明體" panose="02020500000000000000" pitchFamily="18" charset="-120"/>
              </a:defRPr>
            </a:lvl7pPr>
            <a:lvl8pPr fontAlgn="base">
              <a:spcBef>
                <a:spcPct val="0"/>
              </a:spcBef>
              <a:spcAft>
                <a:spcPct val="0"/>
              </a:spcAft>
              <a:tabLst>
                <a:tab pos="190500" algn="l"/>
              </a:tabLst>
              <a:defRPr kumimoji="1">
                <a:solidFill>
                  <a:schemeClr val="tx1"/>
                </a:solidFill>
                <a:latin typeface="Arial" panose="020B0604020202020204" pitchFamily="34" charset="0"/>
                <a:ea typeface="新細明體" panose="02020500000000000000" pitchFamily="18" charset="-120"/>
              </a:defRPr>
            </a:lvl8pPr>
            <a:lvl9pPr fontAlgn="base">
              <a:spcBef>
                <a:spcPct val="0"/>
              </a:spcBef>
              <a:spcAft>
                <a:spcPct val="0"/>
              </a:spcAft>
              <a:tabLst>
                <a:tab pos="190500" algn="l"/>
              </a:tabLst>
              <a:defRPr kumimoji="1">
                <a:solidFill>
                  <a:schemeClr val="tx1"/>
                </a:solidFill>
                <a:latin typeface="Arial" panose="020B0604020202020204" pitchFamily="34" charset="0"/>
                <a:ea typeface="新細明體" panose="02020500000000000000" pitchFamily="18" charset="-120"/>
              </a:defRPr>
            </a:lvl9pPr>
          </a:lstStyle>
          <a:p>
            <a:r>
              <a:rPr lang="en-US" altLang="zh-TW" b="1">
                <a:latin typeface="Times New Roman" panose="02020603050405020304" pitchFamily="18" charset="0"/>
              </a:rPr>
              <a:t>function</a:t>
            </a:r>
            <a:r>
              <a:rPr lang="en-US" altLang="zh-TW">
                <a:latin typeface="Times New Roman" panose="02020603050405020304" pitchFamily="18" charset="0"/>
              </a:rPr>
              <a:t> REFLEX-AGENT-WITH-STATE(</a:t>
            </a:r>
            <a:r>
              <a:rPr lang="en-US" altLang="zh-TW" i="1">
                <a:latin typeface="Times New Roman" panose="02020603050405020304" pitchFamily="18" charset="0"/>
              </a:rPr>
              <a:t>percept</a:t>
            </a:r>
            <a:r>
              <a:rPr lang="en-US" altLang="zh-TW">
                <a:latin typeface="Times New Roman" panose="02020603050405020304" pitchFamily="18" charset="0"/>
              </a:rPr>
              <a:t>) </a:t>
            </a:r>
            <a:r>
              <a:rPr lang="en-US" altLang="zh-TW" b="1">
                <a:latin typeface="Times New Roman" panose="02020603050405020304" pitchFamily="18" charset="0"/>
              </a:rPr>
              <a:t>returns</a:t>
            </a:r>
            <a:r>
              <a:rPr lang="en-US" altLang="zh-TW">
                <a:latin typeface="Times New Roman" panose="02020603050405020304" pitchFamily="18" charset="0"/>
              </a:rPr>
              <a:t> an action</a:t>
            </a:r>
          </a:p>
          <a:p>
            <a:r>
              <a:rPr lang="en-US" altLang="zh-TW" b="1">
                <a:latin typeface="Times New Roman" panose="02020603050405020304" pitchFamily="18" charset="0"/>
              </a:rPr>
              <a:t>	static</a:t>
            </a:r>
            <a:r>
              <a:rPr lang="en-US" altLang="zh-TW">
                <a:latin typeface="Times New Roman" panose="02020603050405020304" pitchFamily="18" charset="0"/>
              </a:rPr>
              <a:t>:	</a:t>
            </a:r>
            <a:r>
              <a:rPr lang="en-US" altLang="zh-TW" i="1">
                <a:latin typeface="Times New Roman" panose="02020603050405020304" pitchFamily="18" charset="0"/>
              </a:rPr>
              <a:t>state</a:t>
            </a:r>
            <a:r>
              <a:rPr lang="en-US" altLang="zh-TW">
                <a:latin typeface="Times New Roman" panose="02020603050405020304" pitchFamily="18" charset="0"/>
              </a:rPr>
              <a:t>, a description of the current world state</a:t>
            </a:r>
          </a:p>
          <a:p>
            <a:r>
              <a:rPr lang="en-US" altLang="zh-TW">
                <a:latin typeface="Times New Roman" panose="02020603050405020304" pitchFamily="18" charset="0"/>
              </a:rPr>
              <a:t>		</a:t>
            </a:r>
            <a:r>
              <a:rPr lang="en-US" altLang="zh-TW" i="1">
                <a:latin typeface="Times New Roman" panose="02020603050405020304" pitchFamily="18" charset="0"/>
              </a:rPr>
              <a:t>rules</a:t>
            </a:r>
            <a:r>
              <a:rPr lang="en-US" altLang="zh-TW">
                <a:latin typeface="Times New Roman" panose="02020603050405020304" pitchFamily="18" charset="0"/>
              </a:rPr>
              <a:t>, a set of condition-action rules</a:t>
            </a:r>
          </a:p>
          <a:p>
            <a:r>
              <a:rPr lang="en-US" altLang="zh-TW">
                <a:latin typeface="Times New Roman" panose="02020603050405020304" pitchFamily="18" charset="0"/>
              </a:rPr>
              <a:t>		</a:t>
            </a:r>
            <a:r>
              <a:rPr lang="en-US" altLang="zh-TW" i="1">
                <a:latin typeface="Times New Roman" panose="02020603050405020304" pitchFamily="18" charset="0"/>
              </a:rPr>
              <a:t>action</a:t>
            </a:r>
            <a:r>
              <a:rPr lang="en-US" altLang="zh-TW">
                <a:latin typeface="Times New Roman" panose="02020603050405020304" pitchFamily="18" charset="0"/>
              </a:rPr>
              <a:t>, the most recent action, initially none</a:t>
            </a:r>
          </a:p>
          <a:p>
            <a:endParaRPr lang="en-US" altLang="zh-TW">
              <a:latin typeface="Times New Roman" panose="02020603050405020304" pitchFamily="18" charset="0"/>
            </a:endParaRPr>
          </a:p>
          <a:p>
            <a:r>
              <a:rPr lang="en-US" altLang="zh-TW" i="1">
                <a:latin typeface="Times New Roman" panose="02020603050405020304" pitchFamily="18" charset="0"/>
              </a:rPr>
              <a:t>	state</a:t>
            </a:r>
            <a:r>
              <a:rPr lang="en-US" altLang="zh-TW">
                <a:latin typeface="Times New Roman" panose="02020603050405020304" pitchFamily="18" charset="0"/>
              </a:rPr>
              <a:t> ← UPDATE-STATE</a:t>
            </a:r>
            <a:r>
              <a:rPr lang="en-US" altLang="zh-TW" i="1">
                <a:latin typeface="Times New Roman" panose="02020603050405020304" pitchFamily="18" charset="0"/>
              </a:rPr>
              <a:t>(state</a:t>
            </a:r>
            <a:r>
              <a:rPr lang="en-US" altLang="zh-TW">
                <a:latin typeface="Times New Roman" panose="02020603050405020304" pitchFamily="18" charset="0"/>
              </a:rPr>
              <a:t>, </a:t>
            </a:r>
            <a:r>
              <a:rPr lang="en-US" altLang="zh-TW" i="1">
                <a:latin typeface="Times New Roman" panose="02020603050405020304" pitchFamily="18" charset="0"/>
              </a:rPr>
              <a:t>action</a:t>
            </a:r>
            <a:r>
              <a:rPr lang="en-US" altLang="zh-TW">
                <a:latin typeface="Times New Roman" panose="02020603050405020304" pitchFamily="18" charset="0"/>
              </a:rPr>
              <a:t>, </a:t>
            </a:r>
            <a:r>
              <a:rPr lang="en-US" altLang="zh-TW" i="1">
                <a:latin typeface="Times New Roman" panose="02020603050405020304" pitchFamily="18" charset="0"/>
              </a:rPr>
              <a:t>percept</a:t>
            </a:r>
            <a:r>
              <a:rPr lang="en-US" altLang="zh-TW">
                <a:latin typeface="Times New Roman" panose="02020603050405020304" pitchFamily="18" charset="0"/>
              </a:rPr>
              <a:t>)</a:t>
            </a:r>
          </a:p>
          <a:p>
            <a:r>
              <a:rPr lang="en-US" altLang="zh-TW" i="1">
                <a:latin typeface="Times New Roman" panose="02020603050405020304" pitchFamily="18" charset="0"/>
              </a:rPr>
              <a:t>	rule</a:t>
            </a:r>
            <a:r>
              <a:rPr lang="en-US" altLang="zh-TW">
                <a:latin typeface="Times New Roman" panose="02020603050405020304" pitchFamily="18" charset="0"/>
              </a:rPr>
              <a:t> ← RULE-MATCH(</a:t>
            </a:r>
            <a:r>
              <a:rPr lang="en-US" altLang="zh-TW" i="1">
                <a:latin typeface="Times New Roman" panose="02020603050405020304" pitchFamily="18" charset="0"/>
              </a:rPr>
              <a:t>state</a:t>
            </a:r>
            <a:r>
              <a:rPr lang="en-US" altLang="zh-TW">
                <a:latin typeface="Times New Roman" panose="02020603050405020304" pitchFamily="18" charset="0"/>
              </a:rPr>
              <a:t>, </a:t>
            </a:r>
            <a:r>
              <a:rPr lang="en-US" altLang="zh-TW" i="1">
                <a:latin typeface="Times New Roman" panose="02020603050405020304" pitchFamily="18" charset="0"/>
              </a:rPr>
              <a:t>rules</a:t>
            </a:r>
            <a:r>
              <a:rPr lang="en-US" altLang="zh-TW">
                <a:latin typeface="Times New Roman" panose="02020603050405020304" pitchFamily="18" charset="0"/>
              </a:rPr>
              <a:t>)</a:t>
            </a:r>
          </a:p>
          <a:p>
            <a:r>
              <a:rPr lang="en-US" altLang="zh-TW">
                <a:latin typeface="Times New Roman" panose="02020603050405020304" pitchFamily="18" charset="0"/>
              </a:rPr>
              <a:t>	</a:t>
            </a:r>
            <a:r>
              <a:rPr lang="en-US" altLang="zh-TW" i="1">
                <a:latin typeface="Times New Roman" panose="02020603050405020304" pitchFamily="18" charset="0"/>
              </a:rPr>
              <a:t>action</a:t>
            </a:r>
            <a:r>
              <a:rPr lang="en-US" altLang="zh-TW">
                <a:latin typeface="Times New Roman" panose="02020603050405020304" pitchFamily="18" charset="0"/>
              </a:rPr>
              <a:t> ← RULE-ACTION[</a:t>
            </a:r>
            <a:r>
              <a:rPr lang="en-US" altLang="zh-TW" i="1">
                <a:latin typeface="Times New Roman" panose="02020603050405020304" pitchFamily="18" charset="0"/>
              </a:rPr>
              <a:t>rule</a:t>
            </a:r>
            <a:r>
              <a:rPr lang="en-US" altLang="zh-TW">
                <a:latin typeface="Times New Roman" panose="02020603050405020304" pitchFamily="18" charset="0"/>
              </a:rPr>
              <a:t>]</a:t>
            </a:r>
          </a:p>
          <a:p>
            <a:r>
              <a:rPr lang="en-US" altLang="zh-TW" b="1">
                <a:latin typeface="Times New Roman" panose="02020603050405020304" pitchFamily="18" charset="0"/>
              </a:rPr>
              <a:t>	return</a:t>
            </a:r>
            <a:r>
              <a:rPr lang="en-US" altLang="zh-TW">
                <a:latin typeface="Times New Roman" panose="02020603050405020304" pitchFamily="18" charset="0"/>
              </a:rPr>
              <a:t> </a:t>
            </a:r>
            <a:r>
              <a:rPr lang="en-US" altLang="zh-TW" i="1">
                <a:latin typeface="Times New Roman" panose="02020603050405020304" pitchFamily="18" charset="0"/>
              </a:rPr>
              <a:t>action</a:t>
            </a:r>
          </a:p>
        </p:txBody>
      </p:sp>
    </p:spTree>
    <p:extLst>
      <p:ext uri="{BB962C8B-B14F-4D97-AF65-F5344CB8AC3E}">
        <p14:creationId xmlns:p14="http://schemas.microsoft.com/office/powerpoint/2010/main" val="41721950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zh-TW" dirty="0">
                <a:ea typeface="新細明體" panose="02020500000000000000" pitchFamily="18" charset="-120"/>
              </a:rPr>
              <a:t>Goal-Based Agents</a:t>
            </a:r>
            <a:br>
              <a:rPr lang="en-US" altLang="zh-TW" dirty="0">
                <a:ea typeface="新細明體" panose="02020500000000000000" pitchFamily="18" charset="-120"/>
              </a:rPr>
            </a:br>
            <a:r>
              <a:rPr lang="zh-TW" altLang="en-US" sz="1400" dirty="0">
                <a:ea typeface="新細明體" panose="02020500000000000000" pitchFamily="18" charset="-120"/>
              </a:rPr>
              <a:t>基於目標：根據目標選擇行動，未考慮真實層面</a:t>
            </a:r>
            <a:endParaRPr lang="en-US" altLang="zh-TW" sz="1400" dirty="0">
              <a:ea typeface="新細明體" panose="02020500000000000000" pitchFamily="18" charset="-120"/>
            </a:endParaRPr>
          </a:p>
        </p:txBody>
      </p:sp>
      <p:sp>
        <p:nvSpPr>
          <p:cNvPr id="63491" name="AutoShape 3"/>
          <p:cNvSpPr>
            <a:spLocks noChangeArrowheads="1"/>
          </p:cNvSpPr>
          <p:nvPr/>
        </p:nvSpPr>
        <p:spPr bwMode="auto">
          <a:xfrm>
            <a:off x="685800" y="1752600"/>
            <a:ext cx="5410200" cy="4572000"/>
          </a:xfrm>
          <a:prstGeom prst="roundRect">
            <a:avLst>
              <a:gd name="adj" fmla="val 7292"/>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r>
              <a:rPr lang="en-US" altLang="zh-TW" sz="2400">
                <a:latin typeface="Times New Roman" panose="02020603050405020304" pitchFamily="18" charset="0"/>
              </a:rPr>
              <a:t>Agents</a:t>
            </a:r>
          </a:p>
        </p:txBody>
      </p:sp>
      <p:sp>
        <p:nvSpPr>
          <p:cNvPr id="63492" name="AutoShape 4"/>
          <p:cNvSpPr>
            <a:spLocks noChangeArrowheads="1"/>
          </p:cNvSpPr>
          <p:nvPr/>
        </p:nvSpPr>
        <p:spPr bwMode="auto">
          <a:xfrm>
            <a:off x="7162800" y="1676400"/>
            <a:ext cx="609600" cy="45720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en-US" altLang="zh-TW" sz="2400">
                <a:latin typeface="Times New Roman" panose="02020603050405020304" pitchFamily="18" charset="0"/>
              </a:rPr>
              <a:t>Environment</a:t>
            </a:r>
          </a:p>
        </p:txBody>
      </p:sp>
      <p:sp>
        <p:nvSpPr>
          <p:cNvPr id="63493" name="Text Box 5"/>
          <p:cNvSpPr txBox="1">
            <a:spLocks noChangeArrowheads="1"/>
          </p:cNvSpPr>
          <p:nvPr/>
        </p:nvSpPr>
        <p:spPr bwMode="auto">
          <a:xfrm>
            <a:off x="4114800" y="1981200"/>
            <a:ext cx="1022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Sensors</a:t>
            </a:r>
          </a:p>
        </p:txBody>
      </p:sp>
      <p:sp>
        <p:nvSpPr>
          <p:cNvPr id="63494" name="Text Box 6"/>
          <p:cNvSpPr txBox="1">
            <a:spLocks noChangeArrowheads="1"/>
          </p:cNvSpPr>
          <p:nvPr/>
        </p:nvSpPr>
        <p:spPr bwMode="auto">
          <a:xfrm>
            <a:off x="4038600" y="5805488"/>
            <a:ext cx="1149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Actuators</a:t>
            </a:r>
          </a:p>
        </p:txBody>
      </p:sp>
      <p:sp>
        <p:nvSpPr>
          <p:cNvPr id="63495" name="Line 7"/>
          <p:cNvSpPr>
            <a:spLocks noChangeShapeType="1"/>
          </p:cNvSpPr>
          <p:nvPr/>
        </p:nvSpPr>
        <p:spPr bwMode="auto">
          <a:xfrm>
            <a:off x="4648200" y="5486400"/>
            <a:ext cx="0" cy="358775"/>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3496" name="Line 8"/>
          <p:cNvSpPr>
            <a:spLocks noChangeShapeType="1"/>
          </p:cNvSpPr>
          <p:nvPr/>
        </p:nvSpPr>
        <p:spPr bwMode="auto">
          <a:xfrm>
            <a:off x="4648200" y="2286000"/>
            <a:ext cx="0" cy="417513"/>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3497" name="Line 9"/>
          <p:cNvSpPr>
            <a:spLocks noChangeShapeType="1"/>
          </p:cNvSpPr>
          <p:nvPr/>
        </p:nvSpPr>
        <p:spPr bwMode="auto">
          <a:xfrm flipH="1">
            <a:off x="5105400" y="2133600"/>
            <a:ext cx="2209800"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3498" name="Line 10"/>
          <p:cNvSpPr>
            <a:spLocks noChangeShapeType="1"/>
          </p:cNvSpPr>
          <p:nvPr/>
        </p:nvSpPr>
        <p:spPr bwMode="auto">
          <a:xfrm flipH="1">
            <a:off x="5257800" y="6019800"/>
            <a:ext cx="1981200" cy="0"/>
          </a:xfrm>
          <a:prstGeom prst="line">
            <a:avLst/>
          </a:prstGeom>
          <a:noFill/>
          <a:ln w="19050">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3499" name="Text Box 11"/>
          <p:cNvSpPr txBox="1">
            <a:spLocks noChangeArrowheads="1"/>
          </p:cNvSpPr>
          <p:nvPr/>
        </p:nvSpPr>
        <p:spPr bwMode="auto">
          <a:xfrm>
            <a:off x="6076950" y="2071688"/>
            <a:ext cx="1085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Percepts</a:t>
            </a:r>
          </a:p>
        </p:txBody>
      </p:sp>
      <p:sp>
        <p:nvSpPr>
          <p:cNvPr id="63500" name="Text Box 12"/>
          <p:cNvSpPr txBox="1">
            <a:spLocks noChangeArrowheads="1"/>
          </p:cNvSpPr>
          <p:nvPr/>
        </p:nvSpPr>
        <p:spPr bwMode="auto">
          <a:xfrm>
            <a:off x="6153150" y="5653088"/>
            <a:ext cx="933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Actions</a:t>
            </a:r>
          </a:p>
        </p:txBody>
      </p:sp>
      <p:sp>
        <p:nvSpPr>
          <p:cNvPr id="63501" name="Rectangle 13"/>
          <p:cNvSpPr>
            <a:spLocks noChangeArrowheads="1"/>
          </p:cNvSpPr>
          <p:nvPr/>
        </p:nvSpPr>
        <p:spPr bwMode="auto">
          <a:xfrm>
            <a:off x="3810000" y="4876800"/>
            <a:ext cx="16764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TW">
                <a:latin typeface="Times New Roman" panose="02020603050405020304" pitchFamily="18" charset="0"/>
              </a:rPr>
              <a:t>What action I should do now</a:t>
            </a:r>
          </a:p>
        </p:txBody>
      </p:sp>
      <p:sp>
        <p:nvSpPr>
          <p:cNvPr id="63502" name="Line 14"/>
          <p:cNvSpPr>
            <a:spLocks noChangeShapeType="1"/>
          </p:cNvSpPr>
          <p:nvPr/>
        </p:nvSpPr>
        <p:spPr bwMode="auto">
          <a:xfrm>
            <a:off x="4648200" y="4191000"/>
            <a:ext cx="0" cy="68580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3503" name="AutoShape 15"/>
          <p:cNvSpPr>
            <a:spLocks noChangeArrowheads="1"/>
          </p:cNvSpPr>
          <p:nvPr/>
        </p:nvSpPr>
        <p:spPr bwMode="auto">
          <a:xfrm>
            <a:off x="1676400" y="5029200"/>
            <a:ext cx="914400" cy="304800"/>
          </a:xfrm>
          <a:prstGeom prst="roundRect">
            <a:avLst>
              <a:gd name="adj" fmla="val 50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rPr>
              <a:t>Goals</a:t>
            </a:r>
          </a:p>
        </p:txBody>
      </p:sp>
      <p:sp>
        <p:nvSpPr>
          <p:cNvPr id="63504" name="Line 16"/>
          <p:cNvSpPr>
            <a:spLocks noChangeShapeType="1"/>
          </p:cNvSpPr>
          <p:nvPr/>
        </p:nvSpPr>
        <p:spPr bwMode="auto">
          <a:xfrm flipH="1">
            <a:off x="2590800" y="5181600"/>
            <a:ext cx="1219200" cy="0"/>
          </a:xfrm>
          <a:prstGeom prst="line">
            <a:avLst/>
          </a:prstGeom>
          <a:noFill/>
          <a:ln w="19050">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3505" name="AutoShape 17"/>
          <p:cNvSpPr>
            <a:spLocks noChangeArrowheads="1"/>
          </p:cNvSpPr>
          <p:nvPr/>
        </p:nvSpPr>
        <p:spPr bwMode="auto">
          <a:xfrm>
            <a:off x="990600" y="3541713"/>
            <a:ext cx="2286000" cy="304800"/>
          </a:xfrm>
          <a:prstGeom prst="roundRect">
            <a:avLst>
              <a:gd name="adj" fmla="val 50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rPr>
              <a:t>What my actions do</a:t>
            </a:r>
          </a:p>
        </p:txBody>
      </p:sp>
      <p:sp>
        <p:nvSpPr>
          <p:cNvPr id="63506" name="AutoShape 18"/>
          <p:cNvSpPr>
            <a:spLocks noChangeArrowheads="1"/>
          </p:cNvSpPr>
          <p:nvPr/>
        </p:nvSpPr>
        <p:spPr bwMode="auto">
          <a:xfrm>
            <a:off x="838200" y="2855913"/>
            <a:ext cx="2590800" cy="304800"/>
          </a:xfrm>
          <a:prstGeom prst="roundRect">
            <a:avLst>
              <a:gd name="adj" fmla="val 50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rPr>
              <a:t>How the world evolves</a:t>
            </a:r>
          </a:p>
        </p:txBody>
      </p:sp>
      <p:sp>
        <p:nvSpPr>
          <p:cNvPr id="63507" name="AutoShape 19"/>
          <p:cNvSpPr>
            <a:spLocks noChangeArrowheads="1"/>
          </p:cNvSpPr>
          <p:nvPr/>
        </p:nvSpPr>
        <p:spPr bwMode="auto">
          <a:xfrm>
            <a:off x="1676400" y="2246313"/>
            <a:ext cx="838200" cy="304800"/>
          </a:xfrm>
          <a:prstGeom prst="roundRect">
            <a:avLst>
              <a:gd name="adj" fmla="val 50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rPr>
              <a:t>State</a:t>
            </a:r>
          </a:p>
        </p:txBody>
      </p:sp>
      <p:sp>
        <p:nvSpPr>
          <p:cNvPr id="63508" name="Line 20"/>
          <p:cNvSpPr>
            <a:spLocks noChangeShapeType="1"/>
          </p:cNvSpPr>
          <p:nvPr/>
        </p:nvSpPr>
        <p:spPr bwMode="auto">
          <a:xfrm flipH="1">
            <a:off x="3276600" y="3236913"/>
            <a:ext cx="533400" cy="457200"/>
          </a:xfrm>
          <a:prstGeom prst="line">
            <a:avLst/>
          </a:prstGeom>
          <a:noFill/>
          <a:ln w="19050">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3509" name="Line 21"/>
          <p:cNvSpPr>
            <a:spLocks noChangeShapeType="1"/>
          </p:cNvSpPr>
          <p:nvPr/>
        </p:nvSpPr>
        <p:spPr bwMode="auto">
          <a:xfrm flipH="1">
            <a:off x="3429000" y="3008313"/>
            <a:ext cx="381000" cy="0"/>
          </a:xfrm>
          <a:prstGeom prst="line">
            <a:avLst/>
          </a:prstGeom>
          <a:noFill/>
          <a:ln w="19050">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3510" name="Line 22"/>
          <p:cNvSpPr>
            <a:spLocks noChangeShapeType="1"/>
          </p:cNvSpPr>
          <p:nvPr/>
        </p:nvSpPr>
        <p:spPr bwMode="auto">
          <a:xfrm>
            <a:off x="4648200" y="3276600"/>
            <a:ext cx="0" cy="30480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3511" name="Line 23"/>
          <p:cNvSpPr>
            <a:spLocks noChangeShapeType="1"/>
          </p:cNvSpPr>
          <p:nvPr/>
        </p:nvSpPr>
        <p:spPr bwMode="auto">
          <a:xfrm flipH="1" flipV="1">
            <a:off x="2514600" y="2398713"/>
            <a:ext cx="1295400" cy="381000"/>
          </a:xfrm>
          <a:prstGeom prst="line">
            <a:avLst/>
          </a:prstGeom>
          <a:noFill/>
          <a:ln w="19050">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cxnSp>
        <p:nvCxnSpPr>
          <p:cNvPr id="63512" name="AutoShape 24"/>
          <p:cNvCxnSpPr>
            <a:cxnSpLocks noChangeShapeType="1"/>
            <a:endCxn id="63507" idx="0"/>
          </p:cNvCxnSpPr>
          <p:nvPr/>
        </p:nvCxnSpPr>
        <p:spPr bwMode="auto">
          <a:xfrm rot="5400000" flipH="1">
            <a:off x="2800350" y="1541463"/>
            <a:ext cx="457200" cy="1866900"/>
          </a:xfrm>
          <a:prstGeom prst="curvedConnector3">
            <a:avLst>
              <a:gd name="adj1" fmla="val 150000"/>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513" name="Rectangle 25"/>
          <p:cNvSpPr>
            <a:spLocks noChangeArrowheads="1"/>
          </p:cNvSpPr>
          <p:nvPr/>
        </p:nvSpPr>
        <p:spPr bwMode="auto">
          <a:xfrm>
            <a:off x="3810000" y="3581400"/>
            <a:ext cx="19812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TW">
                <a:latin typeface="Times New Roman" panose="02020603050405020304" pitchFamily="18" charset="0"/>
              </a:rPr>
              <a:t>What it will be like if I do action A</a:t>
            </a:r>
          </a:p>
        </p:txBody>
      </p:sp>
      <p:sp>
        <p:nvSpPr>
          <p:cNvPr id="63514" name="Rectangle 26"/>
          <p:cNvSpPr>
            <a:spLocks noChangeArrowheads="1"/>
          </p:cNvSpPr>
          <p:nvPr/>
        </p:nvSpPr>
        <p:spPr bwMode="auto">
          <a:xfrm>
            <a:off x="3810000" y="2703513"/>
            <a:ext cx="16764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TW">
                <a:latin typeface="Times New Roman" panose="02020603050405020304" pitchFamily="18" charset="0"/>
              </a:rPr>
              <a:t>What the world is like now</a:t>
            </a:r>
          </a:p>
        </p:txBody>
      </p:sp>
      <p:sp>
        <p:nvSpPr>
          <p:cNvPr id="63515" name="Line 27"/>
          <p:cNvSpPr>
            <a:spLocks noChangeShapeType="1"/>
          </p:cNvSpPr>
          <p:nvPr/>
        </p:nvSpPr>
        <p:spPr bwMode="auto">
          <a:xfrm flipH="1" flipV="1">
            <a:off x="3276600" y="3733800"/>
            <a:ext cx="533400" cy="152400"/>
          </a:xfrm>
          <a:prstGeom prst="line">
            <a:avLst/>
          </a:prstGeom>
          <a:noFill/>
          <a:ln w="19050">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3516" name="Line 28"/>
          <p:cNvSpPr>
            <a:spLocks noChangeShapeType="1"/>
          </p:cNvSpPr>
          <p:nvPr/>
        </p:nvSpPr>
        <p:spPr bwMode="auto">
          <a:xfrm flipH="1" flipV="1">
            <a:off x="3429000" y="3048000"/>
            <a:ext cx="381000" cy="762000"/>
          </a:xfrm>
          <a:prstGeom prst="line">
            <a:avLst/>
          </a:prstGeom>
          <a:noFill/>
          <a:ln w="19050">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Tree>
    <p:extLst>
      <p:ext uri="{BB962C8B-B14F-4D97-AF65-F5344CB8AC3E}">
        <p14:creationId xmlns:p14="http://schemas.microsoft.com/office/powerpoint/2010/main" val="13231767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zh-TW" dirty="0">
                <a:ea typeface="新細明體" panose="02020500000000000000" pitchFamily="18" charset="-120"/>
              </a:rPr>
              <a:t>Utility-Based Agents</a:t>
            </a:r>
            <a:br>
              <a:rPr lang="en-US" altLang="zh-TW" dirty="0">
                <a:ea typeface="新細明體" panose="02020500000000000000" pitchFamily="18" charset="-120"/>
              </a:rPr>
            </a:br>
            <a:r>
              <a:rPr lang="zh-TW" altLang="en-US" sz="1400" dirty="0">
                <a:ea typeface="新細明體" panose="02020500000000000000" pitchFamily="18" charset="-120"/>
              </a:rPr>
              <a:t>基於效用：在多個目標中選擇最佳解，並考慮現實層面</a:t>
            </a:r>
            <a:endParaRPr lang="en-US" altLang="zh-TW" sz="1400" dirty="0">
              <a:ea typeface="新細明體" panose="02020500000000000000" pitchFamily="18" charset="-120"/>
            </a:endParaRPr>
          </a:p>
        </p:txBody>
      </p:sp>
      <p:sp>
        <p:nvSpPr>
          <p:cNvPr id="64515" name="AutoShape 3"/>
          <p:cNvSpPr>
            <a:spLocks noChangeArrowheads="1"/>
          </p:cNvSpPr>
          <p:nvPr/>
        </p:nvSpPr>
        <p:spPr bwMode="auto">
          <a:xfrm>
            <a:off x="685800" y="1752600"/>
            <a:ext cx="5410200" cy="4572000"/>
          </a:xfrm>
          <a:prstGeom prst="roundRect">
            <a:avLst>
              <a:gd name="adj" fmla="val 7292"/>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r>
              <a:rPr lang="en-US" altLang="zh-TW" sz="2400">
                <a:latin typeface="Times New Roman" panose="02020603050405020304" pitchFamily="18" charset="0"/>
              </a:rPr>
              <a:t>Agents</a:t>
            </a:r>
          </a:p>
        </p:txBody>
      </p:sp>
      <p:sp>
        <p:nvSpPr>
          <p:cNvPr id="64516" name="AutoShape 4"/>
          <p:cNvSpPr>
            <a:spLocks noChangeArrowheads="1"/>
          </p:cNvSpPr>
          <p:nvPr/>
        </p:nvSpPr>
        <p:spPr bwMode="auto">
          <a:xfrm>
            <a:off x="7162800" y="1676400"/>
            <a:ext cx="609600" cy="45720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en-US" altLang="zh-TW" sz="2400">
                <a:latin typeface="Times New Roman" panose="02020603050405020304" pitchFamily="18" charset="0"/>
              </a:rPr>
              <a:t>Environment</a:t>
            </a:r>
          </a:p>
        </p:txBody>
      </p:sp>
      <p:sp>
        <p:nvSpPr>
          <p:cNvPr id="64517" name="Text Box 5"/>
          <p:cNvSpPr txBox="1">
            <a:spLocks noChangeArrowheads="1"/>
          </p:cNvSpPr>
          <p:nvPr/>
        </p:nvSpPr>
        <p:spPr bwMode="auto">
          <a:xfrm>
            <a:off x="4114800" y="1828800"/>
            <a:ext cx="1022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Sensors</a:t>
            </a:r>
          </a:p>
        </p:txBody>
      </p:sp>
      <p:sp>
        <p:nvSpPr>
          <p:cNvPr id="64518" name="Text Box 6"/>
          <p:cNvSpPr txBox="1">
            <a:spLocks noChangeArrowheads="1"/>
          </p:cNvSpPr>
          <p:nvPr/>
        </p:nvSpPr>
        <p:spPr bwMode="auto">
          <a:xfrm>
            <a:off x="4038600" y="5805488"/>
            <a:ext cx="1149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Actuators</a:t>
            </a:r>
          </a:p>
        </p:txBody>
      </p:sp>
      <p:sp>
        <p:nvSpPr>
          <p:cNvPr id="64519" name="Line 7"/>
          <p:cNvSpPr>
            <a:spLocks noChangeShapeType="1"/>
          </p:cNvSpPr>
          <p:nvPr/>
        </p:nvSpPr>
        <p:spPr bwMode="auto">
          <a:xfrm>
            <a:off x="4648200" y="5584825"/>
            <a:ext cx="0" cy="282575"/>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4520" name="Line 8"/>
          <p:cNvSpPr>
            <a:spLocks noChangeShapeType="1"/>
          </p:cNvSpPr>
          <p:nvPr/>
        </p:nvSpPr>
        <p:spPr bwMode="auto">
          <a:xfrm>
            <a:off x="4648200" y="2133600"/>
            <a:ext cx="0" cy="22860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4521" name="Line 9"/>
          <p:cNvSpPr>
            <a:spLocks noChangeShapeType="1"/>
          </p:cNvSpPr>
          <p:nvPr/>
        </p:nvSpPr>
        <p:spPr bwMode="auto">
          <a:xfrm flipH="1">
            <a:off x="5105400" y="1981200"/>
            <a:ext cx="2209800"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4522" name="Line 10"/>
          <p:cNvSpPr>
            <a:spLocks noChangeShapeType="1"/>
          </p:cNvSpPr>
          <p:nvPr/>
        </p:nvSpPr>
        <p:spPr bwMode="auto">
          <a:xfrm flipH="1">
            <a:off x="5257800" y="6019800"/>
            <a:ext cx="1981200" cy="0"/>
          </a:xfrm>
          <a:prstGeom prst="line">
            <a:avLst/>
          </a:prstGeom>
          <a:noFill/>
          <a:ln w="19050">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4523" name="Text Box 11"/>
          <p:cNvSpPr txBox="1">
            <a:spLocks noChangeArrowheads="1"/>
          </p:cNvSpPr>
          <p:nvPr/>
        </p:nvSpPr>
        <p:spPr bwMode="auto">
          <a:xfrm>
            <a:off x="6076950" y="1919288"/>
            <a:ext cx="1085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Percepts</a:t>
            </a:r>
          </a:p>
        </p:txBody>
      </p:sp>
      <p:sp>
        <p:nvSpPr>
          <p:cNvPr id="64524" name="Text Box 12"/>
          <p:cNvSpPr txBox="1">
            <a:spLocks noChangeArrowheads="1"/>
          </p:cNvSpPr>
          <p:nvPr/>
        </p:nvSpPr>
        <p:spPr bwMode="auto">
          <a:xfrm>
            <a:off x="6153150" y="5653088"/>
            <a:ext cx="933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Actions</a:t>
            </a:r>
          </a:p>
        </p:txBody>
      </p:sp>
      <p:sp>
        <p:nvSpPr>
          <p:cNvPr id="64525" name="Rectangle 13"/>
          <p:cNvSpPr>
            <a:spLocks noChangeArrowheads="1"/>
          </p:cNvSpPr>
          <p:nvPr/>
        </p:nvSpPr>
        <p:spPr bwMode="auto">
          <a:xfrm>
            <a:off x="3810000" y="4975225"/>
            <a:ext cx="16764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TW">
                <a:latin typeface="Times New Roman" panose="02020603050405020304" pitchFamily="18" charset="0"/>
              </a:rPr>
              <a:t>What action I should do now</a:t>
            </a:r>
          </a:p>
        </p:txBody>
      </p:sp>
      <p:sp>
        <p:nvSpPr>
          <p:cNvPr id="64526" name="Line 14"/>
          <p:cNvSpPr>
            <a:spLocks noChangeShapeType="1"/>
          </p:cNvSpPr>
          <p:nvPr/>
        </p:nvSpPr>
        <p:spPr bwMode="auto">
          <a:xfrm>
            <a:off x="4648200" y="4724400"/>
            <a:ext cx="0" cy="250825"/>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4527" name="AutoShape 15"/>
          <p:cNvSpPr>
            <a:spLocks noChangeArrowheads="1"/>
          </p:cNvSpPr>
          <p:nvPr/>
        </p:nvSpPr>
        <p:spPr bwMode="auto">
          <a:xfrm>
            <a:off x="1524000" y="4267200"/>
            <a:ext cx="1066800" cy="304800"/>
          </a:xfrm>
          <a:prstGeom prst="roundRect">
            <a:avLst>
              <a:gd name="adj" fmla="val 50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rPr>
              <a:t>Utility</a:t>
            </a:r>
          </a:p>
        </p:txBody>
      </p:sp>
      <p:sp>
        <p:nvSpPr>
          <p:cNvPr id="64528" name="Line 16"/>
          <p:cNvSpPr>
            <a:spLocks noChangeShapeType="1"/>
          </p:cNvSpPr>
          <p:nvPr/>
        </p:nvSpPr>
        <p:spPr bwMode="auto">
          <a:xfrm flipH="1">
            <a:off x="2590800" y="4419600"/>
            <a:ext cx="1219200" cy="0"/>
          </a:xfrm>
          <a:prstGeom prst="line">
            <a:avLst/>
          </a:prstGeom>
          <a:noFill/>
          <a:ln w="19050">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4529" name="AutoShape 17"/>
          <p:cNvSpPr>
            <a:spLocks noChangeArrowheads="1"/>
          </p:cNvSpPr>
          <p:nvPr/>
        </p:nvSpPr>
        <p:spPr bwMode="auto">
          <a:xfrm>
            <a:off x="990600" y="3352800"/>
            <a:ext cx="2286000" cy="304800"/>
          </a:xfrm>
          <a:prstGeom prst="roundRect">
            <a:avLst>
              <a:gd name="adj" fmla="val 50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rPr>
              <a:t>What my actions do</a:t>
            </a:r>
          </a:p>
        </p:txBody>
      </p:sp>
      <p:sp>
        <p:nvSpPr>
          <p:cNvPr id="64530" name="AutoShape 18"/>
          <p:cNvSpPr>
            <a:spLocks noChangeArrowheads="1"/>
          </p:cNvSpPr>
          <p:nvPr/>
        </p:nvSpPr>
        <p:spPr bwMode="auto">
          <a:xfrm>
            <a:off x="838200" y="2667000"/>
            <a:ext cx="2590800" cy="304800"/>
          </a:xfrm>
          <a:prstGeom prst="roundRect">
            <a:avLst>
              <a:gd name="adj" fmla="val 50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rPr>
              <a:t>How the world evolves</a:t>
            </a:r>
          </a:p>
        </p:txBody>
      </p:sp>
      <p:sp>
        <p:nvSpPr>
          <p:cNvPr id="64531" name="AutoShape 19"/>
          <p:cNvSpPr>
            <a:spLocks noChangeArrowheads="1"/>
          </p:cNvSpPr>
          <p:nvPr/>
        </p:nvSpPr>
        <p:spPr bwMode="auto">
          <a:xfrm>
            <a:off x="1676400" y="2057400"/>
            <a:ext cx="838200" cy="304800"/>
          </a:xfrm>
          <a:prstGeom prst="roundRect">
            <a:avLst>
              <a:gd name="adj" fmla="val 50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latin typeface="Times New Roman" panose="02020603050405020304" pitchFamily="18" charset="0"/>
              </a:rPr>
              <a:t>State</a:t>
            </a:r>
          </a:p>
        </p:txBody>
      </p:sp>
      <p:sp>
        <p:nvSpPr>
          <p:cNvPr id="64532" name="Line 20"/>
          <p:cNvSpPr>
            <a:spLocks noChangeShapeType="1"/>
          </p:cNvSpPr>
          <p:nvPr/>
        </p:nvSpPr>
        <p:spPr bwMode="auto">
          <a:xfrm flipH="1">
            <a:off x="3276600" y="3011488"/>
            <a:ext cx="533400" cy="493712"/>
          </a:xfrm>
          <a:prstGeom prst="line">
            <a:avLst/>
          </a:prstGeom>
          <a:noFill/>
          <a:ln w="19050">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4533" name="Line 21"/>
          <p:cNvSpPr>
            <a:spLocks noChangeShapeType="1"/>
          </p:cNvSpPr>
          <p:nvPr/>
        </p:nvSpPr>
        <p:spPr bwMode="auto">
          <a:xfrm flipH="1">
            <a:off x="3429000" y="2819400"/>
            <a:ext cx="381000" cy="0"/>
          </a:xfrm>
          <a:prstGeom prst="line">
            <a:avLst/>
          </a:prstGeom>
          <a:noFill/>
          <a:ln w="19050">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4534" name="Line 22"/>
          <p:cNvSpPr>
            <a:spLocks noChangeShapeType="1"/>
          </p:cNvSpPr>
          <p:nvPr/>
        </p:nvSpPr>
        <p:spPr bwMode="auto">
          <a:xfrm>
            <a:off x="4648200" y="2971800"/>
            <a:ext cx="0" cy="22860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4535" name="Line 23"/>
          <p:cNvSpPr>
            <a:spLocks noChangeShapeType="1"/>
          </p:cNvSpPr>
          <p:nvPr/>
        </p:nvSpPr>
        <p:spPr bwMode="auto">
          <a:xfrm flipH="1" flipV="1">
            <a:off x="2514600" y="2209800"/>
            <a:ext cx="1295400" cy="381000"/>
          </a:xfrm>
          <a:prstGeom prst="line">
            <a:avLst/>
          </a:prstGeom>
          <a:noFill/>
          <a:ln w="19050">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cxnSp>
        <p:nvCxnSpPr>
          <p:cNvPr id="64536" name="AutoShape 24"/>
          <p:cNvCxnSpPr>
            <a:cxnSpLocks noChangeShapeType="1"/>
            <a:endCxn id="64531" idx="0"/>
          </p:cNvCxnSpPr>
          <p:nvPr/>
        </p:nvCxnSpPr>
        <p:spPr bwMode="auto">
          <a:xfrm rot="5400000" flipH="1">
            <a:off x="2800350" y="1352550"/>
            <a:ext cx="457200" cy="1866900"/>
          </a:xfrm>
          <a:prstGeom prst="curvedConnector3">
            <a:avLst>
              <a:gd name="adj1" fmla="val 150000"/>
            </a:avLst>
          </a:prstGeom>
          <a:noFill/>
          <a:ln w="1905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537" name="Rectangle 25"/>
          <p:cNvSpPr>
            <a:spLocks noChangeArrowheads="1"/>
          </p:cNvSpPr>
          <p:nvPr/>
        </p:nvSpPr>
        <p:spPr bwMode="auto">
          <a:xfrm>
            <a:off x="3810000" y="3200400"/>
            <a:ext cx="19812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TW">
                <a:latin typeface="Times New Roman" panose="02020603050405020304" pitchFamily="18" charset="0"/>
              </a:rPr>
              <a:t>What it will be like if I do action A</a:t>
            </a:r>
          </a:p>
        </p:txBody>
      </p:sp>
      <p:sp>
        <p:nvSpPr>
          <p:cNvPr id="64538" name="Rectangle 26"/>
          <p:cNvSpPr>
            <a:spLocks noChangeArrowheads="1"/>
          </p:cNvSpPr>
          <p:nvPr/>
        </p:nvSpPr>
        <p:spPr bwMode="auto">
          <a:xfrm>
            <a:off x="3810000" y="2362200"/>
            <a:ext cx="16764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TW">
                <a:latin typeface="Times New Roman" panose="02020603050405020304" pitchFamily="18" charset="0"/>
              </a:rPr>
              <a:t>What the world is like now</a:t>
            </a:r>
          </a:p>
        </p:txBody>
      </p:sp>
      <p:sp>
        <p:nvSpPr>
          <p:cNvPr id="64539" name="Line 27"/>
          <p:cNvSpPr>
            <a:spLocks noChangeShapeType="1"/>
          </p:cNvSpPr>
          <p:nvPr/>
        </p:nvSpPr>
        <p:spPr bwMode="auto">
          <a:xfrm flipH="1" flipV="1">
            <a:off x="3276600" y="3544888"/>
            <a:ext cx="533400" cy="152400"/>
          </a:xfrm>
          <a:prstGeom prst="line">
            <a:avLst/>
          </a:prstGeom>
          <a:noFill/>
          <a:ln w="19050">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4540" name="Line 28"/>
          <p:cNvSpPr>
            <a:spLocks noChangeShapeType="1"/>
          </p:cNvSpPr>
          <p:nvPr/>
        </p:nvSpPr>
        <p:spPr bwMode="auto">
          <a:xfrm flipH="1" flipV="1">
            <a:off x="3429000" y="2859088"/>
            <a:ext cx="381000" cy="762000"/>
          </a:xfrm>
          <a:prstGeom prst="line">
            <a:avLst/>
          </a:prstGeom>
          <a:noFill/>
          <a:ln w="19050">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4541" name="Rectangle 29"/>
          <p:cNvSpPr>
            <a:spLocks noChangeArrowheads="1"/>
          </p:cNvSpPr>
          <p:nvPr/>
        </p:nvSpPr>
        <p:spPr bwMode="auto">
          <a:xfrm>
            <a:off x="3810000" y="4114800"/>
            <a:ext cx="19812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TW">
                <a:latin typeface="Times New Roman" panose="02020603050405020304" pitchFamily="18" charset="0"/>
              </a:rPr>
              <a:t>How happy I will be in such a state</a:t>
            </a:r>
          </a:p>
        </p:txBody>
      </p:sp>
      <p:sp>
        <p:nvSpPr>
          <p:cNvPr id="64542" name="Line 30"/>
          <p:cNvSpPr>
            <a:spLocks noChangeShapeType="1"/>
          </p:cNvSpPr>
          <p:nvPr/>
        </p:nvSpPr>
        <p:spPr bwMode="auto">
          <a:xfrm>
            <a:off x="4648200" y="3810000"/>
            <a:ext cx="0" cy="30480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Tree>
    <p:extLst>
      <p:ext uri="{BB962C8B-B14F-4D97-AF65-F5344CB8AC3E}">
        <p14:creationId xmlns:p14="http://schemas.microsoft.com/office/powerpoint/2010/main" val="30841578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zh-TW" dirty="0">
                <a:ea typeface="新細明體" panose="02020500000000000000" pitchFamily="18" charset="-120"/>
              </a:rPr>
              <a:t>Learning Agents</a:t>
            </a:r>
            <a:br>
              <a:rPr lang="en-US" altLang="zh-TW" dirty="0">
                <a:ea typeface="新細明體" panose="02020500000000000000" pitchFamily="18" charset="-120"/>
              </a:rPr>
            </a:br>
            <a:r>
              <a:rPr lang="zh-TW" altLang="en-US" sz="1400" dirty="0">
                <a:ea typeface="新細明體" panose="02020500000000000000" pitchFamily="18" charset="-120"/>
              </a:rPr>
              <a:t>可透過經驗改進自身</a:t>
            </a:r>
            <a:endParaRPr lang="en-US" altLang="zh-TW" sz="1400" dirty="0">
              <a:ea typeface="新細明體" panose="02020500000000000000" pitchFamily="18" charset="-120"/>
            </a:endParaRPr>
          </a:p>
        </p:txBody>
      </p:sp>
      <p:sp>
        <p:nvSpPr>
          <p:cNvPr id="65539" name="AutoShape 3"/>
          <p:cNvSpPr>
            <a:spLocks noChangeArrowheads="1"/>
          </p:cNvSpPr>
          <p:nvPr/>
        </p:nvSpPr>
        <p:spPr bwMode="auto">
          <a:xfrm>
            <a:off x="685800" y="2209800"/>
            <a:ext cx="5410200" cy="4114800"/>
          </a:xfrm>
          <a:prstGeom prst="roundRect">
            <a:avLst>
              <a:gd name="adj" fmla="val 7292"/>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p>
            <a:r>
              <a:rPr lang="en-US" altLang="zh-TW" sz="2400">
                <a:latin typeface="Times New Roman" panose="02020603050405020304" pitchFamily="18" charset="0"/>
              </a:rPr>
              <a:t>Agents</a:t>
            </a:r>
          </a:p>
        </p:txBody>
      </p:sp>
      <p:sp>
        <p:nvSpPr>
          <p:cNvPr id="65540" name="AutoShape 4"/>
          <p:cNvSpPr>
            <a:spLocks noChangeArrowheads="1"/>
          </p:cNvSpPr>
          <p:nvPr/>
        </p:nvSpPr>
        <p:spPr bwMode="auto">
          <a:xfrm>
            <a:off x="7162800" y="2057400"/>
            <a:ext cx="609600" cy="41910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en-US" altLang="zh-TW" sz="2400">
                <a:latin typeface="Times New Roman" panose="02020603050405020304" pitchFamily="18" charset="0"/>
              </a:rPr>
              <a:t>Environment</a:t>
            </a:r>
          </a:p>
        </p:txBody>
      </p:sp>
      <p:sp>
        <p:nvSpPr>
          <p:cNvPr id="65541" name="Text Box 5"/>
          <p:cNvSpPr txBox="1">
            <a:spLocks noChangeArrowheads="1"/>
          </p:cNvSpPr>
          <p:nvPr/>
        </p:nvSpPr>
        <p:spPr bwMode="auto">
          <a:xfrm>
            <a:off x="4343400" y="2438400"/>
            <a:ext cx="1022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Sensors</a:t>
            </a:r>
          </a:p>
        </p:txBody>
      </p:sp>
      <p:sp>
        <p:nvSpPr>
          <p:cNvPr id="65542" name="Text Box 6"/>
          <p:cNvSpPr txBox="1">
            <a:spLocks noChangeArrowheads="1"/>
          </p:cNvSpPr>
          <p:nvPr/>
        </p:nvSpPr>
        <p:spPr bwMode="auto">
          <a:xfrm>
            <a:off x="4267200" y="5805488"/>
            <a:ext cx="1149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Actuators</a:t>
            </a:r>
          </a:p>
        </p:txBody>
      </p:sp>
      <p:sp>
        <p:nvSpPr>
          <p:cNvPr id="65543" name="Line 7"/>
          <p:cNvSpPr>
            <a:spLocks noChangeShapeType="1"/>
          </p:cNvSpPr>
          <p:nvPr/>
        </p:nvSpPr>
        <p:spPr bwMode="auto">
          <a:xfrm>
            <a:off x="4876800" y="4343400"/>
            <a:ext cx="0" cy="152400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5544" name="Line 8"/>
          <p:cNvSpPr>
            <a:spLocks noChangeShapeType="1"/>
          </p:cNvSpPr>
          <p:nvPr/>
        </p:nvSpPr>
        <p:spPr bwMode="auto">
          <a:xfrm>
            <a:off x="4876800" y="2743200"/>
            <a:ext cx="0" cy="99060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5545" name="Line 9"/>
          <p:cNvSpPr>
            <a:spLocks noChangeShapeType="1"/>
          </p:cNvSpPr>
          <p:nvPr/>
        </p:nvSpPr>
        <p:spPr bwMode="auto">
          <a:xfrm flipH="1" flipV="1">
            <a:off x="5410200" y="2667000"/>
            <a:ext cx="1905000" cy="14288"/>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5546" name="Line 10"/>
          <p:cNvSpPr>
            <a:spLocks noChangeShapeType="1"/>
          </p:cNvSpPr>
          <p:nvPr/>
        </p:nvSpPr>
        <p:spPr bwMode="auto">
          <a:xfrm flipH="1">
            <a:off x="5410200" y="6019800"/>
            <a:ext cx="1828800" cy="0"/>
          </a:xfrm>
          <a:prstGeom prst="line">
            <a:avLst/>
          </a:prstGeom>
          <a:noFill/>
          <a:ln w="19050">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5547" name="Text Box 11"/>
          <p:cNvSpPr txBox="1">
            <a:spLocks noChangeArrowheads="1"/>
          </p:cNvSpPr>
          <p:nvPr/>
        </p:nvSpPr>
        <p:spPr bwMode="auto">
          <a:xfrm>
            <a:off x="6076950" y="2605088"/>
            <a:ext cx="1085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Percepts</a:t>
            </a:r>
          </a:p>
        </p:txBody>
      </p:sp>
      <p:sp>
        <p:nvSpPr>
          <p:cNvPr id="65548" name="Text Box 12"/>
          <p:cNvSpPr txBox="1">
            <a:spLocks noChangeArrowheads="1"/>
          </p:cNvSpPr>
          <p:nvPr/>
        </p:nvSpPr>
        <p:spPr bwMode="auto">
          <a:xfrm>
            <a:off x="6153150" y="5653088"/>
            <a:ext cx="933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Actions</a:t>
            </a:r>
          </a:p>
        </p:txBody>
      </p:sp>
      <p:sp>
        <p:nvSpPr>
          <p:cNvPr id="65549" name="Rectangle 13"/>
          <p:cNvSpPr>
            <a:spLocks noChangeArrowheads="1"/>
          </p:cNvSpPr>
          <p:nvPr/>
        </p:nvSpPr>
        <p:spPr bwMode="auto">
          <a:xfrm>
            <a:off x="1524000" y="5105400"/>
            <a:ext cx="12954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TW">
                <a:latin typeface="Times New Roman" panose="02020603050405020304" pitchFamily="18" charset="0"/>
              </a:rPr>
              <a:t>Problem generator</a:t>
            </a:r>
          </a:p>
        </p:txBody>
      </p:sp>
      <p:sp>
        <p:nvSpPr>
          <p:cNvPr id="65550" name="Line 14"/>
          <p:cNvSpPr>
            <a:spLocks noChangeShapeType="1"/>
          </p:cNvSpPr>
          <p:nvPr/>
        </p:nvSpPr>
        <p:spPr bwMode="auto">
          <a:xfrm>
            <a:off x="2209800" y="2895600"/>
            <a:ext cx="0" cy="83820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5551" name="Line 15"/>
          <p:cNvSpPr>
            <a:spLocks noChangeShapeType="1"/>
          </p:cNvSpPr>
          <p:nvPr/>
        </p:nvSpPr>
        <p:spPr bwMode="auto">
          <a:xfrm flipH="1">
            <a:off x="2819400" y="3962400"/>
            <a:ext cx="1371600" cy="0"/>
          </a:xfrm>
          <a:prstGeom prst="line">
            <a:avLst/>
          </a:prstGeom>
          <a:noFill/>
          <a:ln w="19050">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5552" name="Line 16"/>
          <p:cNvSpPr>
            <a:spLocks noChangeShapeType="1"/>
          </p:cNvSpPr>
          <p:nvPr/>
        </p:nvSpPr>
        <p:spPr bwMode="auto">
          <a:xfrm flipH="1">
            <a:off x="2819400" y="4343400"/>
            <a:ext cx="1600200" cy="1027113"/>
          </a:xfrm>
          <a:prstGeom prst="line">
            <a:avLst/>
          </a:prstGeom>
          <a:noFill/>
          <a:ln w="19050">
            <a:solidFill>
              <a:schemeClr val="tx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5553" name="Line 17"/>
          <p:cNvSpPr>
            <a:spLocks noChangeShapeType="1"/>
          </p:cNvSpPr>
          <p:nvPr/>
        </p:nvSpPr>
        <p:spPr bwMode="auto">
          <a:xfrm>
            <a:off x="2209800" y="4343400"/>
            <a:ext cx="0" cy="76200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5554" name="Rectangle 18"/>
          <p:cNvSpPr>
            <a:spLocks noChangeArrowheads="1"/>
          </p:cNvSpPr>
          <p:nvPr/>
        </p:nvSpPr>
        <p:spPr bwMode="auto">
          <a:xfrm>
            <a:off x="1524000" y="2438400"/>
            <a:ext cx="12954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TW">
                <a:latin typeface="Times New Roman" panose="02020603050405020304" pitchFamily="18" charset="0"/>
              </a:rPr>
              <a:t>Critic</a:t>
            </a:r>
          </a:p>
        </p:txBody>
      </p:sp>
      <p:sp>
        <p:nvSpPr>
          <p:cNvPr id="65555" name="Rectangle 19"/>
          <p:cNvSpPr>
            <a:spLocks noChangeArrowheads="1"/>
          </p:cNvSpPr>
          <p:nvPr/>
        </p:nvSpPr>
        <p:spPr bwMode="auto">
          <a:xfrm>
            <a:off x="4191000" y="3733800"/>
            <a:ext cx="13716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TW">
                <a:latin typeface="Times New Roman" panose="02020603050405020304" pitchFamily="18" charset="0"/>
              </a:rPr>
              <a:t>Performance element</a:t>
            </a:r>
          </a:p>
        </p:txBody>
      </p:sp>
      <p:sp>
        <p:nvSpPr>
          <p:cNvPr id="65556" name="Rectangle 20"/>
          <p:cNvSpPr>
            <a:spLocks noChangeArrowheads="1"/>
          </p:cNvSpPr>
          <p:nvPr/>
        </p:nvSpPr>
        <p:spPr bwMode="auto">
          <a:xfrm>
            <a:off x="1524000" y="3733800"/>
            <a:ext cx="1295400" cy="609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n-US" altLang="zh-TW">
                <a:latin typeface="Times New Roman" panose="02020603050405020304" pitchFamily="18" charset="0"/>
              </a:rPr>
              <a:t>Learning element</a:t>
            </a:r>
          </a:p>
        </p:txBody>
      </p:sp>
      <p:sp>
        <p:nvSpPr>
          <p:cNvPr id="65557" name="Line 21"/>
          <p:cNvSpPr>
            <a:spLocks noChangeShapeType="1"/>
          </p:cNvSpPr>
          <p:nvPr/>
        </p:nvSpPr>
        <p:spPr bwMode="auto">
          <a:xfrm>
            <a:off x="2209800" y="1981200"/>
            <a:ext cx="0" cy="45720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5558" name="Line 22"/>
          <p:cNvSpPr>
            <a:spLocks noChangeShapeType="1"/>
          </p:cNvSpPr>
          <p:nvPr/>
        </p:nvSpPr>
        <p:spPr bwMode="auto">
          <a:xfrm flipH="1">
            <a:off x="2819400" y="2667000"/>
            <a:ext cx="1524000"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5559" name="Line 23"/>
          <p:cNvSpPr>
            <a:spLocks noChangeShapeType="1"/>
          </p:cNvSpPr>
          <p:nvPr/>
        </p:nvSpPr>
        <p:spPr bwMode="auto">
          <a:xfrm flipH="1">
            <a:off x="2819400" y="4114800"/>
            <a:ext cx="1371600"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65560" name="Text Box 24"/>
          <p:cNvSpPr txBox="1">
            <a:spLocks noChangeArrowheads="1"/>
          </p:cNvSpPr>
          <p:nvPr/>
        </p:nvSpPr>
        <p:spPr bwMode="auto">
          <a:xfrm>
            <a:off x="990600" y="1690688"/>
            <a:ext cx="2444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Performance standard</a:t>
            </a:r>
          </a:p>
        </p:txBody>
      </p:sp>
      <p:sp>
        <p:nvSpPr>
          <p:cNvPr id="65561" name="Text Box 25"/>
          <p:cNvSpPr txBox="1">
            <a:spLocks noChangeArrowheads="1"/>
          </p:cNvSpPr>
          <p:nvPr/>
        </p:nvSpPr>
        <p:spPr bwMode="auto">
          <a:xfrm>
            <a:off x="1098550" y="3062288"/>
            <a:ext cx="1111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feedback</a:t>
            </a:r>
          </a:p>
        </p:txBody>
      </p:sp>
      <p:sp>
        <p:nvSpPr>
          <p:cNvPr id="65562" name="Text Box 26"/>
          <p:cNvSpPr txBox="1">
            <a:spLocks noChangeArrowheads="1"/>
          </p:cNvSpPr>
          <p:nvPr/>
        </p:nvSpPr>
        <p:spPr bwMode="auto">
          <a:xfrm>
            <a:off x="2895600" y="3595688"/>
            <a:ext cx="1047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changes</a:t>
            </a:r>
          </a:p>
        </p:txBody>
      </p:sp>
      <p:sp>
        <p:nvSpPr>
          <p:cNvPr id="65563" name="Text Box 27"/>
          <p:cNvSpPr txBox="1">
            <a:spLocks noChangeArrowheads="1"/>
          </p:cNvSpPr>
          <p:nvPr/>
        </p:nvSpPr>
        <p:spPr bwMode="auto">
          <a:xfrm>
            <a:off x="2971800" y="4052888"/>
            <a:ext cx="1276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knowledge</a:t>
            </a:r>
          </a:p>
        </p:txBody>
      </p:sp>
      <p:sp>
        <p:nvSpPr>
          <p:cNvPr id="65564" name="Text Box 28"/>
          <p:cNvSpPr txBox="1">
            <a:spLocks noChangeArrowheads="1"/>
          </p:cNvSpPr>
          <p:nvPr/>
        </p:nvSpPr>
        <p:spPr bwMode="auto">
          <a:xfrm>
            <a:off x="1066800" y="4343400"/>
            <a:ext cx="1143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TW"/>
              <a:t>learning goals</a:t>
            </a:r>
          </a:p>
        </p:txBody>
      </p:sp>
    </p:spTree>
    <p:extLst>
      <p:ext uri="{BB962C8B-B14F-4D97-AF65-F5344CB8AC3E}">
        <p14:creationId xmlns:p14="http://schemas.microsoft.com/office/powerpoint/2010/main" val="3214202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TW" dirty="0"/>
              <a:t>Thinking rationally:</a:t>
            </a:r>
            <a:br>
              <a:rPr lang="en-US" altLang="zh-TW" dirty="0"/>
            </a:br>
            <a:r>
              <a:rPr lang="en-US" altLang="zh-TW" dirty="0"/>
              <a:t>“laws of thought”</a:t>
            </a:r>
          </a:p>
        </p:txBody>
      </p:sp>
      <p:sp>
        <p:nvSpPr>
          <p:cNvPr id="20483" name="Rectangle 3"/>
          <p:cNvSpPr>
            <a:spLocks noGrp="1" noChangeArrowheads="1"/>
          </p:cNvSpPr>
          <p:nvPr>
            <p:ph type="body" idx="1"/>
          </p:nvPr>
        </p:nvSpPr>
        <p:spPr/>
        <p:txBody>
          <a:bodyPr/>
          <a:lstStyle/>
          <a:p>
            <a:r>
              <a:rPr lang="en-US" altLang="zh-TW" dirty="0"/>
              <a:t>Aristotle: the first attempt to codify “right thinking”</a:t>
            </a:r>
          </a:p>
          <a:p>
            <a:pPr lvl="1"/>
            <a:r>
              <a:rPr lang="en-US" altLang="zh-TW" dirty="0"/>
              <a:t>Laws which always yield correct conclusions given correct premises</a:t>
            </a:r>
          </a:p>
          <a:p>
            <a:pPr lvl="1"/>
            <a:r>
              <a:rPr lang="en-US" altLang="zh-TW" dirty="0">
                <a:solidFill>
                  <a:srgbClr val="0000FF"/>
                </a:solidFill>
              </a:rPr>
              <a:t>Logic</a:t>
            </a:r>
          </a:p>
          <a:p>
            <a:r>
              <a:rPr lang="en-US" altLang="zh-TW" dirty="0"/>
              <a:t>Problems:</a:t>
            </a:r>
          </a:p>
          <a:p>
            <a:pPr marL="452438" lvl="1" indent="-252413">
              <a:buFont typeface="+mj-lt"/>
              <a:buAutoNum type="arabicPeriod"/>
            </a:pPr>
            <a:r>
              <a:rPr lang="en-US" altLang="zh-TW" dirty="0"/>
              <a:t>Not all intelligent behavior is mediated by logical deliberation</a:t>
            </a:r>
          </a:p>
          <a:p>
            <a:pPr marL="452438" lvl="1" indent="-252413">
              <a:buFont typeface="+mj-lt"/>
              <a:buAutoNum type="arabicPeriod"/>
            </a:pPr>
            <a:r>
              <a:rPr lang="en-US" altLang="zh-TW" dirty="0"/>
              <a:t>What is the purpose of thinking?</a:t>
            </a:r>
            <a:br>
              <a:rPr lang="en-US" altLang="zh-TW" dirty="0"/>
            </a:br>
            <a:r>
              <a:rPr lang="en-US" altLang="zh-TW" dirty="0"/>
              <a:t>What thoughts should I have?</a:t>
            </a:r>
          </a:p>
        </p:txBody>
      </p:sp>
    </p:spTree>
    <p:extLst>
      <p:ext uri="{BB962C8B-B14F-4D97-AF65-F5344CB8AC3E}">
        <p14:creationId xmlns:p14="http://schemas.microsoft.com/office/powerpoint/2010/main" val="3436335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TW" dirty="0"/>
              <a:t>Acting rationally:</a:t>
            </a:r>
            <a:br>
              <a:rPr lang="en-US" altLang="zh-TW" dirty="0"/>
            </a:br>
            <a:r>
              <a:rPr lang="en-US" altLang="zh-TW" dirty="0"/>
              <a:t>rational agent</a:t>
            </a:r>
          </a:p>
        </p:txBody>
      </p:sp>
      <p:sp>
        <p:nvSpPr>
          <p:cNvPr id="21507" name="Rectangle 3"/>
          <p:cNvSpPr>
            <a:spLocks noGrp="1" noChangeArrowheads="1"/>
          </p:cNvSpPr>
          <p:nvPr>
            <p:ph type="body" idx="1"/>
          </p:nvPr>
        </p:nvSpPr>
        <p:spPr/>
        <p:txBody>
          <a:bodyPr/>
          <a:lstStyle/>
          <a:p>
            <a:r>
              <a:rPr lang="en-US" altLang="zh-TW" dirty="0">
                <a:solidFill>
                  <a:srgbClr val="FF0000"/>
                </a:solidFill>
              </a:rPr>
              <a:t>Rational</a:t>
            </a:r>
            <a:r>
              <a:rPr lang="en-US" altLang="zh-TW" dirty="0"/>
              <a:t> behavior: doing the right thing</a:t>
            </a:r>
          </a:p>
          <a:p>
            <a:r>
              <a:rPr lang="en-US" altLang="zh-TW" dirty="0"/>
              <a:t>The right thing: that which is expected to maximize goal achievement, given the available information</a:t>
            </a:r>
          </a:p>
          <a:p>
            <a:r>
              <a:rPr lang="en-US" altLang="zh-TW" dirty="0"/>
              <a:t>Doesn't necessarily involve thinking – e.g., blinking reflex – but  thinking should be in the service of rational action</a:t>
            </a:r>
          </a:p>
        </p:txBody>
      </p:sp>
    </p:spTree>
    <p:extLst>
      <p:ext uri="{BB962C8B-B14F-4D97-AF65-F5344CB8AC3E}">
        <p14:creationId xmlns:p14="http://schemas.microsoft.com/office/powerpoint/2010/main" val="319641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TW"/>
              <a:t>Rational agents</a:t>
            </a:r>
          </a:p>
        </p:txBody>
      </p:sp>
      <p:sp>
        <p:nvSpPr>
          <p:cNvPr id="22531" name="Rectangle 3"/>
          <p:cNvSpPr>
            <a:spLocks noGrp="1" noChangeArrowheads="1"/>
          </p:cNvSpPr>
          <p:nvPr>
            <p:ph type="body" idx="1"/>
          </p:nvPr>
        </p:nvSpPr>
        <p:spPr/>
        <p:txBody>
          <a:bodyPr>
            <a:normAutofit lnSpcReduction="10000"/>
          </a:bodyPr>
          <a:lstStyle/>
          <a:p>
            <a:r>
              <a:rPr lang="en-US" altLang="zh-TW" dirty="0"/>
              <a:t>An </a:t>
            </a:r>
            <a:r>
              <a:rPr lang="en-US" altLang="zh-TW" dirty="0">
                <a:solidFill>
                  <a:srgbClr val="FF0000"/>
                </a:solidFill>
              </a:rPr>
              <a:t>agent</a:t>
            </a:r>
            <a:r>
              <a:rPr lang="en-US" altLang="zh-TW" dirty="0"/>
              <a:t> is an entity that perceives and acts</a:t>
            </a:r>
          </a:p>
          <a:p>
            <a:r>
              <a:rPr lang="en-US" altLang="zh-TW" dirty="0"/>
              <a:t>This course is about designing rational agents</a:t>
            </a:r>
          </a:p>
          <a:p>
            <a:r>
              <a:rPr lang="en-US" altLang="zh-TW" dirty="0"/>
              <a:t>Abstractly, an agent is a function from percept histories to actions:</a:t>
            </a:r>
          </a:p>
          <a:p>
            <a:pPr marL="0" indent="0" algn="ctr">
              <a:buNone/>
            </a:pPr>
            <a:r>
              <a:rPr lang="en-US" altLang="zh-TW" dirty="0"/>
              <a:t>[</a:t>
            </a:r>
            <a:r>
              <a:rPr lang="en-US" altLang="zh-TW" i="1" dirty="0">
                <a:latin typeface="+mj-lt"/>
              </a:rPr>
              <a:t>f</a:t>
            </a:r>
            <a:r>
              <a:rPr lang="en-US" altLang="zh-TW" dirty="0"/>
              <a:t>: </a:t>
            </a:r>
            <a:r>
              <a:rPr lang="en-US" altLang="zh-TW" i="1" dirty="0">
                <a:latin typeface="Monotype Corsiva" panose="03010101010201010101" pitchFamily="66" charset="0"/>
              </a:rPr>
              <a:t>P*</a:t>
            </a:r>
            <a:r>
              <a:rPr lang="en-US" altLang="zh-TW" dirty="0"/>
              <a:t> </a:t>
            </a:r>
            <a:r>
              <a:rPr lang="en-US" altLang="zh-TW" dirty="0">
                <a:sym typeface="Wingdings" panose="05000000000000000000" pitchFamily="2" charset="2"/>
              </a:rPr>
              <a:t></a:t>
            </a:r>
            <a:r>
              <a:rPr lang="en-US" altLang="zh-TW" dirty="0"/>
              <a:t> </a:t>
            </a:r>
            <a:r>
              <a:rPr lang="en-US" altLang="zh-TW" i="1" dirty="0">
                <a:latin typeface="Monotype Corsiva" panose="03010101010201010101" pitchFamily="66" charset="0"/>
              </a:rPr>
              <a:t>A</a:t>
            </a:r>
            <a:r>
              <a:rPr lang="en-US" altLang="zh-TW" dirty="0"/>
              <a:t>]</a:t>
            </a:r>
          </a:p>
          <a:p>
            <a:r>
              <a:rPr lang="en-US" altLang="zh-TW" dirty="0"/>
              <a:t>For any given class of environments and tasks, we seek the agent (or class of agents) with the best performance</a:t>
            </a:r>
          </a:p>
          <a:p>
            <a:r>
              <a:rPr lang="en-US" altLang="zh-TW" dirty="0"/>
              <a:t>Caveat: computational limitations make perfect rationality unachievable</a:t>
            </a:r>
          </a:p>
          <a:p>
            <a:pPr marL="200025" lvl="1" indent="0">
              <a:buNone/>
            </a:pPr>
            <a:r>
              <a:rPr lang="en-US" altLang="zh-TW" dirty="0">
                <a:sym typeface="Wingdings" panose="05000000000000000000" pitchFamily="2" charset="2"/>
              </a:rPr>
              <a:t> </a:t>
            </a:r>
            <a:r>
              <a:rPr lang="en-US" altLang="zh-TW" dirty="0"/>
              <a:t>design best </a:t>
            </a:r>
            <a:r>
              <a:rPr lang="en-US" altLang="zh-TW" dirty="0">
                <a:solidFill>
                  <a:srgbClr val="FF0000"/>
                </a:solidFill>
              </a:rPr>
              <a:t>program</a:t>
            </a:r>
            <a:r>
              <a:rPr lang="en-US" altLang="zh-TW" dirty="0"/>
              <a:t> for given machine resources</a:t>
            </a:r>
          </a:p>
        </p:txBody>
      </p:sp>
    </p:spTree>
    <p:extLst>
      <p:ext uri="{BB962C8B-B14F-4D97-AF65-F5344CB8AC3E}">
        <p14:creationId xmlns:p14="http://schemas.microsoft.com/office/powerpoint/2010/main" val="2134010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ctrTitle"/>
          </p:nvPr>
        </p:nvSpPr>
        <p:spPr>
          <a:xfrm>
            <a:off x="685800" y="2130425"/>
            <a:ext cx="7772400" cy="1470025"/>
          </a:xfrm>
        </p:spPr>
        <p:txBody>
          <a:bodyPr/>
          <a:lstStyle/>
          <a:p>
            <a:r>
              <a:rPr lang="en-US" altLang="zh-TW">
                <a:ea typeface="新細明體" panose="02020500000000000000" pitchFamily="18" charset="-120"/>
              </a:rPr>
              <a:t>Intelligent Agents</a:t>
            </a:r>
          </a:p>
        </p:txBody>
      </p:sp>
      <p:sp>
        <p:nvSpPr>
          <p:cNvPr id="36867" name="Rectangle 3"/>
          <p:cNvSpPr>
            <a:spLocks noGrp="1" noChangeArrowheads="1"/>
          </p:cNvSpPr>
          <p:nvPr>
            <p:ph type="subTitle" idx="1"/>
          </p:nvPr>
        </p:nvSpPr>
        <p:spPr/>
        <p:txBody>
          <a:bodyPr>
            <a:normAutofit/>
          </a:bodyPr>
          <a:lstStyle/>
          <a:p>
            <a:r>
              <a:rPr lang="zh-TW" altLang="en-US" dirty="0"/>
              <a:t>人工智慧 </a:t>
            </a:r>
            <a:r>
              <a:rPr lang="en-US" altLang="zh-TW" dirty="0"/>
              <a:t>Artificial Intelligence</a:t>
            </a:r>
            <a:endParaRPr lang="en-US" altLang="zh-TW" dirty="0">
              <a:ea typeface="新細明體" panose="02020500000000000000" pitchFamily="18" charset="-120"/>
            </a:endParaRPr>
          </a:p>
          <a:p>
            <a:r>
              <a:rPr lang="en-US" altLang="zh-TW" dirty="0">
                <a:ea typeface="新細明體" panose="02020500000000000000" pitchFamily="18" charset="-120"/>
              </a:rPr>
              <a:t>Chapter 2</a:t>
            </a:r>
          </a:p>
        </p:txBody>
      </p:sp>
    </p:spTree>
    <p:extLst>
      <p:ext uri="{BB962C8B-B14F-4D97-AF65-F5344CB8AC3E}">
        <p14:creationId xmlns:p14="http://schemas.microsoft.com/office/powerpoint/2010/main" val="261267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TW"/>
              <a:t>Outline</a:t>
            </a:r>
          </a:p>
        </p:txBody>
      </p:sp>
      <p:sp>
        <p:nvSpPr>
          <p:cNvPr id="37891" name="Rectangle 3"/>
          <p:cNvSpPr>
            <a:spLocks noGrp="1" noChangeArrowheads="1"/>
          </p:cNvSpPr>
          <p:nvPr>
            <p:ph type="body" idx="1"/>
          </p:nvPr>
        </p:nvSpPr>
        <p:spPr/>
        <p:txBody>
          <a:bodyPr/>
          <a:lstStyle/>
          <a:p>
            <a:r>
              <a:rPr lang="en-US" altLang="zh-TW"/>
              <a:t>Agents and environments</a:t>
            </a:r>
          </a:p>
          <a:p>
            <a:r>
              <a:rPr lang="en-US" altLang="zh-TW"/>
              <a:t>Rationality</a:t>
            </a:r>
          </a:p>
          <a:p>
            <a:r>
              <a:rPr lang="en-US" altLang="zh-TW"/>
              <a:t>PEAS (Performance measure, Environment, Actuators, Sensors)</a:t>
            </a:r>
          </a:p>
          <a:p>
            <a:r>
              <a:rPr lang="en-US" altLang="zh-TW"/>
              <a:t>Environment types</a:t>
            </a:r>
          </a:p>
          <a:p>
            <a:r>
              <a:rPr lang="en-US" altLang="zh-TW"/>
              <a:t>Agent types</a:t>
            </a:r>
          </a:p>
        </p:txBody>
      </p:sp>
    </p:spTree>
    <p:extLst>
      <p:ext uri="{BB962C8B-B14F-4D97-AF65-F5344CB8AC3E}">
        <p14:creationId xmlns:p14="http://schemas.microsoft.com/office/powerpoint/2010/main" val="2032157764"/>
      </p:ext>
    </p:extLst>
  </p:cSld>
  <p:clrMapOvr>
    <a:masterClrMapping/>
  </p:clrMapOvr>
</p:sld>
</file>

<file path=ppt/theme/theme1.xml><?xml version="1.0" encoding="utf-8"?>
<a:theme xmlns:a="http://schemas.openxmlformats.org/drawingml/2006/main" name="回顧">
  <a:themeElements>
    <a:clrScheme name="跑馬燈">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onstantia-Franklin Gothic Book">
      <a:majorFont>
        <a:latin typeface="Constantia" panose="02030602050306030303"/>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3972</TotalTime>
  <Words>2124</Words>
  <Application>Microsoft Office PowerPoint</Application>
  <PresentationFormat>如螢幕大小 (4:3)</PresentationFormat>
  <Paragraphs>353</Paragraphs>
  <Slides>44</Slides>
  <Notes>0</Notes>
  <HiddenSlides>0</HiddenSlides>
  <MMClips>0</MMClips>
  <ScaleCrop>false</ScaleCrop>
  <HeadingPairs>
    <vt:vector size="8" baseType="variant">
      <vt:variant>
        <vt:lpstr>使用字型</vt:lpstr>
      </vt:variant>
      <vt:variant>
        <vt:i4>8</vt:i4>
      </vt:variant>
      <vt:variant>
        <vt:lpstr>佈景主題</vt:lpstr>
      </vt:variant>
      <vt:variant>
        <vt:i4>1</vt:i4>
      </vt:variant>
      <vt:variant>
        <vt:lpstr>內嵌 OLE 伺服程式</vt:lpstr>
      </vt:variant>
      <vt:variant>
        <vt:i4>1</vt:i4>
      </vt:variant>
      <vt:variant>
        <vt:lpstr>投影片標題</vt:lpstr>
      </vt:variant>
      <vt:variant>
        <vt:i4>44</vt:i4>
      </vt:variant>
    </vt:vector>
  </HeadingPairs>
  <TitlesOfParts>
    <vt:vector size="54" baseType="lpstr">
      <vt:lpstr>新細明體</vt:lpstr>
      <vt:lpstr>Arial</vt:lpstr>
      <vt:lpstr>Calibri</vt:lpstr>
      <vt:lpstr>Constantia</vt:lpstr>
      <vt:lpstr>Franklin Gothic Book</vt:lpstr>
      <vt:lpstr>Monotype Corsiva</vt:lpstr>
      <vt:lpstr>Times New Roman</vt:lpstr>
      <vt:lpstr>Wingdings</vt:lpstr>
      <vt:lpstr>回顧</vt:lpstr>
      <vt:lpstr>工作表</vt:lpstr>
      <vt:lpstr>Introduction</vt:lpstr>
      <vt:lpstr>What is AI?</vt:lpstr>
      <vt:lpstr>Thinking humanly: cognitive(認知) modeling</vt:lpstr>
      <vt:lpstr>Acting humanly: Turing Test</vt:lpstr>
      <vt:lpstr>Thinking rationally: “laws of thought”</vt:lpstr>
      <vt:lpstr>Acting rationally: rational agent</vt:lpstr>
      <vt:lpstr>Rational agents</vt:lpstr>
      <vt:lpstr>Intelligent Agents</vt:lpstr>
      <vt:lpstr>Outline</vt:lpstr>
      <vt:lpstr>Agents</vt:lpstr>
      <vt:lpstr>Agents (Cont.)</vt:lpstr>
      <vt:lpstr>Agents and Environments</vt:lpstr>
      <vt:lpstr>Vacuum-Cleaner World</vt:lpstr>
      <vt:lpstr>A Vacuum-Cleaner Agent</vt:lpstr>
      <vt:lpstr>Rational Agents</vt:lpstr>
      <vt:lpstr>Rational Agents</vt:lpstr>
      <vt:lpstr>Rational Agents</vt:lpstr>
      <vt:lpstr>PEAS</vt:lpstr>
      <vt:lpstr>PEAS</vt:lpstr>
      <vt:lpstr>PEAS</vt:lpstr>
      <vt:lpstr>PEAS</vt:lpstr>
      <vt:lpstr>PEAS</vt:lpstr>
      <vt:lpstr>PEAS</vt:lpstr>
      <vt:lpstr>PEAS</vt:lpstr>
      <vt:lpstr>PEAS</vt:lpstr>
      <vt:lpstr>PEAS</vt:lpstr>
      <vt:lpstr>PEAS</vt:lpstr>
      <vt:lpstr>PEAS</vt:lpstr>
      <vt:lpstr>PEAS</vt:lpstr>
      <vt:lpstr>PEAS</vt:lpstr>
      <vt:lpstr>Environment Types</vt:lpstr>
      <vt:lpstr>Environment Types</vt:lpstr>
      <vt:lpstr>Environment Types</vt:lpstr>
      <vt:lpstr>Agent functions and Programs</vt:lpstr>
      <vt:lpstr>Table-Lookup Agent</vt:lpstr>
      <vt:lpstr>Agent Program for a Vacuum-Cleaner Agent</vt:lpstr>
      <vt:lpstr>Agent Types</vt:lpstr>
      <vt:lpstr>Simple Reflex Agents 簡單反射型：只依賴當前感知，沒有任何記憶性</vt:lpstr>
      <vt:lpstr>Simple Reflex Agents</vt:lpstr>
      <vt:lpstr>Model-Based Reflex Agents 基於模型反射型：使用內部模型追蹤環境，有記憶性</vt:lpstr>
      <vt:lpstr>Model-Based Reflex Agents</vt:lpstr>
      <vt:lpstr>Goal-Based Agents 基於目標：根據目標選擇行動，未考慮真實層面</vt:lpstr>
      <vt:lpstr>Utility-Based Agents 基於效用：在多個目標中選擇最佳解，並考慮現實層面</vt:lpstr>
      <vt:lpstr>Learning Agents 可透過經驗改進自身</vt:lpstr>
    </vt:vector>
  </TitlesOfParts>
  <Company>lin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lin</dc:creator>
  <cp:lastModifiedBy>Ian Lin</cp:lastModifiedBy>
  <cp:revision>212</cp:revision>
  <dcterms:created xsi:type="dcterms:W3CDTF">2012-02-06T06:42:39Z</dcterms:created>
  <dcterms:modified xsi:type="dcterms:W3CDTF">2025-04-11T16:07:02Z</dcterms:modified>
</cp:coreProperties>
</file>