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75"/>
  </p:notesMasterIdLst>
  <p:sldIdLst>
    <p:sldId id="413" r:id="rId2"/>
    <p:sldId id="414" r:id="rId3"/>
    <p:sldId id="470" r:id="rId4"/>
    <p:sldId id="471" r:id="rId5"/>
    <p:sldId id="469" r:id="rId6"/>
    <p:sldId id="417" r:id="rId7"/>
    <p:sldId id="472" r:id="rId8"/>
    <p:sldId id="480" r:id="rId9"/>
    <p:sldId id="479" r:id="rId10"/>
    <p:sldId id="478" r:id="rId11"/>
    <p:sldId id="477" r:id="rId12"/>
    <p:sldId id="476" r:id="rId13"/>
    <p:sldId id="475" r:id="rId14"/>
    <p:sldId id="474" r:id="rId15"/>
    <p:sldId id="473" r:id="rId16"/>
    <p:sldId id="508" r:id="rId17"/>
    <p:sldId id="509" r:id="rId18"/>
    <p:sldId id="511" r:id="rId19"/>
    <p:sldId id="512" r:id="rId20"/>
    <p:sldId id="482" r:id="rId21"/>
    <p:sldId id="484" r:id="rId22"/>
    <p:sldId id="485" r:id="rId23"/>
    <p:sldId id="486" r:id="rId24"/>
    <p:sldId id="487" r:id="rId25"/>
    <p:sldId id="488" r:id="rId26"/>
    <p:sldId id="489" r:id="rId27"/>
    <p:sldId id="493" r:id="rId28"/>
    <p:sldId id="492" r:id="rId29"/>
    <p:sldId id="491" r:id="rId30"/>
    <p:sldId id="490" r:id="rId31"/>
    <p:sldId id="425" r:id="rId32"/>
    <p:sldId id="497" r:id="rId33"/>
    <p:sldId id="496" r:id="rId34"/>
    <p:sldId id="495" r:id="rId35"/>
    <p:sldId id="494" r:id="rId36"/>
    <p:sldId id="428" r:id="rId37"/>
    <p:sldId id="429" r:id="rId38"/>
    <p:sldId id="430" r:id="rId39"/>
    <p:sldId id="498" r:id="rId40"/>
    <p:sldId id="499" r:id="rId41"/>
    <p:sldId id="500" r:id="rId42"/>
    <p:sldId id="503" r:id="rId43"/>
    <p:sldId id="504" r:id="rId44"/>
    <p:sldId id="437" r:id="rId45"/>
    <p:sldId id="438" r:id="rId46"/>
    <p:sldId id="439" r:id="rId47"/>
    <p:sldId id="440" r:id="rId48"/>
    <p:sldId id="441" r:id="rId49"/>
    <p:sldId id="442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505" r:id="rId63"/>
    <p:sldId id="506" r:id="rId64"/>
    <p:sldId id="458" r:id="rId65"/>
    <p:sldId id="459" r:id="rId66"/>
    <p:sldId id="460" r:id="rId67"/>
    <p:sldId id="502" r:id="rId68"/>
    <p:sldId id="501" r:id="rId69"/>
    <p:sldId id="507" r:id="rId70"/>
    <p:sldId id="464" r:id="rId71"/>
    <p:sldId id="465" r:id="rId72"/>
    <p:sldId id="466" r:id="rId73"/>
    <p:sldId id="468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FF5C"/>
    <a:srgbClr val="CC00CC"/>
    <a:srgbClr val="008000"/>
    <a:srgbClr val="CC3300"/>
    <a:srgbClr val="CCCCFF"/>
    <a:srgbClr val="663300"/>
    <a:srgbClr val="33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04" d="100"/>
          <a:sy n="104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BCF083-6EAF-404C-BF4C-4F0A490478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CF083-6EAF-404C-BF4C-4F0A490478B9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619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58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A2C7-C9AF-4677-A5A6-CDB7DE4823F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170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5277-865E-417C-9600-EE10F90B9B2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24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12BF-0BF6-4F92-82EE-7FC57799B31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2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25" y="274638"/>
            <a:ext cx="775017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7025" y="1600200"/>
            <a:ext cx="38100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89425" y="1600200"/>
            <a:ext cx="3811588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14 Jan 2004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CS 3243 - Blind Search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600200" cy="476250"/>
          </a:xfrm>
        </p:spPr>
        <p:txBody>
          <a:bodyPr/>
          <a:lstStyle>
            <a:lvl1pPr>
              <a:defRPr/>
            </a:lvl1pPr>
          </a:lstStyle>
          <a:p>
            <a:fld id="{E11A39CA-82F8-430F-8E3F-25B4BA6828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6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814064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73016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j0299125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8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C762-F85E-429D-9080-2AD59DC2723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0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7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F41-F984-443E-BD7C-FCF32BBF2BE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5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9D321-8C48-4F59-B2CF-3C04A9224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102D-1096-44E5-A9CC-FC01FBC70E1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CF1755-5B3C-4713-9338-6AB0C5FC1D1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j0299125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476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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Solving Problems by Searching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3.1~4</a:t>
            </a:r>
          </a:p>
        </p:txBody>
      </p:sp>
    </p:spTree>
    <p:extLst>
      <p:ext uri="{BB962C8B-B14F-4D97-AF65-F5344CB8AC3E}">
        <p14:creationId xmlns:p14="http://schemas.microsoft.com/office/powerpoint/2010/main" val="102552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r>
              <a:rPr lang="en-US" altLang="zh-TW" dirty="0"/>
              <a:t>Agent knows exactly which state it will be in; solution is a sequence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endParaRPr lang="en-US" altLang="zh-TW" dirty="0"/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15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r>
              <a:rPr lang="en-US" altLang="zh-TW" dirty="0"/>
              <a:t>Agent knows exactly which state it will be in; solution is a sequence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olidFill>
                  <a:schemeClr val="accent6"/>
                </a:solidFill>
              </a:rPr>
              <a:t>sensorless</a:t>
            </a:r>
            <a:r>
              <a:rPr lang="en-US" altLang="zh-TW" dirty="0">
                <a:solidFill>
                  <a:schemeClr val="accent6"/>
                </a:solidFill>
              </a:rPr>
              <a:t> problem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6"/>
                </a:solidFill>
              </a:rPr>
              <a:t>conformant problem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691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r>
              <a:rPr lang="en-US" altLang="zh-TW" dirty="0"/>
              <a:t>Agent knows exactly which state it will be in; solution is a sequence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olidFill>
                  <a:schemeClr val="accent6"/>
                </a:solidFill>
              </a:rPr>
              <a:t>sensorless</a:t>
            </a:r>
            <a:r>
              <a:rPr lang="en-US" altLang="zh-TW" dirty="0">
                <a:solidFill>
                  <a:schemeClr val="accent6"/>
                </a:solidFill>
              </a:rPr>
              <a:t> problem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6"/>
                </a:solidFill>
              </a:rPr>
              <a:t>conformant problem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Agent may have no idea where it is; solution is a sequence</a:t>
            </a: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558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r>
              <a:rPr lang="en-US" altLang="zh-TW" dirty="0"/>
              <a:t>Agent knows exactly which state it will be in; solution is a sequence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olidFill>
                  <a:schemeClr val="accent6"/>
                </a:solidFill>
              </a:rPr>
              <a:t>sensorless</a:t>
            </a:r>
            <a:r>
              <a:rPr lang="en-US" altLang="zh-TW" dirty="0">
                <a:solidFill>
                  <a:schemeClr val="accent6"/>
                </a:solidFill>
              </a:rPr>
              <a:t> problem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6"/>
                </a:solidFill>
              </a:rPr>
              <a:t>conformant problem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Agent may have no idea where it is; solution is a sequence</a:t>
            </a: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chemeClr val="accent6"/>
                </a:solidFill>
              </a:rPr>
              <a:t>contingency problem</a:t>
            </a: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368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r>
              <a:rPr lang="en-US" altLang="zh-TW" dirty="0"/>
              <a:t>Agent knows exactly which state it will be in; solution is a sequence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olidFill>
                  <a:schemeClr val="accent6"/>
                </a:solidFill>
              </a:rPr>
              <a:t>sensorless</a:t>
            </a:r>
            <a:r>
              <a:rPr lang="en-US" altLang="zh-TW" dirty="0">
                <a:solidFill>
                  <a:schemeClr val="accent6"/>
                </a:solidFill>
              </a:rPr>
              <a:t> problem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6"/>
                </a:solidFill>
              </a:rPr>
              <a:t>conformant problem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Agent may have no idea where it is; solution is a sequence</a:t>
            </a: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chemeClr val="accent6"/>
                </a:solidFill>
              </a:rPr>
              <a:t>contingency problem</a:t>
            </a:r>
          </a:p>
          <a:p>
            <a:pPr lvl="1"/>
            <a:r>
              <a:rPr lang="en-US" altLang="zh-TW" dirty="0"/>
              <a:t>percepts provide new information about current state</a:t>
            </a:r>
          </a:p>
          <a:p>
            <a:pPr lvl="1"/>
            <a:r>
              <a:rPr lang="en-US" altLang="zh-TW" dirty="0"/>
              <a:t>often interleave search, execution</a:t>
            </a: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79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r>
              <a:rPr lang="en-US" altLang="zh-TW" dirty="0"/>
              <a:t>Agent knows exactly which state it will be in; solution is a sequence</a:t>
            </a:r>
          </a:p>
          <a:p>
            <a:pPr marL="200025" lvl="1" indent="0">
              <a:buNone/>
            </a:pPr>
            <a:r>
              <a:rPr lang="zh-TW" altLang="en-US" dirty="0"/>
              <a:t>：給出一個</a:t>
            </a:r>
            <a:r>
              <a:rPr lang="en-US" altLang="zh-TW" dirty="0"/>
              <a:t>states</a:t>
            </a:r>
            <a:r>
              <a:rPr lang="zh-TW" altLang="en-US" dirty="0"/>
              <a:t>序列</a:t>
            </a:r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olidFill>
                  <a:schemeClr val="accent6"/>
                </a:solidFill>
              </a:rPr>
              <a:t>sensorless</a:t>
            </a:r>
            <a:r>
              <a:rPr lang="en-US" altLang="zh-TW" dirty="0">
                <a:solidFill>
                  <a:schemeClr val="accent6"/>
                </a:solidFill>
              </a:rPr>
              <a:t> problem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6"/>
                </a:solidFill>
              </a:rPr>
              <a:t>conformant problem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Agent may have no idea where it is; solution is a sequence</a:t>
            </a:r>
          </a:p>
          <a:p>
            <a:pPr marL="200025" lvl="1" indent="0">
              <a:buNone/>
            </a:pPr>
            <a:r>
              <a:rPr lang="zh-TW" altLang="en-US" dirty="0"/>
              <a:t>：給出一個保守解答</a:t>
            </a:r>
            <a:r>
              <a:rPr lang="en-US" altLang="zh-TW" dirty="0"/>
              <a:t>(</a:t>
            </a:r>
            <a:r>
              <a:rPr lang="zh-TW" altLang="en-US" dirty="0"/>
              <a:t>默認策略，因無法感知環境</a:t>
            </a:r>
            <a:r>
              <a:rPr lang="en-US" altLang="zh-TW" dirty="0"/>
              <a:t>)</a:t>
            </a: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chemeClr val="accent6"/>
                </a:solidFill>
              </a:rPr>
              <a:t>contingency problem</a:t>
            </a:r>
          </a:p>
          <a:p>
            <a:pPr lvl="1"/>
            <a:r>
              <a:rPr lang="en-US" altLang="zh-TW" dirty="0"/>
              <a:t>percepts provide new information about current state</a:t>
            </a:r>
          </a:p>
          <a:p>
            <a:pPr lvl="1"/>
            <a:r>
              <a:rPr lang="en-US" altLang="zh-TW" dirty="0"/>
              <a:t>often interleave search, execution</a:t>
            </a:r>
          </a:p>
          <a:p>
            <a:pPr marL="200025" lvl="1" indent="0">
              <a:buNone/>
            </a:pPr>
            <a:r>
              <a:rPr lang="zh-TW" altLang="en-US" dirty="0"/>
              <a:t>：根據外界輸入的情況，做出回應</a:t>
            </a:r>
            <a:endParaRPr lang="en-US" altLang="zh-TW" dirty="0"/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chemeClr val="accent6"/>
                </a:solidFill>
              </a:rPr>
              <a:t>exploration problem</a:t>
            </a:r>
          </a:p>
          <a:p>
            <a:pPr marL="200025" lvl="1" indent="0">
              <a:buNone/>
              <a:tabLst>
                <a:tab pos="7443788" algn="r"/>
              </a:tabLst>
            </a:pPr>
            <a:r>
              <a:rPr lang="zh-TW" altLang="en-US" dirty="0">
                <a:solidFill>
                  <a:schemeClr val="tx1"/>
                </a:solidFill>
              </a:rPr>
              <a:t>：透過與環境互動、學習，給出解答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4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581B7-1D26-E2A4-EC49-462B26CF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CE5E044-82D4-7D64-56C2-BD7A288FA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14" y="1971412"/>
            <a:ext cx="7316221" cy="377242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20CA36-6912-2E33-FC0C-4688BB83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12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75EE2-A40E-F0C1-EB34-2628EC3A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48552CB-6984-BE81-FDFC-20955AC52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515" y="1846263"/>
            <a:ext cx="7305420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763C0-3382-1530-1F86-11DD572F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739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58FAB-09FD-EC9A-C9FF-88E29370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C53B8F-919A-DC99-01D0-715EF917B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96" y="1846263"/>
            <a:ext cx="7141258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43BFA2-B2D5-F54D-11B9-26912FEE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145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03F78-5F88-B900-8383-F881278B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B1D6015-290A-A5DF-2421-7D63B090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408" y="1846263"/>
            <a:ext cx="6613633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938402-D2F2-A7B5-D2F1-BD591228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42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Problem-solving agents</a:t>
            </a:r>
          </a:p>
          <a:p>
            <a:r>
              <a:rPr lang="en-US" altLang="zh-TW" dirty="0"/>
              <a:t>Problem types</a:t>
            </a:r>
          </a:p>
          <a:p>
            <a:r>
              <a:rPr lang="en-US" altLang="zh-TW" dirty="0"/>
              <a:t>Problem formulation</a:t>
            </a:r>
          </a:p>
          <a:p>
            <a:r>
              <a:rPr lang="en-US" altLang="zh-TW" dirty="0"/>
              <a:t>Example problems</a:t>
            </a:r>
          </a:p>
          <a:p>
            <a:r>
              <a:rPr lang="en-US" altLang="zh-TW" dirty="0"/>
              <a:t>Basic search algorithms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FC8E8-7369-441A-B170-C59D22FFDE2F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659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Vacuum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Single-state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start in #5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5963"/>
          <a:stretch/>
        </p:blipFill>
        <p:spPr>
          <a:xfrm>
            <a:off x="4077121" y="1911182"/>
            <a:ext cx="2189138" cy="4338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6494" r="51"/>
          <a:stretch/>
        </p:blipFill>
        <p:spPr>
          <a:xfrm>
            <a:off x="6249123" y="1911182"/>
            <a:ext cx="2160240" cy="4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Vacuum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Single-state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start in #5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</a:t>
            </a:r>
            <a:br>
              <a:rPr lang="en-US" altLang="zh-TW" i="1" u="sng" dirty="0">
                <a:solidFill>
                  <a:srgbClr val="CC00CC"/>
                </a:solidFill>
              </a:rPr>
            </a:b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Right, Suck</a:t>
            </a:r>
            <a:r>
              <a:rPr lang="en-US" altLang="zh-TW" dirty="0">
                <a:ea typeface="新細明體" panose="02020500000000000000" pitchFamily="18" charset="-120"/>
              </a:rPr>
              <a:t>]</a:t>
            </a:r>
            <a:endParaRPr lang="en-US" altLang="zh-TW" u="sng" dirty="0">
              <a:solidFill>
                <a:srgbClr val="CC00CC"/>
              </a:solidFill>
            </a:endParaRPr>
          </a:p>
          <a:p>
            <a:endParaRPr lang="en-US" altLang="zh-TW" i="1" u="sng" dirty="0">
              <a:solidFill>
                <a:srgbClr val="CC00CC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21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5963"/>
          <a:stretch/>
        </p:blipFill>
        <p:spPr>
          <a:xfrm>
            <a:off x="4077121" y="1911182"/>
            <a:ext cx="2189138" cy="4338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6494" r="51"/>
          <a:stretch/>
        </p:blipFill>
        <p:spPr>
          <a:xfrm>
            <a:off x="6249123" y="1911182"/>
            <a:ext cx="2160240" cy="4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56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Vacuum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Single-state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start in #5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</a:t>
            </a:r>
            <a:br>
              <a:rPr lang="en-US" altLang="zh-TW" i="1" u="sng" dirty="0">
                <a:solidFill>
                  <a:srgbClr val="CC00CC"/>
                </a:solidFill>
              </a:rPr>
            </a:b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Right, Suck</a:t>
            </a:r>
            <a:r>
              <a:rPr lang="en-US" altLang="zh-TW" dirty="0">
                <a:ea typeface="新細明體" panose="02020500000000000000" pitchFamily="18" charset="-120"/>
              </a:rPr>
              <a:t>]</a:t>
            </a:r>
            <a:endParaRPr lang="en-US" altLang="zh-TW" u="sng" dirty="0">
              <a:solidFill>
                <a:srgbClr val="CC00CC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Sensorless</a:t>
            </a:r>
            <a:r>
              <a:rPr lang="en-US" altLang="zh-TW" dirty="0"/>
              <a:t>: start in </a:t>
            </a:r>
            <a:br>
              <a:rPr lang="en-US" altLang="zh-TW" dirty="0"/>
            </a:br>
            <a:r>
              <a:rPr lang="en-US" altLang="zh-TW" dirty="0"/>
              <a:t>{1,2,3,4,5,6,7,8} e.g., </a:t>
            </a:r>
            <a:br>
              <a:rPr lang="en-US" altLang="zh-TW" dirty="0"/>
            </a:br>
            <a:r>
              <a:rPr lang="en-US" altLang="zh-TW" dirty="0"/>
              <a:t>Right goes to {2,4,6,8} 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</a:t>
            </a:r>
          </a:p>
          <a:p>
            <a:endParaRPr lang="en-US" altLang="zh-TW" i="1" u="sng" dirty="0">
              <a:solidFill>
                <a:srgbClr val="CC00CC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22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5963"/>
          <a:stretch/>
        </p:blipFill>
        <p:spPr>
          <a:xfrm>
            <a:off x="4077121" y="1911182"/>
            <a:ext cx="2189138" cy="4338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6494" r="51"/>
          <a:stretch/>
        </p:blipFill>
        <p:spPr>
          <a:xfrm>
            <a:off x="6249123" y="1911182"/>
            <a:ext cx="2160240" cy="4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7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Vacuum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Single-state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start in #5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Solution?(</a:t>
            </a:r>
            <a:r>
              <a:rPr lang="zh-TW" altLang="en-US" i="1" u="sng" dirty="0">
                <a:solidFill>
                  <a:srgbClr val="CC00CC"/>
                </a:solidFill>
              </a:rPr>
              <a:t>直接給解</a:t>
            </a:r>
            <a:r>
              <a:rPr lang="en-US" altLang="zh-TW" i="1" u="sng" dirty="0">
                <a:solidFill>
                  <a:srgbClr val="CC00CC"/>
                </a:solidFill>
              </a:rPr>
              <a:t>)</a:t>
            </a:r>
            <a:br>
              <a:rPr lang="en-US" altLang="zh-TW" i="1" u="sng" dirty="0">
                <a:solidFill>
                  <a:srgbClr val="CC00CC"/>
                </a:solidFill>
              </a:rPr>
            </a:b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Right, Suck</a:t>
            </a:r>
            <a:r>
              <a:rPr lang="en-US" altLang="zh-TW" dirty="0">
                <a:ea typeface="新細明體" panose="02020500000000000000" pitchFamily="18" charset="-120"/>
              </a:rPr>
              <a:t>]</a:t>
            </a:r>
            <a:endParaRPr lang="en-US" altLang="zh-TW" u="sng" dirty="0">
              <a:solidFill>
                <a:srgbClr val="CC00CC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Sensorless</a:t>
            </a:r>
            <a:r>
              <a:rPr lang="en-US" altLang="zh-TW" dirty="0"/>
              <a:t>: start in </a:t>
            </a:r>
            <a:br>
              <a:rPr lang="en-US" altLang="zh-TW" dirty="0"/>
            </a:br>
            <a:r>
              <a:rPr lang="en-US" altLang="zh-TW" dirty="0"/>
              <a:t>{1,2,3,4,5,6,7,8} e.g., </a:t>
            </a:r>
            <a:br>
              <a:rPr lang="en-US" altLang="zh-TW" dirty="0"/>
            </a:br>
            <a:r>
              <a:rPr lang="en-US" altLang="zh-TW" dirty="0"/>
              <a:t>Right goes to {2,4,6,8} 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Solution?(</a:t>
            </a:r>
            <a:r>
              <a:rPr lang="zh-TW" altLang="en-US" i="1" u="sng" dirty="0">
                <a:solidFill>
                  <a:srgbClr val="CC00CC"/>
                </a:solidFill>
              </a:rPr>
              <a:t>給保守解</a:t>
            </a:r>
            <a:r>
              <a:rPr lang="en-US" altLang="zh-TW" i="1" u="sng" dirty="0">
                <a:solidFill>
                  <a:srgbClr val="CC00CC"/>
                </a:solidFill>
              </a:rPr>
              <a:t>)</a:t>
            </a:r>
            <a:br>
              <a:rPr lang="en-US" altLang="zh-TW" i="1" u="sng" dirty="0">
                <a:solidFill>
                  <a:srgbClr val="CC00CC"/>
                </a:solidFill>
              </a:rPr>
            </a:b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Right, Suck, Left, Suck</a:t>
            </a:r>
            <a:r>
              <a:rPr lang="en-US" altLang="zh-TW" dirty="0">
                <a:ea typeface="新細明體" panose="02020500000000000000" pitchFamily="18" charset="-120"/>
              </a:rPr>
              <a:t>]</a:t>
            </a:r>
          </a:p>
          <a:p>
            <a:endParaRPr lang="en-US" altLang="zh-TW" i="1" u="sng" dirty="0">
              <a:solidFill>
                <a:srgbClr val="CC00CC"/>
              </a:solidFill>
            </a:endParaRPr>
          </a:p>
          <a:p>
            <a:endParaRPr lang="en-US" altLang="zh-TW" i="1" u="sng" dirty="0">
              <a:solidFill>
                <a:srgbClr val="CC00CC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23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5963"/>
          <a:stretch/>
        </p:blipFill>
        <p:spPr>
          <a:xfrm>
            <a:off x="4077121" y="1911182"/>
            <a:ext cx="2189138" cy="4338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6494" r="51"/>
          <a:stretch/>
        </p:blipFill>
        <p:spPr>
          <a:xfrm>
            <a:off x="6249123" y="1911182"/>
            <a:ext cx="2160240" cy="4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Vacuum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Contingency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endParaRPr lang="en-US" altLang="zh-TW" i="1" u="sng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Nondeterministic</a:t>
            </a:r>
            <a:r>
              <a:rPr lang="en-US" altLang="zh-TW" dirty="0"/>
              <a:t>: Suck</a:t>
            </a:r>
            <a:br>
              <a:rPr lang="en-US" altLang="zh-TW" dirty="0"/>
            </a:br>
            <a:r>
              <a:rPr lang="en-US" altLang="zh-TW" dirty="0"/>
              <a:t>may dirty a clean carpet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Partially observable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location,</a:t>
            </a:r>
            <a:br>
              <a:rPr lang="en-US" altLang="zh-TW" dirty="0"/>
            </a:br>
            <a:r>
              <a:rPr lang="en-US" altLang="zh-TW" dirty="0"/>
              <a:t>dirt at current location.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Percept</a:t>
            </a:r>
            <a:r>
              <a:rPr lang="en-US" altLang="zh-TW" dirty="0"/>
              <a:t>: [</a:t>
            </a:r>
            <a:r>
              <a:rPr lang="en-US" altLang="zh-TW" i="1" dirty="0">
                <a:latin typeface="+mj-lt"/>
              </a:rPr>
              <a:t>L</a:t>
            </a:r>
            <a:r>
              <a:rPr lang="en-US" altLang="zh-TW" dirty="0"/>
              <a:t>, </a:t>
            </a:r>
            <a:r>
              <a:rPr lang="en-US" altLang="zh-TW" i="1" dirty="0">
                <a:latin typeface="+mj-lt"/>
              </a:rPr>
              <a:t>Clean</a:t>
            </a:r>
            <a:r>
              <a:rPr lang="en-US" altLang="zh-TW" dirty="0"/>
              <a:t>],</a:t>
            </a:r>
            <a:br>
              <a:rPr lang="en-US" altLang="zh-TW" dirty="0"/>
            </a:br>
            <a:r>
              <a:rPr lang="en-US" altLang="zh-TW" dirty="0"/>
              <a:t>i.e., start in #5 or #7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5963"/>
          <a:stretch/>
        </p:blipFill>
        <p:spPr>
          <a:xfrm>
            <a:off x="4077121" y="1911182"/>
            <a:ext cx="2189138" cy="4338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6494" r="51"/>
          <a:stretch/>
        </p:blipFill>
        <p:spPr>
          <a:xfrm>
            <a:off x="6249123" y="1911182"/>
            <a:ext cx="2160240" cy="4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4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Vacuum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Contingency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endParaRPr lang="en-US" altLang="zh-TW" i="1" u="sng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Nondeterministic</a:t>
            </a:r>
            <a:r>
              <a:rPr lang="en-US" altLang="zh-TW" dirty="0"/>
              <a:t>: Suck</a:t>
            </a:r>
            <a:br>
              <a:rPr lang="en-US" altLang="zh-TW" dirty="0"/>
            </a:br>
            <a:r>
              <a:rPr lang="en-US" altLang="zh-TW" dirty="0"/>
              <a:t>may dirty a clean carpet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Partially observable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location,</a:t>
            </a:r>
            <a:br>
              <a:rPr lang="en-US" altLang="zh-TW" dirty="0"/>
            </a:br>
            <a:r>
              <a:rPr lang="en-US" altLang="zh-TW" dirty="0"/>
              <a:t>dirt at current location.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Percept</a:t>
            </a:r>
            <a:r>
              <a:rPr lang="en-US" altLang="zh-TW" dirty="0"/>
              <a:t>: [</a:t>
            </a:r>
            <a:r>
              <a:rPr lang="en-US" altLang="zh-TW" i="1" dirty="0">
                <a:latin typeface="+mj-lt"/>
              </a:rPr>
              <a:t>L</a:t>
            </a:r>
            <a:r>
              <a:rPr lang="en-US" altLang="zh-TW" dirty="0"/>
              <a:t>, </a:t>
            </a:r>
            <a:r>
              <a:rPr lang="en-US" altLang="zh-TW" i="1" dirty="0">
                <a:latin typeface="+mj-lt"/>
              </a:rPr>
              <a:t>Clean</a:t>
            </a:r>
            <a:r>
              <a:rPr lang="en-US" altLang="zh-TW" dirty="0"/>
              <a:t>],</a:t>
            </a:r>
            <a:br>
              <a:rPr lang="en-US" altLang="zh-TW" dirty="0"/>
            </a:br>
            <a:r>
              <a:rPr lang="en-US" altLang="zh-TW" dirty="0"/>
              <a:t>i.e., start in #5 or #7</a:t>
            </a:r>
            <a:br>
              <a:rPr lang="en-US" altLang="zh-TW" dirty="0"/>
            </a:br>
            <a:r>
              <a:rPr lang="en-US" altLang="zh-TW" i="1" u="sng" dirty="0">
                <a:solidFill>
                  <a:srgbClr val="CC00CC"/>
                </a:solidFill>
              </a:rPr>
              <a:t>Solution? (</a:t>
            </a:r>
            <a:r>
              <a:rPr lang="zh-TW" altLang="en-US" i="1" u="sng" dirty="0">
                <a:solidFill>
                  <a:srgbClr val="CC00CC"/>
                </a:solidFill>
              </a:rPr>
              <a:t>根據輸入判</a:t>
            </a:r>
            <a:r>
              <a:rPr lang="en-US" altLang="zh-TW" i="1" u="sng" dirty="0">
                <a:solidFill>
                  <a:srgbClr val="CC00CC"/>
                </a:solidFill>
              </a:rPr>
              <a:t>)</a:t>
            </a:r>
            <a:br>
              <a:rPr lang="en-US" altLang="zh-TW" i="1" u="sng" dirty="0">
                <a:solidFill>
                  <a:srgbClr val="CC00CC"/>
                </a:solidFill>
              </a:rPr>
            </a:br>
            <a:r>
              <a:rPr lang="en-US" altLang="zh-TW" dirty="0">
                <a:ea typeface="新細明體" panose="02020500000000000000" pitchFamily="18" charset="-120"/>
              </a:rPr>
              <a:t>[</a:t>
            </a:r>
            <a:r>
              <a:rPr lang="en-US" altLang="zh-TW" i="1" dirty="0">
                <a:ea typeface="新細明體" panose="02020500000000000000" pitchFamily="18" charset="-120"/>
              </a:rPr>
              <a:t>Right, </a:t>
            </a:r>
            <a:r>
              <a:rPr lang="en-US" altLang="zh-TW" b="1" i="1" dirty="0">
                <a:ea typeface="新細明體" panose="02020500000000000000" pitchFamily="18" charset="-120"/>
              </a:rPr>
              <a:t>if</a:t>
            </a:r>
            <a:r>
              <a:rPr lang="en-US" altLang="zh-TW" i="1" dirty="0">
                <a:ea typeface="新細明體" panose="02020500000000000000" pitchFamily="18" charset="-120"/>
              </a:rPr>
              <a:t> dirt </a:t>
            </a:r>
            <a:r>
              <a:rPr lang="en-US" altLang="zh-TW" b="1" i="1" dirty="0">
                <a:ea typeface="新細明體" panose="02020500000000000000" pitchFamily="18" charset="-120"/>
              </a:rPr>
              <a:t>then </a:t>
            </a:r>
            <a:r>
              <a:rPr lang="en-US" altLang="zh-TW" i="1" dirty="0">
                <a:ea typeface="新細明體" panose="02020500000000000000" pitchFamily="18" charset="-120"/>
              </a:rPr>
              <a:t>Suck</a:t>
            </a:r>
            <a:r>
              <a:rPr lang="en-US" altLang="zh-TW" dirty="0">
                <a:ea typeface="新細明體" panose="02020500000000000000" pitchFamily="18" charset="-120"/>
              </a:rPr>
              <a:t>]</a:t>
            </a:r>
          </a:p>
          <a:p>
            <a:pPr lvl="1"/>
            <a:endParaRPr lang="en-US" altLang="zh-TW" i="1" u="sng" dirty="0">
              <a:solidFill>
                <a:srgbClr val="CC00CC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5963"/>
          <a:stretch/>
        </p:blipFill>
        <p:spPr>
          <a:xfrm>
            <a:off x="4077121" y="1911182"/>
            <a:ext cx="2189138" cy="43382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6494" r="51"/>
          <a:stretch/>
        </p:blipFill>
        <p:spPr>
          <a:xfrm>
            <a:off x="6249123" y="1911182"/>
            <a:ext cx="2160240" cy="4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Single-State Problem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00B050"/>
                </a:solidFill>
                <a:latin typeface="+mj-lt"/>
              </a:rPr>
              <a:t>problem</a:t>
            </a:r>
            <a:r>
              <a:rPr lang="en-US" altLang="zh-TW" dirty="0"/>
              <a:t> is defined by four items:</a:t>
            </a:r>
          </a:p>
          <a:p>
            <a:pPr marL="265113" indent="-265113">
              <a:buFont typeface="+mj-lt"/>
              <a:buAutoNum type="arabicPeriod"/>
            </a:pP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Initial state </a:t>
            </a:r>
            <a:r>
              <a:rPr lang="en-US" altLang="zh-TW" dirty="0"/>
              <a:t>e.g. “at Arad”</a:t>
            </a:r>
          </a:p>
          <a:p>
            <a:pPr marL="180975" lvl="1" indent="0">
              <a:buNone/>
            </a:pPr>
            <a:r>
              <a:rPr lang="zh-TW" altLang="en-US" dirty="0"/>
              <a:t>：初始狀態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Actions</a:t>
            </a:r>
            <a:r>
              <a:rPr lang="en-US" altLang="zh-TW" dirty="0"/>
              <a:t> or </a:t>
            </a: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successor function </a:t>
            </a:r>
            <a:r>
              <a:rPr lang="en-US" altLang="zh-TW" sz="2200" i="1" dirty="0">
                <a:latin typeface="+mj-lt"/>
              </a:rPr>
              <a:t>S</a:t>
            </a:r>
            <a:r>
              <a:rPr lang="en-US" altLang="zh-TW" dirty="0"/>
              <a:t>(</a:t>
            </a:r>
            <a:r>
              <a:rPr lang="en-US" altLang="zh-TW" sz="2200" i="1" dirty="0">
                <a:latin typeface="+mj-lt"/>
              </a:rPr>
              <a:t>x</a:t>
            </a:r>
            <a:r>
              <a:rPr lang="en-US" altLang="zh-TW" dirty="0"/>
              <a:t>) = set of action–state pairs</a:t>
            </a:r>
          </a:p>
          <a:p>
            <a:pPr marL="539750" lvl="1" indent="-274638"/>
            <a:r>
              <a:rPr lang="en-US" altLang="zh-TW" dirty="0"/>
              <a:t>e.g. </a:t>
            </a:r>
            <a:r>
              <a:rPr lang="en-US" altLang="zh-TW" i="1" dirty="0">
                <a:latin typeface="+mj-lt"/>
              </a:rPr>
              <a:t>S</a:t>
            </a:r>
            <a:r>
              <a:rPr lang="en-US" altLang="zh-TW" dirty="0"/>
              <a:t>(Arad) = {&lt;Arad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/>
              <a:t>Zerind</a:t>
            </a:r>
            <a:r>
              <a:rPr lang="en-US" altLang="zh-TW" dirty="0"/>
              <a:t>, </a:t>
            </a:r>
            <a:r>
              <a:rPr lang="en-US" altLang="zh-TW" dirty="0" err="1"/>
              <a:t>Zerind</a:t>
            </a:r>
            <a:r>
              <a:rPr lang="en-US" altLang="zh-TW" dirty="0"/>
              <a:t>&gt;, … }</a:t>
            </a:r>
          </a:p>
          <a:p>
            <a:pPr marL="265112" lvl="1" indent="0">
              <a:buNone/>
            </a:pPr>
            <a:r>
              <a:rPr lang="zh-TW" altLang="en-US" dirty="0"/>
              <a:t>：狀態的轉移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Goal test</a:t>
            </a:r>
            <a:r>
              <a:rPr lang="en-US" altLang="zh-TW" dirty="0"/>
              <a:t>, can be</a:t>
            </a:r>
          </a:p>
          <a:p>
            <a:pPr marL="539750" lvl="1" indent="-274638"/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altLang="zh-TW" dirty="0"/>
              <a:t>, e.g. </a:t>
            </a:r>
            <a:r>
              <a:rPr lang="en-US" altLang="zh-TW" i="1" dirty="0">
                <a:latin typeface="+mj-lt"/>
              </a:rPr>
              <a:t>x</a:t>
            </a:r>
            <a:r>
              <a:rPr lang="en-US" altLang="zh-TW" dirty="0"/>
              <a:t> = “at Bucharest”</a:t>
            </a:r>
          </a:p>
          <a:p>
            <a:pPr marL="539750" lvl="1" indent="-274638"/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en-US" altLang="zh-TW" dirty="0"/>
              <a:t>, e.g. </a:t>
            </a:r>
            <a:r>
              <a:rPr lang="en-US" altLang="zh-TW" i="1" dirty="0">
                <a:latin typeface="+mj-lt"/>
              </a:rPr>
              <a:t>Checkmate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x</a:t>
            </a:r>
            <a:r>
              <a:rPr lang="en-US" altLang="zh-TW" dirty="0"/>
              <a:t>)</a:t>
            </a:r>
          </a:p>
          <a:p>
            <a:pPr marL="265112" lvl="1" indent="0">
              <a:buNone/>
            </a:pPr>
            <a:r>
              <a:rPr lang="zh-TW" altLang="en-US" dirty="0"/>
              <a:t>：結果狀態</a:t>
            </a:r>
            <a:endParaRPr lang="en-US" altLang="zh-TW" dirty="0"/>
          </a:p>
          <a:p>
            <a:pPr marL="265113" indent="-265113">
              <a:buFont typeface="+mj-lt"/>
              <a:buAutoNum type="arabicPeriod"/>
            </a:pP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Path cost </a:t>
            </a:r>
            <a:r>
              <a:rPr lang="en-US" altLang="zh-TW" dirty="0"/>
              <a:t>(additive)</a:t>
            </a:r>
          </a:p>
          <a:p>
            <a:pPr marL="539750" lvl="1" indent="-274638"/>
            <a:r>
              <a:rPr lang="en-US" altLang="zh-TW" dirty="0"/>
              <a:t>e.g., sum of distances, number of actions executed, etc.</a:t>
            </a:r>
          </a:p>
          <a:p>
            <a:pPr marL="539750" lvl="1" indent="-274638"/>
            <a:r>
              <a:rPr lang="en-US" altLang="zh-TW" i="1" dirty="0">
                <a:latin typeface="+mj-lt"/>
              </a:rPr>
              <a:t>c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x</a:t>
            </a:r>
            <a:r>
              <a:rPr lang="en-US" altLang="zh-TW" dirty="0"/>
              <a:t>, </a:t>
            </a:r>
            <a:r>
              <a:rPr lang="en-US" altLang="zh-TW" i="1" dirty="0">
                <a:latin typeface="+mj-lt"/>
              </a:rPr>
              <a:t>a</a:t>
            </a:r>
            <a:r>
              <a:rPr lang="en-US" altLang="zh-TW" dirty="0"/>
              <a:t>, </a:t>
            </a:r>
            <a:r>
              <a:rPr lang="en-US" altLang="zh-TW" i="1" dirty="0">
                <a:latin typeface="+mj-lt"/>
              </a:rPr>
              <a:t>y</a:t>
            </a:r>
            <a:r>
              <a:rPr lang="en-US" altLang="zh-TW" dirty="0"/>
              <a:t>) is the </a:t>
            </a: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cost</a:t>
            </a:r>
            <a:r>
              <a:rPr lang="en-US" altLang="zh-TW" dirty="0"/>
              <a:t>, assumed to be ≥ 0</a:t>
            </a:r>
          </a:p>
          <a:p>
            <a:pPr marL="265112" lvl="1" indent="0">
              <a:buNone/>
            </a:pPr>
            <a:r>
              <a:rPr lang="zh-TW" altLang="en-US"/>
              <a:t>：狀態轉移間導致的成本</a:t>
            </a:r>
            <a:endParaRPr lang="en-US" altLang="zh-TW" dirty="0"/>
          </a:p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solution</a:t>
            </a:r>
            <a:r>
              <a:rPr lang="en-US" altLang="zh-TW" dirty="0"/>
              <a:t> is a sequence of actions</a:t>
            </a:r>
            <a:br>
              <a:rPr lang="en-US" altLang="zh-TW" dirty="0"/>
            </a:br>
            <a:r>
              <a:rPr lang="en-US" altLang="zh-TW" dirty="0"/>
              <a:t>leading from the initial state to a goal state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1F20C-A467-4B8B-8FF8-62AEE78CA097}" type="slidenum">
              <a:rPr lang="zh-TW" altLang="en-US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98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3356992"/>
            <a:ext cx="6217657" cy="2983124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Vacuum World State Space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</a:t>
            </a:r>
            <a:r>
              <a:rPr lang="en-US" altLang="zh-TW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 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6DDE-25B2-4EC1-8377-2ADD841F723C}" type="slidenum">
              <a:rPr lang="zh-TW" altLang="en-US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637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3356992"/>
            <a:ext cx="6217657" cy="2983124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Vacuum World State Space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</a:t>
            </a:r>
            <a:r>
              <a:rPr lang="en-US" altLang="zh-TW" dirty="0"/>
              <a:t> Integer; dirt and robot location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 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6DDE-25B2-4EC1-8377-2ADD841F723C}" type="slidenum">
              <a:rPr lang="zh-TW" altLang="en-US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3078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3356992"/>
            <a:ext cx="6217657" cy="2983124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Vacuum World State Space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</a:t>
            </a:r>
            <a:r>
              <a:rPr lang="en-US" altLang="zh-TW" dirty="0"/>
              <a:t> Integer; dirt and robot location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 </a:t>
            </a:r>
            <a:r>
              <a:rPr lang="en-US" altLang="zh-TW" dirty="0"/>
              <a:t>Left, Right, Suck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6DDE-25B2-4EC1-8377-2ADD841F723C}" type="slidenum">
              <a:rPr lang="zh-TW" altLang="en-US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988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in this Chapter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chapter, we first learn a kind of problems where a solution is a sequence of actions.</a:t>
            </a:r>
          </a:p>
          <a:p>
            <a:pPr lvl="1"/>
            <a:r>
              <a:rPr lang="en-US" altLang="zh-TW" dirty="0"/>
              <a:t>Ex. 8-puzzles, pancake problem</a:t>
            </a:r>
          </a:p>
          <a:p>
            <a:pPr lvl="1"/>
            <a:r>
              <a:rPr lang="en-US" altLang="zh-TW" dirty="0"/>
              <a:t>In most time, we want a solution with least cost.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5778"/>
              </p:ext>
            </p:extLst>
          </p:nvPr>
        </p:nvGraphicFramePr>
        <p:xfrm>
          <a:off x="1187624" y="3573017"/>
          <a:ext cx="2357994" cy="23042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998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785998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785998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7680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sp>
        <p:nvSpPr>
          <p:cNvPr id="6" name="圓角矩形 5"/>
          <p:cNvSpPr/>
          <p:nvPr/>
        </p:nvSpPr>
        <p:spPr>
          <a:xfrm>
            <a:off x="2123728" y="3717033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7" name="圓角矩形 6"/>
          <p:cNvSpPr/>
          <p:nvPr/>
        </p:nvSpPr>
        <p:spPr>
          <a:xfrm>
            <a:off x="1338538" y="3717033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1331640" y="4473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9" name="圓角矩形 8"/>
          <p:cNvSpPr/>
          <p:nvPr/>
        </p:nvSpPr>
        <p:spPr>
          <a:xfrm>
            <a:off x="2114593" y="4473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0" name="圓角矩形 9"/>
          <p:cNvSpPr/>
          <p:nvPr/>
        </p:nvSpPr>
        <p:spPr>
          <a:xfrm>
            <a:off x="2897546" y="4501347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11" name="圓角矩形 10"/>
          <p:cNvSpPr/>
          <p:nvPr/>
        </p:nvSpPr>
        <p:spPr>
          <a:xfrm>
            <a:off x="1338538" y="5261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12" name="圓角矩形 11"/>
          <p:cNvSpPr/>
          <p:nvPr/>
        </p:nvSpPr>
        <p:spPr>
          <a:xfrm>
            <a:off x="2114593" y="5261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2897546" y="5261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8</a:t>
            </a:r>
            <a:endParaRPr lang="zh-TW" altLang="en-US" sz="2800" dirty="0"/>
          </a:p>
        </p:txBody>
      </p:sp>
      <p:sp>
        <p:nvSpPr>
          <p:cNvPr id="14" name="圓角矩形 13"/>
          <p:cNvSpPr/>
          <p:nvPr/>
        </p:nvSpPr>
        <p:spPr>
          <a:xfrm>
            <a:off x="2897173" y="3717033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15" name="圓角矩形 14"/>
          <p:cNvSpPr/>
          <p:nvPr/>
        </p:nvSpPr>
        <p:spPr>
          <a:xfrm>
            <a:off x="2123728" y="3717033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16" name="圓角矩形 15"/>
          <p:cNvSpPr/>
          <p:nvPr/>
        </p:nvSpPr>
        <p:spPr>
          <a:xfrm>
            <a:off x="2114593" y="4473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17" name="圓角矩形 16"/>
          <p:cNvSpPr/>
          <p:nvPr/>
        </p:nvSpPr>
        <p:spPr>
          <a:xfrm>
            <a:off x="2114593" y="5261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18" name="圓角矩形 17"/>
          <p:cNvSpPr/>
          <p:nvPr/>
        </p:nvSpPr>
        <p:spPr>
          <a:xfrm>
            <a:off x="1338538" y="5261116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6</a:t>
            </a:r>
            <a:endParaRPr lang="zh-TW" altLang="en-US" sz="2800" dirty="0"/>
          </a:p>
        </p:txBody>
      </p:sp>
      <p:sp>
        <p:nvSpPr>
          <p:cNvPr id="19" name="圓角矩形 18"/>
          <p:cNvSpPr/>
          <p:nvPr/>
        </p:nvSpPr>
        <p:spPr>
          <a:xfrm>
            <a:off x="1331640" y="4467625"/>
            <a:ext cx="50405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88023" y="4045130"/>
            <a:ext cx="183896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C3300"/>
                </a:solidFill>
                <a:latin typeface="微軟正黑體" panose="020B0604030504040204" pitchFamily="34" charset="-120"/>
              </a:rPr>
              <a:t>━━━━━━━━━━</a:t>
            </a:r>
            <a:endParaRPr lang="zh-TW" altLang="en-US" dirty="0">
              <a:solidFill>
                <a:srgbClr val="CC33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━━━━━━</a:t>
            </a:r>
            <a:endParaRPr lang="zh-TW" altLang="en-US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━━━━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━━━━━━━━━━━━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rgbClr val="008000"/>
                </a:solidFill>
                <a:latin typeface="微軟正黑體" panose="020B0604030504040204" pitchFamily="34" charset="-120"/>
              </a:rPr>
              <a:t>━━━━━━━━</a:t>
            </a:r>
            <a:endParaRPr lang="zh-TW" altLang="en-US" dirty="0">
              <a:solidFill>
                <a:srgbClr val="008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88022" y="4045130"/>
            <a:ext cx="183896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━━━━━━━━━━━━</a:t>
            </a:r>
            <a:endParaRPr lang="en-US" altLang="zh-TW" dirty="0"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━━━━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━━━━━━</a:t>
            </a:r>
            <a:endParaRPr lang="zh-TW" altLang="en-US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CC3300"/>
                </a:solidFill>
                <a:latin typeface="微軟正黑體" panose="020B0604030504040204" pitchFamily="34" charset="-120"/>
              </a:rPr>
              <a:t>━━━━━━━━━━</a:t>
            </a:r>
            <a:endParaRPr lang="zh-TW" altLang="en-US" dirty="0">
              <a:solidFill>
                <a:srgbClr val="CC3300"/>
              </a:solidFill>
            </a:endParaRPr>
          </a:p>
          <a:p>
            <a:pPr algn="ctr"/>
            <a:r>
              <a:rPr lang="zh-TW" altLang="en-US" dirty="0">
                <a:solidFill>
                  <a:srgbClr val="008000"/>
                </a:solidFill>
                <a:latin typeface="微軟正黑體" panose="020B0604030504040204" pitchFamily="34" charset="-120"/>
              </a:rPr>
              <a:t>━━━━━━━━</a:t>
            </a:r>
            <a:endParaRPr lang="zh-TW" altLang="en-US" dirty="0">
              <a:solidFill>
                <a:srgbClr val="008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86378" y="4045130"/>
            <a:ext cx="183896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8000"/>
                </a:solidFill>
                <a:latin typeface="微軟正黑體" panose="020B0604030504040204" pitchFamily="34" charset="-120"/>
              </a:rPr>
              <a:t>━━━━━━━━</a:t>
            </a:r>
            <a:endParaRPr lang="zh-TW" altLang="en-US" dirty="0">
              <a:solidFill>
                <a:srgbClr val="008000"/>
              </a:solidFill>
            </a:endParaRPr>
          </a:p>
          <a:p>
            <a:pPr algn="ctr"/>
            <a:r>
              <a:rPr lang="zh-TW" altLang="en-US" dirty="0">
                <a:solidFill>
                  <a:srgbClr val="CC3300"/>
                </a:solidFill>
                <a:latin typeface="微軟正黑體" panose="020B0604030504040204" pitchFamily="34" charset="-120"/>
              </a:rPr>
              <a:t>━━━━━━━━━━</a:t>
            </a:r>
            <a:endParaRPr lang="zh-TW" altLang="en-US" dirty="0">
              <a:solidFill>
                <a:srgbClr val="CC33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━━━━━━</a:t>
            </a:r>
            <a:endParaRPr lang="zh-TW" altLang="en-US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━━━━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━━━━━━━━━━━━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86378" y="4045130"/>
            <a:ext cx="183896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C3300"/>
                </a:solidFill>
                <a:latin typeface="微軟正黑體" panose="020B0604030504040204" pitchFamily="34" charset="-120"/>
              </a:rPr>
              <a:t>━━━━━━━━━━</a:t>
            </a:r>
            <a:endParaRPr lang="zh-TW" altLang="en-US" dirty="0">
              <a:solidFill>
                <a:srgbClr val="CC3300"/>
              </a:solidFill>
            </a:endParaRPr>
          </a:p>
          <a:p>
            <a:pPr algn="ctr"/>
            <a:r>
              <a:rPr lang="zh-TW" altLang="en-US" dirty="0">
                <a:solidFill>
                  <a:srgbClr val="008000"/>
                </a:solidFill>
                <a:latin typeface="微軟正黑體" panose="020B0604030504040204" pitchFamily="34" charset="-120"/>
              </a:rPr>
              <a:t>━━━━━━━━</a:t>
            </a:r>
            <a:endParaRPr lang="zh-TW" altLang="en-US" dirty="0">
              <a:solidFill>
                <a:srgbClr val="008000"/>
              </a:solidFill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━━━━━━</a:t>
            </a:r>
            <a:endParaRPr lang="zh-TW" altLang="en-US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━━━━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━━━━━━━━━━━━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786378" y="4045130"/>
            <a:ext cx="183896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</a:rPr>
              <a:t>━━━━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━━━━━━</a:t>
            </a:r>
            <a:endParaRPr lang="zh-TW" altLang="en-US" dirty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rgbClr val="008000"/>
                </a:solidFill>
                <a:latin typeface="微軟正黑體" panose="020B0604030504040204" pitchFamily="34" charset="-120"/>
              </a:rPr>
              <a:t>━━━━━━━━</a:t>
            </a:r>
            <a:endParaRPr lang="zh-TW" altLang="en-US" dirty="0">
              <a:solidFill>
                <a:srgbClr val="008000"/>
              </a:solidFill>
            </a:endParaRPr>
          </a:p>
          <a:p>
            <a:pPr algn="ctr"/>
            <a:r>
              <a:rPr lang="zh-TW" altLang="en-US" dirty="0">
                <a:solidFill>
                  <a:srgbClr val="CC3300"/>
                </a:solidFill>
                <a:latin typeface="微軟正黑體" panose="020B0604030504040204" pitchFamily="34" charset="-120"/>
              </a:rPr>
              <a:t>━━━━━━━━━━</a:t>
            </a:r>
            <a:endParaRPr lang="zh-TW" altLang="en-US" dirty="0">
              <a:solidFill>
                <a:srgbClr val="CC3300"/>
              </a:solidFill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</a:rPr>
              <a:t>━━━━━━━━━━━━</a:t>
            </a:r>
            <a:endParaRPr lang="en-US" altLang="zh-TW" dirty="0">
              <a:latin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303019" y="491094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sym typeface="Wingdings 3" panose="05040102010807070707" pitchFamily="18" charset="2"/>
              </a:rPr>
              <a:t></a:t>
            </a:r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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303018" y="515061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sym typeface="Wingdings 3" panose="05040102010807070707" pitchFamily="18" charset="2"/>
              </a:rPr>
              <a:t></a:t>
            </a:r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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03018" y="4379548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sym typeface="Wingdings 3" panose="05040102010807070707" pitchFamily="18" charset="2"/>
              </a:rPr>
              <a:t></a:t>
            </a:r>
            <a:r>
              <a:rPr lang="en-US" altLang="zh-TW" sz="2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 2" panose="05020102010507070707" pitchFamily="18" charset="2"/>
              </a:rPr>
              <a:t>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  <p:bldP spid="27" grpId="0" animBg="1"/>
      <p:bldP spid="20" grpId="0" animBg="1"/>
      <p:bldP spid="23" grpId="0"/>
      <p:bldP spid="23" grpId="1"/>
      <p:bldP spid="23" grpId="2"/>
      <p:bldP spid="24" grpId="0"/>
      <p:bldP spid="24" grpId="1"/>
      <p:bldP spid="26" grpId="0"/>
      <p:bldP spid="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3356992"/>
            <a:ext cx="6217657" cy="2983124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Vacuum World State Space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</a:t>
            </a:r>
            <a:r>
              <a:rPr lang="en-US" altLang="zh-TW" dirty="0"/>
              <a:t> Integer; dirt and robot location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 </a:t>
            </a:r>
            <a:r>
              <a:rPr lang="en-US" altLang="zh-TW" dirty="0"/>
              <a:t>Left, Right, Suck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r>
              <a:rPr lang="en-US" altLang="zh-TW" dirty="0"/>
              <a:t>No dirt at all locations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6DDE-25B2-4EC1-8377-2ADD841F723C}" type="slidenum">
              <a:rPr lang="zh-TW" altLang="en-US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7124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664" y="3356992"/>
            <a:ext cx="6217657" cy="2983124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Vacuum World State Space Graph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</a:t>
            </a:r>
            <a:r>
              <a:rPr lang="en-US" altLang="zh-TW" dirty="0"/>
              <a:t> Integer; dirt and robot location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 </a:t>
            </a:r>
            <a:r>
              <a:rPr lang="en-US" altLang="zh-TW" dirty="0"/>
              <a:t>Left, Right, Suck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r>
              <a:rPr lang="en-US" altLang="zh-TW" dirty="0"/>
              <a:t>No dirt at all locations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r>
              <a:rPr lang="en-US" altLang="zh-TW" dirty="0"/>
              <a:t>1 per action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6DDE-25B2-4EC1-8377-2ADD841F723C}" type="slidenum">
              <a:rPr lang="zh-TW" altLang="en-US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656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 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</a:t>
            </a:r>
            <a:r>
              <a:rPr lang="en-US" altLang="zh-TW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Garamond" panose="02020404030301010803" pitchFamily="18" charset="0"/>
              </a:rPr>
              <a:t>[Note: optimal solution of n-puzzle family is NP-hard]</a:t>
            </a:r>
          </a:p>
          <a:p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485-7CF1-44DD-9487-268D8BFBBBEA}" type="slidenum">
              <a:rPr lang="zh-TW" altLang="en-US" smtClean="0"/>
              <a:pPr/>
              <a:t>32</a:t>
            </a:fld>
            <a:endParaRPr lang="en-US" altLang="zh-TW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9" y="1936398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771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 </a:t>
            </a:r>
            <a:r>
              <a:rPr lang="en-US" altLang="zh-TW" dirty="0"/>
              <a:t>locations of tiles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</a:t>
            </a:r>
            <a:r>
              <a:rPr lang="en-US" altLang="zh-TW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Garamond" panose="02020404030301010803" pitchFamily="18" charset="0"/>
              </a:rPr>
              <a:t>[Note: optimal solution of n-puzzle family is NP-hard]</a:t>
            </a:r>
          </a:p>
          <a:p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485-7CF1-44DD-9487-268D8BFBBBEA}" type="slidenum">
              <a:rPr lang="zh-TW" altLang="en-US" smtClean="0"/>
              <a:pPr/>
              <a:t>33</a:t>
            </a:fld>
            <a:endParaRPr lang="en-US" altLang="zh-TW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9" y="1936398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064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 </a:t>
            </a:r>
            <a:r>
              <a:rPr lang="en-US" altLang="zh-TW" dirty="0"/>
              <a:t>locations of tiles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</a:t>
            </a:r>
            <a:r>
              <a:rPr lang="en-US" altLang="zh-TW" dirty="0"/>
              <a:t> move blank left, right, up, down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</a:t>
            </a: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Garamond" panose="02020404030301010803" pitchFamily="18" charset="0"/>
              </a:rPr>
              <a:t>[Note: optimal solution of n-puzzle family is NP-hard]</a:t>
            </a:r>
          </a:p>
          <a:p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485-7CF1-44DD-9487-268D8BFBBBEA}" type="slidenum">
              <a:rPr lang="zh-TW" altLang="en-US" smtClean="0"/>
              <a:pPr/>
              <a:t>34</a:t>
            </a:fld>
            <a:endParaRPr lang="en-US" altLang="zh-TW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9" y="1936398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1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 </a:t>
            </a:r>
            <a:r>
              <a:rPr lang="en-US" altLang="zh-TW" dirty="0"/>
              <a:t>locations of tiles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</a:t>
            </a:r>
            <a:r>
              <a:rPr lang="en-US" altLang="zh-TW" dirty="0"/>
              <a:t> move blank left, right, up, down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r>
              <a:rPr lang="en-US" altLang="zh-TW" dirty="0"/>
              <a:t>= goal state (given)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endParaRPr lang="en-US" altLang="zh-TW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Garamond" panose="02020404030301010803" pitchFamily="18" charset="0"/>
              </a:rPr>
              <a:t>[Note: optimal solution of n-puzzle family is NP-hard]</a:t>
            </a:r>
          </a:p>
          <a:p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485-7CF1-44DD-9487-268D8BFBBBEA}" type="slidenum">
              <a:rPr lang="zh-TW" altLang="en-US" smtClean="0"/>
              <a:pPr/>
              <a:t>35</a:t>
            </a:fld>
            <a:endParaRPr lang="en-US" altLang="zh-TW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9" y="1936398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52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 </a:t>
            </a:r>
            <a:r>
              <a:rPr lang="en-US" altLang="zh-TW" dirty="0"/>
              <a:t>locations of tiles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</a:t>
            </a:r>
            <a:r>
              <a:rPr lang="en-US" altLang="zh-TW" dirty="0"/>
              <a:t> move blank left, right, up, down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r>
              <a:rPr lang="en-US" altLang="zh-TW" dirty="0"/>
              <a:t>= goal state (given)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r>
              <a:rPr lang="en-US" altLang="zh-TW" dirty="0"/>
              <a:t>1 per move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Garamond" panose="02020404030301010803" pitchFamily="18" charset="0"/>
              </a:rPr>
              <a:t>[Note: optimal solution of n-puzzle family is NP-hard]</a:t>
            </a:r>
          </a:p>
          <a:p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AB485-7CF1-44DD-9487-268D8BFBBBEA}" type="slidenum">
              <a:rPr lang="zh-TW" altLang="en-US" smtClean="0"/>
              <a:pPr/>
              <a:t>36</a:t>
            </a:fld>
            <a:endParaRPr lang="en-US" altLang="zh-TW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9" y="1936398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robotic assembly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59" y="1845734"/>
            <a:ext cx="7543801" cy="45355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TW" alt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TW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States?</a:t>
            </a:r>
            <a:r>
              <a:rPr lang="en-US" altLang="zh-TW" dirty="0"/>
              <a:t> real-valued coordinates of robot joint angles parts of the object to be assembled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Actions?</a:t>
            </a:r>
            <a:r>
              <a:rPr lang="en-US" altLang="zh-TW" dirty="0"/>
              <a:t> continuous motions of robot joints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Goal test? </a:t>
            </a:r>
            <a:r>
              <a:rPr lang="en-US" altLang="zh-TW" dirty="0"/>
              <a:t>complete assembly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i="1" u="sng" dirty="0">
                <a:solidFill>
                  <a:srgbClr val="CC00CC"/>
                </a:solidFill>
              </a:rPr>
              <a:t>Path cost? </a:t>
            </a:r>
            <a:r>
              <a:rPr lang="en-US" altLang="zh-TW" dirty="0"/>
              <a:t>time to execute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9EA0A-4BCF-4D7E-814E-D708D1ABF60E}" type="slidenum">
              <a:rPr lang="zh-TW" altLang="en-US" smtClean="0"/>
              <a:pPr/>
              <a:t>37</a:t>
            </a:fld>
            <a:endParaRPr lang="en-US" altLang="zh-TW"/>
          </a:p>
        </p:txBody>
      </p:sp>
      <p:pic>
        <p:nvPicPr>
          <p:cNvPr id="19460" name="Picture 4" descr="stanford-arm+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96" y="1845734"/>
            <a:ext cx="5800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74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Solution by</a:t>
            </a:r>
            <a:br>
              <a:rPr lang="en-US" altLang="zh-TW" dirty="0"/>
            </a:br>
            <a:r>
              <a:rPr lang="en-US" altLang="zh-TW" dirty="0"/>
              <a:t>Tree Search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00B050"/>
                </a:solidFill>
              </a:rPr>
              <a:t>node</a:t>
            </a:r>
            <a:r>
              <a:rPr lang="en-US" altLang="zh-TW" dirty="0"/>
              <a:t> represents a </a:t>
            </a:r>
            <a:r>
              <a:rPr lang="en-US" altLang="zh-TW" dirty="0">
                <a:solidFill>
                  <a:schemeClr val="accent6"/>
                </a:solidFill>
              </a:rPr>
              <a:t>state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And the depth, cost, or other information about the state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root</a:t>
            </a:r>
            <a:r>
              <a:rPr lang="en-US" altLang="zh-TW" dirty="0"/>
              <a:t> of the tree is the </a:t>
            </a:r>
            <a:r>
              <a:rPr lang="en-US" altLang="zh-TW" dirty="0">
                <a:solidFill>
                  <a:schemeClr val="accent6"/>
                </a:solidFill>
              </a:rPr>
              <a:t>initial state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If an action </a:t>
            </a:r>
            <a:r>
              <a:rPr lang="en-US" altLang="zh-TW" i="1" dirty="0">
                <a:latin typeface="+mj-lt"/>
              </a:rPr>
              <a:t>a</a:t>
            </a:r>
            <a:r>
              <a:rPr lang="en-US" altLang="zh-TW" dirty="0"/>
              <a:t> can change a state </a:t>
            </a:r>
            <a:r>
              <a:rPr lang="en-US" altLang="zh-TW" i="1" dirty="0">
                <a:latin typeface="+mj-lt"/>
              </a:rPr>
              <a:t>S</a:t>
            </a:r>
            <a:r>
              <a:rPr lang="en-US" altLang="zh-TW" dirty="0"/>
              <a:t> into </a:t>
            </a:r>
            <a:r>
              <a:rPr lang="en-US" altLang="zh-TW" i="1" dirty="0">
                <a:latin typeface="+mj-lt"/>
              </a:rPr>
              <a:t>S’</a:t>
            </a:r>
            <a:r>
              <a:rPr lang="en-US" altLang="zh-TW" dirty="0"/>
              <a:t>, the node of </a:t>
            </a:r>
            <a:r>
              <a:rPr lang="en-US" altLang="zh-TW" i="1" dirty="0">
                <a:latin typeface="+mj-lt"/>
              </a:rPr>
              <a:t>S</a:t>
            </a:r>
            <a:r>
              <a:rPr lang="en-US" altLang="zh-TW" dirty="0"/>
              <a:t> has a child node </a:t>
            </a:r>
            <a:r>
              <a:rPr lang="en-US" altLang="zh-TW" i="1" dirty="0">
                <a:latin typeface="+mj-lt"/>
              </a:rPr>
              <a:t>S’</a:t>
            </a:r>
            <a:r>
              <a:rPr lang="en-US" altLang="zh-TW" dirty="0"/>
              <a:t>. I.e. </a:t>
            </a:r>
            <a:r>
              <a:rPr lang="en-US" altLang="zh-TW" dirty="0">
                <a:solidFill>
                  <a:srgbClr val="00B050"/>
                </a:solidFill>
              </a:rPr>
              <a:t>edges</a:t>
            </a:r>
            <a:r>
              <a:rPr lang="en-US" altLang="zh-TW" dirty="0"/>
              <a:t> represent </a:t>
            </a:r>
            <a:r>
              <a:rPr lang="en-US" altLang="zh-TW" dirty="0">
                <a:solidFill>
                  <a:schemeClr val="accent6"/>
                </a:solidFill>
              </a:rPr>
              <a:t>actions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All tree search algorithms can be used to find </a:t>
            </a:r>
            <a:r>
              <a:rPr lang="en-US" altLang="zh-TW" dirty="0">
                <a:solidFill>
                  <a:srgbClr val="7030A0"/>
                </a:solidFill>
              </a:rPr>
              <a:t>goal states</a:t>
            </a:r>
            <a:r>
              <a:rPr lang="en-US" altLang="zh-TW" dirty="0"/>
              <a:t>.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CE5A-249C-4E2F-A256-97DBDF8334A2}" type="slidenum">
              <a:rPr lang="zh-TW" altLang="en-US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Tree Search Example</a:t>
            </a:r>
            <a:endParaRPr lang="en-US" altLang="zh-TW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D11-DC43-4DA5-A971-5B323D3088ED}" type="slidenum">
              <a:rPr lang="zh-TW" altLang="en-US" smtClean="0"/>
              <a:pPr/>
              <a:t>39</a:t>
            </a:fld>
            <a:endParaRPr lang="en-US" altLang="zh-TW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131950" y="1909956"/>
            <a:ext cx="92582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263120" y="2971800"/>
            <a:ext cx="940728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Sibiu</a:t>
            </a:r>
          </a:p>
        </p:txBody>
      </p:sp>
      <p:cxnSp>
        <p:nvCxnSpPr>
          <p:cNvPr id="26633" name="AutoShape 9"/>
          <p:cNvCxnSpPr>
            <a:cxnSpLocks noChangeShapeType="1"/>
            <a:stCxn id="26631" idx="0"/>
            <a:endCxn id="26630" idx="4"/>
          </p:cNvCxnSpPr>
          <p:nvPr/>
        </p:nvCxnSpPr>
        <p:spPr bwMode="auto">
          <a:xfrm flipV="1">
            <a:off x="2733484" y="2367156"/>
            <a:ext cx="1861376" cy="604644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11"/>
          <p:cNvCxnSpPr>
            <a:cxnSpLocks noChangeShapeType="1"/>
            <a:stCxn id="23" idx="0"/>
            <a:endCxn id="26630" idx="4"/>
          </p:cNvCxnSpPr>
          <p:nvPr/>
        </p:nvCxnSpPr>
        <p:spPr bwMode="auto">
          <a:xfrm flipH="1" flipV="1">
            <a:off x="4594860" y="2367156"/>
            <a:ext cx="3471632" cy="604644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4" idx="0"/>
            <a:endCxn id="26631" idx="4"/>
          </p:cNvCxnSpPr>
          <p:nvPr/>
        </p:nvCxnSpPr>
        <p:spPr bwMode="auto">
          <a:xfrm flipV="1">
            <a:off x="753071" y="3429000"/>
            <a:ext cx="1980413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7" idx="0"/>
            <a:endCxn id="26631" idx="4"/>
          </p:cNvCxnSpPr>
          <p:nvPr/>
        </p:nvCxnSpPr>
        <p:spPr bwMode="auto">
          <a:xfrm flipV="1">
            <a:off x="1752937" y="3429000"/>
            <a:ext cx="980547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35" idx="0"/>
            <a:endCxn id="26631" idx="4"/>
          </p:cNvCxnSpPr>
          <p:nvPr/>
        </p:nvCxnSpPr>
        <p:spPr bwMode="auto">
          <a:xfrm flipH="1" flipV="1">
            <a:off x="2733484" y="3429000"/>
            <a:ext cx="82528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19"/>
          <p:cNvCxnSpPr>
            <a:cxnSpLocks noChangeShapeType="1"/>
            <a:stCxn id="22" idx="0"/>
            <a:endCxn id="26630" idx="4"/>
          </p:cNvCxnSpPr>
          <p:nvPr/>
        </p:nvCxnSpPr>
        <p:spPr bwMode="auto">
          <a:xfrm flipH="1" flipV="1">
            <a:off x="4594860" y="2367156"/>
            <a:ext cx="1593098" cy="604644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355644" y="2971800"/>
            <a:ext cx="1664628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Timisoara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7452320" y="2971800"/>
            <a:ext cx="1228344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Zerind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90525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238129" y="4096033"/>
            <a:ext cx="1029615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Fagaras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356167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3364279" y="4096033"/>
            <a:ext cx="192780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Rimniou</a:t>
            </a:r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Vilcea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7263120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8133760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403342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6247104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Lugoj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47" idx="0"/>
            <a:endCxn id="26631" idx="4"/>
          </p:cNvCxnSpPr>
          <p:nvPr/>
        </p:nvCxnSpPr>
        <p:spPr bwMode="auto">
          <a:xfrm flipH="1" flipV="1">
            <a:off x="2733484" y="3429000"/>
            <a:ext cx="1594696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7"/>
          <p:cNvCxnSpPr>
            <a:cxnSpLocks noChangeShapeType="1"/>
            <a:stCxn id="50" idx="0"/>
            <a:endCxn id="22" idx="4"/>
          </p:cNvCxnSpPr>
          <p:nvPr/>
        </p:nvCxnSpPr>
        <p:spPr bwMode="auto">
          <a:xfrm flipV="1">
            <a:off x="5765888" y="3429000"/>
            <a:ext cx="422070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  <a:stCxn id="51" idx="0"/>
            <a:endCxn id="22" idx="4"/>
          </p:cNvCxnSpPr>
          <p:nvPr/>
        </p:nvCxnSpPr>
        <p:spPr bwMode="auto">
          <a:xfrm flipH="1" flipV="1">
            <a:off x="6187958" y="3429000"/>
            <a:ext cx="518991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7"/>
          <p:cNvCxnSpPr>
            <a:cxnSpLocks noChangeShapeType="1"/>
            <a:stCxn id="48" idx="0"/>
            <a:endCxn id="23" idx="4"/>
          </p:cNvCxnSpPr>
          <p:nvPr/>
        </p:nvCxnSpPr>
        <p:spPr bwMode="auto">
          <a:xfrm flipV="1">
            <a:off x="7625666" y="3429000"/>
            <a:ext cx="440826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7"/>
          <p:cNvCxnSpPr>
            <a:cxnSpLocks noChangeShapeType="1"/>
            <a:stCxn id="49" idx="0"/>
            <a:endCxn id="23" idx="4"/>
          </p:cNvCxnSpPr>
          <p:nvPr/>
        </p:nvCxnSpPr>
        <p:spPr bwMode="auto">
          <a:xfrm flipH="1" flipV="1">
            <a:off x="8066492" y="3429000"/>
            <a:ext cx="527113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7"/>
          <p:cNvCxnSpPr>
            <a:cxnSpLocks noChangeShapeType="1"/>
          </p:cNvCxnSpPr>
          <p:nvPr/>
        </p:nvCxnSpPr>
        <p:spPr bwMode="auto">
          <a:xfrm flipV="1">
            <a:off x="60156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7"/>
          <p:cNvCxnSpPr>
            <a:cxnSpLocks noChangeShapeType="1"/>
          </p:cNvCxnSpPr>
          <p:nvPr/>
        </p:nvCxnSpPr>
        <p:spPr bwMode="auto">
          <a:xfrm flipH="1" flipV="1">
            <a:off x="74101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7"/>
          <p:cNvCxnSpPr>
            <a:cxnSpLocks noChangeShapeType="1"/>
          </p:cNvCxnSpPr>
          <p:nvPr/>
        </p:nvCxnSpPr>
        <p:spPr bwMode="auto">
          <a:xfrm flipV="1">
            <a:off x="161348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7"/>
          <p:cNvCxnSpPr>
            <a:cxnSpLocks noChangeShapeType="1"/>
          </p:cNvCxnSpPr>
          <p:nvPr/>
        </p:nvCxnSpPr>
        <p:spPr bwMode="auto">
          <a:xfrm flipH="1" flipV="1">
            <a:off x="175293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7"/>
          <p:cNvCxnSpPr>
            <a:cxnSpLocks noChangeShapeType="1"/>
          </p:cNvCxnSpPr>
          <p:nvPr/>
        </p:nvCxnSpPr>
        <p:spPr bwMode="auto">
          <a:xfrm flipV="1">
            <a:off x="2701558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7"/>
          <p:cNvCxnSpPr>
            <a:cxnSpLocks noChangeShapeType="1"/>
          </p:cNvCxnSpPr>
          <p:nvPr/>
        </p:nvCxnSpPr>
        <p:spPr bwMode="auto">
          <a:xfrm flipH="1" flipV="1">
            <a:off x="2841010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7"/>
          <p:cNvCxnSpPr>
            <a:cxnSpLocks noChangeShapeType="1"/>
          </p:cNvCxnSpPr>
          <p:nvPr/>
        </p:nvCxnSpPr>
        <p:spPr bwMode="auto">
          <a:xfrm flipV="1">
            <a:off x="423231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7"/>
          <p:cNvCxnSpPr>
            <a:cxnSpLocks noChangeShapeType="1"/>
          </p:cNvCxnSpPr>
          <p:nvPr/>
        </p:nvCxnSpPr>
        <p:spPr bwMode="auto">
          <a:xfrm flipH="1" flipV="1">
            <a:off x="437176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17"/>
          <p:cNvCxnSpPr>
            <a:cxnSpLocks noChangeShapeType="1"/>
          </p:cNvCxnSpPr>
          <p:nvPr/>
        </p:nvCxnSpPr>
        <p:spPr bwMode="auto">
          <a:xfrm flipV="1">
            <a:off x="564395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H="1" flipV="1">
            <a:off x="578340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7"/>
          <p:cNvCxnSpPr>
            <a:cxnSpLocks noChangeShapeType="1"/>
          </p:cNvCxnSpPr>
          <p:nvPr/>
        </p:nvCxnSpPr>
        <p:spPr bwMode="auto">
          <a:xfrm flipV="1">
            <a:off x="6609403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17"/>
          <p:cNvCxnSpPr>
            <a:cxnSpLocks noChangeShapeType="1"/>
          </p:cNvCxnSpPr>
          <p:nvPr/>
        </p:nvCxnSpPr>
        <p:spPr bwMode="auto">
          <a:xfrm flipH="1" flipV="1">
            <a:off x="6748855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17"/>
          <p:cNvCxnSpPr>
            <a:cxnSpLocks noChangeShapeType="1"/>
          </p:cNvCxnSpPr>
          <p:nvPr/>
        </p:nvCxnSpPr>
        <p:spPr bwMode="auto">
          <a:xfrm flipV="1">
            <a:off x="7501940" y="4517769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7"/>
          <p:cNvCxnSpPr>
            <a:cxnSpLocks noChangeShapeType="1"/>
          </p:cNvCxnSpPr>
          <p:nvPr/>
        </p:nvCxnSpPr>
        <p:spPr bwMode="auto">
          <a:xfrm flipH="1" flipV="1">
            <a:off x="7625666" y="4496031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7"/>
          <p:cNvCxnSpPr>
            <a:cxnSpLocks noChangeShapeType="1"/>
          </p:cNvCxnSpPr>
          <p:nvPr/>
        </p:nvCxnSpPr>
        <p:spPr bwMode="auto">
          <a:xfrm flipV="1">
            <a:off x="8471501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17"/>
          <p:cNvCxnSpPr>
            <a:cxnSpLocks noChangeShapeType="1"/>
          </p:cNvCxnSpPr>
          <p:nvPr/>
        </p:nvCxnSpPr>
        <p:spPr bwMode="auto">
          <a:xfrm flipH="1" flipV="1">
            <a:off x="8610953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859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in this Chapter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The world in a problem is represented by </a:t>
            </a:r>
            <a:r>
              <a:rPr lang="en-US" altLang="zh-TW" i="1" dirty="0">
                <a:solidFill>
                  <a:srgbClr val="00B050"/>
                </a:solidFill>
                <a:latin typeface="+mj-lt"/>
              </a:rPr>
              <a:t>states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problem</a:t>
            </a:r>
            <a:r>
              <a:rPr lang="zh-TW" altLang="en-US" dirty="0"/>
              <a:t>的呈現由</a:t>
            </a:r>
            <a:r>
              <a:rPr lang="en-US" altLang="zh-TW" dirty="0"/>
              <a:t>states</a:t>
            </a:r>
            <a:r>
              <a:rPr lang="zh-TW" altLang="en-US" dirty="0"/>
              <a:t>代表</a:t>
            </a:r>
            <a:endParaRPr lang="en-US" altLang="zh-TW" dirty="0"/>
          </a:p>
          <a:p>
            <a:r>
              <a:rPr lang="en-US" altLang="zh-TW" dirty="0"/>
              <a:t>An </a:t>
            </a:r>
            <a:r>
              <a:rPr lang="en-US" altLang="zh-TW" i="1" dirty="0">
                <a:solidFill>
                  <a:srgbClr val="00B050"/>
                </a:solidFill>
                <a:latin typeface="+mj-lt"/>
              </a:rPr>
              <a:t>action</a:t>
            </a:r>
            <a:r>
              <a:rPr lang="en-US" altLang="zh-TW" dirty="0"/>
              <a:t> can change one state into another state.</a:t>
            </a:r>
          </a:p>
          <a:p>
            <a:pPr marL="200025" lvl="1" indent="0">
              <a:buNone/>
            </a:pPr>
            <a:r>
              <a:rPr lang="en-US" altLang="zh-TW" dirty="0"/>
              <a:t>Action</a:t>
            </a:r>
            <a:r>
              <a:rPr lang="zh-TW" altLang="en-US" dirty="0"/>
              <a:t>可以將結果從</a:t>
            </a:r>
            <a:r>
              <a:rPr lang="en-US" altLang="zh-TW" dirty="0"/>
              <a:t>A</a:t>
            </a:r>
            <a:r>
              <a:rPr lang="zh-TW" altLang="en-US" dirty="0"/>
              <a:t>狀態</a:t>
            </a:r>
            <a:r>
              <a:rPr lang="en-US" altLang="zh-TW" dirty="0"/>
              <a:t>=&gt;B</a:t>
            </a:r>
            <a:r>
              <a:rPr lang="zh-TW" altLang="en-US" dirty="0"/>
              <a:t>狀態</a:t>
            </a:r>
            <a:endParaRPr lang="en-US" altLang="zh-TW" dirty="0"/>
          </a:p>
          <a:p>
            <a:r>
              <a:rPr lang="en-US" altLang="zh-TW" dirty="0"/>
              <a:t>The final state that we want to achieve is the </a:t>
            </a:r>
            <a:r>
              <a:rPr lang="en-US" altLang="zh-TW" i="1" dirty="0">
                <a:solidFill>
                  <a:srgbClr val="00B050"/>
                </a:solidFill>
                <a:latin typeface="+mj-lt"/>
              </a:rPr>
              <a:t>goal</a:t>
            </a:r>
            <a:r>
              <a:rPr lang="en-US" altLang="zh-TW" dirty="0"/>
              <a:t> state.</a:t>
            </a:r>
          </a:p>
          <a:p>
            <a:pPr marL="200025" lvl="1" indent="0">
              <a:buNone/>
            </a:pPr>
            <a:r>
              <a:rPr lang="zh-TW" altLang="en-US" dirty="0"/>
              <a:t>最後的結果</a:t>
            </a:r>
            <a:r>
              <a:rPr lang="en-US" altLang="zh-TW" dirty="0"/>
              <a:t>(</a:t>
            </a:r>
            <a:r>
              <a:rPr lang="zh-TW" altLang="en-US" dirty="0"/>
              <a:t>狀態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goal state</a:t>
            </a:r>
          </a:p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00B050"/>
                </a:solidFill>
                <a:latin typeface="+mj-lt"/>
              </a:rPr>
              <a:t>solution</a:t>
            </a:r>
            <a:r>
              <a:rPr lang="en-US" altLang="zh-TW" dirty="0"/>
              <a:t> can be a sequence of actions.</a:t>
            </a:r>
          </a:p>
          <a:p>
            <a:pPr marL="200025" lvl="1" indent="0">
              <a:buNone/>
            </a:pPr>
            <a:r>
              <a:rPr lang="en-US" altLang="zh-TW" dirty="0"/>
              <a:t>solution</a:t>
            </a:r>
            <a:r>
              <a:rPr lang="zh-TW" altLang="en-US" dirty="0"/>
              <a:t>可以是一連串接續的</a:t>
            </a:r>
            <a:r>
              <a:rPr lang="en-US" altLang="zh-TW" dirty="0"/>
              <a:t>action(</a:t>
            </a:r>
            <a:r>
              <a:rPr lang="zh-TW" altLang="en-US" dirty="0"/>
              <a:t>從頭到尾的</a:t>
            </a:r>
            <a:r>
              <a:rPr lang="en-US" altLang="zh-TW" dirty="0"/>
              <a:t>states)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dirty="0">
                <a:solidFill>
                  <a:schemeClr val="accent6"/>
                </a:solidFill>
              </a:rPr>
              <a:t>optimal</a:t>
            </a:r>
            <a:r>
              <a:rPr lang="en-US" altLang="zh-TW" dirty="0"/>
              <a:t> solution is the solution with the </a:t>
            </a:r>
            <a:r>
              <a:rPr lang="en-US" altLang="zh-TW" dirty="0">
                <a:solidFill>
                  <a:schemeClr val="accent6"/>
                </a:solidFill>
              </a:rPr>
              <a:t>least cost </a:t>
            </a:r>
            <a:r>
              <a:rPr lang="en-US" altLang="zh-TW" dirty="0"/>
              <a:t>(such as least actions)</a:t>
            </a:r>
          </a:p>
          <a:p>
            <a:pPr marL="200025" lvl="1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optimal</a:t>
            </a:r>
            <a:r>
              <a:rPr lang="zh-TW" altLang="en-US" dirty="0"/>
              <a:t>：最佳解</a:t>
            </a:r>
            <a:r>
              <a:rPr lang="en-US" altLang="zh-TW" dirty="0"/>
              <a:t>(</a:t>
            </a:r>
            <a:r>
              <a:rPr lang="zh-TW" altLang="en-US" dirty="0"/>
              <a:t>成本最低者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66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Tree Search Example</a:t>
            </a:r>
            <a:endParaRPr lang="en-US" altLang="zh-TW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D11-DC43-4DA5-A971-5B323D3088ED}" type="slidenum">
              <a:rPr lang="zh-TW" altLang="en-US" smtClean="0"/>
              <a:pPr/>
              <a:t>40</a:t>
            </a:fld>
            <a:endParaRPr lang="en-US" altLang="zh-TW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131950" y="1909956"/>
            <a:ext cx="925820" cy="457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263120" y="2971800"/>
            <a:ext cx="940728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Sibiu</a:t>
            </a:r>
          </a:p>
        </p:txBody>
      </p:sp>
      <p:cxnSp>
        <p:nvCxnSpPr>
          <p:cNvPr id="26633" name="AutoShape 9"/>
          <p:cNvCxnSpPr>
            <a:cxnSpLocks noChangeShapeType="1"/>
            <a:stCxn id="26631" idx="0"/>
            <a:endCxn id="26630" idx="4"/>
          </p:cNvCxnSpPr>
          <p:nvPr/>
        </p:nvCxnSpPr>
        <p:spPr bwMode="auto">
          <a:xfrm flipV="1">
            <a:off x="2733484" y="2367156"/>
            <a:ext cx="1861376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11"/>
          <p:cNvCxnSpPr>
            <a:cxnSpLocks noChangeShapeType="1"/>
            <a:stCxn id="23" idx="0"/>
            <a:endCxn id="26630" idx="4"/>
          </p:cNvCxnSpPr>
          <p:nvPr/>
        </p:nvCxnSpPr>
        <p:spPr bwMode="auto">
          <a:xfrm flipH="1" flipV="1">
            <a:off x="4594860" y="2367156"/>
            <a:ext cx="3471632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4" idx="0"/>
            <a:endCxn id="26631" idx="4"/>
          </p:cNvCxnSpPr>
          <p:nvPr/>
        </p:nvCxnSpPr>
        <p:spPr bwMode="auto">
          <a:xfrm flipV="1">
            <a:off x="753071" y="3429000"/>
            <a:ext cx="1980413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7" idx="0"/>
            <a:endCxn id="26631" idx="4"/>
          </p:cNvCxnSpPr>
          <p:nvPr/>
        </p:nvCxnSpPr>
        <p:spPr bwMode="auto">
          <a:xfrm flipV="1">
            <a:off x="1752937" y="3429000"/>
            <a:ext cx="980547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35" idx="0"/>
            <a:endCxn id="26631" idx="4"/>
          </p:cNvCxnSpPr>
          <p:nvPr/>
        </p:nvCxnSpPr>
        <p:spPr bwMode="auto">
          <a:xfrm flipH="1" flipV="1">
            <a:off x="2733484" y="3429000"/>
            <a:ext cx="82528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19"/>
          <p:cNvCxnSpPr>
            <a:cxnSpLocks noChangeShapeType="1"/>
            <a:stCxn id="22" idx="0"/>
            <a:endCxn id="26630" idx="4"/>
          </p:cNvCxnSpPr>
          <p:nvPr/>
        </p:nvCxnSpPr>
        <p:spPr bwMode="auto">
          <a:xfrm flipH="1" flipV="1">
            <a:off x="4594860" y="2367156"/>
            <a:ext cx="1593098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355644" y="2971800"/>
            <a:ext cx="1664628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Timisoara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7452320" y="2971800"/>
            <a:ext cx="1228344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Zerind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90525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238129" y="4096033"/>
            <a:ext cx="1029615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Fagaras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356167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3364279" y="4096033"/>
            <a:ext cx="192780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Rimniou</a:t>
            </a:r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Vilcea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7263120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8133760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403342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6247104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Lugoj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47" idx="0"/>
            <a:endCxn id="26631" idx="4"/>
          </p:cNvCxnSpPr>
          <p:nvPr/>
        </p:nvCxnSpPr>
        <p:spPr bwMode="auto">
          <a:xfrm flipH="1" flipV="1">
            <a:off x="2733484" y="3429000"/>
            <a:ext cx="1594696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7"/>
          <p:cNvCxnSpPr>
            <a:cxnSpLocks noChangeShapeType="1"/>
            <a:stCxn id="50" idx="0"/>
            <a:endCxn id="22" idx="4"/>
          </p:cNvCxnSpPr>
          <p:nvPr/>
        </p:nvCxnSpPr>
        <p:spPr bwMode="auto">
          <a:xfrm flipV="1">
            <a:off x="5765888" y="3429000"/>
            <a:ext cx="422070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  <a:stCxn id="51" idx="0"/>
            <a:endCxn id="22" idx="4"/>
          </p:cNvCxnSpPr>
          <p:nvPr/>
        </p:nvCxnSpPr>
        <p:spPr bwMode="auto">
          <a:xfrm flipH="1" flipV="1">
            <a:off x="6187958" y="3429000"/>
            <a:ext cx="518991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7"/>
          <p:cNvCxnSpPr>
            <a:cxnSpLocks noChangeShapeType="1"/>
            <a:stCxn id="48" idx="0"/>
            <a:endCxn id="23" idx="4"/>
          </p:cNvCxnSpPr>
          <p:nvPr/>
        </p:nvCxnSpPr>
        <p:spPr bwMode="auto">
          <a:xfrm flipV="1">
            <a:off x="7625666" y="3429000"/>
            <a:ext cx="440826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7"/>
          <p:cNvCxnSpPr>
            <a:cxnSpLocks noChangeShapeType="1"/>
            <a:stCxn id="49" idx="0"/>
            <a:endCxn id="23" idx="4"/>
          </p:cNvCxnSpPr>
          <p:nvPr/>
        </p:nvCxnSpPr>
        <p:spPr bwMode="auto">
          <a:xfrm flipH="1" flipV="1">
            <a:off x="8066492" y="3429000"/>
            <a:ext cx="527113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7"/>
          <p:cNvCxnSpPr>
            <a:cxnSpLocks noChangeShapeType="1"/>
          </p:cNvCxnSpPr>
          <p:nvPr/>
        </p:nvCxnSpPr>
        <p:spPr bwMode="auto">
          <a:xfrm flipV="1">
            <a:off x="60156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7"/>
          <p:cNvCxnSpPr>
            <a:cxnSpLocks noChangeShapeType="1"/>
          </p:cNvCxnSpPr>
          <p:nvPr/>
        </p:nvCxnSpPr>
        <p:spPr bwMode="auto">
          <a:xfrm flipH="1" flipV="1">
            <a:off x="74101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7"/>
          <p:cNvCxnSpPr>
            <a:cxnSpLocks noChangeShapeType="1"/>
          </p:cNvCxnSpPr>
          <p:nvPr/>
        </p:nvCxnSpPr>
        <p:spPr bwMode="auto">
          <a:xfrm flipV="1">
            <a:off x="161348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7"/>
          <p:cNvCxnSpPr>
            <a:cxnSpLocks noChangeShapeType="1"/>
          </p:cNvCxnSpPr>
          <p:nvPr/>
        </p:nvCxnSpPr>
        <p:spPr bwMode="auto">
          <a:xfrm flipH="1" flipV="1">
            <a:off x="175293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7"/>
          <p:cNvCxnSpPr>
            <a:cxnSpLocks noChangeShapeType="1"/>
          </p:cNvCxnSpPr>
          <p:nvPr/>
        </p:nvCxnSpPr>
        <p:spPr bwMode="auto">
          <a:xfrm flipV="1">
            <a:off x="2701558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7"/>
          <p:cNvCxnSpPr>
            <a:cxnSpLocks noChangeShapeType="1"/>
          </p:cNvCxnSpPr>
          <p:nvPr/>
        </p:nvCxnSpPr>
        <p:spPr bwMode="auto">
          <a:xfrm flipH="1" flipV="1">
            <a:off x="2841010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7"/>
          <p:cNvCxnSpPr>
            <a:cxnSpLocks noChangeShapeType="1"/>
          </p:cNvCxnSpPr>
          <p:nvPr/>
        </p:nvCxnSpPr>
        <p:spPr bwMode="auto">
          <a:xfrm flipV="1">
            <a:off x="423231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7"/>
          <p:cNvCxnSpPr>
            <a:cxnSpLocks noChangeShapeType="1"/>
          </p:cNvCxnSpPr>
          <p:nvPr/>
        </p:nvCxnSpPr>
        <p:spPr bwMode="auto">
          <a:xfrm flipH="1" flipV="1">
            <a:off x="437176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17"/>
          <p:cNvCxnSpPr>
            <a:cxnSpLocks noChangeShapeType="1"/>
          </p:cNvCxnSpPr>
          <p:nvPr/>
        </p:nvCxnSpPr>
        <p:spPr bwMode="auto">
          <a:xfrm flipV="1">
            <a:off x="564395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H="1" flipV="1">
            <a:off x="578340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7"/>
          <p:cNvCxnSpPr>
            <a:cxnSpLocks noChangeShapeType="1"/>
          </p:cNvCxnSpPr>
          <p:nvPr/>
        </p:nvCxnSpPr>
        <p:spPr bwMode="auto">
          <a:xfrm flipV="1">
            <a:off x="6609403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17"/>
          <p:cNvCxnSpPr>
            <a:cxnSpLocks noChangeShapeType="1"/>
          </p:cNvCxnSpPr>
          <p:nvPr/>
        </p:nvCxnSpPr>
        <p:spPr bwMode="auto">
          <a:xfrm flipH="1" flipV="1">
            <a:off x="6748855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17"/>
          <p:cNvCxnSpPr>
            <a:cxnSpLocks noChangeShapeType="1"/>
          </p:cNvCxnSpPr>
          <p:nvPr/>
        </p:nvCxnSpPr>
        <p:spPr bwMode="auto">
          <a:xfrm flipV="1">
            <a:off x="7501940" y="4517769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7"/>
          <p:cNvCxnSpPr>
            <a:cxnSpLocks noChangeShapeType="1"/>
          </p:cNvCxnSpPr>
          <p:nvPr/>
        </p:nvCxnSpPr>
        <p:spPr bwMode="auto">
          <a:xfrm flipH="1" flipV="1">
            <a:off x="7625666" y="4496031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7"/>
          <p:cNvCxnSpPr>
            <a:cxnSpLocks noChangeShapeType="1"/>
          </p:cNvCxnSpPr>
          <p:nvPr/>
        </p:nvCxnSpPr>
        <p:spPr bwMode="auto">
          <a:xfrm flipV="1">
            <a:off x="8471501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17"/>
          <p:cNvCxnSpPr>
            <a:cxnSpLocks noChangeShapeType="1"/>
          </p:cNvCxnSpPr>
          <p:nvPr/>
        </p:nvCxnSpPr>
        <p:spPr bwMode="auto">
          <a:xfrm flipH="1" flipV="1">
            <a:off x="8610953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2344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Tree Search Example</a:t>
            </a:r>
            <a:endParaRPr lang="en-US" altLang="zh-TW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D11-DC43-4DA5-A971-5B323D3088ED}" type="slidenum">
              <a:rPr lang="zh-TW" altLang="en-US" smtClean="0"/>
              <a:pPr/>
              <a:t>41</a:t>
            </a:fld>
            <a:endParaRPr lang="en-US" altLang="zh-TW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131950" y="1909956"/>
            <a:ext cx="925820" cy="457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263120" y="2971800"/>
            <a:ext cx="940728" cy="457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Sibiu</a:t>
            </a:r>
          </a:p>
        </p:txBody>
      </p:sp>
      <p:cxnSp>
        <p:nvCxnSpPr>
          <p:cNvPr id="26633" name="AutoShape 9"/>
          <p:cNvCxnSpPr>
            <a:cxnSpLocks noChangeShapeType="1"/>
            <a:stCxn id="26631" idx="0"/>
            <a:endCxn id="26630" idx="4"/>
          </p:cNvCxnSpPr>
          <p:nvPr/>
        </p:nvCxnSpPr>
        <p:spPr bwMode="auto">
          <a:xfrm flipV="1">
            <a:off x="2733484" y="2367156"/>
            <a:ext cx="1861376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11"/>
          <p:cNvCxnSpPr>
            <a:cxnSpLocks noChangeShapeType="1"/>
            <a:stCxn id="23" idx="0"/>
            <a:endCxn id="26630" idx="4"/>
          </p:cNvCxnSpPr>
          <p:nvPr/>
        </p:nvCxnSpPr>
        <p:spPr bwMode="auto">
          <a:xfrm flipH="1" flipV="1">
            <a:off x="4594860" y="2367156"/>
            <a:ext cx="3471632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4" idx="0"/>
            <a:endCxn id="26631" idx="4"/>
          </p:cNvCxnSpPr>
          <p:nvPr/>
        </p:nvCxnSpPr>
        <p:spPr bwMode="auto">
          <a:xfrm flipV="1">
            <a:off x="753071" y="3429000"/>
            <a:ext cx="1980413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7" idx="0"/>
            <a:endCxn id="26631" idx="4"/>
          </p:cNvCxnSpPr>
          <p:nvPr/>
        </p:nvCxnSpPr>
        <p:spPr bwMode="auto">
          <a:xfrm flipV="1">
            <a:off x="1752937" y="3429000"/>
            <a:ext cx="980547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35" idx="0"/>
            <a:endCxn id="26631" idx="4"/>
          </p:cNvCxnSpPr>
          <p:nvPr/>
        </p:nvCxnSpPr>
        <p:spPr bwMode="auto">
          <a:xfrm flipH="1" flipV="1">
            <a:off x="2733484" y="3429000"/>
            <a:ext cx="82528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19"/>
          <p:cNvCxnSpPr>
            <a:cxnSpLocks noChangeShapeType="1"/>
            <a:stCxn id="22" idx="0"/>
            <a:endCxn id="26630" idx="4"/>
          </p:cNvCxnSpPr>
          <p:nvPr/>
        </p:nvCxnSpPr>
        <p:spPr bwMode="auto">
          <a:xfrm flipH="1" flipV="1">
            <a:off x="4594860" y="2367156"/>
            <a:ext cx="1593098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355644" y="2971800"/>
            <a:ext cx="1664628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Timisoara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7452320" y="2971800"/>
            <a:ext cx="1228344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Zerind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90525" y="4096033"/>
            <a:ext cx="725091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238129" y="4096033"/>
            <a:ext cx="1029615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Fagaras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356167" y="4096033"/>
            <a:ext cx="919689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3364279" y="4096033"/>
            <a:ext cx="1927801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Rimniou</a:t>
            </a:r>
            <a:r>
              <a:rPr lang="en-US" altLang="zh-TW" i="1" dirty="0">
                <a:latin typeface="Bookman Old Style" panose="02050604050505020204" pitchFamily="18" charset="0"/>
              </a:rPr>
              <a:t> </a:t>
            </a:r>
            <a:r>
              <a:rPr lang="en-US" altLang="zh-TW" i="1" dirty="0" err="1">
                <a:latin typeface="Bookman Old Style" panose="02050604050505020204" pitchFamily="18" charset="0"/>
              </a:rPr>
              <a:t>Vilcea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7263120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8133760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403342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6247104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Lugoj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47" idx="0"/>
            <a:endCxn id="26631" idx="4"/>
          </p:cNvCxnSpPr>
          <p:nvPr/>
        </p:nvCxnSpPr>
        <p:spPr bwMode="auto">
          <a:xfrm flipH="1" flipV="1">
            <a:off x="2733484" y="3429000"/>
            <a:ext cx="1594696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7"/>
          <p:cNvCxnSpPr>
            <a:cxnSpLocks noChangeShapeType="1"/>
            <a:stCxn id="50" idx="0"/>
            <a:endCxn id="22" idx="4"/>
          </p:cNvCxnSpPr>
          <p:nvPr/>
        </p:nvCxnSpPr>
        <p:spPr bwMode="auto">
          <a:xfrm flipV="1">
            <a:off x="5765888" y="3429000"/>
            <a:ext cx="422070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  <a:stCxn id="51" idx="0"/>
            <a:endCxn id="22" idx="4"/>
          </p:cNvCxnSpPr>
          <p:nvPr/>
        </p:nvCxnSpPr>
        <p:spPr bwMode="auto">
          <a:xfrm flipH="1" flipV="1">
            <a:off x="6187958" y="3429000"/>
            <a:ext cx="518991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7"/>
          <p:cNvCxnSpPr>
            <a:cxnSpLocks noChangeShapeType="1"/>
            <a:stCxn id="48" idx="0"/>
            <a:endCxn id="23" idx="4"/>
          </p:cNvCxnSpPr>
          <p:nvPr/>
        </p:nvCxnSpPr>
        <p:spPr bwMode="auto">
          <a:xfrm flipV="1">
            <a:off x="7625666" y="3429000"/>
            <a:ext cx="440826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7"/>
          <p:cNvCxnSpPr>
            <a:cxnSpLocks noChangeShapeType="1"/>
            <a:stCxn id="49" idx="0"/>
            <a:endCxn id="23" idx="4"/>
          </p:cNvCxnSpPr>
          <p:nvPr/>
        </p:nvCxnSpPr>
        <p:spPr bwMode="auto">
          <a:xfrm flipH="1" flipV="1">
            <a:off x="8066492" y="3429000"/>
            <a:ext cx="527113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7"/>
          <p:cNvCxnSpPr>
            <a:cxnSpLocks noChangeShapeType="1"/>
          </p:cNvCxnSpPr>
          <p:nvPr/>
        </p:nvCxnSpPr>
        <p:spPr bwMode="auto">
          <a:xfrm flipV="1">
            <a:off x="60156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7"/>
          <p:cNvCxnSpPr>
            <a:cxnSpLocks noChangeShapeType="1"/>
          </p:cNvCxnSpPr>
          <p:nvPr/>
        </p:nvCxnSpPr>
        <p:spPr bwMode="auto">
          <a:xfrm flipH="1" flipV="1">
            <a:off x="74101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7"/>
          <p:cNvCxnSpPr>
            <a:cxnSpLocks noChangeShapeType="1"/>
          </p:cNvCxnSpPr>
          <p:nvPr/>
        </p:nvCxnSpPr>
        <p:spPr bwMode="auto">
          <a:xfrm flipV="1">
            <a:off x="161348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7"/>
          <p:cNvCxnSpPr>
            <a:cxnSpLocks noChangeShapeType="1"/>
          </p:cNvCxnSpPr>
          <p:nvPr/>
        </p:nvCxnSpPr>
        <p:spPr bwMode="auto">
          <a:xfrm flipH="1" flipV="1">
            <a:off x="175293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7"/>
          <p:cNvCxnSpPr>
            <a:cxnSpLocks noChangeShapeType="1"/>
          </p:cNvCxnSpPr>
          <p:nvPr/>
        </p:nvCxnSpPr>
        <p:spPr bwMode="auto">
          <a:xfrm flipV="1">
            <a:off x="2701558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7"/>
          <p:cNvCxnSpPr>
            <a:cxnSpLocks noChangeShapeType="1"/>
          </p:cNvCxnSpPr>
          <p:nvPr/>
        </p:nvCxnSpPr>
        <p:spPr bwMode="auto">
          <a:xfrm flipH="1" flipV="1">
            <a:off x="2841010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7"/>
          <p:cNvCxnSpPr>
            <a:cxnSpLocks noChangeShapeType="1"/>
          </p:cNvCxnSpPr>
          <p:nvPr/>
        </p:nvCxnSpPr>
        <p:spPr bwMode="auto">
          <a:xfrm flipV="1">
            <a:off x="423231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7"/>
          <p:cNvCxnSpPr>
            <a:cxnSpLocks noChangeShapeType="1"/>
          </p:cNvCxnSpPr>
          <p:nvPr/>
        </p:nvCxnSpPr>
        <p:spPr bwMode="auto">
          <a:xfrm flipH="1" flipV="1">
            <a:off x="437176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17"/>
          <p:cNvCxnSpPr>
            <a:cxnSpLocks noChangeShapeType="1"/>
          </p:cNvCxnSpPr>
          <p:nvPr/>
        </p:nvCxnSpPr>
        <p:spPr bwMode="auto">
          <a:xfrm flipV="1">
            <a:off x="564395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H="1" flipV="1">
            <a:off x="578340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7"/>
          <p:cNvCxnSpPr>
            <a:cxnSpLocks noChangeShapeType="1"/>
          </p:cNvCxnSpPr>
          <p:nvPr/>
        </p:nvCxnSpPr>
        <p:spPr bwMode="auto">
          <a:xfrm flipV="1">
            <a:off x="6609403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17"/>
          <p:cNvCxnSpPr>
            <a:cxnSpLocks noChangeShapeType="1"/>
          </p:cNvCxnSpPr>
          <p:nvPr/>
        </p:nvCxnSpPr>
        <p:spPr bwMode="auto">
          <a:xfrm flipH="1" flipV="1">
            <a:off x="6748855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17"/>
          <p:cNvCxnSpPr>
            <a:cxnSpLocks noChangeShapeType="1"/>
          </p:cNvCxnSpPr>
          <p:nvPr/>
        </p:nvCxnSpPr>
        <p:spPr bwMode="auto">
          <a:xfrm flipV="1">
            <a:off x="7501940" y="4517769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7"/>
          <p:cNvCxnSpPr>
            <a:cxnSpLocks noChangeShapeType="1"/>
          </p:cNvCxnSpPr>
          <p:nvPr/>
        </p:nvCxnSpPr>
        <p:spPr bwMode="auto">
          <a:xfrm flipH="1" flipV="1">
            <a:off x="7625666" y="4496031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7"/>
          <p:cNvCxnSpPr>
            <a:cxnSpLocks noChangeShapeType="1"/>
          </p:cNvCxnSpPr>
          <p:nvPr/>
        </p:nvCxnSpPr>
        <p:spPr bwMode="auto">
          <a:xfrm flipV="1">
            <a:off x="8471501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17"/>
          <p:cNvCxnSpPr>
            <a:cxnSpLocks noChangeShapeType="1"/>
          </p:cNvCxnSpPr>
          <p:nvPr/>
        </p:nvCxnSpPr>
        <p:spPr bwMode="auto">
          <a:xfrm flipH="1" flipV="1">
            <a:off x="8610953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706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Finding Solution by</a:t>
            </a:r>
            <a:br>
              <a:rPr lang="en-US" altLang="zh-TW" dirty="0"/>
            </a:br>
            <a:r>
              <a:rPr lang="en-US" altLang="zh-TW" dirty="0"/>
              <a:t>Tree Search Algorithms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cap="small" dirty="0">
                <a:solidFill>
                  <a:schemeClr val="accent6"/>
                </a:solidFill>
                <a:latin typeface="+mj-lt"/>
              </a:rPr>
              <a:t>Successor(</a:t>
            </a:r>
            <a:r>
              <a:rPr lang="en-US" altLang="zh-TW" i="1" dirty="0">
                <a:solidFill>
                  <a:schemeClr val="accent6"/>
                </a:solidFill>
                <a:latin typeface="+mj-lt"/>
              </a:rPr>
              <a:t>x</a:t>
            </a:r>
            <a:r>
              <a:rPr lang="en-US" altLang="zh-TW" cap="small" dirty="0">
                <a:solidFill>
                  <a:schemeClr val="accent6"/>
                </a:solidFill>
                <a:latin typeface="+mj-lt"/>
              </a:rPr>
              <a:t>)</a:t>
            </a:r>
            <a:r>
              <a:rPr lang="en-US" altLang="zh-TW" dirty="0"/>
              <a:t> function defines all legal actions for a given state </a:t>
            </a:r>
            <a:r>
              <a:rPr lang="en-US" altLang="zh-TW" i="1" dirty="0">
                <a:latin typeface="+mj-lt"/>
              </a:rPr>
              <a:t>x</a:t>
            </a:r>
            <a:r>
              <a:rPr lang="en-US" altLang="zh-TW" dirty="0"/>
              <a:t>.</a:t>
            </a:r>
          </a:p>
          <a:p>
            <a:pPr marL="200025" lvl="1" indent="0">
              <a:buNone/>
            </a:pPr>
            <a:r>
              <a:rPr lang="zh-TW" altLang="en-US" dirty="0"/>
              <a:t>：輸入一狀態，獲得子狀態</a:t>
            </a:r>
            <a:r>
              <a:rPr lang="en-US" altLang="zh-TW" dirty="0"/>
              <a:t>(A</a:t>
            </a:r>
            <a:r>
              <a:rPr lang="zh-TW" altLang="en-US" dirty="0"/>
              <a:t>狀態可轉移至那些狀態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Which also defines the set of children of a node</a:t>
            </a:r>
          </a:p>
          <a:p>
            <a:r>
              <a:rPr lang="en-US" altLang="zh-TW" dirty="0"/>
              <a:t>A </a:t>
            </a:r>
            <a:r>
              <a:rPr lang="en-US" altLang="zh-TW" i="1" dirty="0">
                <a:solidFill>
                  <a:srgbClr val="00B050"/>
                </a:solidFill>
                <a:latin typeface="+mj-lt"/>
              </a:rPr>
              <a:t>fringe</a:t>
            </a:r>
            <a:r>
              <a:rPr lang="en-US" altLang="zh-TW" dirty="0"/>
              <a:t> is used to store nodes that are found and waiting to be visited during the tree search.</a:t>
            </a:r>
          </a:p>
          <a:p>
            <a:pPr marL="200025" lvl="1" indent="0">
              <a:buNone/>
            </a:pPr>
            <a:r>
              <a:rPr lang="zh-TW" altLang="en-US" dirty="0"/>
              <a:t>：存放接下來的所有狀態</a:t>
            </a:r>
            <a:endParaRPr lang="en-US" altLang="zh-TW" dirty="0"/>
          </a:p>
          <a:p>
            <a:pPr lvl="1"/>
            <a:r>
              <a:rPr lang="en-US" altLang="zh-TW" dirty="0"/>
              <a:t>When the fringe is a </a:t>
            </a:r>
            <a:r>
              <a:rPr lang="en-US" altLang="zh-TW" dirty="0">
                <a:highlight>
                  <a:srgbClr val="FFFF00"/>
                </a:highlight>
              </a:rPr>
              <a:t>stack</a:t>
            </a:r>
            <a:r>
              <a:rPr lang="en-US" altLang="zh-TW" dirty="0"/>
              <a:t>, it is </a:t>
            </a:r>
            <a:r>
              <a:rPr lang="en-US" altLang="zh-TW" dirty="0">
                <a:highlight>
                  <a:srgbClr val="FFFF00"/>
                </a:highlight>
              </a:rPr>
              <a:t>depth-first search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When the fringe is a </a:t>
            </a:r>
            <a:r>
              <a:rPr lang="en-US" altLang="zh-TW" dirty="0">
                <a:highlight>
                  <a:srgbClr val="FFFF00"/>
                </a:highlight>
              </a:rPr>
              <a:t>queue</a:t>
            </a:r>
            <a:r>
              <a:rPr lang="en-US" altLang="zh-TW" dirty="0"/>
              <a:t>, it is </a:t>
            </a:r>
            <a:r>
              <a:rPr lang="en-US" altLang="zh-TW" dirty="0">
                <a:highlight>
                  <a:srgbClr val="FFFF00"/>
                </a:highlight>
              </a:rPr>
              <a:t>breadth-first search.</a:t>
            </a:r>
          </a:p>
          <a:p>
            <a:pPr lvl="1"/>
            <a:r>
              <a:rPr lang="en-US" altLang="zh-TW" dirty="0"/>
              <a:t>And more…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009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Search Strategies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 search strategy is defined by picking the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order of node expansion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Strategies are evaluated along the following dimensions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completeness</a:t>
            </a:r>
            <a:r>
              <a:rPr lang="en-US" altLang="zh-TW" dirty="0">
                <a:ea typeface="新細明體" panose="02020500000000000000" pitchFamily="18" charset="-120"/>
              </a:rPr>
              <a:t>: does it always find a solution if one exists?</a:t>
            </a:r>
          </a:p>
          <a:p>
            <a:pPr marL="200025" lvl="1" indent="0"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　　　　　　　  如果有解，是否一定找的到</a:t>
            </a:r>
            <a:r>
              <a:rPr lang="en-US" altLang="zh-TW" dirty="0">
                <a:ea typeface="新細明體" panose="02020500000000000000" pitchFamily="18" charset="-120"/>
              </a:rPr>
              <a:t>?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anose="02020500000000000000" pitchFamily="18" charset="-120"/>
              </a:rPr>
              <a:t>time complexity</a:t>
            </a:r>
            <a:r>
              <a:rPr lang="en-US" altLang="zh-TW" sz="2400" dirty="0">
                <a:ea typeface="新細明體" panose="02020500000000000000" pitchFamily="18" charset="-120"/>
              </a:rPr>
              <a:t>: number of nodes generated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anose="02020500000000000000" pitchFamily="18" charset="-120"/>
              </a:rPr>
              <a:t>space complexity</a:t>
            </a:r>
            <a:r>
              <a:rPr lang="en-US" altLang="zh-TW" sz="2400" dirty="0">
                <a:ea typeface="新細明體" panose="02020500000000000000" pitchFamily="18" charset="-120"/>
              </a:rPr>
              <a:t>: maximum number of nodes in memory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anose="02020500000000000000" pitchFamily="18" charset="-120"/>
              </a:rPr>
              <a:t>optimality</a:t>
            </a:r>
            <a:r>
              <a:rPr lang="en-US" altLang="zh-TW" sz="2400" dirty="0">
                <a:ea typeface="新細明體" panose="02020500000000000000" pitchFamily="18" charset="-120"/>
              </a:rPr>
              <a:t>: does it always find a least-cost solution?</a:t>
            </a:r>
          </a:p>
          <a:p>
            <a:pPr marL="200025" lvl="1" indent="0">
              <a:buNone/>
            </a:pPr>
            <a:r>
              <a:rPr lang="zh-TW" altLang="en-US" sz="2400" dirty="0">
                <a:ea typeface="新細明體" panose="02020500000000000000" pitchFamily="18" charset="-120"/>
              </a:rPr>
              <a:t>　　　　　  是否可以找到最佳解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0328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Uninformed</a:t>
            </a:r>
            <a:r>
              <a:rPr lang="en-US" altLang="zh-TW" dirty="0"/>
              <a:t> search strategies use only the information available in the problem definition
(a.k.a. </a:t>
            </a:r>
            <a:r>
              <a:rPr lang="en-US" altLang="zh-TW" i="1" dirty="0">
                <a:solidFill>
                  <a:srgbClr val="7030A0"/>
                </a:solidFill>
              </a:rPr>
              <a:t>blind search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Breadth-first search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Uniform-cost search</a:t>
            </a:r>
          </a:p>
          <a:p>
            <a:pPr lvl="1"/>
            <a:r>
              <a:rPr lang="en-US" altLang="zh-TW" dirty="0"/>
              <a:t>Depth-first search</a:t>
            </a:r>
          </a:p>
          <a:p>
            <a:pPr lvl="1"/>
            <a:r>
              <a:rPr lang="en-US" altLang="zh-TW" dirty="0"/>
              <a:t>Depth-limited search</a:t>
            </a:r>
          </a:p>
          <a:p>
            <a:pPr lvl="1"/>
            <a:r>
              <a:rPr lang="en-US" altLang="zh-TW" dirty="0"/>
              <a:t>Iterative deepening search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DF7-DF13-4888-AFFB-2C755EE64B79}" type="slidenum">
              <a:rPr lang="zh-TW" altLang="en-US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509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Breadth-First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Expand shallowest unexpanded node</a:t>
            </a:r>
          </a:p>
          <a:p>
            <a:r>
              <a:rPr lang="en-US" altLang="zh-TW" i="1" dirty="0"/>
              <a:t>Fringe</a:t>
            </a:r>
            <a:r>
              <a:rPr lang="en-US" altLang="zh-TW" dirty="0"/>
              <a:t> is a FIFO </a:t>
            </a:r>
            <a:r>
              <a:rPr lang="en-US" altLang="zh-TW" dirty="0">
                <a:solidFill>
                  <a:schemeClr val="accent6"/>
                </a:solidFill>
              </a:rPr>
              <a:t>queue</a:t>
            </a:r>
            <a:r>
              <a:rPr lang="en-US" altLang="zh-TW" dirty="0"/>
              <a:t>, i.e., new successors go at end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D11-DC43-4DA5-A971-5B323D3088ED}" type="slidenum">
              <a:rPr lang="zh-TW" altLang="en-US" smtClean="0"/>
              <a:pPr/>
              <a:t>45</a:t>
            </a:fld>
            <a:endParaRPr lang="en-US" altLang="zh-TW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3124200" y="45720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26633" name="AutoShape 9"/>
          <p:cNvCxnSpPr>
            <a:cxnSpLocks noChangeShapeType="1"/>
            <a:stCxn id="26631" idx="7"/>
            <a:endCxn id="26630" idx="3"/>
          </p:cNvCxnSpPr>
          <p:nvPr/>
        </p:nvCxnSpPr>
        <p:spPr bwMode="auto">
          <a:xfrm flipV="1">
            <a:off x="3514725" y="4216400"/>
            <a:ext cx="666750" cy="4064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26635" name="AutoShape 11"/>
          <p:cNvCxnSpPr>
            <a:cxnSpLocks noChangeShapeType="1"/>
            <a:stCxn id="26634" idx="1"/>
            <a:endCxn id="26630" idx="5"/>
          </p:cNvCxnSpPr>
          <p:nvPr/>
        </p:nvCxnSpPr>
        <p:spPr bwMode="auto">
          <a:xfrm flipH="1" flipV="1">
            <a:off x="4505325" y="4216400"/>
            <a:ext cx="742950" cy="4064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24384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26637" name="AutoShape 13"/>
          <p:cNvCxnSpPr>
            <a:cxnSpLocks noChangeShapeType="1"/>
            <a:stCxn id="26636" idx="7"/>
            <a:endCxn id="26631" idx="3"/>
          </p:cNvCxnSpPr>
          <p:nvPr/>
        </p:nvCxnSpPr>
        <p:spPr bwMode="auto">
          <a:xfrm flipV="1">
            <a:off x="2828925" y="4978400"/>
            <a:ext cx="3619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26639" name="AutoShape 15"/>
          <p:cNvCxnSpPr>
            <a:cxnSpLocks noChangeShapeType="1"/>
            <a:stCxn id="26638" idx="1"/>
            <a:endCxn id="26631" idx="5"/>
          </p:cNvCxnSpPr>
          <p:nvPr/>
        </p:nvCxnSpPr>
        <p:spPr bwMode="auto">
          <a:xfrm flipH="1" flipV="1">
            <a:off x="3514725" y="4978400"/>
            <a:ext cx="2857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26641" name="AutoShape 17"/>
          <p:cNvCxnSpPr>
            <a:cxnSpLocks noChangeShapeType="1"/>
            <a:stCxn id="26640" idx="7"/>
            <a:endCxn id="26634" idx="3"/>
          </p:cNvCxnSpPr>
          <p:nvPr/>
        </p:nvCxnSpPr>
        <p:spPr bwMode="auto">
          <a:xfrm flipV="1">
            <a:off x="4962525" y="4978400"/>
            <a:ext cx="2857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58674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26643" name="AutoShape 19"/>
          <p:cNvCxnSpPr>
            <a:cxnSpLocks noChangeShapeType="1"/>
            <a:stCxn id="26642" idx="1"/>
            <a:endCxn id="26634" idx="5"/>
          </p:cNvCxnSpPr>
          <p:nvPr/>
        </p:nvCxnSpPr>
        <p:spPr bwMode="auto">
          <a:xfrm flipH="1" flipV="1">
            <a:off x="5572125" y="4978400"/>
            <a:ext cx="3619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4" name="AutoShape 20"/>
          <p:cNvSpPr>
            <a:spLocks noChangeArrowheads="1"/>
          </p:cNvSpPr>
          <p:nvPr/>
        </p:nvSpPr>
        <p:spPr bwMode="auto">
          <a:xfrm rot="5400000">
            <a:off x="3733800" y="3810000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115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Breadth-First Search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Expand shallowest unexpanded node</a:t>
            </a:r>
          </a:p>
          <a:p>
            <a:r>
              <a:rPr lang="en-US" altLang="zh-TW" i="1" dirty="0"/>
              <a:t>Fringe</a:t>
            </a:r>
            <a:r>
              <a:rPr lang="en-US" altLang="zh-TW" dirty="0"/>
              <a:t> is a FIFO </a:t>
            </a:r>
            <a:r>
              <a:rPr lang="en-US" altLang="zh-TW" dirty="0">
                <a:solidFill>
                  <a:srgbClr val="00B050"/>
                </a:solidFill>
              </a:rPr>
              <a:t>queue</a:t>
            </a:r>
            <a:r>
              <a:rPr lang="en-US" altLang="zh-TW" dirty="0"/>
              <a:t>, i.e., new successors go at end</a:t>
            </a:r>
          </a:p>
        </p:txBody>
      </p:sp>
      <p:sp>
        <p:nvSpPr>
          <p:cNvPr id="1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1CFD-A879-406E-BD0B-54A6ACCC1BB4}" type="slidenum">
              <a:rPr lang="zh-TW" altLang="en-US" smtClean="0"/>
              <a:pPr/>
              <a:t>46</a:t>
            </a:fld>
            <a:endParaRPr lang="en-US" altLang="zh-TW"/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3124200" y="4572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83978" name="AutoShape 10"/>
          <p:cNvCxnSpPr>
            <a:cxnSpLocks noChangeShapeType="1"/>
            <a:stCxn id="83977" idx="7"/>
            <a:endCxn id="83976" idx="3"/>
          </p:cNvCxnSpPr>
          <p:nvPr/>
        </p:nvCxnSpPr>
        <p:spPr bwMode="auto">
          <a:xfrm flipV="1">
            <a:off x="3514725" y="4216400"/>
            <a:ext cx="666750" cy="406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83980" name="AutoShape 12"/>
          <p:cNvCxnSpPr>
            <a:cxnSpLocks noChangeShapeType="1"/>
            <a:stCxn id="83979" idx="1"/>
            <a:endCxn id="83976" idx="5"/>
          </p:cNvCxnSpPr>
          <p:nvPr/>
        </p:nvCxnSpPr>
        <p:spPr bwMode="auto">
          <a:xfrm flipH="1" flipV="1">
            <a:off x="4505325" y="4216400"/>
            <a:ext cx="742950" cy="406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24384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83982" name="AutoShape 14"/>
          <p:cNvCxnSpPr>
            <a:cxnSpLocks noChangeShapeType="1"/>
            <a:stCxn id="83981" idx="7"/>
            <a:endCxn id="83977" idx="3"/>
          </p:cNvCxnSpPr>
          <p:nvPr/>
        </p:nvCxnSpPr>
        <p:spPr bwMode="auto">
          <a:xfrm flipV="1">
            <a:off x="2828925" y="4978400"/>
            <a:ext cx="3619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3" name="Oval 15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83984" name="AutoShape 16"/>
          <p:cNvCxnSpPr>
            <a:cxnSpLocks noChangeShapeType="1"/>
            <a:stCxn id="83983" idx="1"/>
            <a:endCxn id="83977" idx="5"/>
          </p:cNvCxnSpPr>
          <p:nvPr/>
        </p:nvCxnSpPr>
        <p:spPr bwMode="auto">
          <a:xfrm flipH="1" flipV="1">
            <a:off x="3514725" y="4978400"/>
            <a:ext cx="2857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83986" name="AutoShape 18"/>
          <p:cNvCxnSpPr>
            <a:cxnSpLocks noChangeShapeType="1"/>
            <a:stCxn id="83985" idx="7"/>
            <a:endCxn id="83979" idx="3"/>
          </p:cNvCxnSpPr>
          <p:nvPr/>
        </p:nvCxnSpPr>
        <p:spPr bwMode="auto">
          <a:xfrm flipV="1">
            <a:off x="4962525" y="4978400"/>
            <a:ext cx="2857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58674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83988" name="AutoShape 20"/>
          <p:cNvCxnSpPr>
            <a:cxnSpLocks noChangeShapeType="1"/>
            <a:stCxn id="83987" idx="1"/>
            <a:endCxn id="83979" idx="5"/>
          </p:cNvCxnSpPr>
          <p:nvPr/>
        </p:nvCxnSpPr>
        <p:spPr bwMode="auto">
          <a:xfrm flipH="1" flipV="1">
            <a:off x="5572125" y="4978400"/>
            <a:ext cx="3619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9" name="AutoShape 21"/>
          <p:cNvSpPr>
            <a:spLocks noChangeArrowheads="1"/>
          </p:cNvSpPr>
          <p:nvPr/>
        </p:nvSpPr>
        <p:spPr bwMode="auto">
          <a:xfrm rot="5400000">
            <a:off x="2743200" y="4648200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105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Breadth-First Search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Expand shallowest unexpanded node</a:t>
            </a:r>
          </a:p>
          <a:p>
            <a:r>
              <a:rPr lang="en-US" altLang="zh-TW" i="1" dirty="0"/>
              <a:t>Fringe</a:t>
            </a:r>
            <a:r>
              <a:rPr lang="en-US" altLang="zh-TW" dirty="0"/>
              <a:t> is a FIFO </a:t>
            </a:r>
            <a:r>
              <a:rPr lang="en-US" altLang="zh-TW" dirty="0">
                <a:solidFill>
                  <a:srgbClr val="00B050"/>
                </a:solidFill>
              </a:rPr>
              <a:t>queue</a:t>
            </a:r>
            <a:r>
              <a:rPr lang="en-US" altLang="zh-TW" dirty="0"/>
              <a:t>, i.e., new successors go at end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9E7A-0631-4591-98E8-7D7D17D5332D}" type="slidenum">
              <a:rPr lang="zh-TW" altLang="en-US" smtClean="0"/>
              <a:pPr/>
              <a:t>47</a:t>
            </a:fld>
            <a:endParaRPr lang="en-US" altLang="zh-TW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3124200" y="4572000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81929" name="AutoShape 9"/>
          <p:cNvCxnSpPr>
            <a:cxnSpLocks noChangeShapeType="1"/>
            <a:stCxn id="81928" idx="7"/>
            <a:endCxn id="81927" idx="3"/>
          </p:cNvCxnSpPr>
          <p:nvPr/>
        </p:nvCxnSpPr>
        <p:spPr bwMode="auto">
          <a:xfrm flipV="1">
            <a:off x="3514725" y="4216400"/>
            <a:ext cx="666750" cy="406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81931" name="AutoShape 11"/>
          <p:cNvCxnSpPr>
            <a:cxnSpLocks noChangeShapeType="1"/>
            <a:stCxn id="81930" idx="1"/>
            <a:endCxn id="81927" idx="5"/>
          </p:cNvCxnSpPr>
          <p:nvPr/>
        </p:nvCxnSpPr>
        <p:spPr bwMode="auto">
          <a:xfrm flipH="1" flipV="1">
            <a:off x="4505325" y="4216400"/>
            <a:ext cx="742950" cy="406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2438400" y="5562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81933" name="AutoShape 13"/>
          <p:cNvCxnSpPr>
            <a:cxnSpLocks noChangeShapeType="1"/>
            <a:stCxn id="81932" idx="7"/>
            <a:endCxn id="81928" idx="3"/>
          </p:cNvCxnSpPr>
          <p:nvPr/>
        </p:nvCxnSpPr>
        <p:spPr bwMode="auto">
          <a:xfrm flipV="1">
            <a:off x="2828925" y="4978400"/>
            <a:ext cx="361950" cy="635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81935" name="AutoShape 15"/>
          <p:cNvCxnSpPr>
            <a:cxnSpLocks noChangeShapeType="1"/>
            <a:stCxn id="81934" idx="1"/>
            <a:endCxn id="81928" idx="5"/>
          </p:cNvCxnSpPr>
          <p:nvPr/>
        </p:nvCxnSpPr>
        <p:spPr bwMode="auto">
          <a:xfrm flipH="1" flipV="1">
            <a:off x="3514725" y="4978400"/>
            <a:ext cx="285750" cy="635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81937" name="AutoShape 17"/>
          <p:cNvCxnSpPr>
            <a:cxnSpLocks noChangeShapeType="1"/>
            <a:stCxn id="81936" idx="7"/>
            <a:endCxn id="81930" idx="3"/>
          </p:cNvCxnSpPr>
          <p:nvPr/>
        </p:nvCxnSpPr>
        <p:spPr bwMode="auto">
          <a:xfrm flipV="1">
            <a:off x="4962525" y="4978400"/>
            <a:ext cx="2857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867400" y="5562600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81939" name="AutoShape 19"/>
          <p:cNvCxnSpPr>
            <a:cxnSpLocks noChangeShapeType="1"/>
            <a:stCxn id="81938" idx="1"/>
            <a:endCxn id="81930" idx="5"/>
          </p:cNvCxnSpPr>
          <p:nvPr/>
        </p:nvCxnSpPr>
        <p:spPr bwMode="auto">
          <a:xfrm flipH="1" flipV="1">
            <a:off x="5572125" y="4978400"/>
            <a:ext cx="361950" cy="6350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0" name="AutoShape 20"/>
          <p:cNvSpPr>
            <a:spLocks noChangeArrowheads="1"/>
          </p:cNvSpPr>
          <p:nvPr/>
        </p:nvSpPr>
        <p:spPr bwMode="auto">
          <a:xfrm rot="5400000">
            <a:off x="4800600" y="4648200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297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Breadth-First Search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Expand shallowest unexpanded node</a:t>
            </a:r>
          </a:p>
          <a:p>
            <a:r>
              <a:rPr lang="en-US" altLang="zh-TW" i="1" dirty="0"/>
              <a:t>Fringe</a:t>
            </a:r>
            <a:r>
              <a:rPr lang="en-US" altLang="zh-TW" dirty="0"/>
              <a:t> is a FIFO </a:t>
            </a:r>
            <a:r>
              <a:rPr lang="en-US" altLang="zh-TW" dirty="0">
                <a:solidFill>
                  <a:srgbClr val="00B050"/>
                </a:solidFill>
              </a:rPr>
              <a:t>queue</a:t>
            </a:r>
            <a:r>
              <a:rPr lang="en-US" altLang="zh-TW" dirty="0"/>
              <a:t>, i.e., new successors go at end</a:t>
            </a:r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5BCD-F1BB-4E7D-ABF6-D75333570F1E}" type="slidenum">
              <a:rPr lang="zh-TW" altLang="en-US" smtClean="0"/>
              <a:pPr/>
              <a:t>48</a:t>
            </a:fld>
            <a:endParaRPr lang="en-US" altLang="zh-TW"/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3124200" y="4572000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82952" name="AutoShape 8"/>
          <p:cNvCxnSpPr>
            <a:cxnSpLocks noChangeShapeType="1"/>
            <a:stCxn id="82951" idx="7"/>
            <a:endCxn id="82950" idx="3"/>
          </p:cNvCxnSpPr>
          <p:nvPr/>
        </p:nvCxnSpPr>
        <p:spPr bwMode="auto">
          <a:xfrm flipV="1">
            <a:off x="3514725" y="4216400"/>
            <a:ext cx="666750" cy="406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3" name="Oval 9"/>
          <p:cNvSpPr>
            <a:spLocks noChangeArrowheads="1"/>
          </p:cNvSpPr>
          <p:nvPr/>
        </p:nvSpPr>
        <p:spPr bwMode="auto">
          <a:xfrm>
            <a:off x="5181600" y="4572000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82954" name="AutoShape 10"/>
          <p:cNvCxnSpPr>
            <a:cxnSpLocks noChangeShapeType="1"/>
            <a:stCxn id="82953" idx="1"/>
            <a:endCxn id="82950" idx="5"/>
          </p:cNvCxnSpPr>
          <p:nvPr/>
        </p:nvCxnSpPr>
        <p:spPr bwMode="auto">
          <a:xfrm flipH="1" flipV="1">
            <a:off x="4505325" y="4216400"/>
            <a:ext cx="742950" cy="406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2438400" y="5562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82956" name="AutoShape 12"/>
          <p:cNvCxnSpPr>
            <a:cxnSpLocks noChangeShapeType="1"/>
            <a:stCxn id="82955" idx="7"/>
            <a:endCxn id="82951" idx="3"/>
          </p:cNvCxnSpPr>
          <p:nvPr/>
        </p:nvCxnSpPr>
        <p:spPr bwMode="auto">
          <a:xfrm flipV="1">
            <a:off x="2828925" y="4978400"/>
            <a:ext cx="361950" cy="635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3733800" y="5562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82958" name="AutoShape 14"/>
          <p:cNvCxnSpPr>
            <a:cxnSpLocks noChangeShapeType="1"/>
            <a:stCxn id="82957" idx="1"/>
            <a:endCxn id="82951" idx="5"/>
          </p:cNvCxnSpPr>
          <p:nvPr/>
        </p:nvCxnSpPr>
        <p:spPr bwMode="auto">
          <a:xfrm flipH="1" flipV="1">
            <a:off x="3514725" y="4978400"/>
            <a:ext cx="285750" cy="635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4572000" y="5562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82960" name="AutoShape 16"/>
          <p:cNvCxnSpPr>
            <a:cxnSpLocks noChangeShapeType="1"/>
            <a:stCxn id="82959" idx="7"/>
            <a:endCxn id="82953" idx="3"/>
          </p:cNvCxnSpPr>
          <p:nvPr/>
        </p:nvCxnSpPr>
        <p:spPr bwMode="auto">
          <a:xfrm flipV="1">
            <a:off x="4962525" y="4978400"/>
            <a:ext cx="285750" cy="635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5867400" y="5562600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82962" name="AutoShape 18"/>
          <p:cNvCxnSpPr>
            <a:cxnSpLocks noChangeShapeType="1"/>
            <a:stCxn id="82961" idx="1"/>
            <a:endCxn id="82953" idx="5"/>
          </p:cNvCxnSpPr>
          <p:nvPr/>
        </p:nvCxnSpPr>
        <p:spPr bwMode="auto">
          <a:xfrm flipH="1" flipV="1">
            <a:off x="5572125" y="4978400"/>
            <a:ext cx="361950" cy="6350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3" name="AutoShape 19"/>
          <p:cNvSpPr>
            <a:spLocks noChangeArrowheads="1"/>
          </p:cNvSpPr>
          <p:nvPr/>
        </p:nvSpPr>
        <p:spPr bwMode="auto">
          <a:xfrm rot="5400000">
            <a:off x="2057400" y="5638800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097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C42-7FD4-41DD-8393-8E52956DCE99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solidFill>
                  <a:srgbClr val="CC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Yes (if </a:t>
            </a:r>
            <a:r>
              <a:rPr lang="en-US" altLang="zh-TW" i="1" dirty="0">
                <a:ea typeface="新細明體" panose="02020500000000000000" pitchFamily="18" charset="-120"/>
              </a:rPr>
              <a:t>b(</a:t>
            </a:r>
            <a:r>
              <a:rPr lang="zh-TW" altLang="en-US" i="1" dirty="0">
                <a:ea typeface="新細明體" panose="02020500000000000000" pitchFamily="18" charset="-120"/>
              </a:rPr>
              <a:t>單層節點數</a:t>
            </a:r>
            <a:r>
              <a:rPr lang="en-US" altLang="zh-TW" i="1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is finite)</a:t>
            </a:r>
          </a:p>
          <a:p>
            <a:pPr>
              <a:lnSpc>
                <a:spcPct val="90000"/>
              </a:lnSpc>
            </a:pPr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1+b+b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2</a:t>
            </a:r>
            <a:r>
              <a:rPr lang="en-US" altLang="zh-TW" i="1" dirty="0">
                <a:ea typeface="新細明體" panose="02020500000000000000" pitchFamily="18" charset="-120"/>
              </a:rPr>
              <a:t>+b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+</a:t>
            </a:r>
            <a:r>
              <a:rPr lang="en-US" altLang="zh-TW" dirty="0"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ea typeface="新細明體" panose="02020500000000000000" pitchFamily="18" charset="-120"/>
              </a:rPr>
              <a:t> +</a:t>
            </a:r>
            <a:r>
              <a:rPr lang="en-US" altLang="zh-TW" i="1" dirty="0" err="1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d</a:t>
            </a:r>
            <a:r>
              <a:rPr lang="en-US" altLang="zh-TW" i="1" dirty="0">
                <a:ea typeface="新細明體" panose="02020500000000000000" pitchFamily="18" charset="-120"/>
              </a:rPr>
              <a:t>-1</a:t>
            </a:r>
            <a:r>
              <a:rPr lang="en-US" altLang="zh-TW" dirty="0">
                <a:ea typeface="新細明體" panose="02020500000000000000" pitchFamily="18" charset="-120"/>
              </a:rPr>
              <a:t>) = O(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d+1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d+1</a:t>
            </a:r>
            <a:r>
              <a:rPr lang="en-US" altLang="zh-TW" dirty="0">
                <a:ea typeface="新細明體" panose="02020500000000000000" pitchFamily="18" charset="-120"/>
              </a:rPr>
              <a:t>) (keeps every node in memory)</a:t>
            </a:r>
          </a:p>
          <a:p>
            <a:pPr marL="200025" lvl="1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d</a:t>
            </a:r>
            <a:r>
              <a:rPr lang="zh-TW" altLang="en-US" dirty="0">
                <a:ea typeface="新細明體" panose="02020500000000000000" pitchFamily="18" charset="-120"/>
              </a:rPr>
              <a:t>表目前樹高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Yes (if cost = 1 per step)</a:t>
            </a:r>
          </a:p>
          <a:p>
            <a:pPr lvl="2"/>
            <a:endParaRPr lang="en-US" altLang="zh-TW" sz="18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accent6"/>
                </a:solidFill>
                <a:latin typeface="Garamond" panose="02020404030301010803" pitchFamily="18" charset="0"/>
                <a:ea typeface="新細明體" panose="02020500000000000000" pitchFamily="18" charset="-120"/>
              </a:rPr>
              <a:t>Space</a:t>
            </a:r>
            <a:r>
              <a:rPr lang="en-US" altLang="zh-TW" dirty="0">
                <a:latin typeface="Garamond" panose="02020404030301010803" pitchFamily="18" charset="0"/>
                <a:ea typeface="新細明體" panose="02020500000000000000" pitchFamily="18" charset="-120"/>
              </a:rPr>
              <a:t> is the bigger problem (more than time)</a:t>
            </a:r>
          </a:p>
        </p:txBody>
      </p:sp>
      <p:sp>
        <p:nvSpPr>
          <p:cNvPr id="2" name="矩形 1"/>
          <p:cNvSpPr/>
          <p:nvPr/>
        </p:nvSpPr>
        <p:spPr>
          <a:xfrm>
            <a:off x="1446019" y="4919859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187920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Problem-Solving Agents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lIns="72000" rIns="72000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>
                <a:latin typeface="+mj-lt"/>
              </a:rPr>
              <a:t>function</a:t>
            </a:r>
            <a:r>
              <a:rPr lang="en-US" altLang="zh-TW" dirty="0"/>
              <a:t> </a:t>
            </a:r>
            <a:r>
              <a:rPr lang="en-US" altLang="zh-TW" cap="small" dirty="0">
                <a:latin typeface="+mj-lt"/>
              </a:rPr>
              <a:t>Simple-Problem-Solving-Agent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percept</a:t>
            </a:r>
            <a:r>
              <a:rPr lang="en-US" altLang="zh-TW" dirty="0"/>
              <a:t>) </a:t>
            </a:r>
            <a:r>
              <a:rPr lang="en-US" altLang="zh-TW" b="1" dirty="0">
                <a:latin typeface="+mj-lt"/>
              </a:rPr>
              <a:t>returns</a:t>
            </a:r>
            <a:r>
              <a:rPr lang="en-US" altLang="zh-TW" dirty="0"/>
              <a:t> an action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</a:t>
            </a:r>
            <a:r>
              <a:rPr lang="en-US" altLang="zh-TW" b="1" dirty="0">
                <a:latin typeface="+mj-lt"/>
              </a:rPr>
              <a:t>static</a:t>
            </a:r>
            <a:r>
              <a:rPr lang="en-US" altLang="zh-TW" dirty="0"/>
              <a:t>: </a:t>
            </a:r>
            <a:r>
              <a:rPr lang="en-US" altLang="zh-TW" i="1" dirty="0" err="1">
                <a:latin typeface="+mj-lt"/>
              </a:rPr>
              <a:t>seq</a:t>
            </a:r>
            <a:r>
              <a:rPr lang="en-US" altLang="zh-TW" dirty="0"/>
              <a:t>, an action sequence, initially empty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en-US" altLang="zh-TW" sz="2500" i="1" dirty="0">
                <a:latin typeface="+mj-lt"/>
              </a:rPr>
              <a:t>state</a:t>
            </a:r>
            <a:r>
              <a:rPr lang="en-US" altLang="zh-TW" dirty="0"/>
              <a:t>, some description of the current world state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en-US" altLang="zh-TW" sz="2500" i="1" dirty="0">
                <a:latin typeface="+mj-lt"/>
              </a:rPr>
              <a:t>goal</a:t>
            </a:r>
            <a:r>
              <a:rPr lang="en-US" altLang="zh-TW" dirty="0"/>
              <a:t>, a goal, initially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en-US" altLang="zh-TW" sz="2500" i="1" dirty="0">
                <a:latin typeface="+mj-lt"/>
              </a:rPr>
              <a:t>problem</a:t>
            </a:r>
            <a:r>
              <a:rPr lang="en-US" altLang="zh-TW" dirty="0"/>
              <a:t>, a problem formulation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</a:t>
            </a:r>
            <a:r>
              <a:rPr lang="en-US" altLang="zh-TW" sz="2500" i="1" dirty="0">
                <a:latin typeface="+mj-lt"/>
              </a:rPr>
              <a:t>state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</a:t>
            </a:r>
            <a:r>
              <a:rPr lang="en-US" altLang="zh-TW" sz="2500" cap="small" dirty="0">
                <a:latin typeface="+mj-lt"/>
              </a:rPr>
              <a:t>Update-State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state</a:t>
            </a:r>
            <a:r>
              <a:rPr lang="en-US" altLang="zh-TW" dirty="0"/>
              <a:t>, </a:t>
            </a:r>
            <a:r>
              <a:rPr lang="en-US" altLang="zh-TW" i="1" dirty="0">
                <a:latin typeface="+mj-lt"/>
              </a:rPr>
              <a:t>percept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</a:t>
            </a:r>
            <a:r>
              <a:rPr lang="en-US" altLang="zh-TW" sz="2500" b="1" dirty="0">
                <a:latin typeface="+mj-lt"/>
              </a:rPr>
              <a:t>if</a:t>
            </a:r>
            <a:r>
              <a:rPr lang="en-US" altLang="zh-TW" dirty="0"/>
              <a:t> </a:t>
            </a:r>
            <a:r>
              <a:rPr lang="en-US" altLang="zh-TW" sz="2500" i="1" dirty="0" err="1">
                <a:latin typeface="+mj-lt"/>
              </a:rPr>
              <a:t>seq</a:t>
            </a:r>
            <a:r>
              <a:rPr lang="en-US" altLang="zh-TW" dirty="0"/>
              <a:t> is empty </a:t>
            </a:r>
            <a:r>
              <a:rPr lang="en-US" altLang="zh-TW" sz="2500" b="1" dirty="0">
                <a:latin typeface="+mj-lt"/>
              </a:rPr>
              <a:t>then</a:t>
            </a:r>
            <a:r>
              <a:rPr lang="en-US" altLang="zh-TW" dirty="0"/>
              <a:t> </a:t>
            </a:r>
            <a:r>
              <a:rPr lang="en-US" altLang="zh-TW" sz="2500" b="1" dirty="0">
                <a:latin typeface="+mj-lt"/>
              </a:rPr>
              <a:t>do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en-US" altLang="zh-TW" sz="2500" i="1" dirty="0">
                <a:latin typeface="+mj-lt"/>
              </a:rPr>
              <a:t>goal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</a:t>
            </a:r>
            <a:r>
              <a:rPr lang="en-US" altLang="zh-TW" sz="2500" cap="small" dirty="0">
                <a:latin typeface="+mj-lt"/>
              </a:rPr>
              <a:t>Formulate-Goal</a:t>
            </a:r>
            <a:r>
              <a:rPr lang="en-US" altLang="zh-TW" dirty="0"/>
              <a:t>(</a:t>
            </a:r>
            <a:r>
              <a:rPr lang="en-US" altLang="zh-TW" sz="2500" i="1" dirty="0">
                <a:latin typeface="+mj-lt"/>
              </a:rPr>
              <a:t>state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en-US" altLang="zh-TW" sz="2500" i="1" dirty="0">
                <a:latin typeface="+mj-lt"/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</a:t>
            </a:r>
            <a:r>
              <a:rPr lang="en-US" altLang="zh-TW" sz="2500" cap="small" dirty="0">
                <a:latin typeface="+mj-lt"/>
              </a:rPr>
              <a:t>Formulate-Problem</a:t>
            </a:r>
            <a:r>
              <a:rPr lang="en-US" altLang="zh-TW" dirty="0"/>
              <a:t>(</a:t>
            </a:r>
            <a:r>
              <a:rPr lang="en-US" altLang="zh-TW" sz="2500" i="1" dirty="0" err="1">
                <a:latin typeface="+mj-lt"/>
              </a:rPr>
              <a:t>state</a:t>
            </a:r>
            <a:r>
              <a:rPr lang="en-US" altLang="zh-TW" dirty="0" err="1"/>
              <a:t>,</a:t>
            </a:r>
            <a:r>
              <a:rPr lang="en-US" altLang="zh-TW" sz="2500" i="1" dirty="0" err="1">
                <a:latin typeface="+mj-lt"/>
              </a:rPr>
              <a:t>goal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	</a:t>
            </a:r>
            <a:r>
              <a:rPr lang="en-US" altLang="zh-TW" sz="2500" i="1" dirty="0" err="1">
                <a:latin typeface="+mj-lt"/>
              </a:rPr>
              <a:t>seq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</a:t>
            </a:r>
            <a:r>
              <a:rPr lang="en-US" altLang="zh-TW" sz="2500" cap="small" dirty="0">
                <a:latin typeface="+mj-lt"/>
              </a:rPr>
              <a:t>Search</a:t>
            </a:r>
            <a:r>
              <a:rPr lang="en-US" altLang="zh-TW" dirty="0"/>
              <a:t>(</a:t>
            </a:r>
            <a:r>
              <a:rPr lang="en-US" altLang="zh-TW" sz="2500" i="1" dirty="0">
                <a:latin typeface="+mj-lt"/>
              </a:rPr>
              <a:t>problem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</a:t>
            </a:r>
            <a:r>
              <a:rPr lang="en-US" altLang="zh-TW" sz="2500" i="1" dirty="0">
                <a:latin typeface="+mj-lt"/>
              </a:rPr>
              <a:t>action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</a:t>
            </a:r>
            <a:r>
              <a:rPr lang="en-US" altLang="zh-TW" sz="2500" cap="small" dirty="0">
                <a:latin typeface="+mj-lt"/>
              </a:rPr>
              <a:t>First</a:t>
            </a:r>
            <a:r>
              <a:rPr lang="en-US" altLang="zh-TW" dirty="0"/>
              <a:t>(</a:t>
            </a:r>
            <a:r>
              <a:rPr lang="en-US" altLang="zh-TW" sz="2500" i="1" dirty="0" err="1">
                <a:latin typeface="+mj-lt"/>
              </a:rPr>
              <a:t>seq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</a:t>
            </a:r>
            <a:r>
              <a:rPr lang="en-US" altLang="zh-TW" sz="2500" i="1" dirty="0" err="1">
                <a:latin typeface="+mj-lt"/>
              </a:rPr>
              <a:t>seq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</a:t>
            </a:r>
            <a:r>
              <a:rPr lang="en-US" altLang="zh-TW" dirty="0"/>
              <a:t> </a:t>
            </a:r>
            <a:r>
              <a:rPr lang="en-US" altLang="zh-TW" sz="2500" cap="small" dirty="0">
                <a:latin typeface="+mj-lt"/>
              </a:rPr>
              <a:t>Rest</a:t>
            </a:r>
            <a:r>
              <a:rPr lang="en-US" altLang="zh-TW" dirty="0"/>
              <a:t>(</a:t>
            </a:r>
            <a:r>
              <a:rPr lang="en-US" altLang="zh-TW" sz="2500" i="1" dirty="0" err="1">
                <a:latin typeface="+mj-lt"/>
              </a:rPr>
              <a:t>seq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    </a:t>
            </a:r>
            <a:r>
              <a:rPr lang="en-US" altLang="zh-TW" sz="2500" b="1" dirty="0">
                <a:latin typeface="+mj-lt"/>
              </a:rPr>
              <a:t>return</a:t>
            </a:r>
            <a:r>
              <a:rPr lang="en-US" altLang="zh-TW" dirty="0"/>
              <a:t> </a:t>
            </a:r>
            <a:r>
              <a:rPr lang="en-US" altLang="zh-TW" sz="2500" i="1" dirty="0">
                <a:latin typeface="+mj-lt"/>
              </a:rPr>
              <a:t>action</a:t>
            </a:r>
            <a:endParaRPr lang="zh-TW" altLang="en-US" sz="2500" i="1" dirty="0">
              <a:latin typeface="+mj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8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Expand deepest unexpanded node</a:t>
            </a:r>
          </a:p>
          <a:p>
            <a:r>
              <a:rPr lang="en-US" altLang="zh-TW" i="1" dirty="0"/>
              <a:t>Fringe</a:t>
            </a:r>
            <a:r>
              <a:rPr lang="en-US" altLang="zh-TW" dirty="0"/>
              <a:t> = LIFO </a:t>
            </a:r>
            <a:r>
              <a:rPr lang="en-US" altLang="zh-TW" dirty="0">
                <a:solidFill>
                  <a:schemeClr val="accent6"/>
                </a:solidFill>
              </a:rPr>
              <a:t>stack</a:t>
            </a:r>
            <a:r>
              <a:rPr lang="en-US" altLang="zh-TW" dirty="0"/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1728E-EFA7-4336-BF90-98360FBABF59}" type="slidenum">
              <a:rPr lang="zh-TW" altLang="en-US" smtClean="0"/>
              <a:pPr/>
              <a:t>50</a:t>
            </a:fld>
            <a:endParaRPr lang="en-US" altLang="zh-TW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32778" name="AutoShape 10"/>
          <p:cNvCxnSpPr>
            <a:cxnSpLocks noChangeShapeType="1"/>
            <a:stCxn id="32777" idx="7"/>
            <a:endCxn id="32776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32780" name="AutoShape 12"/>
          <p:cNvCxnSpPr>
            <a:cxnSpLocks noChangeShapeType="1"/>
            <a:stCxn id="32779" idx="1"/>
            <a:endCxn id="32776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32782" name="AutoShape 14"/>
          <p:cNvCxnSpPr>
            <a:cxnSpLocks noChangeShapeType="1"/>
            <a:stCxn id="32781" idx="7"/>
            <a:endCxn id="32777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32784" name="AutoShape 16"/>
          <p:cNvCxnSpPr>
            <a:cxnSpLocks noChangeShapeType="1"/>
            <a:stCxn id="32783" idx="1"/>
            <a:endCxn id="32777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32786" name="AutoShape 18"/>
          <p:cNvCxnSpPr>
            <a:cxnSpLocks noChangeShapeType="1"/>
            <a:stCxn id="32785" idx="7"/>
            <a:endCxn id="32779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32788" name="AutoShape 20"/>
          <p:cNvCxnSpPr>
            <a:cxnSpLocks noChangeShapeType="1"/>
            <a:stCxn id="32787" idx="1"/>
            <a:endCxn id="32779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9" name="AutoShape 21"/>
          <p:cNvSpPr>
            <a:spLocks noChangeArrowheads="1"/>
          </p:cNvSpPr>
          <p:nvPr/>
        </p:nvSpPr>
        <p:spPr bwMode="auto">
          <a:xfrm rot="5400000">
            <a:off x="3733800" y="30731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32791" name="AutoShape 23"/>
          <p:cNvCxnSpPr>
            <a:cxnSpLocks noChangeShapeType="1"/>
            <a:stCxn id="32790" idx="0"/>
            <a:endCxn id="32781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32793" name="AutoShape 25"/>
          <p:cNvCxnSpPr>
            <a:cxnSpLocks noChangeShapeType="1"/>
            <a:stCxn id="32792" idx="0"/>
            <a:endCxn id="32781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32795" name="AutoShape 27"/>
          <p:cNvCxnSpPr>
            <a:cxnSpLocks noChangeShapeType="1"/>
            <a:stCxn id="32794" idx="0"/>
            <a:endCxn id="32783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32797" name="AutoShape 29"/>
          <p:cNvCxnSpPr>
            <a:cxnSpLocks noChangeShapeType="1"/>
            <a:stCxn id="32796" idx="0"/>
            <a:endCxn id="32783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8" name="Oval 30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32799" name="AutoShape 31"/>
          <p:cNvCxnSpPr>
            <a:cxnSpLocks noChangeShapeType="1"/>
            <a:stCxn id="32798" idx="0"/>
            <a:endCxn id="32785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00" name="Oval 32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32801" name="AutoShape 33"/>
          <p:cNvCxnSpPr>
            <a:cxnSpLocks noChangeShapeType="1"/>
            <a:stCxn id="32800" idx="0"/>
            <a:endCxn id="32785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32803" name="AutoShape 35"/>
          <p:cNvCxnSpPr>
            <a:cxnSpLocks noChangeShapeType="1"/>
            <a:stCxn id="32802" idx="0"/>
            <a:endCxn id="32787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04" name="Oval 36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32805" name="AutoShape 37"/>
          <p:cNvCxnSpPr>
            <a:cxnSpLocks noChangeShapeType="1"/>
            <a:stCxn id="32804" idx="0"/>
            <a:endCxn id="32787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4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8103-C48D-4476-B2D4-6A6F2D1A4E78}" type="slidenum">
              <a:rPr lang="zh-TW" altLang="en-US" smtClean="0"/>
              <a:pPr/>
              <a:t>51</a:t>
            </a:fld>
            <a:endParaRPr lang="en-US" altLang="zh-TW"/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7048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87049" name="AutoShape 9"/>
          <p:cNvCxnSpPr>
            <a:cxnSpLocks noChangeShapeType="1"/>
            <a:stCxn id="87048" idx="7"/>
            <a:endCxn id="87047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87051" name="AutoShape 11"/>
          <p:cNvCxnSpPr>
            <a:cxnSpLocks noChangeShapeType="1"/>
            <a:stCxn id="87050" idx="1"/>
            <a:endCxn id="87047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2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87053" name="AutoShape 13"/>
          <p:cNvCxnSpPr>
            <a:cxnSpLocks noChangeShapeType="1"/>
            <a:stCxn id="87052" idx="7"/>
            <a:endCxn id="87048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87055" name="AutoShape 15"/>
          <p:cNvCxnSpPr>
            <a:cxnSpLocks noChangeShapeType="1"/>
            <a:stCxn id="87054" idx="1"/>
            <a:endCxn id="87048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87057" name="AutoShape 17"/>
          <p:cNvCxnSpPr>
            <a:cxnSpLocks noChangeShapeType="1"/>
            <a:stCxn id="87056" idx="7"/>
            <a:endCxn id="87050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58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87059" name="AutoShape 19"/>
          <p:cNvCxnSpPr>
            <a:cxnSpLocks noChangeShapeType="1"/>
            <a:stCxn id="87058" idx="1"/>
            <a:endCxn id="87050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0" name="AutoShape 20"/>
          <p:cNvSpPr>
            <a:spLocks noChangeArrowheads="1"/>
          </p:cNvSpPr>
          <p:nvPr/>
        </p:nvSpPr>
        <p:spPr bwMode="auto">
          <a:xfrm rot="5400000">
            <a:off x="2438400" y="38351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061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87062" name="AutoShape 22"/>
          <p:cNvCxnSpPr>
            <a:cxnSpLocks noChangeShapeType="1"/>
            <a:stCxn id="87061" idx="0"/>
            <a:endCxn id="87052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3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87064" name="AutoShape 24"/>
          <p:cNvCxnSpPr>
            <a:cxnSpLocks noChangeShapeType="1"/>
            <a:stCxn id="87063" idx="0"/>
            <a:endCxn id="87052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5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87066" name="AutoShape 26"/>
          <p:cNvCxnSpPr>
            <a:cxnSpLocks noChangeShapeType="1"/>
            <a:stCxn id="87065" idx="0"/>
            <a:endCxn id="87054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7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87068" name="AutoShape 28"/>
          <p:cNvCxnSpPr>
            <a:cxnSpLocks noChangeShapeType="1"/>
            <a:stCxn id="87067" idx="0"/>
            <a:endCxn id="87054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9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87070" name="AutoShape 30"/>
          <p:cNvCxnSpPr>
            <a:cxnSpLocks noChangeShapeType="1"/>
            <a:stCxn id="87069" idx="0"/>
            <a:endCxn id="87056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71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87072" name="AutoShape 32"/>
          <p:cNvCxnSpPr>
            <a:cxnSpLocks noChangeShapeType="1"/>
            <a:stCxn id="87071" idx="0"/>
            <a:endCxn id="87056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87074" name="AutoShape 34"/>
          <p:cNvCxnSpPr>
            <a:cxnSpLocks noChangeShapeType="1"/>
            <a:stCxn id="87073" idx="0"/>
            <a:endCxn id="87058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75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87076" name="AutoShape 36"/>
          <p:cNvCxnSpPr>
            <a:cxnSpLocks noChangeShapeType="1"/>
            <a:stCxn id="87075" idx="0"/>
            <a:endCxn id="87058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08367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DAACF-6635-41B0-9438-0FBD4054FAB1}" type="slidenum">
              <a:rPr lang="zh-TW" altLang="en-US" smtClean="0"/>
              <a:pPr/>
              <a:t>52</a:t>
            </a:fld>
            <a:endParaRPr lang="en-US" altLang="zh-TW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88073" name="AutoShape 9"/>
          <p:cNvCxnSpPr>
            <a:cxnSpLocks noChangeShapeType="1"/>
            <a:stCxn id="88072" idx="7"/>
            <a:endCxn id="88071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88075" name="AutoShape 11"/>
          <p:cNvCxnSpPr>
            <a:cxnSpLocks noChangeShapeType="1"/>
            <a:stCxn id="88074" idx="1"/>
            <a:endCxn id="88071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88077" name="AutoShape 13"/>
          <p:cNvCxnSpPr>
            <a:cxnSpLocks noChangeShapeType="1"/>
            <a:stCxn id="88076" idx="7"/>
            <a:endCxn id="88072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88079" name="AutoShape 15"/>
          <p:cNvCxnSpPr>
            <a:cxnSpLocks noChangeShapeType="1"/>
            <a:stCxn id="88078" idx="1"/>
            <a:endCxn id="88072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88081" name="AutoShape 17"/>
          <p:cNvCxnSpPr>
            <a:cxnSpLocks noChangeShapeType="1"/>
            <a:stCxn id="88080" idx="7"/>
            <a:endCxn id="88074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88083" name="AutoShape 19"/>
          <p:cNvCxnSpPr>
            <a:cxnSpLocks noChangeShapeType="1"/>
            <a:stCxn id="88082" idx="1"/>
            <a:endCxn id="88074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4" name="AutoShape 20"/>
          <p:cNvSpPr>
            <a:spLocks noChangeArrowheads="1"/>
          </p:cNvSpPr>
          <p:nvPr/>
        </p:nvSpPr>
        <p:spPr bwMode="auto">
          <a:xfrm rot="5400000">
            <a:off x="1752600" y="47495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88086" name="AutoShape 22"/>
          <p:cNvCxnSpPr>
            <a:cxnSpLocks noChangeShapeType="1"/>
            <a:stCxn id="88085" idx="0"/>
            <a:endCxn id="88076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7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88088" name="AutoShape 24"/>
          <p:cNvCxnSpPr>
            <a:cxnSpLocks noChangeShapeType="1"/>
            <a:stCxn id="88087" idx="0"/>
            <a:endCxn id="88076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9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88090" name="AutoShape 26"/>
          <p:cNvCxnSpPr>
            <a:cxnSpLocks noChangeShapeType="1"/>
            <a:stCxn id="88089" idx="0"/>
            <a:endCxn id="88078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1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88092" name="AutoShape 28"/>
          <p:cNvCxnSpPr>
            <a:cxnSpLocks noChangeShapeType="1"/>
            <a:stCxn id="88091" idx="0"/>
            <a:endCxn id="88078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88094" name="AutoShape 30"/>
          <p:cNvCxnSpPr>
            <a:cxnSpLocks noChangeShapeType="1"/>
            <a:stCxn id="88093" idx="0"/>
            <a:endCxn id="88080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5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88096" name="AutoShape 32"/>
          <p:cNvCxnSpPr>
            <a:cxnSpLocks noChangeShapeType="1"/>
            <a:stCxn id="88095" idx="0"/>
            <a:endCxn id="88080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88098" name="AutoShape 34"/>
          <p:cNvCxnSpPr>
            <a:cxnSpLocks noChangeShapeType="1"/>
            <a:stCxn id="88097" idx="0"/>
            <a:endCxn id="88082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88100" name="AutoShape 36"/>
          <p:cNvCxnSpPr>
            <a:cxnSpLocks noChangeShapeType="1"/>
            <a:stCxn id="88099" idx="0"/>
            <a:endCxn id="88082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9105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694E-6004-475B-BCC1-B98E77DD4482}" type="slidenum">
              <a:rPr lang="zh-TW" altLang="en-US" smtClean="0"/>
              <a:pPr/>
              <a:t>53</a:t>
            </a:fld>
            <a:endParaRPr lang="en-US" altLang="zh-TW"/>
          </a:p>
        </p:txBody>
      </p:sp>
      <p:sp>
        <p:nvSpPr>
          <p:cNvPr id="93191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3193" name="AutoShape 9"/>
          <p:cNvCxnSpPr>
            <a:cxnSpLocks noChangeShapeType="1"/>
            <a:stCxn id="93192" idx="7"/>
            <a:endCxn id="93191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3195" name="AutoShape 11"/>
          <p:cNvCxnSpPr>
            <a:cxnSpLocks noChangeShapeType="1"/>
            <a:stCxn id="93194" idx="1"/>
            <a:endCxn id="93191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3197" name="AutoShape 13"/>
          <p:cNvCxnSpPr>
            <a:cxnSpLocks noChangeShapeType="1"/>
            <a:stCxn id="93196" idx="7"/>
            <a:endCxn id="93192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3199" name="AutoShape 15"/>
          <p:cNvCxnSpPr>
            <a:cxnSpLocks noChangeShapeType="1"/>
            <a:stCxn id="93198" idx="1"/>
            <a:endCxn id="93192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3201" name="AutoShape 17"/>
          <p:cNvCxnSpPr>
            <a:cxnSpLocks noChangeShapeType="1"/>
            <a:stCxn id="93200" idx="7"/>
            <a:endCxn id="93194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3203" name="AutoShape 19"/>
          <p:cNvCxnSpPr>
            <a:cxnSpLocks noChangeShapeType="1"/>
            <a:stCxn id="93202" idx="1"/>
            <a:endCxn id="93194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4" name="AutoShape 20"/>
          <p:cNvSpPr>
            <a:spLocks noChangeArrowheads="1"/>
          </p:cNvSpPr>
          <p:nvPr/>
        </p:nvSpPr>
        <p:spPr bwMode="auto">
          <a:xfrm rot="5400000">
            <a:off x="1371600" y="58163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3206" name="AutoShape 22"/>
          <p:cNvCxnSpPr>
            <a:cxnSpLocks noChangeShapeType="1"/>
            <a:stCxn id="93205" idx="0"/>
            <a:endCxn id="93196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3208" name="AutoShape 24"/>
          <p:cNvCxnSpPr>
            <a:cxnSpLocks noChangeShapeType="1"/>
            <a:stCxn id="93207" idx="0"/>
            <a:endCxn id="93196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3210" name="AutoShape 26"/>
          <p:cNvCxnSpPr>
            <a:cxnSpLocks noChangeShapeType="1"/>
            <a:stCxn id="93209" idx="0"/>
            <a:endCxn id="93198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3212" name="AutoShape 28"/>
          <p:cNvCxnSpPr>
            <a:cxnSpLocks noChangeShapeType="1"/>
            <a:stCxn id="93211" idx="0"/>
            <a:endCxn id="93198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3214" name="AutoShape 30"/>
          <p:cNvCxnSpPr>
            <a:cxnSpLocks noChangeShapeType="1"/>
            <a:stCxn id="93213" idx="0"/>
            <a:endCxn id="93200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3216" name="AutoShape 32"/>
          <p:cNvCxnSpPr>
            <a:cxnSpLocks noChangeShapeType="1"/>
            <a:stCxn id="93215" idx="0"/>
            <a:endCxn id="93200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3218" name="AutoShape 34"/>
          <p:cNvCxnSpPr>
            <a:cxnSpLocks noChangeShapeType="1"/>
            <a:stCxn id="93217" idx="0"/>
            <a:endCxn id="93202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3220" name="AutoShape 36"/>
          <p:cNvCxnSpPr>
            <a:cxnSpLocks noChangeShapeType="1"/>
            <a:stCxn id="93219" idx="0"/>
            <a:endCxn id="93202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6488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110-3667-4F4E-A9F7-CB2292294BAC}" type="slidenum">
              <a:rPr lang="zh-TW" altLang="en-US" smtClean="0"/>
              <a:pPr/>
              <a:t>54</a:t>
            </a:fld>
            <a:endParaRPr lang="en-US" altLang="zh-TW"/>
          </a:p>
        </p:txBody>
      </p:sp>
      <p:sp>
        <p:nvSpPr>
          <p:cNvPr id="89095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89096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89097" name="AutoShape 9"/>
          <p:cNvCxnSpPr>
            <a:cxnSpLocks noChangeShapeType="1"/>
            <a:stCxn id="89096" idx="7"/>
            <a:endCxn id="89095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89099" name="AutoShape 11"/>
          <p:cNvCxnSpPr>
            <a:cxnSpLocks noChangeShapeType="1"/>
            <a:stCxn id="89098" idx="1"/>
            <a:endCxn id="89095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89101" name="AutoShape 13"/>
          <p:cNvCxnSpPr>
            <a:cxnSpLocks noChangeShapeType="1"/>
            <a:stCxn id="89100" idx="7"/>
            <a:endCxn id="89096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89103" name="AutoShape 15"/>
          <p:cNvCxnSpPr>
            <a:cxnSpLocks noChangeShapeType="1"/>
            <a:stCxn id="89102" idx="1"/>
            <a:endCxn id="89096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89105" name="AutoShape 17"/>
          <p:cNvCxnSpPr>
            <a:cxnSpLocks noChangeShapeType="1"/>
            <a:stCxn id="89104" idx="7"/>
            <a:endCxn id="89098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06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89107" name="AutoShape 19"/>
          <p:cNvCxnSpPr>
            <a:cxnSpLocks noChangeShapeType="1"/>
            <a:stCxn id="89106" idx="1"/>
            <a:endCxn id="89098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08" name="AutoShape 20"/>
          <p:cNvSpPr>
            <a:spLocks noChangeArrowheads="1"/>
          </p:cNvSpPr>
          <p:nvPr/>
        </p:nvSpPr>
        <p:spPr bwMode="auto">
          <a:xfrm rot="5400000">
            <a:off x="2209800" y="60449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109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89110" name="AutoShape 22"/>
          <p:cNvCxnSpPr>
            <a:cxnSpLocks noChangeShapeType="1"/>
            <a:stCxn id="89109" idx="0"/>
            <a:endCxn id="89100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1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89112" name="AutoShape 24"/>
          <p:cNvCxnSpPr>
            <a:cxnSpLocks noChangeShapeType="1"/>
            <a:stCxn id="89111" idx="0"/>
            <a:endCxn id="89100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3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89114" name="AutoShape 26"/>
          <p:cNvCxnSpPr>
            <a:cxnSpLocks noChangeShapeType="1"/>
            <a:stCxn id="89113" idx="0"/>
            <a:endCxn id="89102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5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89116" name="AutoShape 28"/>
          <p:cNvCxnSpPr>
            <a:cxnSpLocks noChangeShapeType="1"/>
            <a:stCxn id="89115" idx="0"/>
            <a:endCxn id="89102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7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89118" name="AutoShape 30"/>
          <p:cNvCxnSpPr>
            <a:cxnSpLocks noChangeShapeType="1"/>
            <a:stCxn id="89117" idx="0"/>
            <a:endCxn id="89104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9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89120" name="AutoShape 32"/>
          <p:cNvCxnSpPr>
            <a:cxnSpLocks noChangeShapeType="1"/>
            <a:stCxn id="89119" idx="0"/>
            <a:endCxn id="89104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21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89122" name="AutoShape 34"/>
          <p:cNvCxnSpPr>
            <a:cxnSpLocks noChangeShapeType="1"/>
            <a:stCxn id="89121" idx="0"/>
            <a:endCxn id="89106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23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89124" name="AutoShape 36"/>
          <p:cNvCxnSpPr>
            <a:cxnSpLocks noChangeShapeType="1"/>
            <a:stCxn id="89123" idx="0"/>
            <a:endCxn id="89106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81581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0D97-B1F1-4591-A7DC-D2FFCC9745DE}" type="slidenum">
              <a:rPr lang="zh-TW" altLang="en-US" smtClean="0"/>
              <a:pPr/>
              <a:t>55</a:t>
            </a:fld>
            <a:endParaRPr lang="en-US" altLang="zh-TW"/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0121" name="AutoShape 9"/>
          <p:cNvCxnSpPr>
            <a:cxnSpLocks noChangeShapeType="1"/>
            <a:stCxn id="90120" idx="7"/>
            <a:endCxn id="90119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0123" name="AutoShape 11"/>
          <p:cNvCxnSpPr>
            <a:cxnSpLocks noChangeShapeType="1"/>
            <a:stCxn id="90122" idx="1"/>
            <a:endCxn id="90119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4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0125" name="AutoShape 13"/>
          <p:cNvCxnSpPr>
            <a:cxnSpLocks noChangeShapeType="1"/>
            <a:stCxn id="90124" idx="7"/>
            <a:endCxn id="90120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6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0127" name="AutoShape 15"/>
          <p:cNvCxnSpPr>
            <a:cxnSpLocks noChangeShapeType="1"/>
            <a:stCxn id="90126" idx="1"/>
            <a:endCxn id="90120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8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0129" name="AutoShape 17"/>
          <p:cNvCxnSpPr>
            <a:cxnSpLocks noChangeShapeType="1"/>
            <a:stCxn id="90128" idx="7"/>
            <a:endCxn id="90122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0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0131" name="AutoShape 19"/>
          <p:cNvCxnSpPr>
            <a:cxnSpLocks noChangeShapeType="1"/>
            <a:stCxn id="90130" idx="1"/>
            <a:endCxn id="90122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2" name="AutoShape 20"/>
          <p:cNvSpPr>
            <a:spLocks noChangeArrowheads="1"/>
          </p:cNvSpPr>
          <p:nvPr/>
        </p:nvSpPr>
        <p:spPr bwMode="auto">
          <a:xfrm rot="5400000">
            <a:off x="3048000" y="47495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0134" name="AutoShape 22"/>
          <p:cNvCxnSpPr>
            <a:cxnSpLocks noChangeShapeType="1"/>
            <a:stCxn id="90133" idx="0"/>
            <a:endCxn id="90124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5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0136" name="AutoShape 24"/>
          <p:cNvCxnSpPr>
            <a:cxnSpLocks noChangeShapeType="1"/>
            <a:stCxn id="90135" idx="0"/>
            <a:endCxn id="90124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7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0138" name="AutoShape 26"/>
          <p:cNvCxnSpPr>
            <a:cxnSpLocks noChangeShapeType="1"/>
            <a:stCxn id="90137" idx="0"/>
            <a:endCxn id="90126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9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0140" name="AutoShape 28"/>
          <p:cNvCxnSpPr>
            <a:cxnSpLocks noChangeShapeType="1"/>
            <a:stCxn id="90139" idx="0"/>
            <a:endCxn id="90126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1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0142" name="AutoShape 30"/>
          <p:cNvCxnSpPr>
            <a:cxnSpLocks noChangeShapeType="1"/>
            <a:stCxn id="90141" idx="0"/>
            <a:endCxn id="90128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3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0144" name="AutoShape 32"/>
          <p:cNvCxnSpPr>
            <a:cxnSpLocks noChangeShapeType="1"/>
            <a:stCxn id="90143" idx="0"/>
            <a:endCxn id="90128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0146" name="AutoShape 34"/>
          <p:cNvCxnSpPr>
            <a:cxnSpLocks noChangeShapeType="1"/>
            <a:stCxn id="90145" idx="0"/>
            <a:endCxn id="90130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7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0148" name="AutoShape 36"/>
          <p:cNvCxnSpPr>
            <a:cxnSpLocks noChangeShapeType="1"/>
            <a:stCxn id="90147" idx="0"/>
            <a:endCxn id="90130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6057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A0E0-F0FF-472C-8F34-A4C74515494F}" type="slidenum">
              <a:rPr lang="zh-TW" altLang="en-US" smtClean="0"/>
              <a:pPr/>
              <a:t>56</a:t>
            </a:fld>
            <a:endParaRPr lang="en-US" altLang="zh-TW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1144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1145" name="AutoShape 9"/>
          <p:cNvCxnSpPr>
            <a:cxnSpLocks noChangeShapeType="1"/>
            <a:stCxn id="91144" idx="7"/>
            <a:endCxn id="91143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1147" name="AutoShape 11"/>
          <p:cNvCxnSpPr>
            <a:cxnSpLocks noChangeShapeType="1"/>
            <a:stCxn id="91146" idx="1"/>
            <a:endCxn id="91143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1149" name="AutoShape 13"/>
          <p:cNvCxnSpPr>
            <a:cxnSpLocks noChangeShapeType="1"/>
            <a:stCxn id="91148" idx="7"/>
            <a:endCxn id="91144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1151" name="AutoShape 15"/>
          <p:cNvCxnSpPr>
            <a:cxnSpLocks noChangeShapeType="1"/>
            <a:stCxn id="91150" idx="1"/>
            <a:endCxn id="91144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2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1153" name="AutoShape 17"/>
          <p:cNvCxnSpPr>
            <a:cxnSpLocks noChangeShapeType="1"/>
            <a:stCxn id="91152" idx="7"/>
            <a:endCxn id="91146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4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1155" name="AutoShape 19"/>
          <p:cNvCxnSpPr>
            <a:cxnSpLocks noChangeShapeType="1"/>
            <a:stCxn id="91154" idx="1"/>
            <a:endCxn id="91146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6" name="AutoShape 20"/>
          <p:cNvSpPr>
            <a:spLocks noChangeArrowheads="1"/>
          </p:cNvSpPr>
          <p:nvPr/>
        </p:nvSpPr>
        <p:spPr bwMode="auto">
          <a:xfrm rot="5400000">
            <a:off x="2895600" y="60449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1157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1158" name="AutoShape 22"/>
          <p:cNvCxnSpPr>
            <a:cxnSpLocks noChangeShapeType="1"/>
            <a:stCxn id="91157" idx="0"/>
            <a:endCxn id="91148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59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1160" name="AutoShape 24"/>
          <p:cNvCxnSpPr>
            <a:cxnSpLocks noChangeShapeType="1"/>
            <a:stCxn id="91159" idx="0"/>
            <a:endCxn id="91148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61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1162" name="AutoShape 26"/>
          <p:cNvCxnSpPr>
            <a:cxnSpLocks noChangeShapeType="1"/>
            <a:stCxn id="91161" idx="0"/>
            <a:endCxn id="91150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63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1164" name="AutoShape 28"/>
          <p:cNvCxnSpPr>
            <a:cxnSpLocks noChangeShapeType="1"/>
            <a:stCxn id="91163" idx="0"/>
            <a:endCxn id="91150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65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1166" name="AutoShape 30"/>
          <p:cNvCxnSpPr>
            <a:cxnSpLocks noChangeShapeType="1"/>
            <a:stCxn id="91165" idx="0"/>
            <a:endCxn id="91152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67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1168" name="AutoShape 32"/>
          <p:cNvCxnSpPr>
            <a:cxnSpLocks noChangeShapeType="1"/>
            <a:stCxn id="91167" idx="0"/>
            <a:endCxn id="91152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69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1170" name="AutoShape 34"/>
          <p:cNvCxnSpPr>
            <a:cxnSpLocks noChangeShapeType="1"/>
            <a:stCxn id="91169" idx="0"/>
            <a:endCxn id="91154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171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1172" name="AutoShape 36"/>
          <p:cNvCxnSpPr>
            <a:cxnSpLocks noChangeShapeType="1"/>
            <a:stCxn id="91171" idx="0"/>
            <a:endCxn id="91154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5081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BFCB-76B9-4D92-A0CF-F3EB4D7812B9}" type="slidenum">
              <a:rPr lang="zh-TW" altLang="en-US" smtClean="0"/>
              <a:pPr/>
              <a:t>57</a:t>
            </a:fld>
            <a:endParaRPr lang="en-US" altLang="zh-TW"/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2169" name="AutoShape 9"/>
          <p:cNvCxnSpPr>
            <a:cxnSpLocks noChangeShapeType="1"/>
            <a:stCxn id="92168" idx="7"/>
            <a:endCxn id="92167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2171" name="AutoShape 11"/>
          <p:cNvCxnSpPr>
            <a:cxnSpLocks noChangeShapeType="1"/>
            <a:stCxn id="92170" idx="1"/>
            <a:endCxn id="92167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72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2173" name="AutoShape 13"/>
          <p:cNvCxnSpPr>
            <a:cxnSpLocks noChangeShapeType="1"/>
            <a:stCxn id="92172" idx="7"/>
            <a:endCxn id="92168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2175" name="AutoShape 15"/>
          <p:cNvCxnSpPr>
            <a:cxnSpLocks noChangeShapeType="1"/>
            <a:stCxn id="92174" idx="1"/>
            <a:endCxn id="92168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76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2177" name="AutoShape 17"/>
          <p:cNvCxnSpPr>
            <a:cxnSpLocks noChangeShapeType="1"/>
            <a:stCxn id="92176" idx="7"/>
            <a:endCxn id="92170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78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2179" name="AutoShape 19"/>
          <p:cNvCxnSpPr>
            <a:cxnSpLocks noChangeShapeType="1"/>
            <a:stCxn id="92178" idx="1"/>
            <a:endCxn id="92170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0" name="AutoShape 20"/>
          <p:cNvSpPr>
            <a:spLocks noChangeArrowheads="1"/>
          </p:cNvSpPr>
          <p:nvPr/>
        </p:nvSpPr>
        <p:spPr bwMode="auto">
          <a:xfrm rot="5400000">
            <a:off x="3581400" y="60449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2182" name="AutoShape 22"/>
          <p:cNvCxnSpPr>
            <a:cxnSpLocks noChangeShapeType="1"/>
            <a:stCxn id="92181" idx="0"/>
            <a:endCxn id="92172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2184" name="AutoShape 24"/>
          <p:cNvCxnSpPr>
            <a:cxnSpLocks noChangeShapeType="1"/>
            <a:stCxn id="92183" idx="0"/>
            <a:endCxn id="92172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5" name="Oval 25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2186" name="AutoShape 26"/>
          <p:cNvCxnSpPr>
            <a:cxnSpLocks noChangeShapeType="1"/>
            <a:stCxn id="92185" idx="0"/>
            <a:endCxn id="92174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7" name="Oval 27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2188" name="AutoShape 28"/>
          <p:cNvCxnSpPr>
            <a:cxnSpLocks noChangeShapeType="1"/>
            <a:stCxn id="92187" idx="0"/>
            <a:endCxn id="92174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89" name="Oval 29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2190" name="AutoShape 30"/>
          <p:cNvCxnSpPr>
            <a:cxnSpLocks noChangeShapeType="1"/>
            <a:stCxn id="92189" idx="0"/>
            <a:endCxn id="92176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91" name="Oval 31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2192" name="AutoShape 32"/>
          <p:cNvCxnSpPr>
            <a:cxnSpLocks noChangeShapeType="1"/>
            <a:stCxn id="92191" idx="0"/>
            <a:endCxn id="92176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93" name="Oval 33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2194" name="AutoShape 34"/>
          <p:cNvCxnSpPr>
            <a:cxnSpLocks noChangeShapeType="1"/>
            <a:stCxn id="92193" idx="0"/>
            <a:endCxn id="92178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195" name="Oval 35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2196" name="AutoShape 36"/>
          <p:cNvCxnSpPr>
            <a:cxnSpLocks noChangeShapeType="1"/>
            <a:stCxn id="92195" idx="0"/>
            <a:endCxn id="92178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703334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78ED-6FE5-4E58-8ED3-2CA3B42C6BA7}" type="slidenum">
              <a:rPr lang="zh-TW" altLang="en-US" smtClean="0"/>
              <a:pPr/>
              <a:t>58</a:t>
            </a:fld>
            <a:endParaRPr lang="en-US" altLang="zh-TW"/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4217" name="AutoShape 9"/>
          <p:cNvCxnSpPr>
            <a:cxnSpLocks noChangeShapeType="1"/>
            <a:stCxn id="94216" idx="7"/>
            <a:endCxn id="94215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4219" name="AutoShape 11"/>
          <p:cNvCxnSpPr>
            <a:cxnSpLocks noChangeShapeType="1"/>
            <a:stCxn id="94218" idx="1"/>
            <a:endCxn id="94215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20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4221" name="AutoShape 13"/>
          <p:cNvCxnSpPr>
            <a:cxnSpLocks noChangeShapeType="1"/>
            <a:stCxn id="94220" idx="7"/>
            <a:endCxn id="94216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22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4223" name="AutoShape 15"/>
          <p:cNvCxnSpPr>
            <a:cxnSpLocks noChangeShapeType="1"/>
            <a:stCxn id="94222" idx="1"/>
            <a:endCxn id="94216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4225" name="AutoShape 17"/>
          <p:cNvCxnSpPr>
            <a:cxnSpLocks noChangeShapeType="1"/>
            <a:stCxn id="94224" idx="7"/>
            <a:endCxn id="94218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26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4227" name="AutoShape 19"/>
          <p:cNvCxnSpPr>
            <a:cxnSpLocks noChangeShapeType="1"/>
            <a:stCxn id="94226" idx="1"/>
            <a:endCxn id="94218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28" name="Oval 20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4229" name="AutoShape 21"/>
          <p:cNvCxnSpPr>
            <a:cxnSpLocks noChangeShapeType="1"/>
            <a:stCxn id="94228" idx="0"/>
            <a:endCxn id="94220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30" name="Oval 22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4231" name="AutoShape 23"/>
          <p:cNvCxnSpPr>
            <a:cxnSpLocks noChangeShapeType="1"/>
            <a:stCxn id="94230" idx="0"/>
            <a:endCxn id="94220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32" name="Oval 24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4233" name="AutoShape 25"/>
          <p:cNvCxnSpPr>
            <a:cxnSpLocks noChangeShapeType="1"/>
            <a:stCxn id="94232" idx="0"/>
            <a:endCxn id="94222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34" name="Oval 26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4235" name="AutoShape 27"/>
          <p:cNvCxnSpPr>
            <a:cxnSpLocks noChangeShapeType="1"/>
            <a:stCxn id="94234" idx="0"/>
            <a:endCxn id="94222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36" name="Oval 28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4237" name="AutoShape 29"/>
          <p:cNvCxnSpPr>
            <a:cxnSpLocks noChangeShapeType="1"/>
            <a:stCxn id="94236" idx="0"/>
            <a:endCxn id="94224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38" name="Oval 30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4239" name="AutoShape 31"/>
          <p:cNvCxnSpPr>
            <a:cxnSpLocks noChangeShapeType="1"/>
            <a:stCxn id="94238" idx="0"/>
            <a:endCxn id="94224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40" name="Oval 32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4241" name="AutoShape 33"/>
          <p:cNvCxnSpPr>
            <a:cxnSpLocks noChangeShapeType="1"/>
            <a:stCxn id="94240" idx="0"/>
            <a:endCxn id="94226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42" name="Oval 34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4243" name="AutoShape 35"/>
          <p:cNvCxnSpPr>
            <a:cxnSpLocks noChangeShapeType="1"/>
            <a:stCxn id="94242" idx="0"/>
            <a:endCxn id="94226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244" name="AutoShape 36"/>
          <p:cNvSpPr>
            <a:spLocks noChangeArrowheads="1"/>
          </p:cNvSpPr>
          <p:nvPr/>
        </p:nvSpPr>
        <p:spPr bwMode="auto">
          <a:xfrm rot="5400000">
            <a:off x="5029200" y="39113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038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A96A6-9C85-4FA2-BF5F-407038D09AEA}" type="slidenum">
              <a:rPr lang="zh-TW" altLang="en-US" smtClean="0"/>
              <a:pPr/>
              <a:t>59</a:t>
            </a:fld>
            <a:endParaRPr lang="en-US" altLang="zh-TW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5240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5241" name="AutoShape 9"/>
          <p:cNvCxnSpPr>
            <a:cxnSpLocks noChangeShapeType="1"/>
            <a:stCxn id="95240" idx="7"/>
            <a:endCxn id="95239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5243" name="AutoShape 11"/>
          <p:cNvCxnSpPr>
            <a:cxnSpLocks noChangeShapeType="1"/>
            <a:stCxn id="95242" idx="1"/>
            <a:endCxn id="95239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4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5245" name="AutoShape 13"/>
          <p:cNvCxnSpPr>
            <a:cxnSpLocks noChangeShapeType="1"/>
            <a:stCxn id="95244" idx="7"/>
            <a:endCxn id="95240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5247" name="AutoShape 15"/>
          <p:cNvCxnSpPr>
            <a:cxnSpLocks noChangeShapeType="1"/>
            <a:stCxn id="95246" idx="1"/>
            <a:endCxn id="95240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8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5249" name="AutoShape 17"/>
          <p:cNvCxnSpPr>
            <a:cxnSpLocks noChangeShapeType="1"/>
            <a:stCxn id="95248" idx="7"/>
            <a:endCxn id="95242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50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5251" name="AutoShape 19"/>
          <p:cNvCxnSpPr>
            <a:cxnSpLocks noChangeShapeType="1"/>
            <a:stCxn id="95250" idx="1"/>
            <a:endCxn id="95242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52" name="Oval 20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5253" name="AutoShape 21"/>
          <p:cNvCxnSpPr>
            <a:cxnSpLocks noChangeShapeType="1"/>
            <a:stCxn id="95252" idx="0"/>
            <a:endCxn id="95244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54" name="Oval 22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5255" name="AutoShape 23"/>
          <p:cNvCxnSpPr>
            <a:cxnSpLocks noChangeShapeType="1"/>
            <a:stCxn id="95254" idx="0"/>
            <a:endCxn id="95244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56" name="Oval 24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5257" name="AutoShape 25"/>
          <p:cNvCxnSpPr>
            <a:cxnSpLocks noChangeShapeType="1"/>
            <a:stCxn id="95256" idx="0"/>
            <a:endCxn id="95246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58" name="Oval 26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5259" name="AutoShape 27"/>
          <p:cNvCxnSpPr>
            <a:cxnSpLocks noChangeShapeType="1"/>
            <a:stCxn id="95258" idx="0"/>
            <a:endCxn id="95246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60" name="Oval 28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5261" name="AutoShape 29"/>
          <p:cNvCxnSpPr>
            <a:cxnSpLocks noChangeShapeType="1"/>
            <a:stCxn id="95260" idx="0"/>
            <a:endCxn id="95248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62" name="Oval 30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5263" name="AutoShape 31"/>
          <p:cNvCxnSpPr>
            <a:cxnSpLocks noChangeShapeType="1"/>
            <a:stCxn id="95262" idx="0"/>
            <a:endCxn id="95248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64" name="Oval 32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5265" name="AutoShape 33"/>
          <p:cNvCxnSpPr>
            <a:cxnSpLocks noChangeShapeType="1"/>
            <a:stCxn id="95264" idx="0"/>
            <a:endCxn id="95250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66" name="Oval 34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5267" name="AutoShape 35"/>
          <p:cNvCxnSpPr>
            <a:cxnSpLocks noChangeShapeType="1"/>
            <a:stCxn id="95266" idx="0"/>
            <a:endCxn id="95250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68" name="AutoShape 36"/>
          <p:cNvSpPr>
            <a:spLocks noChangeArrowheads="1"/>
          </p:cNvSpPr>
          <p:nvPr/>
        </p:nvSpPr>
        <p:spPr bwMode="auto">
          <a:xfrm rot="5400000">
            <a:off x="4419600" y="47495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1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668344" y="4653137"/>
            <a:ext cx="864870" cy="11570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028384" y="5805264"/>
            <a:ext cx="504830" cy="7742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AB6E-8928-4AAF-B8B7-0990FCF7AFBC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Example: Romania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505" y="1844824"/>
            <a:ext cx="7876709" cy="47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12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E1BE4-396E-44C9-B781-804CFC3CE177}" type="slidenum">
              <a:rPr lang="zh-TW" altLang="en-US" smtClean="0"/>
              <a:pPr/>
              <a:t>60</a:t>
            </a:fld>
            <a:endParaRPr lang="en-US" altLang="zh-TW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6265" name="AutoShape 9"/>
          <p:cNvCxnSpPr>
            <a:cxnSpLocks noChangeShapeType="1"/>
            <a:stCxn id="96264" idx="7"/>
            <a:endCxn id="96263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6267" name="AutoShape 11"/>
          <p:cNvCxnSpPr>
            <a:cxnSpLocks noChangeShapeType="1"/>
            <a:stCxn id="96266" idx="1"/>
            <a:endCxn id="96263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68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6269" name="AutoShape 13"/>
          <p:cNvCxnSpPr>
            <a:cxnSpLocks noChangeShapeType="1"/>
            <a:stCxn id="96268" idx="7"/>
            <a:endCxn id="96264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70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6271" name="AutoShape 15"/>
          <p:cNvCxnSpPr>
            <a:cxnSpLocks noChangeShapeType="1"/>
            <a:stCxn id="96270" idx="1"/>
            <a:endCxn id="96264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72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6273" name="AutoShape 17"/>
          <p:cNvCxnSpPr>
            <a:cxnSpLocks noChangeShapeType="1"/>
            <a:stCxn id="96272" idx="7"/>
            <a:endCxn id="96266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74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6275" name="AutoShape 19"/>
          <p:cNvCxnSpPr>
            <a:cxnSpLocks noChangeShapeType="1"/>
            <a:stCxn id="96274" idx="1"/>
            <a:endCxn id="96266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6277" name="AutoShape 21"/>
          <p:cNvCxnSpPr>
            <a:cxnSpLocks noChangeShapeType="1"/>
            <a:stCxn id="96276" idx="0"/>
            <a:endCxn id="96268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6279" name="AutoShape 23"/>
          <p:cNvCxnSpPr>
            <a:cxnSpLocks noChangeShapeType="1"/>
            <a:stCxn id="96278" idx="0"/>
            <a:endCxn id="96268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6281" name="AutoShape 25"/>
          <p:cNvCxnSpPr>
            <a:cxnSpLocks noChangeShapeType="1"/>
            <a:stCxn id="96280" idx="0"/>
            <a:endCxn id="96270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82" name="Oval 26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6283" name="AutoShape 27"/>
          <p:cNvCxnSpPr>
            <a:cxnSpLocks noChangeShapeType="1"/>
            <a:stCxn id="96282" idx="0"/>
            <a:endCxn id="96270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84" name="Oval 28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6285" name="AutoShape 29"/>
          <p:cNvCxnSpPr>
            <a:cxnSpLocks noChangeShapeType="1"/>
            <a:stCxn id="96284" idx="0"/>
            <a:endCxn id="96272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86" name="Oval 30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6287" name="AutoShape 31"/>
          <p:cNvCxnSpPr>
            <a:cxnSpLocks noChangeShapeType="1"/>
            <a:stCxn id="96286" idx="0"/>
            <a:endCxn id="96272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88" name="Oval 32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6289" name="AutoShape 33"/>
          <p:cNvCxnSpPr>
            <a:cxnSpLocks noChangeShapeType="1"/>
            <a:stCxn id="96288" idx="0"/>
            <a:endCxn id="96274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90" name="Oval 34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6291" name="AutoShape 35"/>
          <p:cNvCxnSpPr>
            <a:cxnSpLocks noChangeShapeType="1"/>
            <a:stCxn id="96290" idx="0"/>
            <a:endCxn id="96274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292" name="AutoShape 36"/>
          <p:cNvSpPr>
            <a:spLocks noChangeArrowheads="1"/>
          </p:cNvSpPr>
          <p:nvPr/>
        </p:nvSpPr>
        <p:spPr bwMode="auto">
          <a:xfrm rot="5400000">
            <a:off x="4267200" y="60449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3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Depth-First Search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Expand deepest unexpanded node</a:t>
            </a:r>
          </a:p>
          <a:p>
            <a:r>
              <a:rPr lang="en-US" altLang="zh-TW" i="1" dirty="0">
                <a:ea typeface="新細明體" panose="02020500000000000000" pitchFamily="18" charset="-120"/>
              </a:rPr>
              <a:t>Fringe </a:t>
            </a:r>
            <a:r>
              <a:rPr lang="en-US" altLang="zh-TW" dirty="0">
                <a:ea typeface="新細明體" panose="02020500000000000000" pitchFamily="18" charset="-120"/>
              </a:rPr>
              <a:t>= LIFO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stack</a:t>
            </a:r>
            <a:r>
              <a:rPr lang="en-US" altLang="zh-TW" dirty="0">
                <a:ea typeface="新細明體" panose="02020500000000000000" pitchFamily="18" charset="-120"/>
              </a:rPr>
              <a:t>, i.e., put successors at front</a:t>
            </a:r>
          </a:p>
        </p:txBody>
      </p:sp>
      <p:sp>
        <p:nvSpPr>
          <p:cNvPr id="3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AAA3-E2BE-4ED4-A7E0-F70B0A7D959D}" type="slidenum">
              <a:rPr lang="zh-TW" altLang="en-US" smtClean="0"/>
              <a:pPr/>
              <a:t>61</a:t>
            </a:fld>
            <a:endParaRPr lang="en-US" altLang="zh-TW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4114800" y="29969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A</a:t>
            </a:r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2819400" y="3835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B</a:t>
            </a:r>
          </a:p>
        </p:txBody>
      </p:sp>
      <p:cxnSp>
        <p:nvCxnSpPr>
          <p:cNvPr id="97289" name="AutoShape 9"/>
          <p:cNvCxnSpPr>
            <a:cxnSpLocks noChangeShapeType="1"/>
            <a:stCxn id="97288" idx="7"/>
            <a:endCxn id="97287" idx="3"/>
          </p:cNvCxnSpPr>
          <p:nvPr/>
        </p:nvCxnSpPr>
        <p:spPr bwMode="auto">
          <a:xfrm flipV="1">
            <a:off x="32099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5410200" y="38351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C</a:t>
            </a:r>
          </a:p>
        </p:txBody>
      </p:sp>
      <p:cxnSp>
        <p:nvCxnSpPr>
          <p:cNvPr id="97291" name="AutoShape 11"/>
          <p:cNvCxnSpPr>
            <a:cxnSpLocks noChangeShapeType="1"/>
            <a:stCxn id="97290" idx="1"/>
            <a:endCxn id="97287" idx="5"/>
          </p:cNvCxnSpPr>
          <p:nvPr/>
        </p:nvCxnSpPr>
        <p:spPr bwMode="auto">
          <a:xfrm flipH="1" flipV="1">
            <a:off x="4505325" y="3403352"/>
            <a:ext cx="9715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21336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D</a:t>
            </a:r>
          </a:p>
        </p:txBody>
      </p:sp>
      <p:cxnSp>
        <p:nvCxnSpPr>
          <p:cNvPr id="97293" name="AutoShape 13"/>
          <p:cNvCxnSpPr>
            <a:cxnSpLocks noChangeShapeType="1"/>
            <a:stCxn id="97292" idx="7"/>
            <a:endCxn id="97288" idx="3"/>
          </p:cNvCxnSpPr>
          <p:nvPr/>
        </p:nvCxnSpPr>
        <p:spPr bwMode="auto">
          <a:xfrm flipV="1">
            <a:off x="25241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3429000" y="46733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E</a:t>
            </a:r>
          </a:p>
        </p:txBody>
      </p:sp>
      <p:cxnSp>
        <p:nvCxnSpPr>
          <p:cNvPr id="97295" name="AutoShape 15"/>
          <p:cNvCxnSpPr>
            <a:cxnSpLocks noChangeShapeType="1"/>
            <a:stCxn id="97294" idx="1"/>
            <a:endCxn id="97288" idx="5"/>
          </p:cNvCxnSpPr>
          <p:nvPr/>
        </p:nvCxnSpPr>
        <p:spPr bwMode="auto">
          <a:xfrm flipH="1" flipV="1">
            <a:off x="32099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4800600" y="4673352"/>
            <a:ext cx="457200" cy="457200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F</a:t>
            </a:r>
          </a:p>
        </p:txBody>
      </p:sp>
      <p:cxnSp>
        <p:nvCxnSpPr>
          <p:cNvPr id="97297" name="AutoShape 17"/>
          <p:cNvCxnSpPr>
            <a:cxnSpLocks noChangeShapeType="1"/>
            <a:stCxn id="97296" idx="7"/>
            <a:endCxn id="97290" idx="3"/>
          </p:cNvCxnSpPr>
          <p:nvPr/>
        </p:nvCxnSpPr>
        <p:spPr bwMode="auto">
          <a:xfrm flipV="1">
            <a:off x="5191125" y="4241552"/>
            <a:ext cx="2857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6096000" y="46733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G</a:t>
            </a:r>
          </a:p>
        </p:txBody>
      </p:sp>
      <p:cxnSp>
        <p:nvCxnSpPr>
          <p:cNvPr id="97299" name="AutoShape 19"/>
          <p:cNvCxnSpPr>
            <a:cxnSpLocks noChangeShapeType="1"/>
            <a:stCxn id="97298" idx="1"/>
            <a:endCxn id="97290" idx="5"/>
          </p:cNvCxnSpPr>
          <p:nvPr/>
        </p:nvCxnSpPr>
        <p:spPr bwMode="auto">
          <a:xfrm flipH="1" flipV="1">
            <a:off x="5800725" y="4241552"/>
            <a:ext cx="361950" cy="482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0" name="Oval 20"/>
          <p:cNvSpPr>
            <a:spLocks noChangeArrowheads="1"/>
          </p:cNvSpPr>
          <p:nvPr/>
        </p:nvSpPr>
        <p:spPr bwMode="auto">
          <a:xfrm>
            <a:off x="17526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H</a:t>
            </a:r>
          </a:p>
        </p:txBody>
      </p:sp>
      <p:cxnSp>
        <p:nvCxnSpPr>
          <p:cNvPr id="97301" name="AutoShape 21"/>
          <p:cNvCxnSpPr>
            <a:cxnSpLocks noChangeShapeType="1"/>
            <a:stCxn id="97300" idx="0"/>
            <a:endCxn id="97292" idx="3"/>
          </p:cNvCxnSpPr>
          <p:nvPr/>
        </p:nvCxnSpPr>
        <p:spPr bwMode="auto">
          <a:xfrm flipV="1">
            <a:off x="1981200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24384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I</a:t>
            </a:r>
          </a:p>
        </p:txBody>
      </p:sp>
      <p:cxnSp>
        <p:nvCxnSpPr>
          <p:cNvPr id="97303" name="AutoShape 23"/>
          <p:cNvCxnSpPr>
            <a:cxnSpLocks noChangeShapeType="1"/>
            <a:stCxn id="97302" idx="0"/>
            <a:endCxn id="97292" idx="5"/>
          </p:cNvCxnSpPr>
          <p:nvPr/>
        </p:nvCxnSpPr>
        <p:spPr bwMode="auto">
          <a:xfrm flipH="1" flipV="1">
            <a:off x="2524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31242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J</a:t>
            </a:r>
          </a:p>
        </p:txBody>
      </p:sp>
      <p:cxnSp>
        <p:nvCxnSpPr>
          <p:cNvPr id="97305" name="AutoShape 25"/>
          <p:cNvCxnSpPr>
            <a:cxnSpLocks noChangeShapeType="1"/>
            <a:stCxn id="97304" idx="0"/>
            <a:endCxn id="97294" idx="3"/>
          </p:cNvCxnSpPr>
          <p:nvPr/>
        </p:nvCxnSpPr>
        <p:spPr bwMode="auto">
          <a:xfrm flipV="1">
            <a:off x="33528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6" name="Oval 26"/>
          <p:cNvSpPr>
            <a:spLocks noChangeArrowheads="1"/>
          </p:cNvSpPr>
          <p:nvPr/>
        </p:nvSpPr>
        <p:spPr bwMode="auto">
          <a:xfrm>
            <a:off x="38100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K</a:t>
            </a:r>
          </a:p>
        </p:txBody>
      </p:sp>
      <p:cxnSp>
        <p:nvCxnSpPr>
          <p:cNvPr id="97307" name="AutoShape 27"/>
          <p:cNvCxnSpPr>
            <a:cxnSpLocks noChangeShapeType="1"/>
            <a:stCxn id="97306" idx="0"/>
            <a:endCxn id="97294" idx="5"/>
          </p:cNvCxnSpPr>
          <p:nvPr/>
        </p:nvCxnSpPr>
        <p:spPr bwMode="auto">
          <a:xfrm flipH="1" flipV="1">
            <a:off x="3819525" y="5079752"/>
            <a:ext cx="2190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08" name="Oval 28"/>
          <p:cNvSpPr>
            <a:spLocks noChangeArrowheads="1"/>
          </p:cNvSpPr>
          <p:nvPr/>
        </p:nvSpPr>
        <p:spPr bwMode="auto">
          <a:xfrm>
            <a:off x="4495800" y="5740152"/>
            <a:ext cx="457200" cy="457200"/>
          </a:xfrm>
          <a:prstGeom prst="ellipse">
            <a:avLst/>
          </a:prstGeom>
          <a:solidFill>
            <a:schemeClr val="tx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L</a:t>
            </a:r>
          </a:p>
        </p:txBody>
      </p:sp>
      <p:cxnSp>
        <p:nvCxnSpPr>
          <p:cNvPr id="97309" name="AutoShape 29"/>
          <p:cNvCxnSpPr>
            <a:cxnSpLocks noChangeShapeType="1"/>
            <a:stCxn id="97308" idx="0"/>
            <a:endCxn id="97296" idx="3"/>
          </p:cNvCxnSpPr>
          <p:nvPr/>
        </p:nvCxnSpPr>
        <p:spPr bwMode="auto">
          <a:xfrm flipV="1">
            <a:off x="4724400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10" name="Oval 30"/>
          <p:cNvSpPr>
            <a:spLocks noChangeArrowheads="1"/>
          </p:cNvSpPr>
          <p:nvPr/>
        </p:nvSpPr>
        <p:spPr bwMode="auto">
          <a:xfrm>
            <a:off x="5105400" y="5740152"/>
            <a:ext cx="457200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latin typeface="Bookman Old Style" panose="02050604050505020204" pitchFamily="18" charset="0"/>
              </a:rPr>
              <a:t>M</a:t>
            </a:r>
          </a:p>
        </p:txBody>
      </p:sp>
      <p:cxnSp>
        <p:nvCxnSpPr>
          <p:cNvPr id="97311" name="AutoShape 31"/>
          <p:cNvCxnSpPr>
            <a:cxnSpLocks noChangeShapeType="1"/>
            <a:stCxn id="97310" idx="0"/>
            <a:endCxn id="97296" idx="5"/>
          </p:cNvCxnSpPr>
          <p:nvPr/>
        </p:nvCxnSpPr>
        <p:spPr bwMode="auto">
          <a:xfrm flipH="1" flipV="1">
            <a:off x="5191125" y="5079752"/>
            <a:ext cx="142875" cy="644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12" name="Oval 32"/>
          <p:cNvSpPr>
            <a:spLocks noChangeArrowheads="1"/>
          </p:cNvSpPr>
          <p:nvPr/>
        </p:nvSpPr>
        <p:spPr bwMode="auto">
          <a:xfrm>
            <a:off x="57912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N</a:t>
            </a:r>
          </a:p>
        </p:txBody>
      </p:sp>
      <p:cxnSp>
        <p:nvCxnSpPr>
          <p:cNvPr id="97313" name="AutoShape 33"/>
          <p:cNvCxnSpPr>
            <a:cxnSpLocks noChangeShapeType="1"/>
            <a:stCxn id="97312" idx="0"/>
            <a:endCxn id="97298" idx="3"/>
          </p:cNvCxnSpPr>
          <p:nvPr/>
        </p:nvCxnSpPr>
        <p:spPr bwMode="auto">
          <a:xfrm flipV="1">
            <a:off x="6019800" y="5079752"/>
            <a:ext cx="1428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14" name="Oval 34"/>
          <p:cNvSpPr>
            <a:spLocks noChangeArrowheads="1"/>
          </p:cNvSpPr>
          <p:nvPr/>
        </p:nvSpPr>
        <p:spPr bwMode="auto">
          <a:xfrm>
            <a:off x="6477000" y="5740152"/>
            <a:ext cx="457200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800" i="1">
                <a:solidFill>
                  <a:srgbClr val="008000"/>
                </a:solidFill>
                <a:latin typeface="Bookman Old Style" panose="02050604050505020204" pitchFamily="18" charset="0"/>
              </a:rPr>
              <a:t>O</a:t>
            </a:r>
          </a:p>
        </p:txBody>
      </p:sp>
      <p:cxnSp>
        <p:nvCxnSpPr>
          <p:cNvPr id="97315" name="AutoShape 35"/>
          <p:cNvCxnSpPr>
            <a:cxnSpLocks noChangeShapeType="1"/>
            <a:stCxn id="97314" idx="0"/>
            <a:endCxn id="97298" idx="5"/>
          </p:cNvCxnSpPr>
          <p:nvPr/>
        </p:nvCxnSpPr>
        <p:spPr bwMode="auto">
          <a:xfrm flipH="1" flipV="1">
            <a:off x="6486525" y="5079752"/>
            <a:ext cx="219075" cy="644525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316" name="AutoShape 36"/>
          <p:cNvSpPr>
            <a:spLocks noChangeArrowheads="1"/>
          </p:cNvSpPr>
          <p:nvPr/>
        </p:nvSpPr>
        <p:spPr bwMode="auto">
          <a:xfrm rot="5400000">
            <a:off x="4953000" y="6044952"/>
            <a:ext cx="304800" cy="304800"/>
          </a:xfrm>
          <a:prstGeom prst="flowChartExtra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046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Properties of </a:t>
            </a:r>
            <a:r>
              <a:rPr lang="en-US" altLang="zh-TW" dirty="0">
                <a:ea typeface="新細明體" panose="02020500000000000000" pitchFamily="18" charset="-120"/>
              </a:rPr>
              <a:t>Depth-First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19570"/>
          </a:xfrm>
        </p:spPr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No: fails in infinite-depth spaces, spaces with loops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Complete in finite spaces if repeated states will no be expanded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 err="1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): terrible if </a:t>
            </a:r>
            <a:r>
              <a:rPr lang="en-US" altLang="zh-TW" i="1" dirty="0">
                <a:ea typeface="新細明體" panose="02020500000000000000" pitchFamily="18" charset="-120"/>
              </a:rPr>
              <a:t>m</a:t>
            </a:r>
            <a:r>
              <a:rPr lang="en-US" altLang="zh-TW" dirty="0">
                <a:ea typeface="新細明體" panose="02020500000000000000" pitchFamily="18" charset="-120"/>
              </a:rPr>
              <a:t> is much larger than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but if solutions are dense, may be much faster than breadth-first</a:t>
            </a:r>
            <a:endParaRPr lang="en-US" altLang="zh-TW" dirty="0"/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bm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</a:rPr>
              <a:t>i.e., linear space!</a:t>
            </a:r>
          </a:p>
          <a:p>
            <a:pPr marL="200025" lvl="1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m</a:t>
            </a:r>
            <a:r>
              <a:rPr lang="zh-TW" altLang="en-US" dirty="0">
                <a:ea typeface="新細明體" panose="02020500000000000000" pitchFamily="18" charset="-120"/>
              </a:rPr>
              <a:t>表樹高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No(</a:t>
            </a:r>
            <a:r>
              <a:rPr lang="zh-TW" altLang="en-US" dirty="0">
                <a:ea typeface="新細明體" panose="02020500000000000000" pitchFamily="18" charset="-120"/>
              </a:rPr>
              <a:t>解不保證深度，只是有解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1446019" y="5174625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31246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Depth-Limited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Depth-first search with depth limit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l</a:t>
            </a:r>
          </a:p>
          <a:p>
            <a:pPr marL="200025" lvl="1" indent="0">
              <a:buNone/>
            </a:pP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限制高度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l</a:t>
            </a: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 的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DFS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Nodes at depth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l</a:t>
            </a:r>
            <a:r>
              <a:rPr lang="en-US" altLang="zh-TW" dirty="0">
                <a:ea typeface="新細明體" panose="02020500000000000000" pitchFamily="18" charset="-120"/>
              </a:rPr>
              <a:t> will not be expanded.</a:t>
            </a:r>
          </a:p>
          <a:p>
            <a:pPr marL="200025" lvl="1" indent="0"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高度 </a:t>
            </a:r>
            <a:r>
              <a:rPr lang="en-US" altLang="zh-TW" dirty="0">
                <a:ea typeface="新細明體" panose="02020500000000000000" pitchFamily="18" charset="-120"/>
              </a:rPr>
              <a:t>l </a:t>
            </a:r>
            <a:r>
              <a:rPr lang="zh-TW" altLang="en-US" dirty="0">
                <a:ea typeface="新細明體" panose="02020500000000000000" pitchFamily="18" charset="-120"/>
              </a:rPr>
              <a:t>的子樹不會被展開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45765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E21F4-2921-4073-AF8A-117ADFB17721}" type="slidenum">
              <a:rPr lang="zh-TW" altLang="en-US"/>
              <a:pPr/>
              <a:t>64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Iterative Deepening Search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zh-TW" altLang="en-US" sz="1400" dirty="0">
                <a:ea typeface="新細明體" panose="02020500000000000000" pitchFamily="18" charset="-120"/>
              </a:rPr>
              <a:t>限制高度的</a:t>
            </a:r>
            <a:r>
              <a:rPr lang="en-US" altLang="zh-TW" sz="1400" dirty="0">
                <a:ea typeface="新細明體" panose="02020500000000000000" pitchFamily="18" charset="-120"/>
              </a:rPr>
              <a:t>DFS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594360" y="1888773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654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Deepening Search </a:t>
            </a:r>
            <a:r>
              <a:rPr lang="en-US" altLang="zh-TW" i="1" dirty="0"/>
              <a:t>l</a:t>
            </a:r>
            <a:r>
              <a:rPr lang="en-US" altLang="zh-TW" dirty="0"/>
              <a:t> =0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7F4C-2FB3-401C-924D-43FC2768EF23}" type="slidenum">
              <a:rPr lang="zh-TW" altLang="en-US" smtClean="0"/>
              <a:pPr/>
              <a:t>65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0" y="1872000"/>
            <a:ext cx="8260456" cy="3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6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Deepening Search </a:t>
            </a:r>
            <a:r>
              <a:rPr lang="en-US" altLang="zh-TW" i="1" dirty="0"/>
              <a:t>l</a:t>
            </a:r>
            <a:r>
              <a:rPr lang="en-US" altLang="zh-TW" dirty="0"/>
              <a:t> =1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14B0-3AD7-423A-9918-0C0A83ED6EB1}" type="slidenum">
              <a:rPr lang="zh-TW" altLang="en-US" smtClean="0"/>
              <a:pPr/>
              <a:t>66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6" y="1844824"/>
            <a:ext cx="8260456" cy="7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40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Iterative Deepening Search </a:t>
            </a:r>
            <a:r>
              <a:rPr lang="en-US" altLang="zh-TW" i="1" dirty="0">
                <a:ea typeface="新細明體" panose="02020500000000000000" pitchFamily="18" charset="-120"/>
              </a:rPr>
              <a:t>l </a:t>
            </a:r>
            <a:r>
              <a:rPr lang="en-US" altLang="zh-TW" dirty="0">
                <a:ea typeface="新細明體" panose="02020500000000000000" pitchFamily="18" charset="-120"/>
              </a:rPr>
              <a:t>=2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6" y="1857600"/>
            <a:ext cx="8260456" cy="209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23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Iterative Deepening Search </a:t>
            </a:r>
            <a:r>
              <a:rPr lang="en-US" altLang="zh-TW" i="1" dirty="0">
                <a:ea typeface="新細明體" panose="02020500000000000000" pitchFamily="18" charset="-120"/>
              </a:rPr>
              <a:t>l </a:t>
            </a:r>
            <a:r>
              <a:rPr lang="en-US" altLang="zh-TW" dirty="0">
                <a:ea typeface="新細明體" panose="02020500000000000000" pitchFamily="18" charset="-120"/>
              </a:rPr>
              <a:t>=3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68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16" y="1844824"/>
            <a:ext cx="8260456" cy="37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3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Iterative Deepening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Number of nodes generated in a depth-limited search to depth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with branching factor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marL="0" indent="0" algn="ctr">
              <a:buNone/>
            </a:pP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i="1" baseline="-25000" dirty="0">
                <a:ea typeface="新細明體" panose="02020500000000000000" pitchFamily="18" charset="-120"/>
              </a:rPr>
              <a:t>DLS</a:t>
            </a:r>
            <a:r>
              <a:rPr lang="en-US" altLang="zh-TW" sz="2200" i="1" dirty="0">
                <a:ea typeface="新細明體" panose="02020500000000000000" pitchFamily="18" charset="-120"/>
              </a:rPr>
              <a:t> = b</a:t>
            </a:r>
            <a:r>
              <a:rPr lang="en-US" altLang="zh-TW" sz="2200" i="1" baseline="30000" dirty="0">
                <a:latin typeface="r"/>
                <a:ea typeface="新細明體" panose="02020500000000000000" pitchFamily="18" charset="-120"/>
              </a:rPr>
              <a:t>0</a:t>
            </a:r>
            <a:r>
              <a:rPr lang="en-US" altLang="zh-TW" sz="2200" i="1" dirty="0">
                <a:ea typeface="新細明體" panose="02020500000000000000" pitchFamily="18" charset="-120"/>
              </a:rPr>
              <a:t> + b</a:t>
            </a:r>
            <a:r>
              <a:rPr lang="en-US" altLang="zh-TW" sz="2200" i="1" baseline="30000" dirty="0">
                <a:latin typeface="r"/>
                <a:ea typeface="新細明體" panose="02020500000000000000" pitchFamily="18" charset="-120"/>
              </a:rPr>
              <a:t>1</a:t>
            </a:r>
            <a:r>
              <a:rPr lang="en-US" altLang="zh-TW" sz="2200" i="1" dirty="0">
                <a:ea typeface="新細明體" panose="02020500000000000000" pitchFamily="18" charset="-120"/>
              </a:rPr>
              <a:t> + b</a:t>
            </a:r>
            <a:r>
              <a:rPr lang="en-US" altLang="zh-TW" sz="2200" i="1" baseline="30000" dirty="0">
                <a:latin typeface="r"/>
                <a:ea typeface="新細明體" panose="02020500000000000000" pitchFamily="18" charset="-120"/>
              </a:rPr>
              <a:t>2</a:t>
            </a:r>
            <a:r>
              <a:rPr lang="en-US" altLang="zh-TW" sz="2200" i="1" dirty="0">
                <a:ea typeface="新細明體" panose="02020500000000000000" pitchFamily="18" charset="-120"/>
              </a:rPr>
              <a:t> + </a:t>
            </a:r>
            <a:r>
              <a:rPr lang="en-US" altLang="zh-TW" sz="2200" i="1" dirty="0"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 i="1" dirty="0">
                <a:ea typeface="新細明體" panose="02020500000000000000" pitchFamily="18" charset="-120"/>
              </a:rPr>
              <a:t> + b</a:t>
            </a:r>
            <a:r>
              <a:rPr lang="en-US" altLang="zh-TW" sz="2200" i="1" baseline="30000" dirty="0">
                <a:latin typeface="r"/>
                <a:ea typeface="新細明體" panose="02020500000000000000" pitchFamily="18" charset="-120"/>
              </a:rPr>
              <a:t>d-2</a:t>
            </a:r>
            <a:r>
              <a:rPr lang="en-US" altLang="zh-TW" sz="2200" i="1" dirty="0">
                <a:ea typeface="新細明體" panose="02020500000000000000" pitchFamily="18" charset="-120"/>
              </a:rPr>
              <a:t> + b</a:t>
            </a:r>
            <a:r>
              <a:rPr lang="en-US" altLang="zh-TW" sz="2200" i="1" baseline="30000" dirty="0">
                <a:latin typeface="r"/>
                <a:ea typeface="新細明體" panose="02020500000000000000" pitchFamily="18" charset="-120"/>
              </a:rPr>
              <a:t>d-1</a:t>
            </a:r>
            <a:r>
              <a:rPr lang="en-US" altLang="zh-TW" sz="2200" i="1" dirty="0">
                <a:ea typeface="新細明體" panose="02020500000000000000" pitchFamily="18" charset="-120"/>
              </a:rPr>
              <a:t> + </a:t>
            </a:r>
            <a:r>
              <a:rPr lang="en-US" altLang="zh-TW" sz="2200" i="1" dirty="0" err="1">
                <a:ea typeface="新細明體" panose="02020500000000000000" pitchFamily="18" charset="-120"/>
              </a:rPr>
              <a:t>b</a:t>
            </a:r>
            <a:r>
              <a:rPr lang="en-US" altLang="zh-TW" sz="2200" i="1" baseline="30000" dirty="0" err="1">
                <a:latin typeface="r"/>
                <a:ea typeface="新細明體" panose="02020500000000000000" pitchFamily="18" charset="-120"/>
              </a:rPr>
              <a:t>d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Number of nodes generated in an iterative deepening search to depth </a:t>
            </a:r>
            <a:r>
              <a:rPr lang="en-US" altLang="zh-TW" i="1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with branching factor 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marL="0" indent="0" algn="ctr">
              <a:buNone/>
            </a:pPr>
            <a:r>
              <a:rPr lang="en-US" altLang="zh-TW" sz="2200" i="1" dirty="0">
                <a:ea typeface="新細明體" panose="02020500000000000000" pitchFamily="18" charset="-120"/>
              </a:rPr>
              <a:t>N</a:t>
            </a:r>
            <a:r>
              <a:rPr lang="en-US" altLang="zh-TW" sz="2200" i="1" baseline="-25000" dirty="0">
                <a:ea typeface="新細明體" panose="02020500000000000000" pitchFamily="18" charset="-120"/>
              </a:rPr>
              <a:t>IDS</a:t>
            </a:r>
            <a:r>
              <a:rPr lang="en-US" altLang="zh-TW" sz="2200" dirty="0">
                <a:ea typeface="新細明體" panose="02020500000000000000" pitchFamily="18" charset="-120"/>
              </a:rPr>
              <a:t> = (</a:t>
            </a:r>
            <a:r>
              <a:rPr lang="en-US" altLang="zh-TW" sz="2200" i="1" dirty="0">
                <a:ea typeface="新細明體" panose="02020500000000000000" pitchFamily="18" charset="-120"/>
              </a:rPr>
              <a:t>d</a:t>
            </a:r>
            <a:r>
              <a:rPr lang="en-US" altLang="zh-TW" sz="2200" dirty="0">
                <a:ea typeface="新細明體" panose="02020500000000000000" pitchFamily="18" charset="-120"/>
              </a:rPr>
              <a:t>+</a:t>
            </a:r>
            <a:r>
              <a:rPr lang="en-US" altLang="zh-TW" sz="2200" i="1" dirty="0">
                <a:ea typeface="新細明體" panose="02020500000000000000" pitchFamily="18" charset="-120"/>
              </a:rPr>
              <a:t>1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r>
              <a:rPr lang="en-US" altLang="zh-TW" sz="2200" i="1" dirty="0">
                <a:ea typeface="新細明體" panose="02020500000000000000" pitchFamily="18" charset="-120"/>
              </a:rPr>
              <a:t>b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0</a:t>
            </a:r>
            <a:r>
              <a:rPr lang="en-US" altLang="zh-TW" sz="2200" dirty="0">
                <a:ea typeface="新細明體" panose="02020500000000000000" pitchFamily="18" charset="-120"/>
              </a:rPr>
              <a:t> + </a:t>
            </a:r>
            <a:r>
              <a:rPr lang="en-US" altLang="zh-TW" sz="2200" i="1" dirty="0">
                <a:ea typeface="新細明體" panose="02020500000000000000" pitchFamily="18" charset="-120"/>
              </a:rPr>
              <a:t>d b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1</a:t>
            </a:r>
            <a:r>
              <a:rPr lang="en-US" altLang="zh-TW" sz="2200" dirty="0">
                <a:ea typeface="新細明體" panose="02020500000000000000" pitchFamily="18" charset="-120"/>
              </a:rPr>
              <a:t> + (</a:t>
            </a:r>
            <a:r>
              <a:rPr lang="en-US" altLang="zh-TW" sz="2200" i="1" dirty="0">
                <a:ea typeface="新細明體" panose="02020500000000000000" pitchFamily="18" charset="-120"/>
              </a:rPr>
              <a:t>d</a:t>
            </a:r>
            <a:r>
              <a:rPr lang="en-US" altLang="zh-TW" sz="2200" dirty="0">
                <a:ea typeface="新細明體" panose="02020500000000000000" pitchFamily="18" charset="-120"/>
              </a:rPr>
              <a:t>-</a:t>
            </a:r>
            <a:r>
              <a:rPr lang="en-US" altLang="zh-TW" sz="2200" i="1" dirty="0">
                <a:ea typeface="新細明體" panose="02020500000000000000" pitchFamily="18" charset="-120"/>
              </a:rPr>
              <a:t>1</a:t>
            </a:r>
            <a:r>
              <a:rPr lang="en-US" altLang="zh-TW" sz="2200" dirty="0">
                <a:ea typeface="新細明體" panose="02020500000000000000" pitchFamily="18" charset="-120"/>
              </a:rPr>
              <a:t>)</a:t>
            </a:r>
            <a:r>
              <a:rPr lang="en-US" altLang="zh-TW" sz="2200" i="1" dirty="0">
                <a:ea typeface="新細明體" panose="02020500000000000000" pitchFamily="18" charset="-120"/>
              </a:rPr>
              <a:t>b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2</a:t>
            </a:r>
            <a:r>
              <a:rPr lang="en-US" altLang="zh-TW" sz="2200" dirty="0">
                <a:ea typeface="新細明體" panose="02020500000000000000" pitchFamily="18" charset="-120"/>
              </a:rPr>
              <a:t> + </a:t>
            </a:r>
            <a:r>
              <a:rPr lang="en-US" altLang="zh-TW" sz="2200" dirty="0"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sz="2200" dirty="0">
                <a:ea typeface="新細明體" panose="02020500000000000000" pitchFamily="18" charset="-120"/>
              </a:rPr>
              <a:t> + </a:t>
            </a:r>
            <a:r>
              <a:rPr lang="en-US" altLang="zh-TW" sz="2200" i="1" dirty="0">
                <a:ea typeface="新細明體" panose="02020500000000000000" pitchFamily="18" charset="-120"/>
              </a:rPr>
              <a:t>3b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d-2</a:t>
            </a:r>
            <a:r>
              <a:rPr lang="en-US" altLang="zh-TW" sz="2200" dirty="0">
                <a:ea typeface="新細明體" panose="02020500000000000000" pitchFamily="18" charset="-120"/>
              </a:rPr>
              <a:t> </a:t>
            </a:r>
            <a:r>
              <a:rPr lang="en-US" altLang="zh-TW" sz="2200" i="1" dirty="0">
                <a:ea typeface="新細明體" panose="02020500000000000000" pitchFamily="18" charset="-120"/>
              </a:rPr>
              <a:t>+2b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d-1</a:t>
            </a:r>
            <a:r>
              <a:rPr lang="en-US" altLang="zh-TW" sz="2200" dirty="0">
                <a:ea typeface="新細明體" panose="02020500000000000000" pitchFamily="18" charset="-120"/>
              </a:rPr>
              <a:t> + </a:t>
            </a:r>
            <a:r>
              <a:rPr lang="en-US" altLang="zh-TW" sz="2200" i="1" dirty="0">
                <a:ea typeface="新細明體" panose="02020500000000000000" pitchFamily="18" charset="-120"/>
              </a:rPr>
              <a:t>1b</a:t>
            </a:r>
            <a:r>
              <a:rPr lang="en-US" altLang="zh-TW" sz="2200" i="1" baseline="30000" dirty="0">
                <a:ea typeface="新細明體" panose="02020500000000000000" pitchFamily="18" charset="-120"/>
              </a:rPr>
              <a:t>d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For </a:t>
            </a:r>
            <a:r>
              <a:rPr lang="en-US" altLang="zh-TW" i="1" dirty="0">
                <a:ea typeface="新細明體" panose="02020500000000000000" pitchFamily="18" charset="-120"/>
              </a:rPr>
              <a:t>b = 10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d = 5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DLS</a:t>
            </a:r>
            <a:r>
              <a:rPr lang="en-US" altLang="zh-TW" dirty="0">
                <a:ea typeface="新細明體" panose="02020500000000000000" pitchFamily="18" charset="-120"/>
              </a:rPr>
              <a:t> = 1 + 10 + 100 + 1,000 + 10,000 + 100,000 = 111,111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i="1" baseline="-25000" dirty="0">
                <a:ea typeface="新細明體" panose="02020500000000000000" pitchFamily="18" charset="-120"/>
              </a:rPr>
              <a:t>IDS</a:t>
            </a:r>
            <a:r>
              <a:rPr lang="en-US" altLang="zh-TW" dirty="0">
                <a:ea typeface="新細明體" panose="02020500000000000000" pitchFamily="18" charset="-120"/>
              </a:rPr>
              <a:t> = 6 + 50 + 400 + 3,000 + 20,000 + 100,000 = 123,456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Overhead = (123,456 - 111,111)/111,111 = 11%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28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Example: Romania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Story:</a:t>
            </a:r>
          </a:p>
          <a:p>
            <a:pPr lvl="1"/>
            <a:r>
              <a:rPr lang="en-US" altLang="zh-TW" dirty="0"/>
              <a:t>On holiday in Romania; currently in Arad.</a:t>
            </a:r>
          </a:p>
          <a:p>
            <a:pPr lvl="1"/>
            <a:r>
              <a:rPr lang="en-US" altLang="zh-TW" dirty="0"/>
              <a:t>Flight leaves tomorrow from Bucharest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Formulate goal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To be in Bucharest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Formulate problem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states</a:t>
            </a:r>
            <a:r>
              <a:rPr lang="en-US" altLang="zh-TW" dirty="0"/>
              <a:t>: various cities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actions</a:t>
            </a:r>
            <a:r>
              <a:rPr lang="en-US" altLang="zh-TW" dirty="0"/>
              <a:t>: drive between cities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Find solution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chemeClr val="accent6"/>
                </a:solidFill>
              </a:rPr>
              <a:t>sequence of cities</a:t>
            </a:r>
            <a:r>
              <a:rPr lang="en-US" altLang="zh-TW" dirty="0"/>
              <a:t>, e.g. </a:t>
            </a:r>
            <a:r>
              <a:rPr lang="en-US" altLang="zh-TW" dirty="0" err="1"/>
              <a:t>Arad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Sibiu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Fagaras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Bucharest</a:t>
            </a:r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E0814-9DD5-4874-B2B2-C0502E089AA0}" type="slidenum">
              <a:rPr lang="zh-TW" altLang="en-US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9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7B6-3F9D-4700-9BB7-5AA6B58E6B4F}" type="slidenum">
              <a:rPr lang="zh-TW" altLang="en-US"/>
              <a:pPr/>
              <a:t>70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Properties of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Iterative Deepening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r>
              <a:rPr lang="en-US" altLang="zh-TW" dirty="0">
                <a:solidFill>
                  <a:srgbClr val="CC0099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d+1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0</a:t>
            </a:r>
            <a:r>
              <a:rPr lang="en-US" altLang="zh-TW" i="1" dirty="0">
                <a:ea typeface="新細明體" panose="02020500000000000000" pitchFamily="18" charset="-120"/>
              </a:rPr>
              <a:t> + d 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1</a:t>
            </a:r>
            <a:r>
              <a:rPr lang="en-US" altLang="zh-TW" i="1" dirty="0">
                <a:ea typeface="新細明體" panose="02020500000000000000" pitchFamily="18" charset="-120"/>
              </a:rPr>
              <a:t> + 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d-1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2</a:t>
            </a:r>
            <a:r>
              <a:rPr lang="en-US" altLang="zh-TW" i="1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latin typeface="Tahom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i="1" dirty="0">
                <a:ea typeface="新細明體" panose="02020500000000000000" pitchFamily="18" charset="-120"/>
              </a:rPr>
              <a:t> + 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d</a:t>
            </a:r>
            <a:r>
              <a:rPr lang="en-US" altLang="zh-TW" i="1" dirty="0">
                <a:ea typeface="新細明體" panose="02020500000000000000" pitchFamily="18" charset="-120"/>
              </a:rPr>
              <a:t> = 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b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marL="200025" lvl="1" indent="0"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每次深度</a:t>
            </a:r>
            <a:r>
              <a:rPr lang="en-US" altLang="zh-TW" dirty="0">
                <a:ea typeface="新細明體" panose="02020500000000000000" pitchFamily="18" charset="-120"/>
              </a:rPr>
              <a:t>+1</a:t>
            </a:r>
            <a:r>
              <a:rPr lang="zh-TW" altLang="en-US" dirty="0">
                <a:ea typeface="新細明體" panose="02020500000000000000" pitchFamily="18" charset="-120"/>
              </a:rPr>
              <a:t>，都要重做，故深度淺者執行次數隨深度而變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O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ea typeface="新細明體" panose="02020500000000000000" pitchFamily="18" charset="-120"/>
              </a:rPr>
              <a:t>bd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Yes, if step cost = 1</a:t>
            </a:r>
          </a:p>
        </p:txBody>
      </p:sp>
      <p:sp>
        <p:nvSpPr>
          <p:cNvPr id="5" name="矩形 4"/>
          <p:cNvSpPr/>
          <p:nvPr/>
        </p:nvSpPr>
        <p:spPr>
          <a:xfrm>
            <a:off x="1446019" y="4919859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1841104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DA7CE-6D6A-4937-B897-DCC0E1A0E585}" type="slidenum">
              <a:rPr lang="zh-TW" altLang="en-US"/>
              <a:pPr/>
              <a:t>71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Summary of Algorithms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22917" r="17969" b="51042"/>
          <a:stretch>
            <a:fillRect/>
          </a:stretch>
        </p:blipFill>
        <p:spPr bwMode="auto">
          <a:xfrm>
            <a:off x="1115616" y="1916832"/>
            <a:ext cx="6629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9164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A74F-73C9-45C7-B910-02B322CFF9E3}" type="slidenum">
              <a:rPr lang="zh-TW" altLang="en-US"/>
              <a:pPr/>
              <a:t>72</a:t>
            </a:fld>
            <a:endParaRPr lang="en-US" altLang="zh-TW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Repeated States in Graphs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Failure to detect repeated states can turn a linear problem into an exponential one!</a:t>
            </a:r>
          </a:p>
          <a:p>
            <a:pPr marL="200025" lvl="1" indent="0"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可將重複狀態展開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Use a </a:t>
            </a:r>
            <a:r>
              <a:rPr lang="en-US" altLang="zh-TW" dirty="0">
                <a:highlight>
                  <a:srgbClr val="FFFF00"/>
                </a:highlight>
                <a:ea typeface="新細明體" panose="02020500000000000000" pitchFamily="18" charset="-120"/>
              </a:rPr>
              <a:t>hash table </a:t>
            </a:r>
            <a:r>
              <a:rPr lang="en-US" altLang="zh-TW" dirty="0">
                <a:ea typeface="新細明體" panose="02020500000000000000" pitchFamily="18" charset="-120"/>
              </a:rPr>
              <a:t>to remember visited states.</a:t>
            </a:r>
          </a:p>
          <a:p>
            <a:pPr marL="200025" lvl="1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Hash table</a:t>
            </a:r>
            <a:r>
              <a:rPr lang="zh-TW" altLang="en-US">
                <a:ea typeface="新細明體" panose="02020500000000000000" pitchFamily="18" charset="-120"/>
              </a:rPr>
              <a:t>可用來記錄被遍歷過之狀態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55300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52" y="4221088"/>
            <a:ext cx="5493296" cy="201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504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6FD3D-922F-4ACE-B334-0518D5A8D741}" type="slidenum">
              <a:rPr lang="zh-TW" altLang="en-US"/>
              <a:pPr/>
              <a:t>73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>
                <a:ea typeface="新細明體" panose="02020500000000000000" pitchFamily="18" charset="-120"/>
              </a:rPr>
              <a:t>Problem formulation usually requires abstracting away real-world details to define a state space that can feasibly be explored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Variety of uninformed search strategies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Iterative deepening search uses only linear space and not much more time than other uninformed algorithms</a:t>
            </a:r>
          </a:p>
        </p:txBody>
      </p:sp>
    </p:spTree>
    <p:extLst>
      <p:ext uri="{BB962C8B-B14F-4D97-AF65-F5344CB8AC3E}">
        <p14:creationId xmlns:p14="http://schemas.microsoft.com/office/powerpoint/2010/main" val="256518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endParaRPr lang="en-US" altLang="zh-TW" dirty="0"/>
          </a:p>
          <a:p>
            <a:pPr lvl="5"/>
            <a:endParaRPr lang="en-US" altLang="zh-TW" dirty="0"/>
          </a:p>
          <a:p>
            <a:pPr lvl="5"/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endParaRPr lang="en-US" altLang="zh-TW" dirty="0"/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21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Problem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Deterministic, fully observable</a:t>
            </a:r>
            <a:r>
              <a:rPr lang="en-US" altLang="zh-TW" dirty="0"/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6"/>
                </a:solidFill>
              </a:rPr>
              <a:t>single-state problem</a:t>
            </a:r>
          </a:p>
          <a:p>
            <a:pPr lvl="1"/>
            <a:endParaRPr lang="en-US" altLang="zh-TW" dirty="0"/>
          </a:p>
          <a:p>
            <a:pPr lvl="5"/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Non-observable</a:t>
            </a:r>
            <a:endParaRPr lang="en-US" altLang="zh-TW" dirty="0"/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Nondeterministic and/or partially observable</a:t>
            </a:r>
            <a:br>
              <a:rPr lang="en-US" altLang="zh-TW" dirty="0"/>
            </a:br>
            <a:r>
              <a:rPr lang="en-US" altLang="zh-TW" dirty="0"/>
              <a:t>	</a:t>
            </a:r>
            <a:endParaRPr lang="en-US" altLang="zh-TW" dirty="0">
              <a:solidFill>
                <a:schemeClr val="accent6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 lvl="1">
              <a:tabLst>
                <a:tab pos="7443788" algn="r"/>
              </a:tabLst>
            </a:pPr>
            <a:endParaRPr lang="en-US" altLang="zh-TW" dirty="0">
              <a:solidFill>
                <a:srgbClr val="00B050"/>
              </a:solidFill>
            </a:endParaRPr>
          </a:p>
          <a:p>
            <a:pPr>
              <a:tabLst>
                <a:tab pos="7443788" algn="r"/>
              </a:tabLst>
            </a:pPr>
            <a:r>
              <a:rPr lang="en-US" altLang="zh-TW" dirty="0">
                <a:solidFill>
                  <a:srgbClr val="00B050"/>
                </a:solidFill>
              </a:rPr>
              <a:t>Unknown state space</a:t>
            </a:r>
            <a:endParaRPr lang="en-US" altLang="zh-TW" dirty="0">
              <a:solidFill>
                <a:schemeClr val="accent6"/>
              </a:solidFill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4027-7305-4A82-9FEC-BDD8A375C79B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35346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4460</TotalTime>
  <Words>3057</Words>
  <Application>Microsoft Office PowerPoint</Application>
  <PresentationFormat>如螢幕大小 (4:3)</PresentationFormat>
  <Paragraphs>760</Paragraphs>
  <Slides>73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87" baseType="lpstr">
      <vt:lpstr>r</vt:lpstr>
      <vt:lpstr>微軟正黑體</vt:lpstr>
      <vt:lpstr>新細明體</vt:lpstr>
      <vt:lpstr>Arial</vt:lpstr>
      <vt:lpstr>Bookman Old Style</vt:lpstr>
      <vt:lpstr>Calibri</vt:lpstr>
      <vt:lpstr>Constantia</vt:lpstr>
      <vt:lpstr>Franklin Gothic Book</vt:lpstr>
      <vt:lpstr>Garamond</vt:lpstr>
      <vt:lpstr>Symbol</vt:lpstr>
      <vt:lpstr>Tahoma</vt:lpstr>
      <vt:lpstr>Times New Roman</vt:lpstr>
      <vt:lpstr>Wingdings</vt:lpstr>
      <vt:lpstr>回顧</vt:lpstr>
      <vt:lpstr>Solving Problems by Searching</vt:lpstr>
      <vt:lpstr>Outline</vt:lpstr>
      <vt:lpstr>Problems in this Chapter</vt:lpstr>
      <vt:lpstr>Problems in this Chapter</vt:lpstr>
      <vt:lpstr>Problem-Solving Agents</vt:lpstr>
      <vt:lpstr>Example: Romania</vt:lpstr>
      <vt:lpstr>Example: Romania</vt:lpstr>
      <vt:lpstr>More Problem Types</vt:lpstr>
      <vt:lpstr>More Problem Types</vt:lpstr>
      <vt:lpstr>More Problem Types</vt:lpstr>
      <vt:lpstr>More Problem Types</vt:lpstr>
      <vt:lpstr>More Problem Types</vt:lpstr>
      <vt:lpstr>More Problem Types</vt:lpstr>
      <vt:lpstr>More Problem Types</vt:lpstr>
      <vt:lpstr>More Problem Types</vt:lpstr>
      <vt:lpstr>PowerPoint 簡報</vt:lpstr>
      <vt:lpstr>PowerPoint 簡報</vt:lpstr>
      <vt:lpstr>PowerPoint 簡報</vt:lpstr>
      <vt:lpstr>PowerPoint 簡報</vt:lpstr>
      <vt:lpstr>Example: Vacuum</vt:lpstr>
      <vt:lpstr>Example: Vacuum</vt:lpstr>
      <vt:lpstr>Example: Vacuum</vt:lpstr>
      <vt:lpstr>Example: Vacuum</vt:lpstr>
      <vt:lpstr>Example: Vacuum</vt:lpstr>
      <vt:lpstr>Example: Vacuum</vt:lpstr>
      <vt:lpstr>Single-State Problem Formulation</vt:lpstr>
      <vt:lpstr>Vacuum World State Space Graph</vt:lpstr>
      <vt:lpstr>Vacuum World State Space Graph</vt:lpstr>
      <vt:lpstr>Vacuum World State Space Graph</vt:lpstr>
      <vt:lpstr>Vacuum World State Space Graph</vt:lpstr>
      <vt:lpstr>Vacuum World State Space Graph</vt:lpstr>
      <vt:lpstr>Example: The 8-Puzzle</vt:lpstr>
      <vt:lpstr>Example: The 8-Puzzle</vt:lpstr>
      <vt:lpstr>Example: The 8-Puzzle</vt:lpstr>
      <vt:lpstr>Example: The 8-Puzzle</vt:lpstr>
      <vt:lpstr>Example: The 8-Puzzle</vt:lpstr>
      <vt:lpstr>Example: robotic assembly</vt:lpstr>
      <vt:lpstr>Finding Solution by Tree Search Algorithms</vt:lpstr>
      <vt:lpstr>Tree Search Example</vt:lpstr>
      <vt:lpstr>Tree Search Example</vt:lpstr>
      <vt:lpstr>Tree Search Example</vt:lpstr>
      <vt:lpstr>Finding Solution by Tree Search Algorithms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Depth-Limited Search</vt:lpstr>
      <vt:lpstr>Iterative Deepening Search 限制高度的DFS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Repeated States in Graphs</vt:lpstr>
      <vt:lpstr>Summary</vt:lpstr>
    </vt:vector>
  </TitlesOfParts>
  <Company>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Ian Lin</cp:lastModifiedBy>
  <cp:revision>266</cp:revision>
  <dcterms:created xsi:type="dcterms:W3CDTF">2012-02-06T06:42:39Z</dcterms:created>
  <dcterms:modified xsi:type="dcterms:W3CDTF">2025-04-12T01:54:31Z</dcterms:modified>
</cp:coreProperties>
</file>