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1" r:id="rId1"/>
  </p:sldMasterIdLst>
  <p:notesMasterIdLst>
    <p:notesMasterId r:id="rId36"/>
  </p:notesMasterIdLst>
  <p:sldIdLst>
    <p:sldId id="508" r:id="rId2"/>
    <p:sldId id="430" r:id="rId3"/>
    <p:sldId id="500" r:id="rId4"/>
    <p:sldId id="437" r:id="rId5"/>
    <p:sldId id="534" r:id="rId6"/>
    <p:sldId id="510" r:id="rId7"/>
    <p:sldId id="530" r:id="rId8"/>
    <p:sldId id="535" r:id="rId9"/>
    <p:sldId id="536" r:id="rId10"/>
    <p:sldId id="537" r:id="rId11"/>
    <p:sldId id="514" r:id="rId12"/>
    <p:sldId id="546" r:id="rId13"/>
    <p:sldId id="545" r:id="rId14"/>
    <p:sldId id="544" r:id="rId15"/>
    <p:sldId id="543" r:id="rId16"/>
    <p:sldId id="539" r:id="rId17"/>
    <p:sldId id="516" r:id="rId18"/>
    <p:sldId id="517" r:id="rId19"/>
    <p:sldId id="518" r:id="rId20"/>
    <p:sldId id="519" r:id="rId21"/>
    <p:sldId id="540" r:id="rId22"/>
    <p:sldId id="521" r:id="rId23"/>
    <p:sldId id="541" r:id="rId24"/>
    <p:sldId id="542" r:id="rId25"/>
    <p:sldId id="550" r:id="rId26"/>
    <p:sldId id="549" r:id="rId27"/>
    <p:sldId id="548" r:id="rId28"/>
    <p:sldId id="547" r:id="rId29"/>
    <p:sldId id="524" r:id="rId30"/>
    <p:sldId id="551" r:id="rId31"/>
    <p:sldId id="552" r:id="rId32"/>
    <p:sldId id="553" r:id="rId33"/>
    <p:sldId id="554" r:id="rId34"/>
    <p:sldId id="52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CC00CC"/>
    <a:srgbClr val="663300"/>
    <a:srgbClr val="CCECFF"/>
    <a:srgbClr val="CCCCFF"/>
    <a:srgbClr val="FFFF5C"/>
    <a:srgbClr val="FFFFCC"/>
    <a:srgbClr val="CC33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104" d="100"/>
          <a:sy n="104" d="100"/>
        </p:scale>
        <p:origin x="18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60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0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60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BBCF083-6EAF-404C-BF4C-4F0A490478B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958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A2C7-C9AF-4677-A5A6-CDB7DE4823F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7170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8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5277-865E-417C-9600-EE10F90B9B2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824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F12BF-0BF6-4F92-82EE-7FC57799B31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8023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025" y="274638"/>
            <a:ext cx="7750175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27025" y="1600200"/>
            <a:ext cx="38100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89425" y="1600200"/>
            <a:ext cx="3811588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14 Jan 2004</a:t>
            </a: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CS 3243 - Blind Search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600200" cy="476250"/>
          </a:xfrm>
        </p:spPr>
        <p:txBody>
          <a:bodyPr/>
          <a:lstStyle>
            <a:lvl1pPr>
              <a:defRPr/>
            </a:lvl1pPr>
          </a:lstStyle>
          <a:p>
            <a:fld id="{E11A39CA-82F8-430F-8E3F-25B4BA68289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36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566928" indent="-182880">
              <a:buFont typeface="Wingdings" panose="05000000000000000000" pitchFamily="2" charset="2"/>
              <a:buChar char="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3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2814064"/>
          </a:xfrm>
        </p:spPr>
        <p:txBody>
          <a:bodyPr anchor="b" anchorCtr="0">
            <a:normAutofit/>
          </a:bodyPr>
          <a:lstStyle>
            <a:lvl1pPr algn="ctr"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573016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4" descr="j0299125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652963"/>
            <a:ext cx="12319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27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6C65-AD5F-4E2A-9EBA-07F3F4FE2B3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388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C762-F85E-429D-9080-2AD59DC2723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909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075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Fallacy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3F41-F984-443E-BD7C-FCF32BBF2BE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350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Fallacy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79D321-8C48-4F59-B2CF-3C04A9224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463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Fallacy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2102D-1096-44E5-A9CC-FC01FBC70E10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96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Automated Reasoning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Fallacy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CF1755-5B3C-4713-9338-6AB0C5FC1D1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4" descr="j0299125"/>
          <p:cNvPicPr>
            <a:picLocks noChangeAspect="1" noChangeArrowheads="1"/>
          </p:cNvPicPr>
          <p:nvPr userDrawn="1"/>
        </p:nvPicPr>
        <p:blipFill>
          <a:blip r:embed="rId1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652963"/>
            <a:ext cx="1231900" cy="20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7675" indent="-2476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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Informed Search and Heuristics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Chapter 3.5~7</a:t>
            </a:r>
          </a:p>
        </p:txBody>
      </p:sp>
    </p:spTree>
    <p:extLst>
      <p:ext uri="{BB962C8B-B14F-4D97-AF65-F5344CB8AC3E}">
        <p14:creationId xmlns:p14="http://schemas.microsoft.com/office/powerpoint/2010/main" val="148368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Greedy Best-First Search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Evaluation function </a:t>
            </a:r>
            <a:r>
              <a:rPr lang="en-US" altLang="zh-TW" i="1" dirty="0">
                <a:latin typeface="+mj-lt"/>
              </a:rPr>
              <a:t>f</a:t>
            </a:r>
            <a:r>
              <a:rPr lang="en-US" altLang="zh-TW" dirty="0"/>
              <a:t>(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dirty="0"/>
              <a:t>) = </a:t>
            </a:r>
            <a:r>
              <a:rPr lang="en-US" altLang="zh-TW" i="1" dirty="0">
                <a:latin typeface="+mj-lt"/>
              </a:rPr>
              <a:t>h</a:t>
            </a:r>
            <a:r>
              <a:rPr lang="en-US" altLang="zh-TW" dirty="0"/>
              <a:t>(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dirty="0"/>
              <a:t>)          (</a:t>
            </a:r>
            <a:r>
              <a:rPr lang="en-US" altLang="zh-TW" dirty="0">
                <a:solidFill>
                  <a:schemeClr val="accent6"/>
                </a:solidFill>
              </a:rPr>
              <a:t>heuristic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	= estimate of </a:t>
            </a:r>
            <a:r>
              <a:rPr lang="en-US" altLang="zh-TW" dirty="0">
                <a:solidFill>
                  <a:schemeClr val="accent6"/>
                </a:solidFill>
              </a:rPr>
              <a:t>cost</a:t>
            </a:r>
            <a:r>
              <a:rPr lang="en-US" altLang="zh-TW" dirty="0"/>
              <a:t> from 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dirty="0"/>
              <a:t> to </a:t>
            </a:r>
            <a:r>
              <a:rPr lang="en-US" altLang="zh-TW" i="1" dirty="0">
                <a:latin typeface="+mj-lt"/>
              </a:rPr>
              <a:t>goal</a:t>
            </a:r>
          </a:p>
          <a:p>
            <a:pPr marL="0" indent="0">
              <a:buNone/>
            </a:pPr>
            <a:r>
              <a:rPr lang="en-US" altLang="zh-TW" i="1" dirty="0">
                <a:latin typeface="+mj-lt"/>
              </a:rPr>
              <a:t>heuristic</a:t>
            </a:r>
            <a:r>
              <a:rPr lang="zh-TW" altLang="en-US" i="1" dirty="0">
                <a:latin typeface="+mj-lt"/>
              </a:rPr>
              <a:t>表示從狀態 </a:t>
            </a:r>
            <a:r>
              <a:rPr lang="en-US" altLang="zh-TW" i="1" dirty="0">
                <a:latin typeface="+mj-lt"/>
              </a:rPr>
              <a:t>n</a:t>
            </a:r>
            <a:r>
              <a:rPr lang="zh-TW" altLang="en-US" i="1" dirty="0">
                <a:latin typeface="+mj-lt"/>
              </a:rPr>
              <a:t> 到狀態 </a:t>
            </a:r>
            <a:r>
              <a:rPr lang="en-US" altLang="zh-TW" i="1" dirty="0">
                <a:latin typeface="+mj-lt"/>
              </a:rPr>
              <a:t>goal</a:t>
            </a:r>
            <a:r>
              <a:rPr lang="zh-TW" altLang="en-US" i="1" dirty="0">
                <a:latin typeface="+mj-lt"/>
              </a:rPr>
              <a:t> 要花多少成本</a:t>
            </a:r>
            <a:endParaRPr lang="en-US" altLang="zh-TW" i="1" dirty="0">
              <a:latin typeface="+mj-lt"/>
            </a:endParaRPr>
          </a:p>
          <a:p>
            <a:r>
              <a:rPr lang="en-US" altLang="zh-TW" dirty="0"/>
              <a:t>e.g., </a:t>
            </a:r>
            <a:r>
              <a:rPr lang="en-US" altLang="zh-TW" i="1" dirty="0" err="1">
                <a:latin typeface="+mj-lt"/>
              </a:rPr>
              <a:t>h</a:t>
            </a:r>
            <a:r>
              <a:rPr lang="en-US" altLang="zh-TW" i="1" baseline="-25000" dirty="0" err="1">
                <a:latin typeface="+mj-lt"/>
              </a:rPr>
              <a:t>SLD</a:t>
            </a:r>
            <a:r>
              <a:rPr lang="en-US" altLang="zh-TW" dirty="0"/>
              <a:t>(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dirty="0"/>
              <a:t>) = straight-line distance(</a:t>
            </a:r>
            <a:r>
              <a:rPr lang="zh-TW" altLang="en-US" dirty="0"/>
              <a:t>直線距離</a:t>
            </a:r>
            <a:r>
              <a:rPr lang="en-US" altLang="zh-TW" dirty="0"/>
              <a:t>) from 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dirty="0"/>
              <a:t> to Bucharest</a:t>
            </a:r>
          </a:p>
          <a:p>
            <a:r>
              <a:rPr lang="en-US" altLang="zh-TW" dirty="0"/>
              <a:t>Greedy best-first search expands the node that appears to be </a:t>
            </a:r>
            <a:r>
              <a:rPr lang="en-US" altLang="zh-TW" dirty="0">
                <a:solidFill>
                  <a:schemeClr val="accent6"/>
                </a:solidFill>
              </a:rPr>
              <a:t>closest</a:t>
            </a:r>
            <a:r>
              <a:rPr lang="en-US" altLang="zh-TW" dirty="0"/>
              <a:t> (with less cost) to goal</a:t>
            </a:r>
          </a:p>
        </p:txBody>
      </p:sp>
    </p:spTree>
    <p:extLst>
      <p:ext uri="{BB962C8B-B14F-4D97-AF65-F5344CB8AC3E}">
        <p14:creationId xmlns:p14="http://schemas.microsoft.com/office/powerpoint/2010/main" val="157799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Greedy Best-First Search Example</a:t>
            </a:r>
          </a:p>
        </p:txBody>
      </p:sp>
      <p:sp>
        <p:nvSpPr>
          <p:cNvPr id="54275" name="Oval 1027"/>
          <p:cNvSpPr>
            <a:spLocks noChangeArrowheads="1"/>
          </p:cNvSpPr>
          <p:nvPr/>
        </p:nvSpPr>
        <p:spPr bwMode="auto">
          <a:xfrm>
            <a:off x="4076700" y="1866900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Arad</a:t>
            </a:r>
          </a:p>
        </p:txBody>
      </p:sp>
      <p:sp>
        <p:nvSpPr>
          <p:cNvPr id="54276" name="Oval 1028"/>
          <p:cNvSpPr>
            <a:spLocks noChangeArrowheads="1"/>
          </p:cNvSpPr>
          <p:nvPr/>
        </p:nvSpPr>
        <p:spPr bwMode="auto">
          <a:xfrm>
            <a:off x="2362200" y="2815580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Sibiu</a:t>
            </a:r>
          </a:p>
        </p:txBody>
      </p:sp>
      <p:sp>
        <p:nvSpPr>
          <p:cNvPr id="54277" name="Oval 1029"/>
          <p:cNvSpPr>
            <a:spLocks noChangeArrowheads="1"/>
          </p:cNvSpPr>
          <p:nvPr/>
        </p:nvSpPr>
        <p:spPr bwMode="auto">
          <a:xfrm>
            <a:off x="3733800" y="2822428"/>
            <a:ext cx="1295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Timisoara</a:t>
            </a:r>
          </a:p>
        </p:txBody>
      </p:sp>
      <p:sp>
        <p:nvSpPr>
          <p:cNvPr id="54278" name="Oval 1030"/>
          <p:cNvSpPr>
            <a:spLocks noChangeArrowheads="1"/>
          </p:cNvSpPr>
          <p:nvPr/>
        </p:nvSpPr>
        <p:spPr bwMode="auto">
          <a:xfrm>
            <a:off x="5707477" y="2812214"/>
            <a:ext cx="9906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Zerind</a:t>
            </a:r>
          </a:p>
        </p:txBody>
      </p:sp>
      <p:sp>
        <p:nvSpPr>
          <p:cNvPr id="54279" name="Text Box 1031"/>
          <p:cNvSpPr txBox="1">
            <a:spLocks noChangeArrowheads="1"/>
          </p:cNvSpPr>
          <p:nvPr/>
        </p:nvSpPr>
        <p:spPr bwMode="auto">
          <a:xfrm>
            <a:off x="5007864" y="1920081"/>
            <a:ext cx="40395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366</a:t>
            </a:r>
          </a:p>
        </p:txBody>
      </p:sp>
      <p:cxnSp>
        <p:nvCxnSpPr>
          <p:cNvPr id="54280" name="AutoShape 1032"/>
          <p:cNvCxnSpPr>
            <a:cxnSpLocks noChangeShapeType="1"/>
            <a:stCxn id="54275" idx="4"/>
            <a:endCxn id="54276" idx="0"/>
          </p:cNvCxnSpPr>
          <p:nvPr/>
        </p:nvCxnSpPr>
        <p:spPr bwMode="auto">
          <a:xfrm flipH="1">
            <a:off x="2819400" y="2247900"/>
            <a:ext cx="1714500" cy="5676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1" name="Oval 1033"/>
          <p:cNvSpPr>
            <a:spLocks noChangeArrowheads="1"/>
          </p:cNvSpPr>
          <p:nvPr/>
        </p:nvSpPr>
        <p:spPr bwMode="auto">
          <a:xfrm>
            <a:off x="647700" y="4054453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Arad</a:t>
            </a:r>
          </a:p>
        </p:txBody>
      </p:sp>
      <p:sp>
        <p:nvSpPr>
          <p:cNvPr id="54282" name="Oval 1034"/>
          <p:cNvSpPr>
            <a:spLocks noChangeArrowheads="1"/>
          </p:cNvSpPr>
          <p:nvPr/>
        </p:nvSpPr>
        <p:spPr bwMode="auto">
          <a:xfrm>
            <a:off x="2183130" y="4054453"/>
            <a:ext cx="1295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Fagaras</a:t>
            </a:r>
          </a:p>
        </p:txBody>
      </p:sp>
      <p:sp>
        <p:nvSpPr>
          <p:cNvPr id="54283" name="Oval 1035"/>
          <p:cNvSpPr>
            <a:spLocks noChangeArrowheads="1"/>
          </p:cNvSpPr>
          <p:nvPr/>
        </p:nvSpPr>
        <p:spPr bwMode="auto">
          <a:xfrm>
            <a:off x="3859578" y="4064210"/>
            <a:ext cx="10668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dirty="0"/>
              <a:t>Oradea</a:t>
            </a:r>
          </a:p>
        </p:txBody>
      </p:sp>
      <p:sp>
        <p:nvSpPr>
          <p:cNvPr id="54284" name="Oval 1036"/>
          <p:cNvSpPr>
            <a:spLocks noChangeArrowheads="1"/>
          </p:cNvSpPr>
          <p:nvPr/>
        </p:nvSpPr>
        <p:spPr bwMode="auto">
          <a:xfrm>
            <a:off x="1395401" y="5025380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Sibiu</a:t>
            </a:r>
          </a:p>
        </p:txBody>
      </p:sp>
      <p:sp>
        <p:nvSpPr>
          <p:cNvPr id="54285" name="Oval 1037"/>
          <p:cNvSpPr>
            <a:spLocks noChangeArrowheads="1"/>
          </p:cNvSpPr>
          <p:nvPr/>
        </p:nvSpPr>
        <p:spPr bwMode="auto">
          <a:xfrm>
            <a:off x="5753100" y="4054453"/>
            <a:ext cx="1676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Rimnicu Vicea</a:t>
            </a:r>
          </a:p>
        </p:txBody>
      </p:sp>
      <p:sp>
        <p:nvSpPr>
          <p:cNvPr id="54287" name="Oval 1039"/>
          <p:cNvSpPr>
            <a:spLocks noChangeArrowheads="1"/>
          </p:cNvSpPr>
          <p:nvPr/>
        </p:nvSpPr>
        <p:spPr bwMode="auto">
          <a:xfrm>
            <a:off x="2958489" y="5025380"/>
            <a:ext cx="1295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Bucharest</a:t>
            </a:r>
          </a:p>
        </p:txBody>
      </p:sp>
      <p:cxnSp>
        <p:nvCxnSpPr>
          <p:cNvPr id="54293" name="AutoShape 1045"/>
          <p:cNvCxnSpPr>
            <a:cxnSpLocks noChangeShapeType="1"/>
            <a:stCxn id="54275" idx="4"/>
            <a:endCxn id="54277" idx="0"/>
          </p:cNvCxnSpPr>
          <p:nvPr/>
        </p:nvCxnSpPr>
        <p:spPr bwMode="auto">
          <a:xfrm flipH="1">
            <a:off x="4381500" y="2247900"/>
            <a:ext cx="152400" cy="57452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4" name="AutoShape 1046"/>
          <p:cNvCxnSpPr>
            <a:cxnSpLocks noChangeShapeType="1"/>
            <a:stCxn id="54275" idx="4"/>
            <a:endCxn id="54278" idx="0"/>
          </p:cNvCxnSpPr>
          <p:nvPr/>
        </p:nvCxnSpPr>
        <p:spPr bwMode="auto">
          <a:xfrm>
            <a:off x="4533900" y="2247900"/>
            <a:ext cx="1668877" cy="56431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5" name="AutoShape 1047"/>
          <p:cNvCxnSpPr>
            <a:cxnSpLocks noChangeShapeType="1"/>
            <a:stCxn id="54276" idx="4"/>
            <a:endCxn id="54281" idx="0"/>
          </p:cNvCxnSpPr>
          <p:nvPr/>
        </p:nvCxnSpPr>
        <p:spPr bwMode="auto">
          <a:xfrm flipH="1">
            <a:off x="1104900" y="3196580"/>
            <a:ext cx="1714500" cy="857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6" name="AutoShape 1048"/>
          <p:cNvCxnSpPr>
            <a:cxnSpLocks noChangeShapeType="1"/>
            <a:stCxn id="54276" idx="4"/>
            <a:endCxn id="54282" idx="0"/>
          </p:cNvCxnSpPr>
          <p:nvPr/>
        </p:nvCxnSpPr>
        <p:spPr bwMode="auto">
          <a:xfrm>
            <a:off x="2819400" y="3196580"/>
            <a:ext cx="11430" cy="857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7" name="AutoShape 1049"/>
          <p:cNvCxnSpPr>
            <a:cxnSpLocks noChangeShapeType="1"/>
            <a:stCxn id="54276" idx="4"/>
            <a:endCxn id="54283" idx="0"/>
          </p:cNvCxnSpPr>
          <p:nvPr/>
        </p:nvCxnSpPr>
        <p:spPr bwMode="auto">
          <a:xfrm>
            <a:off x="2819400" y="3196580"/>
            <a:ext cx="1573578" cy="8676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8" name="AutoShape 1050"/>
          <p:cNvCxnSpPr>
            <a:cxnSpLocks noChangeShapeType="1"/>
            <a:stCxn id="54276" idx="4"/>
            <a:endCxn id="54285" idx="0"/>
          </p:cNvCxnSpPr>
          <p:nvPr/>
        </p:nvCxnSpPr>
        <p:spPr bwMode="auto">
          <a:xfrm>
            <a:off x="2819400" y="3196580"/>
            <a:ext cx="3771900" cy="85787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99" name="AutoShape 1051"/>
          <p:cNvCxnSpPr>
            <a:cxnSpLocks noChangeShapeType="1"/>
            <a:stCxn id="54282" idx="4"/>
            <a:endCxn id="54284" idx="0"/>
          </p:cNvCxnSpPr>
          <p:nvPr/>
        </p:nvCxnSpPr>
        <p:spPr bwMode="auto">
          <a:xfrm flipH="1">
            <a:off x="1852601" y="4435453"/>
            <a:ext cx="978229" cy="5899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00" name="AutoShape 1052"/>
          <p:cNvCxnSpPr>
            <a:cxnSpLocks noChangeShapeType="1"/>
            <a:stCxn id="54282" idx="4"/>
            <a:endCxn id="54287" idx="0"/>
          </p:cNvCxnSpPr>
          <p:nvPr/>
        </p:nvCxnSpPr>
        <p:spPr bwMode="auto">
          <a:xfrm>
            <a:off x="2830830" y="4435453"/>
            <a:ext cx="775359" cy="5899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07" name="Text Box 1059"/>
          <p:cNvSpPr txBox="1">
            <a:spLocks noChangeArrowheads="1"/>
          </p:cNvSpPr>
          <p:nvPr/>
        </p:nvSpPr>
        <p:spPr bwMode="auto">
          <a:xfrm>
            <a:off x="1893570" y="2826069"/>
            <a:ext cx="40395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253</a:t>
            </a:r>
          </a:p>
        </p:txBody>
      </p:sp>
      <p:sp>
        <p:nvSpPr>
          <p:cNvPr id="54308" name="Text Box 1060"/>
          <p:cNvSpPr txBox="1">
            <a:spLocks noChangeArrowheads="1"/>
          </p:cNvSpPr>
          <p:nvPr/>
        </p:nvSpPr>
        <p:spPr bwMode="auto">
          <a:xfrm>
            <a:off x="5082443" y="2864214"/>
            <a:ext cx="40395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329</a:t>
            </a:r>
          </a:p>
        </p:txBody>
      </p:sp>
      <p:sp>
        <p:nvSpPr>
          <p:cNvPr id="54309" name="Text Box 1061"/>
          <p:cNvSpPr txBox="1">
            <a:spLocks noChangeArrowheads="1"/>
          </p:cNvSpPr>
          <p:nvPr/>
        </p:nvSpPr>
        <p:spPr bwMode="auto">
          <a:xfrm>
            <a:off x="6710237" y="2875609"/>
            <a:ext cx="3810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374</a:t>
            </a:r>
          </a:p>
        </p:txBody>
      </p:sp>
      <p:sp>
        <p:nvSpPr>
          <p:cNvPr id="54311" name="Text Box 1063"/>
          <p:cNvSpPr txBox="1">
            <a:spLocks noChangeArrowheads="1"/>
          </p:cNvSpPr>
          <p:nvPr/>
        </p:nvSpPr>
        <p:spPr bwMode="auto">
          <a:xfrm>
            <a:off x="1783527" y="4106453"/>
            <a:ext cx="381000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176</a:t>
            </a:r>
          </a:p>
        </p:txBody>
      </p:sp>
      <p:sp>
        <p:nvSpPr>
          <p:cNvPr id="54312" name="Text Box 1064"/>
          <p:cNvSpPr txBox="1">
            <a:spLocks noChangeArrowheads="1"/>
          </p:cNvSpPr>
          <p:nvPr/>
        </p:nvSpPr>
        <p:spPr bwMode="auto">
          <a:xfrm>
            <a:off x="225140" y="4104092"/>
            <a:ext cx="40395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3</a:t>
            </a:r>
            <a:r>
              <a:rPr lang="en-US" altLang="zh-TW" dirty="0">
                <a:solidFill>
                  <a:schemeClr val="accent6"/>
                </a:solidFill>
              </a:rPr>
              <a:t>66</a:t>
            </a:r>
          </a:p>
        </p:txBody>
      </p:sp>
      <p:sp>
        <p:nvSpPr>
          <p:cNvPr id="54313" name="Text Box 1065"/>
          <p:cNvSpPr txBox="1">
            <a:spLocks noChangeArrowheads="1"/>
          </p:cNvSpPr>
          <p:nvPr/>
        </p:nvSpPr>
        <p:spPr bwMode="auto">
          <a:xfrm>
            <a:off x="4935781" y="4116210"/>
            <a:ext cx="40395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3</a:t>
            </a:r>
            <a:r>
              <a:rPr lang="en-US" altLang="zh-TW" dirty="0">
                <a:solidFill>
                  <a:schemeClr val="accent6"/>
                </a:solidFill>
              </a:rPr>
              <a:t>80</a:t>
            </a:r>
          </a:p>
        </p:txBody>
      </p:sp>
      <p:sp>
        <p:nvSpPr>
          <p:cNvPr id="54314" name="Text Box 1066"/>
          <p:cNvSpPr txBox="1">
            <a:spLocks noChangeArrowheads="1"/>
          </p:cNvSpPr>
          <p:nvPr/>
        </p:nvSpPr>
        <p:spPr bwMode="auto">
          <a:xfrm>
            <a:off x="7466706" y="4104092"/>
            <a:ext cx="400944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193</a:t>
            </a:r>
          </a:p>
        </p:txBody>
      </p:sp>
      <p:sp>
        <p:nvSpPr>
          <p:cNvPr id="54315" name="Text Box 1067"/>
          <p:cNvSpPr txBox="1">
            <a:spLocks noChangeArrowheads="1"/>
          </p:cNvSpPr>
          <p:nvPr/>
        </p:nvSpPr>
        <p:spPr bwMode="auto">
          <a:xfrm>
            <a:off x="991444" y="5077380"/>
            <a:ext cx="40395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253</a:t>
            </a:r>
          </a:p>
        </p:txBody>
      </p:sp>
      <p:sp>
        <p:nvSpPr>
          <p:cNvPr id="54316" name="Text Box 1068"/>
          <p:cNvSpPr txBox="1">
            <a:spLocks noChangeArrowheads="1"/>
          </p:cNvSpPr>
          <p:nvPr/>
        </p:nvSpPr>
        <p:spPr bwMode="auto">
          <a:xfrm>
            <a:off x="4262898" y="5079840"/>
            <a:ext cx="134652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54317" name="AutoShape 106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62850" y="5877272"/>
            <a:ext cx="304800" cy="381000"/>
          </a:xfrm>
          <a:prstGeom prst="verticalScroll">
            <a:avLst>
              <a:gd name="adj" fmla="val 12500"/>
            </a:avLst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/>
      <p:bldP spid="54276" grpId="0" animBg="1"/>
      <p:bldP spid="54277" grpId="0" animBg="1"/>
      <p:bldP spid="54278" grpId="0" animBg="1"/>
      <p:bldP spid="54279" grpId="0"/>
      <p:bldP spid="54279" grpId="1"/>
      <p:bldP spid="54281" grpId="0" animBg="1"/>
      <p:bldP spid="54282" grpId="0" animBg="1"/>
      <p:bldP spid="54283" grpId="0" animBg="1"/>
      <p:bldP spid="54284" grpId="0" animBg="1"/>
      <p:bldP spid="54285" grpId="0" animBg="1"/>
      <p:bldP spid="54287" grpId="0" animBg="1"/>
      <p:bldP spid="54307" grpId="0"/>
      <p:bldP spid="54307" grpId="1"/>
      <p:bldP spid="54308" grpId="0"/>
      <p:bldP spid="54309" grpId="0"/>
      <p:bldP spid="54311" grpId="0"/>
      <p:bldP spid="54311" grpId="1"/>
      <p:bldP spid="54312" grpId="0"/>
      <p:bldP spid="54313" grpId="0"/>
      <p:bldP spid="54314" grpId="0"/>
      <p:bldP spid="54315" grpId="0"/>
      <p:bldP spid="543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Greedy BFS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CC00CC"/>
                </a:solidFill>
              </a:rPr>
              <a:t>Complete?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TW" dirty="0"/>
          </a:p>
          <a:p>
            <a:r>
              <a:rPr lang="en-US" altLang="zh-TW" u="sng" dirty="0">
                <a:solidFill>
                  <a:srgbClr val="CC00CC"/>
                </a:solidFill>
              </a:rPr>
              <a:t>Time?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u="sng" dirty="0">
                <a:solidFill>
                  <a:srgbClr val="CC00CC"/>
                </a:solidFill>
              </a:rPr>
              <a:t>Space?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u="sng" dirty="0">
                <a:solidFill>
                  <a:srgbClr val="CC00CC"/>
                </a:solidFill>
              </a:rPr>
              <a:t>Optimal?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2069080" y="5229200"/>
            <a:ext cx="6297680" cy="108952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b: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maximum branching factor of the search tree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d: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depth of the least-cost solution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: maximum depth of the state space (may be ∞)</a:t>
            </a:r>
          </a:p>
        </p:txBody>
      </p:sp>
    </p:spTree>
    <p:extLst>
      <p:ext uri="{BB962C8B-B14F-4D97-AF65-F5344CB8AC3E}">
        <p14:creationId xmlns:p14="http://schemas.microsoft.com/office/powerpoint/2010/main" val="135329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Greedy BFS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CC00CC"/>
                </a:solidFill>
              </a:rPr>
              <a:t>Complete?</a:t>
            </a:r>
            <a:r>
              <a:rPr lang="en-US" altLang="zh-TW" dirty="0"/>
              <a:t> No</a:t>
            </a:r>
          </a:p>
          <a:p>
            <a:pPr lvl="1"/>
            <a:r>
              <a:rPr lang="en-US" altLang="zh-TW" dirty="0"/>
              <a:t>can get stuck in loops,</a:t>
            </a:r>
            <a:br>
              <a:rPr lang="en-US" altLang="zh-TW" dirty="0"/>
            </a:br>
            <a:r>
              <a:rPr lang="en-US" altLang="zh-TW" dirty="0"/>
              <a:t>e.g., </a:t>
            </a:r>
            <a:r>
              <a:rPr lang="en-US" altLang="zh-TW" dirty="0">
                <a:ea typeface="新細明體" panose="02020500000000000000" pitchFamily="18" charset="-120"/>
              </a:rPr>
              <a:t>Arad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ea typeface="新細明體" panose="02020500000000000000" pitchFamily="18" charset="-120"/>
              </a:rPr>
              <a:t> Sibiu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ea typeface="新細明體" panose="02020500000000000000" pitchFamily="18" charset="-120"/>
              </a:rPr>
              <a:t> Arad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ea typeface="新細明體" panose="02020500000000000000" pitchFamily="18" charset="-120"/>
              </a:rPr>
              <a:t> Sibiu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dirty="0">
                <a:sym typeface="Wingdings" panose="05000000000000000000" pitchFamily="2" charset="2"/>
              </a:rPr>
              <a:t>…</a:t>
            </a:r>
            <a:endParaRPr lang="en-US" altLang="zh-TW" dirty="0"/>
          </a:p>
          <a:p>
            <a:r>
              <a:rPr lang="en-US" altLang="zh-TW" u="sng" dirty="0">
                <a:solidFill>
                  <a:srgbClr val="CC00CC"/>
                </a:solidFill>
              </a:rPr>
              <a:t>Time?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u="sng" dirty="0">
                <a:solidFill>
                  <a:srgbClr val="CC00CC"/>
                </a:solidFill>
              </a:rPr>
              <a:t>Space?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u="sng" dirty="0">
                <a:solidFill>
                  <a:srgbClr val="CC00CC"/>
                </a:solidFill>
              </a:rPr>
              <a:t>Optimal?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2069080" y="5229200"/>
            <a:ext cx="6297680" cy="108952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b: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maximum branching factor of the search tree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d: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depth of the least-cost solution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: maximum depth of the state space (may be ∞)</a:t>
            </a:r>
          </a:p>
        </p:txBody>
      </p:sp>
    </p:spTree>
    <p:extLst>
      <p:ext uri="{BB962C8B-B14F-4D97-AF65-F5344CB8AC3E}">
        <p14:creationId xmlns:p14="http://schemas.microsoft.com/office/powerpoint/2010/main" val="50315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Greedy BFS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CC00CC"/>
                </a:solidFill>
              </a:rPr>
              <a:t>Complete?</a:t>
            </a:r>
            <a:r>
              <a:rPr lang="en-US" altLang="zh-TW" dirty="0"/>
              <a:t> No</a:t>
            </a:r>
          </a:p>
          <a:p>
            <a:pPr lvl="1"/>
            <a:r>
              <a:rPr lang="en-US" altLang="zh-TW" dirty="0"/>
              <a:t>can get stuck in loops,</a:t>
            </a:r>
            <a:br>
              <a:rPr lang="en-US" altLang="zh-TW" dirty="0"/>
            </a:br>
            <a:r>
              <a:rPr lang="en-US" altLang="zh-TW" dirty="0"/>
              <a:t>e.g., </a:t>
            </a:r>
            <a:r>
              <a:rPr lang="en-US" altLang="zh-TW" dirty="0">
                <a:ea typeface="新細明體" panose="02020500000000000000" pitchFamily="18" charset="-120"/>
              </a:rPr>
              <a:t>Arad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ea typeface="新細明體" panose="02020500000000000000" pitchFamily="18" charset="-120"/>
              </a:rPr>
              <a:t> Sibiu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ea typeface="新細明體" panose="02020500000000000000" pitchFamily="18" charset="-120"/>
              </a:rPr>
              <a:t> Arad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ea typeface="新細明體" panose="02020500000000000000" pitchFamily="18" charset="-120"/>
              </a:rPr>
              <a:t> Sibiu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dirty="0">
                <a:sym typeface="Wingdings" panose="05000000000000000000" pitchFamily="2" charset="2"/>
              </a:rPr>
              <a:t>…</a:t>
            </a:r>
            <a:endParaRPr lang="en-US" altLang="zh-TW" dirty="0"/>
          </a:p>
          <a:p>
            <a:r>
              <a:rPr lang="en-US" altLang="zh-TW" u="sng" dirty="0">
                <a:solidFill>
                  <a:srgbClr val="CC00CC"/>
                </a:solidFill>
              </a:rPr>
              <a:t>Time?</a:t>
            </a:r>
            <a:r>
              <a:rPr lang="en-US" altLang="zh-TW" dirty="0">
                <a:solidFill>
                  <a:srgbClr val="CC00CC"/>
                </a:solidFill>
              </a:rPr>
              <a:t> </a:t>
            </a:r>
            <a:r>
              <a:rPr lang="en-US" altLang="zh-TW" dirty="0"/>
              <a:t>O(</a:t>
            </a:r>
            <a:r>
              <a:rPr lang="en-US" altLang="zh-TW" i="1" dirty="0" err="1"/>
              <a:t>b</a:t>
            </a:r>
            <a:r>
              <a:rPr lang="en-US" altLang="zh-TW" i="1" baseline="30000" dirty="0" err="1"/>
              <a:t>m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but a good heuristic can give dramatic improvement</a:t>
            </a:r>
          </a:p>
          <a:p>
            <a:r>
              <a:rPr lang="en-US" altLang="zh-TW" u="sng" dirty="0">
                <a:solidFill>
                  <a:srgbClr val="CC00CC"/>
                </a:solidFill>
              </a:rPr>
              <a:t>Space?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u="sng" dirty="0">
                <a:solidFill>
                  <a:srgbClr val="CC00CC"/>
                </a:solidFill>
              </a:rPr>
              <a:t>Optimal?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2069080" y="5229200"/>
            <a:ext cx="6297680" cy="108952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b: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maximum branching factor of the search tree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d: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depth of the least-cost solution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: maximum depth of the state space (may be ∞)</a:t>
            </a:r>
          </a:p>
        </p:txBody>
      </p:sp>
    </p:spTree>
    <p:extLst>
      <p:ext uri="{BB962C8B-B14F-4D97-AF65-F5344CB8AC3E}">
        <p14:creationId xmlns:p14="http://schemas.microsoft.com/office/powerpoint/2010/main" val="167541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Greedy BFS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CC00CC"/>
                </a:solidFill>
              </a:rPr>
              <a:t>Complete?</a:t>
            </a:r>
            <a:r>
              <a:rPr lang="en-US" altLang="zh-TW" dirty="0"/>
              <a:t> No</a:t>
            </a:r>
          </a:p>
          <a:p>
            <a:pPr lvl="1"/>
            <a:r>
              <a:rPr lang="en-US" altLang="zh-TW" dirty="0"/>
              <a:t>can get stuck in loops,</a:t>
            </a:r>
            <a:br>
              <a:rPr lang="en-US" altLang="zh-TW" dirty="0"/>
            </a:br>
            <a:r>
              <a:rPr lang="en-US" altLang="zh-TW" dirty="0"/>
              <a:t>e.g., </a:t>
            </a:r>
            <a:r>
              <a:rPr lang="en-US" altLang="zh-TW" dirty="0">
                <a:ea typeface="新細明體" panose="02020500000000000000" pitchFamily="18" charset="-120"/>
              </a:rPr>
              <a:t>Arad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ea typeface="新細明體" panose="02020500000000000000" pitchFamily="18" charset="-120"/>
              </a:rPr>
              <a:t> Sibiu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ea typeface="新細明體" panose="02020500000000000000" pitchFamily="18" charset="-120"/>
              </a:rPr>
              <a:t> Arad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ea typeface="新細明體" panose="02020500000000000000" pitchFamily="18" charset="-120"/>
              </a:rPr>
              <a:t> Sibiu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dirty="0">
                <a:sym typeface="Wingdings" panose="05000000000000000000" pitchFamily="2" charset="2"/>
              </a:rPr>
              <a:t>…</a:t>
            </a:r>
            <a:endParaRPr lang="en-US" altLang="zh-TW" dirty="0"/>
          </a:p>
          <a:p>
            <a:r>
              <a:rPr lang="en-US" altLang="zh-TW" u="sng" dirty="0">
                <a:solidFill>
                  <a:srgbClr val="CC00CC"/>
                </a:solidFill>
              </a:rPr>
              <a:t>Time?</a:t>
            </a:r>
            <a:r>
              <a:rPr lang="en-US" altLang="zh-TW" dirty="0">
                <a:solidFill>
                  <a:srgbClr val="CC00CC"/>
                </a:solidFill>
              </a:rPr>
              <a:t> </a:t>
            </a:r>
            <a:r>
              <a:rPr lang="en-US" altLang="zh-TW" dirty="0"/>
              <a:t>O(</a:t>
            </a:r>
            <a:r>
              <a:rPr lang="en-US" altLang="zh-TW" i="1" dirty="0" err="1"/>
              <a:t>b</a:t>
            </a:r>
            <a:r>
              <a:rPr lang="en-US" altLang="zh-TW" i="1" baseline="30000" dirty="0" err="1"/>
              <a:t>m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but a good heuristic can give dramatic improvement</a:t>
            </a:r>
          </a:p>
          <a:p>
            <a:r>
              <a:rPr lang="en-US" altLang="zh-TW" u="sng" dirty="0">
                <a:solidFill>
                  <a:srgbClr val="CC00CC"/>
                </a:solidFill>
              </a:rPr>
              <a:t>Space?</a:t>
            </a:r>
            <a:r>
              <a:rPr lang="en-US" altLang="zh-TW" dirty="0">
                <a:solidFill>
                  <a:srgbClr val="CC00CC"/>
                </a:solidFill>
              </a:rPr>
              <a:t> </a:t>
            </a:r>
            <a:r>
              <a:rPr lang="en-US" altLang="zh-TW" dirty="0"/>
              <a:t>O(</a:t>
            </a:r>
            <a:r>
              <a:rPr lang="en-US" altLang="zh-TW" i="1" dirty="0" err="1"/>
              <a:t>b</a:t>
            </a:r>
            <a:r>
              <a:rPr lang="en-US" altLang="zh-TW" i="1" baseline="30000" dirty="0" err="1"/>
              <a:t>m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keeps all nodes in memory</a:t>
            </a:r>
          </a:p>
          <a:p>
            <a:r>
              <a:rPr lang="en-US" altLang="zh-TW" u="sng" dirty="0">
                <a:solidFill>
                  <a:srgbClr val="CC00CC"/>
                </a:solidFill>
              </a:rPr>
              <a:t>Optimal?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2069080" y="5229200"/>
            <a:ext cx="6297680" cy="108952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b: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maximum branching factor of the search tree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d: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depth of the least-cost solution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: maximum depth of the state space (may be ∞)</a:t>
            </a:r>
          </a:p>
        </p:txBody>
      </p:sp>
    </p:spTree>
    <p:extLst>
      <p:ext uri="{BB962C8B-B14F-4D97-AF65-F5344CB8AC3E}">
        <p14:creationId xmlns:p14="http://schemas.microsoft.com/office/powerpoint/2010/main" val="363053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Properties of Greedy BFS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CC00CC"/>
                </a:solidFill>
              </a:rPr>
              <a:t>Complete?</a:t>
            </a:r>
            <a:r>
              <a:rPr lang="en-US" altLang="zh-TW" dirty="0"/>
              <a:t> No</a:t>
            </a:r>
          </a:p>
          <a:p>
            <a:pPr lvl="1"/>
            <a:r>
              <a:rPr lang="en-US" altLang="zh-TW" dirty="0"/>
              <a:t>can get stuck in loops,</a:t>
            </a:r>
            <a:br>
              <a:rPr lang="en-US" altLang="zh-TW" dirty="0"/>
            </a:br>
            <a:r>
              <a:rPr lang="en-US" altLang="zh-TW" dirty="0"/>
              <a:t>e.g., </a:t>
            </a:r>
            <a:r>
              <a:rPr lang="en-US" altLang="zh-TW" dirty="0">
                <a:ea typeface="新細明體" panose="02020500000000000000" pitchFamily="18" charset="-120"/>
              </a:rPr>
              <a:t>Arad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ea typeface="新細明體" panose="02020500000000000000" pitchFamily="18" charset="-120"/>
              </a:rPr>
              <a:t> Sibiu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ea typeface="新細明體" panose="02020500000000000000" pitchFamily="18" charset="-120"/>
              </a:rPr>
              <a:t> Arad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ea typeface="新細明體" panose="02020500000000000000" pitchFamily="18" charset="-120"/>
              </a:rPr>
              <a:t> Sibiu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dirty="0">
                <a:sym typeface="Wingdings" panose="05000000000000000000" pitchFamily="2" charset="2"/>
              </a:rPr>
              <a:t>…</a:t>
            </a:r>
            <a:endParaRPr lang="en-US" altLang="zh-TW" dirty="0"/>
          </a:p>
          <a:p>
            <a:r>
              <a:rPr lang="en-US" altLang="zh-TW" u="sng" dirty="0">
                <a:solidFill>
                  <a:srgbClr val="CC00CC"/>
                </a:solidFill>
              </a:rPr>
              <a:t>Time?</a:t>
            </a:r>
            <a:r>
              <a:rPr lang="en-US" altLang="zh-TW" dirty="0">
                <a:solidFill>
                  <a:srgbClr val="CC00CC"/>
                </a:solidFill>
              </a:rPr>
              <a:t> </a:t>
            </a:r>
            <a:r>
              <a:rPr lang="en-US" altLang="zh-TW" dirty="0"/>
              <a:t>O(</a:t>
            </a:r>
            <a:r>
              <a:rPr lang="en-US" altLang="zh-TW" i="1" dirty="0" err="1"/>
              <a:t>b</a:t>
            </a:r>
            <a:r>
              <a:rPr lang="en-US" altLang="zh-TW" i="1" baseline="30000" dirty="0" err="1"/>
              <a:t>m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but a good heuristic can give dramatic improvement</a:t>
            </a:r>
          </a:p>
          <a:p>
            <a:r>
              <a:rPr lang="en-US" altLang="zh-TW" u="sng" dirty="0">
                <a:solidFill>
                  <a:srgbClr val="CC00CC"/>
                </a:solidFill>
              </a:rPr>
              <a:t>Space?</a:t>
            </a:r>
            <a:r>
              <a:rPr lang="en-US" altLang="zh-TW" dirty="0">
                <a:solidFill>
                  <a:srgbClr val="CC00CC"/>
                </a:solidFill>
              </a:rPr>
              <a:t> </a:t>
            </a:r>
            <a:r>
              <a:rPr lang="en-US" altLang="zh-TW" dirty="0"/>
              <a:t>O(</a:t>
            </a:r>
            <a:r>
              <a:rPr lang="en-US" altLang="zh-TW" i="1" dirty="0"/>
              <a:t>b</a:t>
            </a:r>
            <a:r>
              <a:rPr lang="en-US" altLang="zh-TW" i="1" baseline="30000" dirty="0"/>
              <a:t>m</a:t>
            </a:r>
            <a:r>
              <a:rPr lang="en-US" altLang="zh-TW" dirty="0"/>
              <a:t>)</a:t>
            </a:r>
            <a:r>
              <a:rPr lang="zh-TW" altLang="en-US" dirty="0"/>
              <a:t> 展開所有節點選擇未來成本最低者</a:t>
            </a:r>
            <a:r>
              <a:rPr lang="en-US" altLang="zh-TW" dirty="0"/>
              <a:t>BFS</a:t>
            </a:r>
          </a:p>
          <a:p>
            <a:pPr lvl="1"/>
            <a:r>
              <a:rPr lang="en-US" altLang="zh-TW" dirty="0"/>
              <a:t>keeps all nodes in memory</a:t>
            </a:r>
          </a:p>
          <a:p>
            <a:r>
              <a:rPr lang="en-US" altLang="zh-TW" u="sng" dirty="0">
                <a:solidFill>
                  <a:srgbClr val="CC00CC"/>
                </a:solidFill>
              </a:rPr>
              <a:t>Optimal?</a:t>
            </a:r>
            <a:r>
              <a:rPr lang="en-US" altLang="zh-TW" dirty="0">
                <a:solidFill>
                  <a:srgbClr val="CC00CC"/>
                </a:solidFill>
              </a:rPr>
              <a:t> </a:t>
            </a:r>
            <a:r>
              <a:rPr lang="en-US" altLang="zh-TW" dirty="0"/>
              <a:t>No</a:t>
            </a:r>
          </a:p>
        </p:txBody>
      </p:sp>
      <p:sp>
        <p:nvSpPr>
          <p:cNvPr id="6" name="矩形 5"/>
          <p:cNvSpPr/>
          <p:nvPr/>
        </p:nvSpPr>
        <p:spPr>
          <a:xfrm>
            <a:off x="2069080" y="5229200"/>
            <a:ext cx="6297680" cy="108952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b: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maximum branching factor of the search tree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d: 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depth of the least-cost solution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m</a:t>
            </a:r>
            <a:r>
              <a:rPr lang="en-US" altLang="zh-TW" sz="24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: maximum depth of the state space (may be ∞)</a:t>
            </a:r>
          </a:p>
        </p:txBody>
      </p:sp>
    </p:spTree>
    <p:extLst>
      <p:ext uri="{BB962C8B-B14F-4D97-AF65-F5344CB8AC3E}">
        <p14:creationId xmlns:p14="http://schemas.microsoft.com/office/powerpoint/2010/main" val="119505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</a:t>
            </a:r>
            <a:r>
              <a:rPr lang="en-US" altLang="zh-TW" baseline="30000">
                <a:ea typeface="新細明體" panose="02020500000000000000" pitchFamily="18" charset="-120"/>
              </a:rPr>
              <a:t>*</a:t>
            </a:r>
            <a:r>
              <a:rPr lang="en-US" altLang="zh-TW">
                <a:ea typeface="新細明體" panose="02020500000000000000" pitchFamily="18" charset="-120"/>
              </a:rPr>
              <a:t>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Idea: avoid expanding paths that are already expensive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Evaluation function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+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=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already-spent</a:t>
            </a:r>
            <a:r>
              <a:rPr lang="en-US" altLang="zh-TW" dirty="0">
                <a:ea typeface="新細明體" panose="02020500000000000000" pitchFamily="18" charset="-120"/>
              </a:rPr>
              <a:t> cost so far to reach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zh-TW" altLang="en-US" i="1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zh-TW" altLang="en-US" i="1" dirty="0">
                <a:latin typeface="+mj-lt"/>
                <a:ea typeface="新細明體" panose="02020500000000000000" pitchFamily="18" charset="-120"/>
              </a:rPr>
              <a:t>目前成本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estimated</a:t>
            </a:r>
            <a:r>
              <a:rPr lang="en-US" altLang="zh-TW" dirty="0">
                <a:ea typeface="新細明體" panose="02020500000000000000" pitchFamily="18" charset="-120"/>
              </a:rPr>
              <a:t> cost from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to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goal</a:t>
            </a:r>
            <a:r>
              <a:rPr lang="zh-TW" altLang="en-US" i="1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zh-TW" altLang="en-US" i="1" dirty="0">
                <a:latin typeface="+mj-lt"/>
                <a:ea typeface="新細明體" panose="02020500000000000000" pitchFamily="18" charset="-120"/>
              </a:rPr>
              <a:t>未來預估成本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= estimated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total</a:t>
            </a:r>
            <a:r>
              <a:rPr lang="en-US" altLang="zh-TW" dirty="0">
                <a:ea typeface="新細明體" panose="02020500000000000000" pitchFamily="18" charset="-120"/>
              </a:rPr>
              <a:t> cost of path through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to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83398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</a:t>
            </a:r>
            <a:r>
              <a:rPr lang="en-US" altLang="zh-TW" baseline="30000">
                <a:ea typeface="新細明體" panose="02020500000000000000" pitchFamily="18" charset="-120"/>
              </a:rPr>
              <a:t>*</a:t>
            </a:r>
            <a:r>
              <a:rPr lang="en-US" altLang="zh-TW">
                <a:ea typeface="新細明體" panose="02020500000000000000" pitchFamily="18" charset="-120"/>
              </a:rPr>
              <a:t> Search Example</a:t>
            </a:r>
          </a:p>
        </p:txBody>
      </p:sp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3505200" y="18288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Arad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752600" y="2590800"/>
            <a:ext cx="914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Sibiu</a:t>
            </a:r>
          </a:p>
        </p:txBody>
      </p:sp>
      <p:sp>
        <p:nvSpPr>
          <p:cNvPr id="1031" name="Oval 7"/>
          <p:cNvSpPr>
            <a:spLocks noChangeArrowheads="1"/>
          </p:cNvSpPr>
          <p:nvPr/>
        </p:nvSpPr>
        <p:spPr bwMode="auto">
          <a:xfrm>
            <a:off x="3276600" y="2590800"/>
            <a:ext cx="1295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dirty="0"/>
              <a:t>Timisoara</a:t>
            </a:r>
          </a:p>
        </p:txBody>
      </p:sp>
      <p:sp>
        <p:nvSpPr>
          <p:cNvPr id="1032" name="Oval 8"/>
          <p:cNvSpPr>
            <a:spLocks noChangeArrowheads="1"/>
          </p:cNvSpPr>
          <p:nvPr/>
        </p:nvSpPr>
        <p:spPr bwMode="auto">
          <a:xfrm>
            <a:off x="5181600" y="2590800"/>
            <a:ext cx="9906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Zerind</a:t>
            </a:r>
          </a:p>
        </p:txBody>
      </p:sp>
      <p:cxnSp>
        <p:nvCxnSpPr>
          <p:cNvPr id="1034" name="AutoShape 10"/>
          <p:cNvCxnSpPr>
            <a:cxnSpLocks noChangeShapeType="1"/>
            <a:stCxn id="1029" idx="4"/>
            <a:endCxn id="1030" idx="7"/>
          </p:cNvCxnSpPr>
          <p:nvPr/>
        </p:nvCxnSpPr>
        <p:spPr bwMode="auto">
          <a:xfrm flipH="1">
            <a:off x="2533650" y="2219325"/>
            <a:ext cx="1428750" cy="4175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5" name="Oval 11"/>
          <p:cNvSpPr>
            <a:spLocks noChangeArrowheads="1"/>
          </p:cNvSpPr>
          <p:nvPr/>
        </p:nvSpPr>
        <p:spPr bwMode="auto">
          <a:xfrm>
            <a:off x="304800" y="3505200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Arad</a:t>
            </a:r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auto">
          <a:xfrm>
            <a:off x="1676400" y="3505200"/>
            <a:ext cx="1295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Fagaras</a:t>
            </a:r>
          </a:p>
        </p:txBody>
      </p:sp>
      <p:sp>
        <p:nvSpPr>
          <p:cNvPr id="1037" name="Oval 13"/>
          <p:cNvSpPr>
            <a:spLocks noChangeArrowheads="1"/>
          </p:cNvSpPr>
          <p:nvPr/>
        </p:nvSpPr>
        <p:spPr bwMode="auto">
          <a:xfrm>
            <a:off x="3429000" y="3505200"/>
            <a:ext cx="10668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Oradea</a:t>
            </a:r>
          </a:p>
        </p:txBody>
      </p:sp>
      <p:sp>
        <p:nvSpPr>
          <p:cNvPr id="1038" name="Oval 14"/>
          <p:cNvSpPr>
            <a:spLocks noChangeArrowheads="1"/>
          </p:cNvSpPr>
          <p:nvPr/>
        </p:nvSpPr>
        <p:spPr bwMode="auto">
          <a:xfrm>
            <a:off x="457200" y="4495800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Sibiu</a:t>
            </a:r>
          </a:p>
        </p:txBody>
      </p:sp>
      <p:sp>
        <p:nvSpPr>
          <p:cNvPr id="1039" name="Oval 15"/>
          <p:cNvSpPr>
            <a:spLocks noChangeArrowheads="1"/>
          </p:cNvSpPr>
          <p:nvPr/>
        </p:nvSpPr>
        <p:spPr bwMode="auto">
          <a:xfrm>
            <a:off x="5257800" y="3505200"/>
            <a:ext cx="1676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Rimnicu Vicea</a:t>
            </a:r>
          </a:p>
        </p:txBody>
      </p:sp>
      <p:sp>
        <p:nvSpPr>
          <p:cNvPr id="1040" name="Oval 16"/>
          <p:cNvSpPr>
            <a:spLocks noChangeArrowheads="1"/>
          </p:cNvSpPr>
          <p:nvPr/>
        </p:nvSpPr>
        <p:spPr bwMode="auto">
          <a:xfrm>
            <a:off x="5410200" y="4495800"/>
            <a:ext cx="9906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Pitesti</a:t>
            </a:r>
          </a:p>
        </p:txBody>
      </p:sp>
      <p:sp>
        <p:nvSpPr>
          <p:cNvPr id="1041" name="Oval 17"/>
          <p:cNvSpPr>
            <a:spLocks noChangeArrowheads="1"/>
          </p:cNvSpPr>
          <p:nvPr/>
        </p:nvSpPr>
        <p:spPr bwMode="auto">
          <a:xfrm>
            <a:off x="2057400" y="4495800"/>
            <a:ext cx="1295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Bucharest</a:t>
            </a:r>
          </a:p>
        </p:txBody>
      </p:sp>
      <p:sp>
        <p:nvSpPr>
          <p:cNvPr id="1042" name="Oval 18"/>
          <p:cNvSpPr>
            <a:spLocks noChangeArrowheads="1"/>
          </p:cNvSpPr>
          <p:nvPr/>
        </p:nvSpPr>
        <p:spPr bwMode="auto">
          <a:xfrm>
            <a:off x="3810000" y="4495800"/>
            <a:ext cx="1143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Craiova</a:t>
            </a:r>
          </a:p>
        </p:txBody>
      </p:sp>
      <p:sp>
        <p:nvSpPr>
          <p:cNvPr id="1044" name="Oval 20"/>
          <p:cNvSpPr>
            <a:spLocks noChangeArrowheads="1"/>
          </p:cNvSpPr>
          <p:nvPr/>
        </p:nvSpPr>
        <p:spPr bwMode="auto">
          <a:xfrm>
            <a:off x="6934200" y="4495800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Sibiu</a:t>
            </a:r>
          </a:p>
        </p:txBody>
      </p:sp>
      <p:sp>
        <p:nvSpPr>
          <p:cNvPr id="1048" name="Oval 24"/>
          <p:cNvSpPr>
            <a:spLocks noChangeArrowheads="1"/>
          </p:cNvSpPr>
          <p:nvPr/>
        </p:nvSpPr>
        <p:spPr bwMode="auto">
          <a:xfrm>
            <a:off x="6096000" y="5486400"/>
            <a:ext cx="1676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Rimniou Vicea</a:t>
            </a:r>
          </a:p>
        </p:txBody>
      </p:sp>
      <p:sp>
        <p:nvSpPr>
          <p:cNvPr id="1049" name="Oval 25"/>
          <p:cNvSpPr>
            <a:spLocks noChangeArrowheads="1"/>
          </p:cNvSpPr>
          <p:nvPr/>
        </p:nvSpPr>
        <p:spPr bwMode="auto">
          <a:xfrm>
            <a:off x="2895600" y="5486400"/>
            <a:ext cx="1295400" cy="381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Bucharest</a:t>
            </a:r>
          </a:p>
        </p:txBody>
      </p:sp>
      <p:sp>
        <p:nvSpPr>
          <p:cNvPr id="1050" name="Oval 26"/>
          <p:cNvSpPr>
            <a:spLocks noChangeArrowheads="1"/>
          </p:cNvSpPr>
          <p:nvPr/>
        </p:nvSpPr>
        <p:spPr bwMode="auto">
          <a:xfrm>
            <a:off x="4572000" y="5486400"/>
            <a:ext cx="1143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/>
              <a:t>Craiova</a:t>
            </a:r>
          </a:p>
        </p:txBody>
      </p:sp>
      <p:cxnSp>
        <p:nvCxnSpPr>
          <p:cNvPr id="1051" name="AutoShape 27"/>
          <p:cNvCxnSpPr>
            <a:cxnSpLocks noChangeShapeType="1"/>
            <a:stCxn id="1029" idx="4"/>
            <a:endCxn id="1031" idx="0"/>
          </p:cNvCxnSpPr>
          <p:nvPr/>
        </p:nvCxnSpPr>
        <p:spPr bwMode="auto">
          <a:xfrm flipH="1">
            <a:off x="3924300" y="2219325"/>
            <a:ext cx="381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2" name="AutoShape 28"/>
          <p:cNvCxnSpPr>
            <a:cxnSpLocks noChangeShapeType="1"/>
            <a:stCxn id="1029" idx="4"/>
            <a:endCxn id="1032" idx="0"/>
          </p:cNvCxnSpPr>
          <p:nvPr/>
        </p:nvCxnSpPr>
        <p:spPr bwMode="auto">
          <a:xfrm>
            <a:off x="3962400" y="2219325"/>
            <a:ext cx="17145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3" name="AutoShape 29"/>
          <p:cNvCxnSpPr>
            <a:cxnSpLocks noChangeShapeType="1"/>
            <a:stCxn id="1030" idx="4"/>
            <a:endCxn id="1035" idx="0"/>
          </p:cNvCxnSpPr>
          <p:nvPr/>
        </p:nvCxnSpPr>
        <p:spPr bwMode="auto">
          <a:xfrm flipH="1">
            <a:off x="762000" y="2981325"/>
            <a:ext cx="14478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" name="AutoShape 30"/>
          <p:cNvCxnSpPr>
            <a:cxnSpLocks noChangeShapeType="1"/>
            <a:stCxn id="1030" idx="4"/>
            <a:endCxn id="1036" idx="0"/>
          </p:cNvCxnSpPr>
          <p:nvPr/>
        </p:nvCxnSpPr>
        <p:spPr bwMode="auto">
          <a:xfrm>
            <a:off x="2209800" y="2981325"/>
            <a:ext cx="1143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5" name="AutoShape 31"/>
          <p:cNvCxnSpPr>
            <a:cxnSpLocks noChangeShapeType="1"/>
            <a:stCxn id="1030" idx="4"/>
            <a:endCxn id="1037" idx="0"/>
          </p:cNvCxnSpPr>
          <p:nvPr/>
        </p:nvCxnSpPr>
        <p:spPr bwMode="auto">
          <a:xfrm>
            <a:off x="2209800" y="2981325"/>
            <a:ext cx="17526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6" name="AutoShape 32"/>
          <p:cNvCxnSpPr>
            <a:cxnSpLocks noChangeShapeType="1"/>
            <a:stCxn id="1030" idx="4"/>
            <a:endCxn id="1039" idx="0"/>
          </p:cNvCxnSpPr>
          <p:nvPr/>
        </p:nvCxnSpPr>
        <p:spPr bwMode="auto">
          <a:xfrm>
            <a:off x="2209800" y="2981325"/>
            <a:ext cx="38862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7" name="AutoShape 33"/>
          <p:cNvCxnSpPr>
            <a:cxnSpLocks noChangeShapeType="1"/>
            <a:stCxn id="1036" idx="4"/>
            <a:endCxn id="1038" idx="0"/>
          </p:cNvCxnSpPr>
          <p:nvPr/>
        </p:nvCxnSpPr>
        <p:spPr bwMode="auto">
          <a:xfrm flipH="1">
            <a:off x="914400" y="3895725"/>
            <a:ext cx="14097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8" name="AutoShape 34"/>
          <p:cNvCxnSpPr>
            <a:cxnSpLocks noChangeShapeType="1"/>
            <a:stCxn id="1036" idx="4"/>
            <a:endCxn id="1041" idx="0"/>
          </p:cNvCxnSpPr>
          <p:nvPr/>
        </p:nvCxnSpPr>
        <p:spPr bwMode="auto">
          <a:xfrm>
            <a:off x="2324100" y="3895725"/>
            <a:ext cx="3810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9" name="AutoShape 35"/>
          <p:cNvCxnSpPr>
            <a:cxnSpLocks noChangeShapeType="1"/>
            <a:stCxn id="1039" idx="4"/>
            <a:endCxn id="1042" idx="0"/>
          </p:cNvCxnSpPr>
          <p:nvPr/>
        </p:nvCxnSpPr>
        <p:spPr bwMode="auto">
          <a:xfrm flipH="1">
            <a:off x="4381500" y="3895725"/>
            <a:ext cx="17145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0" name="AutoShape 36"/>
          <p:cNvCxnSpPr>
            <a:cxnSpLocks noChangeShapeType="1"/>
            <a:stCxn id="1039" idx="4"/>
            <a:endCxn id="1040" idx="0"/>
          </p:cNvCxnSpPr>
          <p:nvPr/>
        </p:nvCxnSpPr>
        <p:spPr bwMode="auto">
          <a:xfrm flipH="1">
            <a:off x="5905500" y="3895725"/>
            <a:ext cx="1905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1" name="AutoShape 37"/>
          <p:cNvCxnSpPr>
            <a:cxnSpLocks noChangeShapeType="1"/>
            <a:stCxn id="1039" idx="4"/>
            <a:endCxn id="1044" idx="0"/>
          </p:cNvCxnSpPr>
          <p:nvPr/>
        </p:nvCxnSpPr>
        <p:spPr bwMode="auto">
          <a:xfrm>
            <a:off x="6096000" y="3895725"/>
            <a:ext cx="12954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2" name="AutoShape 38"/>
          <p:cNvCxnSpPr>
            <a:cxnSpLocks noChangeShapeType="1"/>
            <a:stCxn id="1040" idx="4"/>
            <a:endCxn id="1050" idx="0"/>
          </p:cNvCxnSpPr>
          <p:nvPr/>
        </p:nvCxnSpPr>
        <p:spPr bwMode="auto">
          <a:xfrm flipH="1">
            <a:off x="5143500" y="4886325"/>
            <a:ext cx="7620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3" name="AutoShape 39"/>
          <p:cNvCxnSpPr>
            <a:cxnSpLocks noChangeShapeType="1"/>
            <a:stCxn id="1040" idx="4"/>
            <a:endCxn id="1048" idx="0"/>
          </p:cNvCxnSpPr>
          <p:nvPr/>
        </p:nvCxnSpPr>
        <p:spPr bwMode="auto">
          <a:xfrm>
            <a:off x="5905500" y="4886325"/>
            <a:ext cx="10287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4" name="AutoShape 40"/>
          <p:cNvCxnSpPr>
            <a:cxnSpLocks noChangeShapeType="1"/>
            <a:stCxn id="1040" idx="4"/>
            <a:endCxn id="1049" idx="0"/>
          </p:cNvCxnSpPr>
          <p:nvPr/>
        </p:nvCxnSpPr>
        <p:spPr bwMode="auto">
          <a:xfrm flipH="1">
            <a:off x="3543300" y="4886325"/>
            <a:ext cx="2362200" cy="590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5" name="Text Box 41"/>
          <p:cNvSpPr txBox="1">
            <a:spLocks noChangeArrowheads="1"/>
          </p:cNvSpPr>
          <p:nvPr/>
        </p:nvSpPr>
        <p:spPr bwMode="auto">
          <a:xfrm>
            <a:off x="1524000" y="2971800"/>
            <a:ext cx="1473737" cy="276999"/>
          </a:xfrm>
          <a:prstGeom prst="rect">
            <a:avLst/>
          </a:prstGeom>
          <a:solidFill>
            <a:schemeClr val="bg1"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393</a:t>
            </a:r>
            <a:r>
              <a:rPr lang="zh-TW" altLang="en-US" dirty="0">
                <a:solidFill>
                  <a:srgbClr val="00B050"/>
                </a:solidFill>
              </a:rPr>
              <a:t>=140+253</a:t>
            </a:r>
          </a:p>
        </p:txBody>
      </p:sp>
      <p:sp>
        <p:nvSpPr>
          <p:cNvPr id="1066" name="Text Box 42"/>
          <p:cNvSpPr txBox="1">
            <a:spLocks noChangeArrowheads="1"/>
          </p:cNvSpPr>
          <p:nvPr/>
        </p:nvSpPr>
        <p:spPr bwMode="auto">
          <a:xfrm>
            <a:off x="3276600" y="2971800"/>
            <a:ext cx="1462003" cy="276999"/>
          </a:xfrm>
          <a:prstGeom prst="rect">
            <a:avLst/>
          </a:prstGeom>
          <a:solidFill>
            <a:schemeClr val="bg1"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447</a:t>
            </a:r>
            <a:r>
              <a:rPr lang="zh-TW" altLang="en-US" dirty="0">
                <a:solidFill>
                  <a:srgbClr val="00B050"/>
                </a:solidFill>
              </a:rPr>
              <a:t>=118+329</a:t>
            </a:r>
          </a:p>
        </p:txBody>
      </p:sp>
      <p:sp>
        <p:nvSpPr>
          <p:cNvPr id="1067" name="Text Box 43"/>
          <p:cNvSpPr txBox="1">
            <a:spLocks noChangeArrowheads="1"/>
          </p:cNvSpPr>
          <p:nvPr/>
        </p:nvSpPr>
        <p:spPr bwMode="auto">
          <a:xfrm>
            <a:off x="5105400" y="2971800"/>
            <a:ext cx="1312219" cy="276999"/>
          </a:xfrm>
          <a:prstGeom prst="rect">
            <a:avLst/>
          </a:prstGeom>
          <a:solidFill>
            <a:schemeClr val="bg1"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449</a:t>
            </a:r>
            <a:r>
              <a:rPr lang="zh-TW" altLang="en-US" dirty="0">
                <a:solidFill>
                  <a:srgbClr val="00B050"/>
                </a:solidFill>
              </a:rPr>
              <a:t>=75+374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429000" y="2209800"/>
            <a:ext cx="1211870" cy="276999"/>
          </a:xfrm>
          <a:prstGeom prst="rect">
            <a:avLst/>
          </a:prstGeom>
          <a:solidFill>
            <a:schemeClr val="bg1"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366</a:t>
            </a:r>
            <a:r>
              <a:rPr lang="zh-TW" altLang="en-US" dirty="0">
                <a:solidFill>
                  <a:srgbClr val="00B050"/>
                </a:solidFill>
              </a:rPr>
              <a:t>=0+366</a:t>
            </a:r>
          </a:p>
        </p:txBody>
      </p:sp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114300" y="3886200"/>
            <a:ext cx="1482522" cy="276999"/>
          </a:xfrm>
          <a:prstGeom prst="rect">
            <a:avLst/>
          </a:prstGeom>
          <a:solidFill>
            <a:schemeClr val="bg1"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646</a:t>
            </a:r>
            <a:r>
              <a:rPr lang="zh-TW" altLang="en-US" dirty="0">
                <a:solidFill>
                  <a:srgbClr val="00B050"/>
                </a:solidFill>
              </a:rPr>
              <a:t>=280+366</a:t>
            </a:r>
          </a:p>
        </p:txBody>
      </p:sp>
      <p:sp>
        <p:nvSpPr>
          <p:cNvPr id="1070" name="Text Box 46"/>
          <p:cNvSpPr txBox="1">
            <a:spLocks noChangeArrowheads="1"/>
          </p:cNvSpPr>
          <p:nvPr/>
        </p:nvSpPr>
        <p:spPr bwMode="auto">
          <a:xfrm>
            <a:off x="1676400" y="3886200"/>
            <a:ext cx="1430648" cy="276999"/>
          </a:xfrm>
          <a:prstGeom prst="rect">
            <a:avLst/>
          </a:prstGeom>
          <a:solidFill>
            <a:schemeClr val="bg1"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415</a:t>
            </a:r>
            <a:r>
              <a:rPr lang="zh-TW" altLang="en-US" dirty="0">
                <a:solidFill>
                  <a:srgbClr val="00B050"/>
                </a:solidFill>
              </a:rPr>
              <a:t>=239+176</a:t>
            </a:r>
          </a:p>
        </p:txBody>
      </p:sp>
      <p:sp>
        <p:nvSpPr>
          <p:cNvPr id="1071" name="Text Box 47"/>
          <p:cNvSpPr txBox="1">
            <a:spLocks noChangeArrowheads="1"/>
          </p:cNvSpPr>
          <p:nvPr/>
        </p:nvSpPr>
        <p:spPr bwMode="auto">
          <a:xfrm>
            <a:off x="3352800" y="3886200"/>
            <a:ext cx="1452514" cy="276999"/>
          </a:xfrm>
          <a:prstGeom prst="rect">
            <a:avLst/>
          </a:prstGeom>
          <a:solidFill>
            <a:schemeClr val="bg1"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671</a:t>
            </a:r>
            <a:r>
              <a:rPr lang="zh-TW" altLang="en-US" dirty="0">
                <a:solidFill>
                  <a:srgbClr val="00B050"/>
                </a:solidFill>
              </a:rPr>
              <a:t>=291+380</a:t>
            </a:r>
          </a:p>
        </p:txBody>
      </p:sp>
      <p:sp>
        <p:nvSpPr>
          <p:cNvPr id="1072" name="Text Box 48"/>
          <p:cNvSpPr txBox="1">
            <a:spLocks noChangeArrowheads="1"/>
          </p:cNvSpPr>
          <p:nvPr/>
        </p:nvSpPr>
        <p:spPr bwMode="auto">
          <a:xfrm>
            <a:off x="5410200" y="3886200"/>
            <a:ext cx="1460656" cy="276999"/>
          </a:xfrm>
          <a:prstGeom prst="rect">
            <a:avLst/>
          </a:prstGeom>
          <a:solidFill>
            <a:schemeClr val="bg1"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413</a:t>
            </a:r>
            <a:r>
              <a:rPr lang="zh-TW" altLang="en-US" dirty="0">
                <a:solidFill>
                  <a:srgbClr val="00B050"/>
                </a:solidFill>
              </a:rPr>
              <a:t>=220+193</a:t>
            </a:r>
          </a:p>
        </p:txBody>
      </p:sp>
      <p:sp>
        <p:nvSpPr>
          <p:cNvPr id="1073" name="Text Box 49"/>
          <p:cNvSpPr txBox="1">
            <a:spLocks noChangeArrowheads="1"/>
          </p:cNvSpPr>
          <p:nvPr/>
        </p:nvSpPr>
        <p:spPr bwMode="auto">
          <a:xfrm>
            <a:off x="3657600" y="4876800"/>
            <a:ext cx="1473288" cy="276999"/>
          </a:xfrm>
          <a:prstGeom prst="rect">
            <a:avLst/>
          </a:prstGeom>
          <a:solidFill>
            <a:schemeClr val="bg1"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526</a:t>
            </a:r>
            <a:r>
              <a:rPr lang="zh-TW" altLang="en-US" dirty="0">
                <a:solidFill>
                  <a:srgbClr val="00B050"/>
                </a:solidFill>
              </a:rPr>
              <a:t>=366+160</a:t>
            </a:r>
          </a:p>
        </p:txBody>
      </p:sp>
      <p:sp>
        <p:nvSpPr>
          <p:cNvPr id="1074" name="Text Box 50"/>
          <p:cNvSpPr txBox="1">
            <a:spLocks noChangeArrowheads="1"/>
          </p:cNvSpPr>
          <p:nvPr/>
        </p:nvSpPr>
        <p:spPr bwMode="auto">
          <a:xfrm>
            <a:off x="5257800" y="4876800"/>
            <a:ext cx="1409700" cy="274638"/>
          </a:xfrm>
          <a:prstGeom prst="rect">
            <a:avLst/>
          </a:prstGeom>
          <a:solidFill>
            <a:schemeClr val="bg1"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417</a:t>
            </a:r>
            <a:r>
              <a:rPr lang="zh-TW" altLang="en-US" dirty="0">
                <a:solidFill>
                  <a:srgbClr val="00B050"/>
                </a:solidFill>
              </a:rPr>
              <a:t>=317+100</a:t>
            </a:r>
          </a:p>
        </p:txBody>
      </p:sp>
      <p:sp>
        <p:nvSpPr>
          <p:cNvPr id="1075" name="Text Box 51"/>
          <p:cNvSpPr txBox="1">
            <a:spLocks noChangeArrowheads="1"/>
          </p:cNvSpPr>
          <p:nvPr/>
        </p:nvSpPr>
        <p:spPr bwMode="auto">
          <a:xfrm>
            <a:off x="6858000" y="4876800"/>
            <a:ext cx="1481175" cy="276999"/>
          </a:xfrm>
          <a:prstGeom prst="rect">
            <a:avLst/>
          </a:prstGeom>
          <a:solidFill>
            <a:schemeClr val="bg1"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553</a:t>
            </a:r>
            <a:r>
              <a:rPr lang="zh-TW" altLang="en-US" dirty="0">
                <a:solidFill>
                  <a:srgbClr val="00B050"/>
                </a:solidFill>
              </a:rPr>
              <a:t>=300+253</a:t>
            </a:r>
          </a:p>
        </p:txBody>
      </p:sp>
      <p:sp>
        <p:nvSpPr>
          <p:cNvPr id="1076" name="Text Box 52"/>
          <p:cNvSpPr txBox="1">
            <a:spLocks noChangeArrowheads="1"/>
          </p:cNvSpPr>
          <p:nvPr/>
        </p:nvSpPr>
        <p:spPr bwMode="auto">
          <a:xfrm>
            <a:off x="228600" y="4876800"/>
            <a:ext cx="1471685" cy="276999"/>
          </a:xfrm>
          <a:prstGeom prst="rect">
            <a:avLst/>
          </a:prstGeom>
          <a:solidFill>
            <a:schemeClr val="bg1"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591</a:t>
            </a:r>
            <a:r>
              <a:rPr lang="zh-TW" altLang="en-US" dirty="0">
                <a:solidFill>
                  <a:srgbClr val="00B050"/>
                </a:solidFill>
              </a:rPr>
              <a:t>=338+253</a:t>
            </a:r>
          </a:p>
        </p:txBody>
      </p:sp>
      <p:sp>
        <p:nvSpPr>
          <p:cNvPr id="1077" name="Text Box 53"/>
          <p:cNvSpPr txBox="1">
            <a:spLocks noChangeArrowheads="1"/>
          </p:cNvSpPr>
          <p:nvPr/>
        </p:nvSpPr>
        <p:spPr bwMode="auto">
          <a:xfrm>
            <a:off x="2133600" y="4876800"/>
            <a:ext cx="1211870" cy="276999"/>
          </a:xfrm>
          <a:prstGeom prst="rect">
            <a:avLst/>
          </a:prstGeom>
          <a:solidFill>
            <a:schemeClr val="bg1"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450</a:t>
            </a:r>
            <a:r>
              <a:rPr lang="zh-TW" altLang="en-US" dirty="0">
                <a:solidFill>
                  <a:srgbClr val="00B050"/>
                </a:solidFill>
              </a:rPr>
              <a:t>=450+0</a:t>
            </a:r>
          </a:p>
        </p:txBody>
      </p:sp>
      <p:sp>
        <p:nvSpPr>
          <p:cNvPr id="1078" name="Text Box 54"/>
          <p:cNvSpPr txBox="1">
            <a:spLocks noChangeArrowheads="1"/>
          </p:cNvSpPr>
          <p:nvPr/>
        </p:nvSpPr>
        <p:spPr bwMode="auto">
          <a:xfrm>
            <a:off x="2895600" y="5867400"/>
            <a:ext cx="1177758" cy="276999"/>
          </a:xfrm>
          <a:prstGeom prst="rect">
            <a:avLst/>
          </a:prstGeom>
          <a:solidFill>
            <a:schemeClr val="bg1"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418</a:t>
            </a:r>
            <a:r>
              <a:rPr lang="zh-TW" altLang="en-US" dirty="0">
                <a:solidFill>
                  <a:srgbClr val="00B050"/>
                </a:solidFill>
              </a:rPr>
              <a:t>=418+0</a:t>
            </a:r>
          </a:p>
        </p:txBody>
      </p:sp>
      <p:sp>
        <p:nvSpPr>
          <p:cNvPr id="1079" name="Text Box 55"/>
          <p:cNvSpPr txBox="1">
            <a:spLocks noChangeArrowheads="1"/>
          </p:cNvSpPr>
          <p:nvPr/>
        </p:nvSpPr>
        <p:spPr bwMode="auto">
          <a:xfrm>
            <a:off x="4495800" y="5867400"/>
            <a:ext cx="1460977" cy="276999"/>
          </a:xfrm>
          <a:prstGeom prst="rect">
            <a:avLst/>
          </a:prstGeom>
          <a:solidFill>
            <a:schemeClr val="bg1"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615</a:t>
            </a:r>
            <a:r>
              <a:rPr lang="zh-TW" altLang="en-US" dirty="0">
                <a:solidFill>
                  <a:srgbClr val="00B050"/>
                </a:solidFill>
              </a:rPr>
              <a:t>=455+160</a:t>
            </a:r>
          </a:p>
        </p:txBody>
      </p: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6248400" y="5867400"/>
            <a:ext cx="1442318" cy="276999"/>
          </a:xfrm>
          <a:prstGeom prst="rect">
            <a:avLst/>
          </a:prstGeom>
          <a:solidFill>
            <a:schemeClr val="bg1">
              <a:alpha val="74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</a:rPr>
              <a:t>607</a:t>
            </a:r>
            <a:r>
              <a:rPr lang="zh-TW" altLang="en-US" dirty="0">
                <a:solidFill>
                  <a:srgbClr val="00B050"/>
                </a:solidFill>
              </a:rPr>
              <a:t>=414+193</a:t>
            </a:r>
          </a:p>
        </p:txBody>
      </p:sp>
      <p:sp>
        <p:nvSpPr>
          <p:cNvPr id="1081" name="AutoShape 5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12856" y="5839928"/>
            <a:ext cx="304800" cy="381000"/>
          </a:xfrm>
          <a:prstGeom prst="verticalScroll">
            <a:avLst>
              <a:gd name="adj" fmla="val 12500"/>
            </a:avLst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120716" y="2282994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>
                <a:solidFill>
                  <a:srgbClr val="0070C0"/>
                </a:solidFill>
                <a:latin typeface="+mj-lt"/>
              </a:rPr>
              <a:t>sld</a:t>
            </a:r>
            <a:r>
              <a:rPr lang="en-US" altLang="zh-TW" sz="1600" i="1" dirty="0">
                <a:solidFill>
                  <a:srgbClr val="0070C0"/>
                </a:solidFill>
                <a:latin typeface="+mj-lt"/>
              </a:rPr>
              <a:t>=140</a:t>
            </a:r>
            <a:endParaRPr lang="zh-TW" altLang="en-US" sz="1600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260868" y="3241030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>
                <a:solidFill>
                  <a:srgbClr val="0070C0"/>
                </a:solidFill>
                <a:latin typeface="+mj-lt"/>
              </a:rPr>
              <a:t>sld</a:t>
            </a:r>
            <a:r>
              <a:rPr lang="en-US" altLang="zh-TW" sz="1600" i="1" dirty="0">
                <a:solidFill>
                  <a:srgbClr val="0070C0"/>
                </a:solidFill>
                <a:latin typeface="+mj-lt"/>
              </a:rPr>
              <a:t>=99</a:t>
            </a:r>
            <a:endParaRPr lang="zh-TW" altLang="en-US" sz="1600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140528" y="3228201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>
                <a:solidFill>
                  <a:srgbClr val="0070C0"/>
                </a:solidFill>
                <a:latin typeface="+mj-lt"/>
              </a:rPr>
              <a:t>sld</a:t>
            </a:r>
            <a:r>
              <a:rPr lang="en-US" altLang="zh-TW" sz="1600" i="1" dirty="0">
                <a:solidFill>
                  <a:srgbClr val="0070C0"/>
                </a:solidFill>
                <a:latin typeface="+mj-lt"/>
              </a:rPr>
              <a:t>=80</a:t>
            </a:r>
            <a:endParaRPr lang="zh-TW" altLang="en-US" sz="1600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631058" y="4225815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>
                <a:solidFill>
                  <a:srgbClr val="0070C0"/>
                </a:solidFill>
                <a:latin typeface="+mj-lt"/>
              </a:rPr>
              <a:t>sld</a:t>
            </a:r>
            <a:r>
              <a:rPr lang="en-US" altLang="zh-TW" sz="1600" i="1" dirty="0">
                <a:solidFill>
                  <a:srgbClr val="0070C0"/>
                </a:solidFill>
                <a:latin typeface="+mj-lt"/>
              </a:rPr>
              <a:t>=211</a:t>
            </a:r>
            <a:endParaRPr lang="zh-TW" altLang="en-US" sz="1600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877928" y="4225815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>
                <a:solidFill>
                  <a:srgbClr val="0070C0"/>
                </a:solidFill>
                <a:latin typeface="+mj-lt"/>
              </a:rPr>
              <a:t>sld</a:t>
            </a:r>
            <a:r>
              <a:rPr lang="en-US" altLang="zh-TW" sz="1600" i="1" dirty="0">
                <a:solidFill>
                  <a:srgbClr val="0070C0"/>
                </a:solidFill>
                <a:latin typeface="+mj-lt"/>
              </a:rPr>
              <a:t>=97</a:t>
            </a:r>
            <a:endParaRPr lang="zh-TW" altLang="en-US" sz="1600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939654" y="5205365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 err="1">
                <a:solidFill>
                  <a:srgbClr val="0070C0"/>
                </a:solidFill>
                <a:latin typeface="+mj-lt"/>
              </a:rPr>
              <a:t>sld</a:t>
            </a:r>
            <a:r>
              <a:rPr lang="en-US" altLang="zh-TW" sz="1600" i="1" dirty="0">
                <a:solidFill>
                  <a:srgbClr val="0070C0"/>
                </a:solidFill>
                <a:latin typeface="+mj-lt"/>
              </a:rPr>
              <a:t>=101</a:t>
            </a:r>
            <a:endParaRPr lang="zh-TW" altLang="en-US" sz="1600" i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373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1032" grpId="0" animBg="1"/>
      <p:bldP spid="1035" grpId="0" animBg="1"/>
      <p:bldP spid="1036" grpId="0" animBg="1"/>
      <p:bldP spid="1037" grpId="0" animBg="1"/>
      <p:bldP spid="1038" grpId="0" animBg="1"/>
      <p:bldP spid="1039" grpId="0" animBg="1"/>
      <p:bldP spid="1040" grpId="0" animBg="1"/>
      <p:bldP spid="1041" grpId="0" animBg="1"/>
      <p:bldP spid="1042" grpId="0" animBg="1"/>
      <p:bldP spid="1044" grpId="0" animBg="1"/>
      <p:bldP spid="1048" grpId="0" animBg="1"/>
      <p:bldP spid="1049" grpId="0" animBg="1"/>
      <p:bldP spid="1050" grpId="0" animBg="1"/>
      <p:bldP spid="1065" grpId="0" animBg="1"/>
      <p:bldP spid="1065" grpId="1" animBg="1"/>
      <p:bldP spid="1066" grpId="0" animBg="1"/>
      <p:bldP spid="1067" grpId="0" animBg="1"/>
      <p:bldP spid="1033" grpId="0" animBg="1"/>
      <p:bldP spid="1033" grpId="1" animBg="1"/>
      <p:bldP spid="1069" grpId="0" animBg="1"/>
      <p:bldP spid="1070" grpId="0" animBg="1"/>
      <p:bldP spid="1070" grpId="1" animBg="1"/>
      <p:bldP spid="1071" grpId="0" animBg="1"/>
      <p:bldP spid="1072" grpId="0" animBg="1"/>
      <p:bldP spid="1072" grpId="1" animBg="1"/>
      <p:bldP spid="1073" grpId="0" animBg="1"/>
      <p:bldP spid="1074" grpId="0" animBg="1"/>
      <p:bldP spid="1074" grpId="1" animBg="1"/>
      <p:bldP spid="1075" grpId="0" animBg="1"/>
      <p:bldP spid="1076" grpId="0" animBg="1"/>
      <p:bldP spid="1077" grpId="0" animBg="1"/>
      <p:bldP spid="1078" grpId="0" animBg="1"/>
      <p:bldP spid="1079" grpId="0" animBg="1"/>
      <p:bldP spid="1080" grpId="0" animBg="1"/>
      <p:bldP spid="2" grpId="0"/>
      <p:bldP spid="52" grpId="0"/>
      <p:bldP spid="53" grpId="0"/>
      <p:bldP spid="54" grpId="0"/>
      <p:bldP spid="55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Admissible Heuristics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heuristic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 is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admissible(</a:t>
            </a:r>
            <a:r>
              <a:rPr lang="zh-TW" altLang="en-US" dirty="0">
                <a:solidFill>
                  <a:schemeClr val="accent6"/>
                </a:solidFill>
                <a:ea typeface="新細明體" panose="02020500000000000000" pitchFamily="18" charset="-120"/>
              </a:rPr>
              <a:t>可接受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if for every node </a:t>
            </a:r>
            <a:r>
              <a:rPr lang="en-US" altLang="zh-TW" i="1" dirty="0"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,</a:t>
            </a:r>
          </a:p>
          <a:p>
            <a:pPr>
              <a:buFontTx/>
              <a:buNone/>
            </a:pPr>
            <a:r>
              <a:rPr lang="en-US" altLang="zh-TW" i="1" dirty="0">
                <a:ea typeface="新細明體" panose="02020500000000000000" pitchFamily="18" charset="-120"/>
              </a:rPr>
              <a:t>	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cs typeface="Arial" panose="020B0604020202020204" pitchFamily="34" charset="0"/>
              </a:rPr>
              <a:t>≤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ea typeface="新細明體" panose="02020500000000000000" pitchFamily="18" charset="-120"/>
              </a:rPr>
              <a:t>where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 is the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true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cost to reach the goal state from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pPr>
              <a:buFontTx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zh-TW" altLang="en-US" dirty="0">
                <a:ea typeface="新細明體" panose="02020500000000000000" pitchFamily="18" charset="-120"/>
              </a:rPr>
              <a:t>估計成本 </a:t>
            </a:r>
            <a:r>
              <a:rPr lang="en-US" altLang="zh-TW" i="1" dirty="0">
                <a:cs typeface="Arial" panose="020B0604020202020204" pitchFamily="34" charset="0"/>
              </a:rPr>
              <a:t>≤</a:t>
            </a:r>
            <a:r>
              <a:rPr lang="zh-TW" altLang="en-US" i="1" dirty="0">
                <a:cs typeface="Arial" panose="020B0604020202020204" pitchFamily="34" charset="0"/>
              </a:rPr>
              <a:t> 真實成本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An admissible heuristic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never overestimates </a:t>
            </a:r>
            <a:r>
              <a:rPr lang="en-US" altLang="zh-TW" dirty="0">
                <a:ea typeface="新細明體" panose="02020500000000000000" pitchFamily="18" charset="-120"/>
              </a:rPr>
              <a:t>the cost to reach the goal, i.e., it is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optimistic(</a:t>
            </a:r>
            <a:r>
              <a:rPr lang="zh-TW" altLang="en-US" dirty="0">
                <a:solidFill>
                  <a:schemeClr val="accent6"/>
                </a:solidFill>
                <a:ea typeface="新細明體" panose="02020500000000000000" pitchFamily="18" charset="-120"/>
              </a:rPr>
              <a:t>樂觀估計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Example: </a:t>
            </a:r>
            <a:r>
              <a:rPr lang="en-US" altLang="zh-TW" i="1" dirty="0" err="1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i="1" baseline="-25000" dirty="0" err="1">
                <a:latin typeface="+mj-lt"/>
                <a:ea typeface="新細明體" panose="02020500000000000000" pitchFamily="18" charset="-120"/>
              </a:rPr>
              <a:t>SLD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      (</a:t>
            </a:r>
            <a:r>
              <a:rPr lang="en-US" altLang="zh-TW" i="1" dirty="0">
                <a:ea typeface="新細明體" panose="02020500000000000000" pitchFamily="18" charset="-120"/>
              </a:rPr>
              <a:t>straight-line distance</a:t>
            </a:r>
            <a:r>
              <a:rPr lang="en-US" altLang="zh-TW" dirty="0">
                <a:ea typeface="新細明體" panose="02020500000000000000" pitchFamily="18" charset="-120"/>
              </a:rPr>
              <a:t> never overestimates the actual road distance)</a:t>
            </a:r>
          </a:p>
          <a:p>
            <a:r>
              <a:rPr lang="en-US" altLang="zh-TW" dirty="0">
                <a:solidFill>
                  <a:srgbClr val="7030A0"/>
                </a:solidFill>
                <a:ea typeface="新細明體" panose="02020500000000000000" pitchFamily="18" charset="-120"/>
              </a:rPr>
              <a:t>Theorem</a:t>
            </a:r>
            <a:r>
              <a:rPr lang="en-US" altLang="zh-TW" dirty="0">
                <a:ea typeface="新細明體" panose="02020500000000000000" pitchFamily="18" charset="-120"/>
              </a:rPr>
              <a:t>: If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admissible,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</a:t>
            </a:r>
            <a:r>
              <a:rPr lang="en-US" altLang="zh-TW" baseline="30000" dirty="0">
                <a:ea typeface="新細明體" panose="02020500000000000000" pitchFamily="18" charset="-12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 using </a:t>
            </a:r>
            <a:r>
              <a:rPr lang="en-US" altLang="zh-TW" cap="small" dirty="0">
                <a:latin typeface="+mj-lt"/>
                <a:ea typeface="新細明體" panose="02020500000000000000" pitchFamily="18" charset="-120"/>
              </a:rPr>
              <a:t>Tree-Search</a:t>
            </a:r>
            <a:r>
              <a:rPr lang="en-US" altLang="zh-TW" dirty="0">
                <a:ea typeface="新細明體" panose="02020500000000000000" pitchFamily="18" charset="-120"/>
              </a:rPr>
              <a:t> is optimal.</a:t>
            </a:r>
          </a:p>
        </p:txBody>
      </p:sp>
    </p:spTree>
    <p:extLst>
      <p:ext uri="{BB962C8B-B14F-4D97-AF65-F5344CB8AC3E}">
        <p14:creationId xmlns:p14="http://schemas.microsoft.com/office/powerpoint/2010/main" val="34630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Finding Solution by</a:t>
            </a:r>
            <a:br>
              <a:rPr lang="en-US" altLang="zh-TW" dirty="0"/>
            </a:br>
            <a:r>
              <a:rPr lang="en-US" altLang="zh-TW" dirty="0"/>
              <a:t>Tree Search Algorithms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Each </a:t>
            </a:r>
            <a:r>
              <a:rPr lang="en-US" altLang="zh-TW" dirty="0">
                <a:solidFill>
                  <a:srgbClr val="00B050"/>
                </a:solidFill>
              </a:rPr>
              <a:t>node</a:t>
            </a:r>
            <a:r>
              <a:rPr lang="en-US" altLang="zh-TW" dirty="0"/>
              <a:t> represents a </a:t>
            </a:r>
            <a:r>
              <a:rPr lang="en-US" altLang="zh-TW" dirty="0">
                <a:solidFill>
                  <a:schemeClr val="accent6"/>
                </a:solidFill>
              </a:rPr>
              <a:t>state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And the depth, cost, or other information about the state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00B050"/>
                </a:solidFill>
              </a:rPr>
              <a:t>root</a:t>
            </a:r>
            <a:r>
              <a:rPr lang="en-US" altLang="zh-TW" dirty="0"/>
              <a:t> of the tree is the </a:t>
            </a:r>
            <a:r>
              <a:rPr lang="en-US" altLang="zh-TW" dirty="0">
                <a:solidFill>
                  <a:schemeClr val="accent6"/>
                </a:solidFill>
              </a:rPr>
              <a:t>initial state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If an action </a:t>
            </a:r>
            <a:r>
              <a:rPr lang="en-US" altLang="zh-TW" i="1" dirty="0">
                <a:latin typeface="+mj-lt"/>
              </a:rPr>
              <a:t>a</a:t>
            </a:r>
            <a:r>
              <a:rPr lang="en-US" altLang="zh-TW" dirty="0"/>
              <a:t> can change a state </a:t>
            </a:r>
            <a:r>
              <a:rPr lang="en-US" altLang="zh-TW" i="1" dirty="0">
                <a:latin typeface="+mj-lt"/>
              </a:rPr>
              <a:t>S</a:t>
            </a:r>
            <a:r>
              <a:rPr lang="en-US" altLang="zh-TW" dirty="0"/>
              <a:t> into </a:t>
            </a:r>
            <a:r>
              <a:rPr lang="en-US" altLang="zh-TW" i="1" dirty="0">
                <a:latin typeface="+mj-lt"/>
              </a:rPr>
              <a:t>S’</a:t>
            </a:r>
            <a:r>
              <a:rPr lang="en-US" altLang="zh-TW" dirty="0"/>
              <a:t>, the node of </a:t>
            </a:r>
            <a:r>
              <a:rPr lang="en-US" altLang="zh-TW" i="1" dirty="0">
                <a:latin typeface="+mj-lt"/>
              </a:rPr>
              <a:t>S</a:t>
            </a:r>
            <a:r>
              <a:rPr lang="en-US" altLang="zh-TW" dirty="0"/>
              <a:t> has a child node </a:t>
            </a:r>
            <a:r>
              <a:rPr lang="en-US" altLang="zh-TW" i="1" dirty="0">
                <a:latin typeface="+mj-lt"/>
              </a:rPr>
              <a:t>S’</a:t>
            </a:r>
            <a:r>
              <a:rPr lang="en-US" altLang="zh-TW" dirty="0"/>
              <a:t>. I.e. </a:t>
            </a:r>
            <a:r>
              <a:rPr lang="en-US" altLang="zh-TW" dirty="0">
                <a:solidFill>
                  <a:srgbClr val="00B050"/>
                </a:solidFill>
              </a:rPr>
              <a:t>edges</a:t>
            </a:r>
            <a:r>
              <a:rPr lang="en-US" altLang="zh-TW" dirty="0"/>
              <a:t> represent </a:t>
            </a:r>
            <a:r>
              <a:rPr lang="en-US" altLang="zh-TW" dirty="0">
                <a:solidFill>
                  <a:schemeClr val="accent6"/>
                </a:solidFill>
              </a:rPr>
              <a:t>actions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All tree search algorithms can be used to find </a:t>
            </a:r>
            <a:r>
              <a:rPr lang="en-US" altLang="zh-TW" dirty="0">
                <a:solidFill>
                  <a:srgbClr val="7030A0"/>
                </a:solidFill>
              </a:rPr>
              <a:t>goal states</a:t>
            </a:r>
            <a:r>
              <a:rPr lang="en-US" altLang="zh-TW" dirty="0"/>
              <a:t>.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CE5A-249C-4E2F-A256-97DBDF8334A2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1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Optimality of A</a:t>
            </a:r>
            <a:r>
              <a:rPr lang="en-US" altLang="zh-TW" baseline="30000">
                <a:ea typeface="新細明體" panose="02020500000000000000" pitchFamily="18" charset="-120"/>
              </a:rPr>
              <a:t>*</a:t>
            </a:r>
            <a:r>
              <a:rPr lang="en-US" altLang="zh-TW">
                <a:ea typeface="新細明體" panose="02020500000000000000" pitchFamily="18" charset="-120"/>
              </a:rPr>
              <a:t> (Proof)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Suppose some suboptimal goal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has been generated and is in the fringe. Let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be an unexpanded node in the fringe such that </a:t>
            </a:r>
            <a:r>
              <a:rPr lang="en-US" altLang="zh-TW" sz="2000" i="1" dirty="0">
                <a:ea typeface="新細明體" panose="02020500000000000000" pitchFamily="18" charset="-120"/>
              </a:rPr>
              <a:t>n </a:t>
            </a:r>
            <a:r>
              <a:rPr lang="en-US" altLang="zh-TW" sz="2000" dirty="0">
                <a:ea typeface="新細明體" panose="02020500000000000000" pitchFamily="18" charset="-120"/>
              </a:rPr>
              <a:t>is on a shortest path to an optimal goal </a:t>
            </a:r>
            <a:r>
              <a:rPr lang="en-US" altLang="zh-TW" sz="2000" i="1" dirty="0"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endParaRPr lang="en-US" altLang="zh-TW" sz="2000" dirty="0">
              <a:ea typeface="新細明體" panose="02020500000000000000" pitchFamily="18" charset="-120"/>
            </a:endParaRPr>
          </a:p>
          <a:p>
            <a:pPr lvl="1"/>
            <a:endParaRPr lang="en-US" altLang="zh-TW" sz="1800" dirty="0">
              <a:ea typeface="新細明體" panose="02020500000000000000" pitchFamily="18" charset="-120"/>
            </a:endParaRPr>
          </a:p>
          <a:p>
            <a:pPr lvl="2"/>
            <a:endParaRPr lang="en-US" altLang="zh-TW" sz="1200" dirty="0"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2066925" algn="l"/>
              </a:tabLst>
            </a:pP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)  =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)	since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) = 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2066925" algn="l"/>
              </a:tabLst>
            </a:pP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)   =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)	since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) = 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2066925" algn="l"/>
              </a:tabLst>
            </a:pP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) &gt;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) 	since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 is suboptimal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2066925" algn="l"/>
              </a:tabLst>
            </a:pP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)  &gt;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)	from above</a:t>
            </a:r>
          </a:p>
        </p:txBody>
      </p:sp>
      <p:cxnSp>
        <p:nvCxnSpPr>
          <p:cNvPr id="7" name="直線接點 6"/>
          <p:cNvCxnSpPr/>
          <p:nvPr/>
        </p:nvCxnSpPr>
        <p:spPr>
          <a:xfrm flipH="1">
            <a:off x="4067944" y="3645024"/>
            <a:ext cx="648072" cy="7200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027418"/>
              </p:ext>
            </p:extLst>
          </p:nvPr>
        </p:nvGraphicFramePr>
        <p:xfrm>
          <a:off x="3635896" y="2492896"/>
          <a:ext cx="45720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8047417" imgH="3802710" progId="Paint.Picture">
                  <p:embed/>
                </p:oleObj>
              </mc:Choice>
              <mc:Fallback>
                <p:oleObj name="點陣圖影像" r:id="rId2" imgW="8047417" imgH="3802710" progId="Paint.Picture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492896"/>
                        <a:ext cx="457200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167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Optimality of A</a:t>
            </a:r>
            <a:r>
              <a:rPr lang="en-US" altLang="zh-TW" baseline="30000">
                <a:ea typeface="新細明體" panose="02020500000000000000" pitchFamily="18" charset="-120"/>
              </a:rPr>
              <a:t>*</a:t>
            </a:r>
            <a:r>
              <a:rPr lang="en-US" altLang="zh-TW">
                <a:ea typeface="新細明體" panose="02020500000000000000" pitchFamily="18" charset="-120"/>
              </a:rPr>
              <a:t> (Proof)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Suppose some suboptimal goal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has been generated and is in the fringe. Let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 be an unexpanded node in the fringe such that </a:t>
            </a:r>
            <a:r>
              <a:rPr lang="en-US" altLang="zh-TW" sz="2000" i="1" dirty="0">
                <a:ea typeface="新細明體" panose="02020500000000000000" pitchFamily="18" charset="-120"/>
              </a:rPr>
              <a:t>n </a:t>
            </a:r>
            <a:r>
              <a:rPr lang="en-US" altLang="zh-TW" sz="2000" dirty="0">
                <a:ea typeface="新細明體" panose="02020500000000000000" pitchFamily="18" charset="-120"/>
              </a:rPr>
              <a:t>is on a shortest path to an optimal goal </a:t>
            </a:r>
            <a:r>
              <a:rPr lang="en-US" altLang="zh-TW" sz="2000" i="1" dirty="0"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.</a:t>
            </a:r>
          </a:p>
          <a:p>
            <a:pPr lvl="1"/>
            <a:endParaRPr lang="en-US" altLang="zh-TW" sz="1800" dirty="0">
              <a:ea typeface="新細明體" panose="02020500000000000000" pitchFamily="18" charset="-120"/>
            </a:endParaRPr>
          </a:p>
          <a:p>
            <a:pPr lvl="1"/>
            <a:endParaRPr lang="en-US" altLang="zh-TW" sz="1800" dirty="0">
              <a:ea typeface="新細明體" panose="02020500000000000000" pitchFamily="18" charset="-120"/>
            </a:endParaRPr>
          </a:p>
          <a:p>
            <a:pPr lvl="1"/>
            <a:endParaRPr lang="en-US" altLang="zh-TW" sz="1800" dirty="0">
              <a:ea typeface="新細明體" panose="02020500000000000000" pitchFamily="18" charset="-120"/>
            </a:endParaRPr>
          </a:p>
          <a:p>
            <a:pPr lvl="1"/>
            <a:endParaRPr lang="en-US" altLang="zh-TW" sz="1800" dirty="0">
              <a:ea typeface="新細明體" panose="02020500000000000000" pitchFamily="18" charset="-120"/>
            </a:endParaRPr>
          </a:p>
          <a:p>
            <a:pPr lvl="1"/>
            <a:endParaRPr lang="en-US" altLang="zh-TW" sz="1800" dirty="0">
              <a:ea typeface="新細明體" panose="02020500000000000000" pitchFamily="18" charset="-120"/>
            </a:endParaRPr>
          </a:p>
          <a:p>
            <a:pPr lvl="2"/>
            <a:endParaRPr lang="en-US" altLang="zh-TW" sz="1200" dirty="0">
              <a:ea typeface="新細明體" panose="02020500000000000000" pitchFamily="18" charset="-120"/>
            </a:endParaRPr>
          </a:p>
          <a:p>
            <a:pPr lvl="2"/>
            <a:endParaRPr lang="en-US" altLang="zh-TW" sz="1200" dirty="0">
              <a:ea typeface="新細明體" panose="02020500000000000000" pitchFamily="18" charset="-12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) </a:t>
            </a:r>
            <a:r>
              <a:rPr lang="en-US" altLang="zh-TW" sz="2000" dirty="0">
                <a:cs typeface="Arial" panose="020B0604020202020204" pitchFamily="34" charset="0"/>
              </a:rPr>
              <a:t>≤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sz="2000" i="1" baseline="30000" dirty="0">
                <a:ea typeface="新細明體" panose="02020500000000000000" pitchFamily="18" charset="-120"/>
              </a:rPr>
              <a:t>*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)	since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sz="2000" dirty="0">
                <a:ea typeface="新細明體" panose="02020500000000000000" pitchFamily="18" charset="-120"/>
              </a:rPr>
              <a:t> is admissible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) +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) </a:t>
            </a:r>
            <a:r>
              <a:rPr lang="en-US" altLang="zh-TW" sz="2000" dirty="0">
                <a:cs typeface="Arial" panose="020B0604020202020204" pitchFamily="34" charset="0"/>
              </a:rPr>
              <a:t>≤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) +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sz="2000" i="1" baseline="30000" dirty="0">
                <a:ea typeface="新細明體" panose="02020500000000000000" pitchFamily="18" charset="-120"/>
              </a:rPr>
              <a:t>*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) =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) </a:t>
            </a:r>
            <a:r>
              <a:rPr lang="en-US" altLang="zh-TW" sz="2000" dirty="0">
                <a:cs typeface="Arial" panose="020B0604020202020204" pitchFamily="34" charset="0"/>
              </a:rPr>
              <a:t>≤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)      and we know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) &lt;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) from previous page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ea typeface="新細明體" panose="02020500000000000000" pitchFamily="18" charset="-120"/>
              </a:rPr>
              <a:t>Hence</a:t>
            </a:r>
            <a:r>
              <a:rPr lang="en-US" altLang="zh-TW" sz="2000" i="1" dirty="0"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</a:rPr>
              <a:t>) &lt;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(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) , so A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*</a:t>
            </a:r>
            <a:r>
              <a:rPr lang="en-US" altLang="zh-TW" sz="2000" dirty="0">
                <a:ea typeface="新細明體" panose="02020500000000000000" pitchFamily="18" charset="-120"/>
              </a:rPr>
              <a:t> will never select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i="1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</a:rPr>
              <a:t> for expansion</a:t>
            </a:r>
          </a:p>
        </p:txBody>
      </p:sp>
      <p:cxnSp>
        <p:nvCxnSpPr>
          <p:cNvPr id="3" name="直線接點 2"/>
          <p:cNvCxnSpPr/>
          <p:nvPr/>
        </p:nvCxnSpPr>
        <p:spPr>
          <a:xfrm flipH="1">
            <a:off x="4067944" y="3645024"/>
            <a:ext cx="648072" cy="7200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814149"/>
              </p:ext>
            </p:extLst>
          </p:nvPr>
        </p:nvGraphicFramePr>
        <p:xfrm>
          <a:off x="3635896" y="2492896"/>
          <a:ext cx="45720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8047417" imgH="3802710" progId="Paint.Picture">
                  <p:embed/>
                </p:oleObj>
              </mc:Choice>
              <mc:Fallback>
                <p:oleObj name="點陣圖影像" r:id="rId2" imgW="8047417" imgH="3802710" progId="Paint.Picture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492896"/>
                        <a:ext cx="457200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2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BUT … Graph Search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Discards new paths to repeated state.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Previous proof breaks down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Solution: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Add extra bookkeeping</a:t>
            </a:r>
            <a:r>
              <a:rPr lang="zh-TW" altLang="en-US" dirty="0">
                <a:ea typeface="新細明體" panose="02020500000000000000" pitchFamily="18" charset="-120"/>
              </a:rPr>
              <a:t> 紀錄、比較額外訊息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i.e. remove more expensive of two paths.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Ensure that optimal path to any repeated state is always first followed.</a:t>
            </a:r>
            <a:r>
              <a:rPr lang="zh-TW" altLang="en-US" dirty="0">
                <a:ea typeface="新細明體" panose="02020500000000000000" pitchFamily="18" charset="-120"/>
              </a:rPr>
              <a:t> 諾重複</a:t>
            </a:r>
            <a:r>
              <a:rPr lang="en-US" altLang="zh-TW" dirty="0">
                <a:ea typeface="新細明體" panose="02020500000000000000" pitchFamily="18" charset="-120"/>
              </a:rPr>
              <a:t>state</a:t>
            </a:r>
            <a:r>
              <a:rPr lang="zh-TW" altLang="en-US" dirty="0">
                <a:ea typeface="新細明體" panose="02020500000000000000" pitchFamily="18" charset="-120"/>
              </a:rPr>
              <a:t>者成本較低，保留，高則捨棄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Extra requirement on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): </a:t>
            </a:r>
            <a:r>
              <a:rPr lang="en-US" altLang="zh-TW" dirty="0">
                <a:solidFill>
                  <a:srgbClr val="00B050"/>
                </a:solidFill>
                <a:ea typeface="新細明體" panose="02020500000000000000" pitchFamily="18" charset="-120"/>
              </a:rPr>
              <a:t>consistency</a:t>
            </a:r>
            <a:r>
              <a:rPr lang="en-US" altLang="zh-TW" dirty="0">
                <a:ea typeface="新細明體" panose="02020500000000000000" pitchFamily="18" charset="-120"/>
              </a:rPr>
              <a:t> (monotonicity</a:t>
            </a:r>
            <a:r>
              <a:rPr lang="zh-TW" altLang="en-US" dirty="0">
                <a:ea typeface="新細明體" panose="02020500000000000000" pitchFamily="18" charset="-120"/>
              </a:rPr>
              <a:t> 單調性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685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Consistent Heuristics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A heuristic is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consistent</a:t>
            </a:r>
            <a:r>
              <a:rPr lang="en-US" altLang="zh-TW" dirty="0">
                <a:ea typeface="新細明體" panose="02020500000000000000" pitchFamily="18" charset="-120"/>
              </a:rPr>
              <a:t> if for every node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, every successor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n'</a:t>
            </a:r>
            <a:r>
              <a:rPr lang="en-US" altLang="zh-TW" dirty="0">
                <a:ea typeface="新細明體" panose="02020500000000000000" pitchFamily="18" charset="-120"/>
              </a:rPr>
              <a:t> of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generated by any action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</a:t>
            </a:r>
          </a:p>
          <a:p>
            <a:pPr marL="0" indent="0">
              <a:buNone/>
              <a:tabLst>
                <a:tab pos="360363" algn="l"/>
              </a:tabLst>
            </a:pPr>
            <a:r>
              <a:rPr lang="en-US" altLang="zh-TW" i="1" dirty="0">
                <a:ea typeface="新細明體" panose="02020500000000000000" pitchFamily="18" charset="-120"/>
              </a:rPr>
              <a:t>	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+mj-lt"/>
                <a:cs typeface="Arial" panose="020B0604020202020204" pitchFamily="34" charset="0"/>
              </a:rPr>
              <a:t>≤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 c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latin typeface="+mj-lt"/>
                <a:ea typeface="新細明體" panose="02020500000000000000" pitchFamily="18" charset="-120"/>
              </a:rPr>
              <a:t>n,a,n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'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 + h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n'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dirty="0">
                <a:ea typeface="新細明體" panose="02020500000000000000" pitchFamily="18" charset="-120"/>
              </a:rPr>
              <a:t> is consistent, we have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  <a:tabLst>
                <a:tab pos="360363" algn="l"/>
              </a:tabLst>
            </a:pPr>
            <a:r>
              <a:rPr lang="en-US" altLang="zh-TW" i="1" dirty="0">
                <a:ea typeface="新細明體" panose="02020500000000000000" pitchFamily="18" charset="-120"/>
              </a:rPr>
              <a:t>	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n'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	=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n'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 +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n'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     	=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 +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 err="1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 err="1">
                <a:latin typeface="+mj-lt"/>
                <a:ea typeface="新細明體" panose="02020500000000000000" pitchFamily="18" charset="-120"/>
              </a:rPr>
              <a:t>,</a:t>
            </a:r>
            <a:r>
              <a:rPr lang="en-US" altLang="zh-TW" i="1" dirty="0" err="1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dirty="0" err="1">
                <a:latin typeface="+mj-lt"/>
                <a:ea typeface="新細明體" panose="02020500000000000000" pitchFamily="18" charset="-120"/>
              </a:rPr>
              <a:t>,</a:t>
            </a:r>
            <a:r>
              <a:rPr lang="en-US" altLang="zh-TW" i="1" dirty="0" err="1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'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 +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n'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     	</a:t>
            </a:r>
            <a:r>
              <a:rPr lang="en-US" altLang="zh-TW" dirty="0">
                <a:latin typeface="+mj-lt"/>
                <a:cs typeface="Arial" panose="020B0604020202020204" pitchFamily="34" charset="0"/>
              </a:rPr>
              <a:t>≥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 +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     	=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i.e.,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is non-decreasing along any path.</a:t>
            </a:r>
          </a:p>
          <a:p>
            <a:r>
              <a:rPr lang="en-US" altLang="zh-TW" dirty="0">
                <a:solidFill>
                  <a:srgbClr val="7030A0"/>
                </a:solidFill>
                <a:ea typeface="新細明體" panose="02020500000000000000" pitchFamily="18" charset="-120"/>
              </a:rPr>
              <a:t>Theorem</a:t>
            </a:r>
            <a:r>
              <a:rPr lang="en-US" altLang="zh-TW" dirty="0">
                <a:ea typeface="新細明體" panose="02020500000000000000" pitchFamily="18" charset="-120"/>
              </a:rPr>
              <a:t>: If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 is consistent,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 using </a:t>
            </a:r>
            <a:r>
              <a:rPr lang="en-US" altLang="zh-TW" cap="small" dirty="0">
                <a:latin typeface="+mj-lt"/>
                <a:ea typeface="新細明體" panose="02020500000000000000" pitchFamily="18" charset="-120"/>
              </a:rPr>
              <a:t>Graph-</a:t>
            </a:r>
            <a:r>
              <a:rPr lang="en-US" altLang="zh-TW" cap="small" dirty="0" err="1">
                <a:latin typeface="+mj-lt"/>
                <a:ea typeface="新細明體" panose="02020500000000000000" pitchFamily="18" charset="-120"/>
              </a:rPr>
              <a:t>Ssearch</a:t>
            </a:r>
            <a:r>
              <a:rPr lang="en-US" altLang="zh-TW" dirty="0">
                <a:ea typeface="新細明體" panose="02020500000000000000" pitchFamily="18" charset="-120"/>
              </a:rPr>
              <a:t> is optimal.</a:t>
            </a:r>
          </a:p>
          <a:p>
            <a:pPr marL="200025" lvl="1" indent="0">
              <a:buNone/>
            </a:pPr>
            <a:r>
              <a:rPr lang="zh-TW" altLang="en-US" dirty="0">
                <a:ea typeface="新細明體" panose="02020500000000000000" pitchFamily="18" charset="-120"/>
              </a:rPr>
              <a:t>從</a:t>
            </a:r>
            <a:r>
              <a:rPr lang="en-US" altLang="zh-TW" dirty="0">
                <a:ea typeface="新細明體" panose="02020500000000000000" pitchFamily="18" charset="-120"/>
              </a:rPr>
              <a:t>n</a:t>
            </a:r>
            <a:r>
              <a:rPr lang="zh-TW" altLang="en-US" dirty="0">
                <a:ea typeface="新細明體" panose="02020500000000000000" pitchFamily="18" charset="-120"/>
              </a:rPr>
              <a:t>到目標 比 到</a:t>
            </a:r>
            <a:r>
              <a:rPr lang="en-US" altLang="zh-TW" dirty="0">
                <a:ea typeface="新細明體" panose="02020500000000000000" pitchFamily="18" charset="-120"/>
              </a:rPr>
              <a:t>n‘</a:t>
            </a:r>
            <a:r>
              <a:rPr lang="zh-TW" altLang="en-US" dirty="0">
                <a:ea typeface="新細明體" panose="02020500000000000000" pitchFamily="18" charset="-120"/>
              </a:rPr>
              <a:t>再到目標 快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23</a:t>
            </a:fld>
            <a:endParaRPr lang="en-US" altLang="zh-TW"/>
          </a:p>
        </p:txBody>
      </p:sp>
      <p:pic>
        <p:nvPicPr>
          <p:cNvPr id="5" name="Picture 4" descr="consist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09825"/>
            <a:ext cx="19621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93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Optimality of A</a:t>
            </a:r>
            <a:r>
              <a:rPr lang="en-US" altLang="zh-TW" baseline="30000">
                <a:ea typeface="新細明體" panose="02020500000000000000" pitchFamily="18" charset="-120"/>
              </a:rPr>
              <a:t>*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400" dirty="0">
                <a:ea typeface="新細明體" panose="02020500000000000000" pitchFamily="18" charset="-120"/>
              </a:rPr>
              <a:t>A</a:t>
            </a:r>
            <a:r>
              <a:rPr lang="en-US" altLang="zh-TW" sz="2400" baseline="30000" dirty="0">
                <a:ea typeface="新細明體" panose="02020500000000000000" pitchFamily="18" charset="-120"/>
              </a:rPr>
              <a:t>*</a:t>
            </a:r>
            <a:r>
              <a:rPr lang="en-US" altLang="zh-TW" sz="2400" dirty="0">
                <a:ea typeface="新細明體" panose="02020500000000000000" pitchFamily="18" charset="-120"/>
              </a:rPr>
              <a:t> expands nodes in order of increasing </a:t>
            </a:r>
            <a:r>
              <a:rPr lang="en-US" altLang="zh-TW" sz="24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400" dirty="0">
                <a:ea typeface="新細明體" panose="02020500000000000000" pitchFamily="18" charset="-120"/>
              </a:rPr>
              <a:t> value</a:t>
            </a:r>
          </a:p>
          <a:p>
            <a:pPr marL="20002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dirty="0">
                <a:ea typeface="新細明體" panose="02020500000000000000" pitchFamily="18" charset="-120"/>
              </a:rPr>
              <a:t>A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*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zh-TW" altLang="en-US" sz="2000" dirty="0">
                <a:ea typeface="新細明體" panose="02020500000000000000" pitchFamily="18" charset="-120"/>
              </a:rPr>
              <a:t>由</a:t>
            </a:r>
            <a:r>
              <a:rPr lang="en-US" altLang="zh-TW" sz="2000" dirty="0">
                <a:ea typeface="新細明體" panose="02020500000000000000" pitchFamily="18" charset="-120"/>
              </a:rPr>
              <a:t>f(n)</a:t>
            </a:r>
            <a:r>
              <a:rPr lang="zh-TW" altLang="en-US" sz="2000" dirty="0">
                <a:ea typeface="新細明體" panose="02020500000000000000" pitchFamily="18" charset="-120"/>
              </a:rPr>
              <a:t>值 小者 擴展至 大者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400" dirty="0">
                <a:ea typeface="新細明體" panose="02020500000000000000" pitchFamily="18" charset="-120"/>
              </a:rPr>
              <a:t>Gradually adds “</a:t>
            </a:r>
            <a:r>
              <a:rPr lang="en-US" altLang="zh-TW" sz="24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400" dirty="0">
                <a:ea typeface="新細明體" panose="02020500000000000000" pitchFamily="18" charset="-120"/>
              </a:rPr>
              <a:t>-contours” of nodes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20002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ea typeface="新細明體" panose="02020500000000000000" pitchFamily="18" charset="-120"/>
              </a:rPr>
              <a:t>每次 擴展 </a:t>
            </a:r>
            <a:r>
              <a:rPr lang="en-US" altLang="zh-TW" dirty="0">
                <a:ea typeface="新細明體" panose="02020500000000000000" pitchFamily="18" charset="-120"/>
              </a:rPr>
              <a:t>f(n)</a:t>
            </a:r>
            <a:r>
              <a:rPr lang="zh-TW" altLang="en-US" dirty="0">
                <a:ea typeface="新細明體" panose="02020500000000000000" pitchFamily="18" charset="-120"/>
              </a:rPr>
              <a:t>值相同者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zh-TW" altLang="en-US" dirty="0">
                <a:ea typeface="新細明體" panose="02020500000000000000" pitchFamily="18" charset="-120"/>
              </a:rPr>
              <a:t>類等高線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400" dirty="0">
                <a:ea typeface="新細明體" panose="02020500000000000000" pitchFamily="18" charset="-120"/>
              </a:rPr>
              <a:t>Contour </a:t>
            </a:r>
            <a:r>
              <a:rPr lang="en-US" altLang="zh-TW" sz="24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 has all nodes with </a:t>
            </a:r>
            <a:r>
              <a:rPr lang="en-US" altLang="zh-TW" sz="2400" i="1" dirty="0">
                <a:latin typeface="+mj-lt"/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=</a:t>
            </a:r>
            <a:r>
              <a:rPr lang="en-US" altLang="zh-TW" sz="2400" i="1" dirty="0">
                <a:latin typeface="+mj-lt"/>
                <a:ea typeface="新細明體" panose="02020500000000000000" pitchFamily="18" charset="-120"/>
              </a:rPr>
              <a:t> f</a:t>
            </a:r>
            <a:r>
              <a:rPr lang="en-US" altLang="zh-TW" sz="2400" i="1" baseline="-25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400" dirty="0">
                <a:ea typeface="新細明體" panose="02020500000000000000" pitchFamily="18" charset="-120"/>
              </a:rPr>
              <a:t>, where </a:t>
            </a:r>
            <a:r>
              <a:rPr lang="en-US" altLang="zh-TW" sz="2400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2400" i="1" baseline="-25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400" i="1" dirty="0">
                <a:latin typeface="+mj-lt"/>
                <a:ea typeface="新細明體" panose="02020500000000000000" pitchFamily="18" charset="-120"/>
              </a:rPr>
              <a:t> &lt; f</a:t>
            </a:r>
            <a:r>
              <a:rPr lang="en-US" altLang="zh-TW" sz="2400" i="1" baseline="-25000" dirty="0">
                <a:latin typeface="+mj-lt"/>
                <a:ea typeface="新細明體" panose="02020500000000000000" pitchFamily="18" charset="-120"/>
              </a:rPr>
              <a:t>i+</a:t>
            </a:r>
            <a:r>
              <a:rPr lang="en-US" altLang="zh-TW" sz="2400" baseline="-25000" dirty="0">
                <a:latin typeface="+mj-lt"/>
                <a:ea typeface="新細明體" panose="02020500000000000000" pitchFamily="18" charset="-120"/>
              </a:rPr>
              <a:t>1</a:t>
            </a:r>
            <a:endParaRPr lang="en-US" altLang="zh-TW" sz="2400" dirty="0">
              <a:latin typeface="+mj-lt"/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76" y="4005064"/>
            <a:ext cx="3759247" cy="235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49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Properties of A</a:t>
            </a:r>
            <a:r>
              <a:rPr lang="en-US" altLang="zh-TW" baseline="30000">
                <a:ea typeface="新細明體" panose="02020500000000000000" pitchFamily="18" charset="-120"/>
              </a:rPr>
              <a:t>*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Complete?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Time?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Space?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Optimal?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6180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Properties of A</a:t>
            </a:r>
            <a:r>
              <a:rPr lang="en-US" altLang="zh-TW" baseline="30000">
                <a:ea typeface="新細明體" panose="02020500000000000000" pitchFamily="18" charset="-120"/>
              </a:rPr>
              <a:t>*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Complete?</a:t>
            </a:r>
            <a:r>
              <a:rPr lang="en-US" altLang="zh-TW" dirty="0">
                <a:ea typeface="新細明體" panose="02020500000000000000" pitchFamily="18" charset="-120"/>
              </a:rPr>
              <a:t> Yes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(unless there are infinitely many nodes with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+mj-lt"/>
                <a:cs typeface="Arial" panose="020B0604020202020204" pitchFamily="34" charset="0"/>
              </a:rPr>
              <a:t>≤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 f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Time?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Space?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Optimal?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4530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Properties of A</a:t>
            </a:r>
            <a:r>
              <a:rPr lang="en-US" altLang="zh-TW" baseline="30000">
                <a:ea typeface="新細明體" panose="02020500000000000000" pitchFamily="18" charset="-120"/>
              </a:rPr>
              <a:t>*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Complete?</a:t>
            </a:r>
            <a:r>
              <a:rPr lang="en-US" altLang="zh-TW" dirty="0">
                <a:ea typeface="新細明體" panose="02020500000000000000" pitchFamily="18" charset="-120"/>
              </a:rPr>
              <a:t> Yes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(unless there are infinitely many nodes with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+mj-lt"/>
                <a:cs typeface="Arial" panose="020B0604020202020204" pitchFamily="34" charset="0"/>
              </a:rPr>
              <a:t>≤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 f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Time?</a:t>
            </a:r>
            <a:r>
              <a:rPr lang="en-US" altLang="zh-TW" dirty="0">
                <a:ea typeface="新細明體" panose="02020500000000000000" pitchFamily="18" charset="-120"/>
              </a:rPr>
              <a:t> Exponential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Space?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Optimal?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372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Properties of A</a:t>
            </a:r>
            <a:r>
              <a:rPr lang="en-US" altLang="zh-TW" baseline="30000">
                <a:ea typeface="新細明體" panose="02020500000000000000" pitchFamily="18" charset="-120"/>
              </a:rPr>
              <a:t>*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Complete?</a:t>
            </a:r>
            <a:r>
              <a:rPr lang="en-US" altLang="zh-TW" dirty="0">
                <a:ea typeface="新細明體" panose="02020500000000000000" pitchFamily="18" charset="-120"/>
              </a:rPr>
              <a:t> Yes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(unless there are infinitely many nodes with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+mj-lt"/>
                <a:cs typeface="Arial" panose="020B0604020202020204" pitchFamily="34" charset="0"/>
              </a:rPr>
              <a:t>≤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 f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Time?</a:t>
            </a:r>
            <a:r>
              <a:rPr lang="en-US" altLang="zh-TW" dirty="0">
                <a:ea typeface="新細明體" panose="02020500000000000000" pitchFamily="18" charset="-120"/>
              </a:rPr>
              <a:t> Exponential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Space?</a:t>
            </a:r>
            <a:r>
              <a:rPr lang="en-US" altLang="zh-TW" dirty="0">
                <a:ea typeface="新細明體" panose="02020500000000000000" pitchFamily="18" charset="-120"/>
              </a:rPr>
              <a:t> Keeps all nodes in memory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Optimal?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640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Properties of A</a:t>
            </a:r>
            <a:r>
              <a:rPr lang="en-US" altLang="zh-TW" baseline="30000">
                <a:ea typeface="新細明體" panose="02020500000000000000" pitchFamily="18" charset="-120"/>
              </a:rPr>
              <a:t>*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Complete?</a:t>
            </a:r>
            <a:r>
              <a:rPr lang="en-US" altLang="zh-TW" dirty="0">
                <a:ea typeface="新細明體" panose="02020500000000000000" pitchFamily="18" charset="-120"/>
              </a:rPr>
              <a:t> Yes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(unless there are infinitely many nodes with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+mj-lt"/>
                <a:cs typeface="Arial" panose="020B0604020202020204" pitchFamily="34" charset="0"/>
              </a:rPr>
              <a:t>≤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 f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Time?</a:t>
            </a:r>
            <a:r>
              <a:rPr lang="en-US" altLang="zh-TW" dirty="0">
                <a:ea typeface="新細明體" panose="02020500000000000000" pitchFamily="18" charset="-120"/>
              </a:rPr>
              <a:t> Exponential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Space?</a:t>
            </a:r>
            <a:r>
              <a:rPr lang="en-US" altLang="zh-TW" dirty="0">
                <a:ea typeface="新細明體" panose="02020500000000000000" pitchFamily="18" charset="-120"/>
              </a:rPr>
              <a:t> Keeps all nodes in memory(BFS)</a:t>
            </a:r>
          </a:p>
          <a:p>
            <a:r>
              <a:rPr lang="en-US" altLang="zh-TW" u="sng" dirty="0">
                <a:solidFill>
                  <a:srgbClr val="CC0099"/>
                </a:solidFill>
                <a:ea typeface="新細明體" panose="02020500000000000000" pitchFamily="18" charset="-120"/>
              </a:rPr>
              <a:t>Optimal?</a:t>
            </a:r>
            <a:r>
              <a:rPr lang="en-US" altLang="zh-TW" dirty="0">
                <a:ea typeface="新細明體" panose="02020500000000000000" pitchFamily="18" charset="-120"/>
              </a:rPr>
              <a:t> Yes</a:t>
            </a:r>
          </a:p>
        </p:txBody>
      </p:sp>
    </p:spTree>
    <p:extLst>
      <p:ext uri="{BB962C8B-B14F-4D97-AF65-F5344CB8AC3E}">
        <p14:creationId xmlns:p14="http://schemas.microsoft.com/office/powerpoint/2010/main" val="323061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Tree Search Example</a:t>
            </a:r>
            <a:endParaRPr lang="en-US" altLang="zh-TW" dirty="0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AD11-DC43-4DA5-A971-5B323D3088ED}" type="slidenum">
              <a:rPr lang="zh-TW" altLang="en-US" smtClean="0"/>
              <a:pPr/>
              <a:t>3</a:t>
            </a:fld>
            <a:endParaRPr lang="en-US" altLang="zh-TW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4131950" y="1909956"/>
            <a:ext cx="925820" cy="457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i="1" dirty="0">
                <a:latin typeface="Bookman Old Style" panose="02050604050505020204" pitchFamily="18" charset="0"/>
              </a:rPr>
              <a:t>Arad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2263120" y="2971800"/>
            <a:ext cx="940728" cy="4572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i="1" dirty="0">
                <a:latin typeface="Bookman Old Style" panose="02050604050505020204" pitchFamily="18" charset="0"/>
              </a:rPr>
              <a:t>Sibiu</a:t>
            </a:r>
          </a:p>
        </p:txBody>
      </p:sp>
      <p:cxnSp>
        <p:nvCxnSpPr>
          <p:cNvPr id="26633" name="AutoShape 9"/>
          <p:cNvCxnSpPr>
            <a:cxnSpLocks noChangeShapeType="1"/>
            <a:stCxn id="26631" idx="0"/>
            <a:endCxn id="26630" idx="4"/>
          </p:cNvCxnSpPr>
          <p:nvPr/>
        </p:nvCxnSpPr>
        <p:spPr bwMode="auto">
          <a:xfrm flipV="1">
            <a:off x="2733484" y="2367156"/>
            <a:ext cx="1861376" cy="604644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5" name="AutoShape 11"/>
          <p:cNvCxnSpPr>
            <a:cxnSpLocks noChangeShapeType="1"/>
            <a:stCxn id="23" idx="0"/>
            <a:endCxn id="26630" idx="4"/>
          </p:cNvCxnSpPr>
          <p:nvPr/>
        </p:nvCxnSpPr>
        <p:spPr bwMode="auto">
          <a:xfrm flipH="1" flipV="1">
            <a:off x="4594860" y="2367156"/>
            <a:ext cx="3471632" cy="604644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7" name="AutoShape 13"/>
          <p:cNvCxnSpPr>
            <a:cxnSpLocks noChangeShapeType="1"/>
            <a:stCxn id="24" idx="0"/>
            <a:endCxn id="26631" idx="4"/>
          </p:cNvCxnSpPr>
          <p:nvPr/>
        </p:nvCxnSpPr>
        <p:spPr bwMode="auto">
          <a:xfrm flipV="1">
            <a:off x="753071" y="3429000"/>
            <a:ext cx="1980413" cy="667033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9" name="AutoShape 15"/>
          <p:cNvCxnSpPr>
            <a:cxnSpLocks noChangeShapeType="1"/>
            <a:stCxn id="27" idx="0"/>
            <a:endCxn id="26631" idx="4"/>
          </p:cNvCxnSpPr>
          <p:nvPr/>
        </p:nvCxnSpPr>
        <p:spPr bwMode="auto">
          <a:xfrm flipV="1">
            <a:off x="1752937" y="3429000"/>
            <a:ext cx="980547" cy="667033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1" name="AutoShape 17"/>
          <p:cNvCxnSpPr>
            <a:cxnSpLocks noChangeShapeType="1"/>
            <a:stCxn id="35" idx="0"/>
            <a:endCxn id="26631" idx="4"/>
          </p:cNvCxnSpPr>
          <p:nvPr/>
        </p:nvCxnSpPr>
        <p:spPr bwMode="auto">
          <a:xfrm flipH="1" flipV="1">
            <a:off x="2733484" y="3429000"/>
            <a:ext cx="82528" cy="667033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3" name="AutoShape 19"/>
          <p:cNvCxnSpPr>
            <a:cxnSpLocks noChangeShapeType="1"/>
            <a:stCxn id="22" idx="0"/>
            <a:endCxn id="26630" idx="4"/>
          </p:cNvCxnSpPr>
          <p:nvPr/>
        </p:nvCxnSpPr>
        <p:spPr bwMode="auto">
          <a:xfrm flipH="1" flipV="1">
            <a:off x="4594860" y="2367156"/>
            <a:ext cx="1593098" cy="604644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5355644" y="2971800"/>
            <a:ext cx="1664628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latin typeface="Bookman Old Style" panose="02050604050505020204" pitchFamily="18" charset="0"/>
              </a:rPr>
              <a:t>Timisoara</a:t>
            </a: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7452320" y="2971800"/>
            <a:ext cx="1228344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 err="1">
                <a:latin typeface="Bookman Old Style" panose="02050604050505020204" pitchFamily="18" charset="0"/>
              </a:rPr>
              <a:t>Zerind</a:t>
            </a:r>
            <a:endParaRPr lang="en-US" altLang="zh-TW" i="1" dirty="0">
              <a:latin typeface="Bookman Old Style" panose="02050604050505020204" pitchFamily="18" charset="0"/>
            </a:endParaRP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390525" y="4096033"/>
            <a:ext cx="725091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latin typeface="Bookman Old Style" panose="02050604050505020204" pitchFamily="18" charset="0"/>
              </a:rPr>
              <a:t>Arad</a:t>
            </a: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1238129" y="4096033"/>
            <a:ext cx="1029615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 err="1">
                <a:latin typeface="Bookman Old Style" panose="02050604050505020204" pitchFamily="18" charset="0"/>
              </a:rPr>
              <a:t>Fagaras</a:t>
            </a:r>
            <a:endParaRPr lang="en-US" altLang="zh-TW" i="1" dirty="0">
              <a:latin typeface="Bookman Old Style" panose="02050604050505020204" pitchFamily="18" charset="0"/>
            </a:endParaRP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2356167" y="4096033"/>
            <a:ext cx="919689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latin typeface="Bookman Old Style" panose="02050604050505020204" pitchFamily="18" charset="0"/>
              </a:rPr>
              <a:t>Oradea</a:t>
            </a:r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>
            <a:off x="3364279" y="4096033"/>
            <a:ext cx="1927801" cy="4572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 err="1">
                <a:latin typeface="Bookman Old Style" panose="02050604050505020204" pitchFamily="18" charset="0"/>
              </a:rPr>
              <a:t>Rimniou</a:t>
            </a:r>
            <a:r>
              <a:rPr lang="en-US" altLang="zh-TW" i="1" dirty="0">
                <a:latin typeface="Bookman Old Style" panose="02050604050505020204" pitchFamily="18" charset="0"/>
              </a:rPr>
              <a:t> </a:t>
            </a:r>
            <a:r>
              <a:rPr lang="en-US" altLang="zh-TW" i="1" dirty="0" err="1">
                <a:latin typeface="Bookman Old Style" panose="02050604050505020204" pitchFamily="18" charset="0"/>
              </a:rPr>
              <a:t>Vilcea</a:t>
            </a:r>
            <a:endParaRPr lang="en-US" altLang="zh-TW" i="1" dirty="0">
              <a:latin typeface="Bookman Old Style" panose="02050604050505020204" pitchFamily="18" charset="0"/>
            </a:endParaRP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7263120" y="4096033"/>
            <a:ext cx="725091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Arad</a:t>
            </a:r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8133760" y="4096033"/>
            <a:ext cx="919689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Oradea</a:t>
            </a: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5403342" y="4096033"/>
            <a:ext cx="725091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>
                <a:solidFill>
                  <a:srgbClr val="008000"/>
                </a:solidFill>
                <a:latin typeface="Bookman Old Style" panose="02050604050505020204" pitchFamily="18" charset="0"/>
              </a:rPr>
              <a:t>Arad</a:t>
            </a:r>
          </a:p>
        </p:txBody>
      </p:sp>
      <p:sp>
        <p:nvSpPr>
          <p:cNvPr id="51" name="Oval 7"/>
          <p:cNvSpPr>
            <a:spLocks noChangeArrowheads="1"/>
          </p:cNvSpPr>
          <p:nvPr/>
        </p:nvSpPr>
        <p:spPr bwMode="auto">
          <a:xfrm>
            <a:off x="6247104" y="4096033"/>
            <a:ext cx="919689" cy="457200"/>
          </a:xfrm>
          <a:prstGeom prst="ellipse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i="1" dirty="0" err="1">
                <a:solidFill>
                  <a:srgbClr val="008000"/>
                </a:solidFill>
                <a:latin typeface="Bookman Old Style" panose="02050604050505020204" pitchFamily="18" charset="0"/>
              </a:rPr>
              <a:t>Lugoj</a:t>
            </a:r>
            <a:endParaRPr lang="en-US" altLang="zh-TW" i="1" dirty="0">
              <a:solidFill>
                <a:srgbClr val="008000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56" name="AutoShape 17"/>
          <p:cNvCxnSpPr>
            <a:cxnSpLocks noChangeShapeType="1"/>
            <a:stCxn id="47" idx="0"/>
            <a:endCxn id="26631" idx="4"/>
          </p:cNvCxnSpPr>
          <p:nvPr/>
        </p:nvCxnSpPr>
        <p:spPr bwMode="auto">
          <a:xfrm flipH="1" flipV="1">
            <a:off x="2733484" y="3429000"/>
            <a:ext cx="1594696" cy="667033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7"/>
          <p:cNvCxnSpPr>
            <a:cxnSpLocks noChangeShapeType="1"/>
            <a:stCxn id="50" idx="0"/>
            <a:endCxn id="22" idx="4"/>
          </p:cNvCxnSpPr>
          <p:nvPr/>
        </p:nvCxnSpPr>
        <p:spPr bwMode="auto">
          <a:xfrm flipV="1">
            <a:off x="5765888" y="3429000"/>
            <a:ext cx="422070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7"/>
          <p:cNvCxnSpPr>
            <a:cxnSpLocks noChangeShapeType="1"/>
            <a:stCxn id="51" idx="0"/>
            <a:endCxn id="22" idx="4"/>
          </p:cNvCxnSpPr>
          <p:nvPr/>
        </p:nvCxnSpPr>
        <p:spPr bwMode="auto">
          <a:xfrm flipH="1" flipV="1">
            <a:off x="6187958" y="3429000"/>
            <a:ext cx="518991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17"/>
          <p:cNvCxnSpPr>
            <a:cxnSpLocks noChangeShapeType="1"/>
            <a:stCxn id="48" idx="0"/>
            <a:endCxn id="23" idx="4"/>
          </p:cNvCxnSpPr>
          <p:nvPr/>
        </p:nvCxnSpPr>
        <p:spPr bwMode="auto">
          <a:xfrm flipV="1">
            <a:off x="7625666" y="3429000"/>
            <a:ext cx="440826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17"/>
          <p:cNvCxnSpPr>
            <a:cxnSpLocks noChangeShapeType="1"/>
            <a:stCxn id="49" idx="0"/>
            <a:endCxn id="23" idx="4"/>
          </p:cNvCxnSpPr>
          <p:nvPr/>
        </p:nvCxnSpPr>
        <p:spPr bwMode="auto">
          <a:xfrm flipH="1" flipV="1">
            <a:off x="8066492" y="3429000"/>
            <a:ext cx="527113" cy="667033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7"/>
          <p:cNvCxnSpPr>
            <a:cxnSpLocks noChangeShapeType="1"/>
          </p:cNvCxnSpPr>
          <p:nvPr/>
        </p:nvCxnSpPr>
        <p:spPr bwMode="auto">
          <a:xfrm flipV="1">
            <a:off x="601562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7"/>
          <p:cNvCxnSpPr>
            <a:cxnSpLocks noChangeShapeType="1"/>
          </p:cNvCxnSpPr>
          <p:nvPr/>
        </p:nvCxnSpPr>
        <p:spPr bwMode="auto">
          <a:xfrm flipH="1" flipV="1">
            <a:off x="741014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7"/>
          <p:cNvCxnSpPr>
            <a:cxnSpLocks noChangeShapeType="1"/>
          </p:cNvCxnSpPr>
          <p:nvPr/>
        </p:nvCxnSpPr>
        <p:spPr bwMode="auto">
          <a:xfrm flipV="1">
            <a:off x="1613485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7"/>
          <p:cNvCxnSpPr>
            <a:cxnSpLocks noChangeShapeType="1"/>
          </p:cNvCxnSpPr>
          <p:nvPr/>
        </p:nvCxnSpPr>
        <p:spPr bwMode="auto">
          <a:xfrm flipH="1" flipV="1">
            <a:off x="1752937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7"/>
          <p:cNvCxnSpPr>
            <a:cxnSpLocks noChangeShapeType="1"/>
          </p:cNvCxnSpPr>
          <p:nvPr/>
        </p:nvCxnSpPr>
        <p:spPr bwMode="auto">
          <a:xfrm flipV="1">
            <a:off x="2701558" y="456235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17"/>
          <p:cNvCxnSpPr>
            <a:cxnSpLocks noChangeShapeType="1"/>
          </p:cNvCxnSpPr>
          <p:nvPr/>
        </p:nvCxnSpPr>
        <p:spPr bwMode="auto">
          <a:xfrm flipH="1" flipV="1">
            <a:off x="2841010" y="456235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17"/>
          <p:cNvCxnSpPr>
            <a:cxnSpLocks noChangeShapeType="1"/>
          </p:cNvCxnSpPr>
          <p:nvPr/>
        </p:nvCxnSpPr>
        <p:spPr bwMode="auto">
          <a:xfrm flipV="1">
            <a:off x="4232315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AutoShape 17"/>
          <p:cNvCxnSpPr>
            <a:cxnSpLocks noChangeShapeType="1"/>
          </p:cNvCxnSpPr>
          <p:nvPr/>
        </p:nvCxnSpPr>
        <p:spPr bwMode="auto">
          <a:xfrm flipH="1" flipV="1">
            <a:off x="4371767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AutoShape 17"/>
          <p:cNvCxnSpPr>
            <a:cxnSpLocks noChangeShapeType="1"/>
          </p:cNvCxnSpPr>
          <p:nvPr/>
        </p:nvCxnSpPr>
        <p:spPr bwMode="auto">
          <a:xfrm flipV="1">
            <a:off x="5643952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7"/>
          <p:cNvCxnSpPr>
            <a:cxnSpLocks noChangeShapeType="1"/>
          </p:cNvCxnSpPr>
          <p:nvPr/>
        </p:nvCxnSpPr>
        <p:spPr bwMode="auto">
          <a:xfrm flipH="1" flipV="1">
            <a:off x="5783404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7"/>
          <p:cNvCxnSpPr>
            <a:cxnSpLocks noChangeShapeType="1"/>
          </p:cNvCxnSpPr>
          <p:nvPr/>
        </p:nvCxnSpPr>
        <p:spPr bwMode="auto">
          <a:xfrm flipV="1">
            <a:off x="6609403" y="456235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AutoShape 17"/>
          <p:cNvCxnSpPr>
            <a:cxnSpLocks noChangeShapeType="1"/>
          </p:cNvCxnSpPr>
          <p:nvPr/>
        </p:nvCxnSpPr>
        <p:spPr bwMode="auto">
          <a:xfrm flipH="1" flipV="1">
            <a:off x="6748855" y="456235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AutoShape 17"/>
          <p:cNvCxnSpPr>
            <a:cxnSpLocks noChangeShapeType="1"/>
          </p:cNvCxnSpPr>
          <p:nvPr/>
        </p:nvCxnSpPr>
        <p:spPr bwMode="auto">
          <a:xfrm flipV="1">
            <a:off x="7501940" y="4517769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17"/>
          <p:cNvCxnSpPr>
            <a:cxnSpLocks noChangeShapeType="1"/>
          </p:cNvCxnSpPr>
          <p:nvPr/>
        </p:nvCxnSpPr>
        <p:spPr bwMode="auto">
          <a:xfrm flipH="1" flipV="1">
            <a:off x="7625666" y="4496031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AutoShape 17"/>
          <p:cNvCxnSpPr>
            <a:cxnSpLocks noChangeShapeType="1"/>
          </p:cNvCxnSpPr>
          <p:nvPr/>
        </p:nvCxnSpPr>
        <p:spPr bwMode="auto">
          <a:xfrm flipV="1">
            <a:off x="8471501" y="4553233"/>
            <a:ext cx="139452" cy="49607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AutoShape 17"/>
          <p:cNvCxnSpPr>
            <a:cxnSpLocks noChangeShapeType="1"/>
          </p:cNvCxnSpPr>
          <p:nvPr/>
        </p:nvCxnSpPr>
        <p:spPr bwMode="auto">
          <a:xfrm flipH="1" flipV="1">
            <a:off x="8610953" y="4553233"/>
            <a:ext cx="223093" cy="504056"/>
          </a:xfrm>
          <a:prstGeom prst="straightConnector1">
            <a:avLst/>
          </a:prstGeom>
          <a:noFill/>
          <a:ln w="31750">
            <a:solidFill>
              <a:srgbClr val="008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0706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Admissible Heuristics for 8-Puzzle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i="1" dirty="0">
                <a:latin typeface="+mj-lt"/>
              </a:rPr>
              <a:t>h</a:t>
            </a:r>
            <a:r>
              <a:rPr lang="en-US" altLang="zh-TW" baseline="-25000" dirty="0">
                <a:latin typeface="+mj-lt"/>
              </a:rPr>
              <a:t>1</a:t>
            </a:r>
            <a:r>
              <a:rPr lang="en-US" altLang="zh-TW" dirty="0">
                <a:latin typeface="+mj-lt"/>
              </a:rPr>
              <a:t>(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dirty="0">
                <a:latin typeface="+mj-lt"/>
              </a:rPr>
              <a:t>)</a:t>
            </a:r>
            <a:r>
              <a:rPr lang="en-US" altLang="zh-TW" dirty="0"/>
              <a:t> = number of misplaced tiles</a:t>
            </a:r>
          </a:p>
          <a:p>
            <a:r>
              <a:rPr lang="en-US" altLang="zh-TW" i="1" dirty="0">
                <a:latin typeface="+mj-lt"/>
              </a:rPr>
              <a:t>h</a:t>
            </a:r>
            <a:r>
              <a:rPr lang="en-US" altLang="zh-TW" baseline="-25000" dirty="0">
                <a:latin typeface="+mj-lt"/>
              </a:rPr>
              <a:t>2</a:t>
            </a:r>
            <a:r>
              <a:rPr lang="en-US" altLang="zh-TW" dirty="0">
                <a:latin typeface="+mj-lt"/>
              </a:rPr>
              <a:t>(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dirty="0">
                <a:latin typeface="+mj-lt"/>
              </a:rPr>
              <a:t>) </a:t>
            </a:r>
            <a:r>
              <a:rPr lang="en-US" altLang="zh-TW" dirty="0"/>
              <a:t>= total Manhattan distance</a:t>
            </a:r>
            <a:br>
              <a:rPr lang="en-US" altLang="zh-TW" dirty="0"/>
            </a:br>
            <a:r>
              <a:rPr lang="en-US" altLang="zh-TW" dirty="0"/>
              <a:t>(i.e., no. of squares from desired location of each tile)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i="1" dirty="0">
                <a:solidFill>
                  <a:srgbClr val="CC00CC"/>
                </a:solidFill>
                <a:latin typeface="+mj-lt"/>
              </a:rPr>
              <a:t>h</a:t>
            </a:r>
            <a:r>
              <a:rPr lang="en-US" altLang="zh-TW" baseline="-25000" dirty="0">
                <a:solidFill>
                  <a:srgbClr val="CC00CC"/>
                </a:solidFill>
                <a:latin typeface="+mj-lt"/>
              </a:rPr>
              <a:t>1</a:t>
            </a:r>
            <a:r>
              <a:rPr lang="en-US" altLang="zh-TW" dirty="0">
                <a:solidFill>
                  <a:srgbClr val="CC00CC"/>
                </a:solidFill>
                <a:latin typeface="+mj-lt"/>
              </a:rPr>
              <a:t>(</a:t>
            </a:r>
            <a:r>
              <a:rPr lang="en-US" altLang="zh-TW" i="1" dirty="0">
                <a:solidFill>
                  <a:srgbClr val="CC00CC"/>
                </a:solidFill>
                <a:latin typeface="+mj-lt"/>
              </a:rPr>
              <a:t>S</a:t>
            </a:r>
            <a:r>
              <a:rPr lang="en-US" altLang="zh-TW" dirty="0">
                <a:solidFill>
                  <a:srgbClr val="CC00CC"/>
                </a:solidFill>
                <a:latin typeface="+mj-lt"/>
              </a:rPr>
              <a:t>) </a:t>
            </a:r>
            <a:r>
              <a:rPr lang="en-US" altLang="zh-TW" dirty="0">
                <a:solidFill>
                  <a:srgbClr val="CC00CC"/>
                </a:solidFill>
              </a:rPr>
              <a:t>= ?</a:t>
            </a:r>
          </a:p>
          <a:p>
            <a:r>
              <a:rPr lang="en-US" altLang="zh-TW" i="1" dirty="0">
                <a:solidFill>
                  <a:srgbClr val="CC00CC"/>
                </a:solidFill>
                <a:latin typeface="+mj-lt"/>
              </a:rPr>
              <a:t>h</a:t>
            </a:r>
            <a:r>
              <a:rPr lang="en-US" altLang="zh-TW" baseline="-25000" dirty="0">
                <a:solidFill>
                  <a:srgbClr val="CC00CC"/>
                </a:solidFill>
                <a:latin typeface="+mj-lt"/>
              </a:rPr>
              <a:t>2</a:t>
            </a:r>
            <a:r>
              <a:rPr lang="en-US" altLang="zh-TW" dirty="0">
                <a:solidFill>
                  <a:srgbClr val="CC00CC"/>
                </a:solidFill>
                <a:latin typeface="+mj-lt"/>
              </a:rPr>
              <a:t>(</a:t>
            </a:r>
            <a:r>
              <a:rPr lang="en-US" altLang="zh-TW" i="1" dirty="0">
                <a:solidFill>
                  <a:srgbClr val="CC00CC"/>
                </a:solidFill>
                <a:latin typeface="+mj-lt"/>
              </a:rPr>
              <a:t>S</a:t>
            </a:r>
            <a:r>
              <a:rPr lang="en-US" altLang="zh-TW" dirty="0">
                <a:solidFill>
                  <a:srgbClr val="CC00CC"/>
                </a:solidFill>
                <a:latin typeface="+mj-lt"/>
              </a:rPr>
              <a:t>) </a:t>
            </a:r>
            <a:r>
              <a:rPr lang="en-US" altLang="zh-TW" dirty="0">
                <a:solidFill>
                  <a:srgbClr val="CC00CC"/>
                </a:solidFill>
              </a:rPr>
              <a:t>= ?</a:t>
            </a:r>
          </a:p>
        </p:txBody>
      </p:sp>
      <p:pic>
        <p:nvPicPr>
          <p:cNvPr id="28677" name="Picture 5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000138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195736" y="4911551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8000"/>
                </a:solidFill>
                <a:latin typeface="+mj-lt"/>
              </a:rPr>
              <a:t>8</a:t>
            </a:r>
            <a:endParaRPr lang="zh-TW" altLang="en-US" sz="24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2217199" y="5301208"/>
            <a:ext cx="30748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8000"/>
                </a:solidFill>
                <a:latin typeface="+mj-lt"/>
              </a:rPr>
              <a:t>3+1+2+2+2+3+3+2 = 18</a:t>
            </a:r>
            <a:endParaRPr lang="zh-TW" altLang="en-US" sz="2400" dirty="0">
              <a:solidFill>
                <a:srgbClr val="008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57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  <p:bldP spid="2868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Dominance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If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baseline="-25000" dirty="0"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+mj-lt"/>
                <a:cs typeface="Arial" panose="020B0604020202020204" pitchFamily="34" charset="0"/>
              </a:rPr>
              <a:t>≥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 h</a:t>
            </a:r>
            <a:r>
              <a:rPr lang="en-US" altLang="zh-TW" baseline="-25000" dirty="0">
                <a:latin typeface="+mj-lt"/>
                <a:ea typeface="新細明體" panose="02020500000000000000" pitchFamily="18" charset="-120"/>
              </a:rPr>
              <a:t>1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latin typeface="+mj-lt"/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ea typeface="新細明體" panose="02020500000000000000" pitchFamily="18" charset="-120"/>
              </a:rPr>
              <a:t>for all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dirty="0">
                <a:ea typeface="新細明體" panose="02020500000000000000" pitchFamily="18" charset="-120"/>
              </a:rPr>
              <a:t> (both admissible)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then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baseline="-25000" dirty="0"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chemeClr val="accent6"/>
                </a:solidFill>
                <a:ea typeface="新細明體" panose="02020500000000000000" pitchFamily="18" charset="-120"/>
              </a:rPr>
              <a:t>dominates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baseline="-25000" dirty="0">
                <a:latin typeface="+mj-lt"/>
                <a:ea typeface="新細明體" panose="02020500000000000000" pitchFamily="18" charset="-120"/>
              </a:rPr>
              <a:t>1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heuristic function 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baseline="-25000" dirty="0"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better</a:t>
            </a:r>
            <a:r>
              <a:rPr lang="en-US" altLang="zh-TW" dirty="0">
                <a:ea typeface="新細明體" panose="02020500000000000000" pitchFamily="18" charset="-120"/>
              </a:rPr>
              <a:t> for search!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Typical search costs (average number of nodes expanded):</a:t>
            </a:r>
          </a:p>
          <a:p>
            <a:pPr lvl="1">
              <a:tabLst>
                <a:tab pos="1347788" algn="l"/>
              </a:tabLst>
            </a:pP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i="1" dirty="0">
                <a:ea typeface="新細明體" panose="02020500000000000000" pitchFamily="18" charset="-120"/>
              </a:rPr>
              <a:t>=12	</a:t>
            </a:r>
            <a:r>
              <a:rPr lang="en-US" altLang="zh-TW" dirty="0">
                <a:ea typeface="新細明體" panose="02020500000000000000" pitchFamily="18" charset="-120"/>
              </a:rPr>
              <a:t>IDS = 3,644,035 nodes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A</a:t>
            </a:r>
            <a:r>
              <a:rPr lang="en-US" altLang="zh-TW" baseline="30000" dirty="0">
                <a:ea typeface="新細明體" panose="02020500000000000000" pitchFamily="18" charset="-12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baseline="-25000" dirty="0">
                <a:latin typeface="+mj-lt"/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) = 227 nodes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A</a:t>
            </a:r>
            <a:r>
              <a:rPr lang="en-US" altLang="zh-TW" baseline="30000" dirty="0">
                <a:ea typeface="新細明體" panose="02020500000000000000" pitchFamily="18" charset="-12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baseline="-25000" dirty="0"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) = 73 nodes</a:t>
            </a:r>
          </a:p>
          <a:p>
            <a:pPr lvl="1">
              <a:tabLst>
                <a:tab pos="1347788" algn="l"/>
              </a:tabLst>
            </a:pP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i="1" dirty="0">
                <a:ea typeface="新細明體" panose="02020500000000000000" pitchFamily="18" charset="-120"/>
              </a:rPr>
              <a:t>=24 	</a:t>
            </a:r>
            <a:r>
              <a:rPr lang="en-US" altLang="zh-TW" dirty="0">
                <a:ea typeface="新細明體" panose="02020500000000000000" pitchFamily="18" charset="-120"/>
              </a:rPr>
              <a:t>IDS = too many nodes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A</a:t>
            </a:r>
            <a:r>
              <a:rPr lang="en-US" altLang="zh-TW" baseline="30000" dirty="0">
                <a:ea typeface="新細明體" panose="02020500000000000000" pitchFamily="18" charset="-12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baseline="-25000" dirty="0">
                <a:latin typeface="+mj-lt"/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) = 39,135 nodes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A</a:t>
            </a:r>
            <a:r>
              <a:rPr lang="en-US" altLang="zh-TW" baseline="30000" dirty="0">
                <a:ea typeface="新細明體" panose="02020500000000000000" pitchFamily="18" charset="-120"/>
              </a:rPr>
              <a:t>*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baseline="-25000" dirty="0">
                <a:latin typeface="+mj-lt"/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) = 1,641 nodes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235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Inventing Admissible Heuristics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A problem with fewer restrictions on the actions is called a </a:t>
            </a:r>
            <a:r>
              <a:rPr lang="en-US" altLang="zh-TW" dirty="0">
                <a:solidFill>
                  <a:schemeClr val="accent6"/>
                </a:solidFill>
              </a:rPr>
              <a:t>relaxed problem</a:t>
            </a:r>
          </a:p>
          <a:p>
            <a:pPr marL="200025" lvl="1" indent="0">
              <a:buNone/>
            </a:pPr>
            <a:r>
              <a:rPr lang="zh-TW" altLang="en-US" dirty="0">
                <a:solidFill>
                  <a:schemeClr val="tx1"/>
                </a:solidFill>
              </a:rPr>
              <a:t>減少原本問題的限制：</a:t>
            </a:r>
            <a:r>
              <a:rPr lang="en-US" altLang="zh-TW" dirty="0">
                <a:solidFill>
                  <a:schemeClr val="tx1"/>
                </a:solidFill>
              </a:rPr>
              <a:t>relaxed problem</a:t>
            </a:r>
          </a:p>
          <a:p>
            <a:r>
              <a:rPr lang="en-US" altLang="zh-TW" dirty="0"/>
              <a:t>The cost of an optimal solution to a relaxed problem is an admissible heuristic for the original problem</a:t>
            </a:r>
          </a:p>
          <a:p>
            <a:pPr marL="200025" lvl="1" indent="0">
              <a:buNone/>
            </a:pPr>
            <a:r>
              <a:rPr lang="en-US" altLang="zh-TW" dirty="0"/>
              <a:t>Relaxed </a:t>
            </a:r>
            <a:r>
              <a:rPr lang="en-US" altLang="zh-TW" dirty="0" err="1"/>
              <a:t>proble</a:t>
            </a:r>
            <a:r>
              <a:rPr lang="zh-TW" altLang="en-US" dirty="0"/>
              <a:t>最佳解 當作原問題 可接受的</a:t>
            </a:r>
            <a:r>
              <a:rPr lang="en-US" altLang="zh-TW" dirty="0"/>
              <a:t>heuristic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</a:p>
          <a:p>
            <a:r>
              <a:rPr lang="en-US" altLang="zh-TW" dirty="0"/>
              <a:t>Admissible heuristics can be derived from the exact solution cost of a relaxed version of the problem:</a:t>
            </a:r>
          </a:p>
          <a:p>
            <a:pPr lvl="1"/>
            <a:r>
              <a:rPr lang="en-US" altLang="zh-TW" dirty="0"/>
              <a:t>Relaxed 8-puzzle for </a:t>
            </a:r>
            <a:r>
              <a:rPr lang="en-US" altLang="zh-TW" i="1" dirty="0">
                <a:latin typeface="+mj-lt"/>
              </a:rPr>
              <a:t>h</a:t>
            </a:r>
            <a:r>
              <a:rPr lang="en-US" altLang="zh-TW" baseline="-25000" dirty="0">
                <a:latin typeface="+mj-lt"/>
              </a:rPr>
              <a:t>1</a:t>
            </a:r>
            <a:r>
              <a:rPr lang="en-US" altLang="zh-TW" dirty="0"/>
              <a:t> : a tile can move anywhere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i="1" dirty="0">
                <a:solidFill>
                  <a:srgbClr val="00B050"/>
                </a:solidFill>
              </a:rPr>
              <a:t>misplaced tiles</a:t>
            </a:r>
            <a:r>
              <a:rPr lang="en-US" altLang="zh-TW" dirty="0"/>
              <a:t>)</a:t>
            </a:r>
            <a:r>
              <a:rPr lang="zh-TW" altLang="en-US" dirty="0"/>
              <a:t>每個 </a:t>
            </a:r>
            <a:r>
              <a:rPr lang="en-US" altLang="zh-TW" dirty="0"/>
              <a:t>tile </a:t>
            </a:r>
            <a:r>
              <a:rPr lang="zh-TW" altLang="en-US" dirty="0"/>
              <a:t>可以直接跳到任何位置</a:t>
            </a:r>
            <a:endParaRPr lang="en-US" altLang="zh-TW" dirty="0"/>
          </a:p>
          <a:p>
            <a:pPr lvl="1"/>
            <a:r>
              <a:rPr lang="en-US" altLang="zh-TW" dirty="0"/>
              <a:t>Relaxed 8-puzzle for </a:t>
            </a:r>
            <a:r>
              <a:rPr lang="en-US" altLang="zh-TW" i="1" dirty="0">
                <a:latin typeface="+mj-lt"/>
              </a:rPr>
              <a:t>h</a:t>
            </a:r>
            <a:r>
              <a:rPr lang="en-US" altLang="zh-TW" baseline="-25000" dirty="0">
                <a:latin typeface="+mj-lt"/>
              </a:rPr>
              <a:t>2</a:t>
            </a:r>
            <a:r>
              <a:rPr lang="en-US" altLang="zh-TW" dirty="0"/>
              <a:t> : a tile can move to any</a:t>
            </a:r>
            <a:br>
              <a:rPr lang="en-US" altLang="zh-TW" dirty="0"/>
            </a:br>
            <a:r>
              <a:rPr lang="en-US" altLang="zh-TW" dirty="0"/>
              <a:t>adjacent square (</a:t>
            </a:r>
            <a:r>
              <a:rPr lang="en-US" altLang="zh-TW" i="1" dirty="0">
                <a:solidFill>
                  <a:srgbClr val="00B050"/>
                </a:solidFill>
              </a:rPr>
              <a:t>Manhattan distance</a:t>
            </a:r>
            <a:r>
              <a:rPr lang="en-US" altLang="zh-TW" dirty="0"/>
              <a:t>)</a:t>
            </a:r>
            <a:r>
              <a:rPr lang="zh-TW" altLang="en-US" dirty="0"/>
              <a:t> 不用配置空間，直接移動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78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Inventing Admissible Heuristics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59" y="1845734"/>
            <a:ext cx="7853497" cy="4023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Admissible heuristics can also be derived from the solution cost of a </a:t>
            </a:r>
            <a:r>
              <a:rPr lang="en-US" altLang="zh-TW" dirty="0" err="1"/>
              <a:t>subproblem</a:t>
            </a:r>
            <a:r>
              <a:rPr lang="en-US" altLang="zh-TW" dirty="0"/>
              <a:t> of a given problem.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This cost is a lower bound on the cost of the real problem.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Pattern databases store the exact solution to for every possible </a:t>
            </a:r>
            <a:r>
              <a:rPr lang="en-US" altLang="zh-TW" dirty="0" err="1"/>
              <a:t>subproblem</a:t>
            </a:r>
            <a:r>
              <a:rPr lang="en-US" altLang="zh-TW" dirty="0"/>
              <a:t> instance.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/>
              <a:t>The complete heuristic is constructed using the patterns in DB.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05-9063-4698-AC11-79FD39B31978}" type="slidenum">
              <a:rPr lang="en-US" altLang="zh-TW" smtClean="0"/>
              <a:pPr/>
              <a:t>33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1014" y="4149080"/>
            <a:ext cx="4307691" cy="218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6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Inventing Admissible Heuristics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Another way to find an admissible heuristic is through learning from experience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/>
              <a:t>透過經驗法則，用學的</a:t>
            </a:r>
            <a:r>
              <a:rPr lang="en-US" altLang="zh-TW"/>
              <a:t>):</a:t>
            </a:r>
            <a:endParaRPr lang="en-US" altLang="zh-TW" dirty="0"/>
          </a:p>
          <a:p>
            <a:pPr lvl="1"/>
            <a:r>
              <a:rPr lang="en-US" altLang="zh-TW" dirty="0"/>
              <a:t>Experience = solving lots of 8-puzzles</a:t>
            </a:r>
          </a:p>
          <a:p>
            <a:pPr lvl="1"/>
            <a:r>
              <a:rPr lang="en-US" altLang="zh-TW" dirty="0"/>
              <a:t>An inductive learning algorithm can be used to predict costs for other states that arise during search.</a:t>
            </a:r>
          </a:p>
        </p:txBody>
      </p:sp>
    </p:spTree>
    <p:extLst>
      <p:ext uri="{BB962C8B-B14F-4D97-AF65-F5344CB8AC3E}">
        <p14:creationId xmlns:p14="http://schemas.microsoft.com/office/powerpoint/2010/main" val="350447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Uninformed Search Strategies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6"/>
                </a:solidFill>
              </a:rPr>
              <a:t>Uninformed</a:t>
            </a:r>
            <a:r>
              <a:rPr lang="en-US" altLang="zh-TW" dirty="0"/>
              <a:t> search strategies use only the information available in the problem definition
(a.k.a. </a:t>
            </a:r>
            <a:r>
              <a:rPr lang="en-US" altLang="zh-TW" i="1" dirty="0">
                <a:solidFill>
                  <a:srgbClr val="7030A0"/>
                </a:solidFill>
              </a:rPr>
              <a:t>blind search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Breadth-first search</a:t>
            </a:r>
          </a:p>
          <a:p>
            <a:pPr lvl="1"/>
            <a:r>
              <a:rPr lang="en-US" altLang="zh-TW" dirty="0"/>
              <a:t>Depth-first search…</a:t>
            </a:r>
          </a:p>
          <a:p>
            <a:r>
              <a:rPr lang="en-US" altLang="zh-TW" dirty="0"/>
              <a:t>Uninformed search is in fact </a:t>
            </a:r>
            <a:r>
              <a:rPr lang="en-US" altLang="zh-TW" dirty="0">
                <a:solidFill>
                  <a:srgbClr val="008000"/>
                </a:solidFill>
              </a:rPr>
              <a:t>enumerating all possible action sequences and find a solution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/>
              <a:t> Uninformed search</a:t>
            </a:r>
            <a:r>
              <a:rPr lang="zh-TW" altLang="en-US" dirty="0"/>
              <a:t> 就是全部列舉，暴力展開找解</a:t>
            </a:r>
            <a:endParaRPr lang="en-US" altLang="zh-TW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6DF7-DF13-4888-AFFB-2C755EE64B79}" type="slidenum">
              <a:rPr lang="zh-TW" altLang="en-US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150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群組 211"/>
          <p:cNvGrpSpPr/>
          <p:nvPr/>
        </p:nvGrpSpPr>
        <p:grpSpPr>
          <a:xfrm>
            <a:off x="2338528" y="3501008"/>
            <a:ext cx="484428" cy="792088"/>
            <a:chOff x="2338528" y="3501008"/>
            <a:chExt cx="484428" cy="792088"/>
          </a:xfrm>
        </p:grpSpPr>
        <p:cxnSp>
          <p:nvCxnSpPr>
            <p:cNvPr id="129" name="直線單箭頭接點 128"/>
            <p:cNvCxnSpPr>
              <a:stCxn id="45" idx="2"/>
              <a:endCxn id="63" idx="0"/>
            </p:cNvCxnSpPr>
            <p:nvPr/>
          </p:nvCxnSpPr>
          <p:spPr>
            <a:xfrm>
              <a:off x="2377148" y="3501008"/>
              <a:ext cx="0" cy="7920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字方塊 199"/>
            <p:cNvSpPr txBox="1"/>
            <p:nvPr/>
          </p:nvSpPr>
          <p:spPr>
            <a:xfrm>
              <a:off x="2338528" y="3705444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6"/>
                  </a:solidFill>
                  <a:latin typeface="Goudy Old Style" panose="02020502050305020303" pitchFamily="18" charset="0"/>
                  <a:cs typeface="Calibri" panose="020F0502020204030204" pitchFamily="34" charset="0"/>
                </a:rPr>
                <a:t>Up</a:t>
              </a:r>
              <a:endParaRPr lang="zh-TW" altLang="en-US" b="1" dirty="0">
                <a:solidFill>
                  <a:schemeClr val="accent6"/>
                </a:solidFill>
                <a:latin typeface="Goudy Old Style" panose="02020502050305020303" pitchFamily="18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群組 212"/>
          <p:cNvGrpSpPr/>
          <p:nvPr/>
        </p:nvGrpSpPr>
        <p:grpSpPr>
          <a:xfrm>
            <a:off x="2377148" y="3501008"/>
            <a:ext cx="1435584" cy="792088"/>
            <a:chOff x="2377148" y="3501008"/>
            <a:chExt cx="1435584" cy="792088"/>
          </a:xfrm>
        </p:grpSpPr>
        <p:cxnSp>
          <p:nvCxnSpPr>
            <p:cNvPr id="134" name="直線單箭頭接點 133"/>
            <p:cNvCxnSpPr>
              <a:stCxn id="45" idx="2"/>
              <a:endCxn id="81" idx="0"/>
            </p:cNvCxnSpPr>
            <p:nvPr/>
          </p:nvCxnSpPr>
          <p:spPr>
            <a:xfrm>
              <a:off x="2377148" y="3501008"/>
              <a:ext cx="1435584" cy="7920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字方塊 200"/>
            <p:cNvSpPr txBox="1"/>
            <p:nvPr/>
          </p:nvSpPr>
          <p:spPr>
            <a:xfrm>
              <a:off x="3244830" y="3704236"/>
              <a:ext cx="558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6"/>
                  </a:solidFill>
                  <a:latin typeface="Goudy Old Style" panose="02020502050305020303" pitchFamily="18" charset="0"/>
                  <a:cs typeface="Calibri" panose="020F0502020204030204" pitchFamily="34" charset="0"/>
                </a:rPr>
                <a:t>Left</a:t>
              </a:r>
              <a:endParaRPr lang="zh-TW" altLang="en-US" b="1" dirty="0">
                <a:solidFill>
                  <a:schemeClr val="accent6"/>
                </a:solidFill>
                <a:latin typeface="Goudy Old Style" panose="02020502050305020303" pitchFamily="18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1" name="群組 210"/>
          <p:cNvGrpSpPr/>
          <p:nvPr/>
        </p:nvGrpSpPr>
        <p:grpSpPr>
          <a:xfrm>
            <a:off x="872421" y="3501008"/>
            <a:ext cx="1504727" cy="792088"/>
            <a:chOff x="872421" y="3501008"/>
            <a:chExt cx="1504727" cy="792088"/>
          </a:xfrm>
        </p:grpSpPr>
        <p:cxnSp>
          <p:nvCxnSpPr>
            <p:cNvPr id="128" name="直線單箭頭接點 127"/>
            <p:cNvCxnSpPr>
              <a:stCxn id="45" idx="2"/>
              <a:endCxn id="72" idx="0"/>
            </p:cNvCxnSpPr>
            <p:nvPr/>
          </p:nvCxnSpPr>
          <p:spPr>
            <a:xfrm flipH="1">
              <a:off x="940760" y="3501008"/>
              <a:ext cx="1436388" cy="7920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文字方塊 201"/>
            <p:cNvSpPr txBox="1"/>
            <p:nvPr/>
          </p:nvSpPr>
          <p:spPr>
            <a:xfrm>
              <a:off x="872421" y="3703461"/>
              <a:ext cx="752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6"/>
                  </a:solidFill>
                  <a:latin typeface="Goudy Old Style" panose="02020502050305020303" pitchFamily="18" charset="0"/>
                  <a:cs typeface="Calibri" panose="020F0502020204030204" pitchFamily="34" charset="0"/>
                </a:rPr>
                <a:t>Down</a:t>
              </a:r>
              <a:endParaRPr lang="zh-TW" altLang="en-US" b="1" dirty="0">
                <a:solidFill>
                  <a:schemeClr val="accent6"/>
                </a:solidFill>
                <a:latin typeface="Goudy Old Style" panose="02020502050305020303" pitchFamily="18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5" name="群組 214"/>
          <p:cNvGrpSpPr/>
          <p:nvPr/>
        </p:nvGrpSpPr>
        <p:grpSpPr>
          <a:xfrm>
            <a:off x="6764255" y="3501008"/>
            <a:ext cx="484428" cy="796165"/>
            <a:chOff x="6764255" y="3501008"/>
            <a:chExt cx="484428" cy="796165"/>
          </a:xfrm>
        </p:grpSpPr>
        <p:cxnSp>
          <p:nvCxnSpPr>
            <p:cNvPr id="143" name="直線單箭頭接點 142"/>
            <p:cNvCxnSpPr>
              <a:stCxn id="54" idx="2"/>
              <a:endCxn id="90" idx="0"/>
            </p:cNvCxnSpPr>
            <p:nvPr/>
          </p:nvCxnSpPr>
          <p:spPr>
            <a:xfrm>
              <a:off x="6842651" y="3501008"/>
              <a:ext cx="0" cy="7961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文字方塊 202"/>
            <p:cNvSpPr txBox="1"/>
            <p:nvPr/>
          </p:nvSpPr>
          <p:spPr>
            <a:xfrm>
              <a:off x="6764255" y="3708200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6"/>
                  </a:solidFill>
                  <a:latin typeface="Goudy Old Style" panose="02020502050305020303" pitchFamily="18" charset="0"/>
                  <a:cs typeface="Calibri" panose="020F0502020204030204" pitchFamily="34" charset="0"/>
                </a:rPr>
                <a:t>Up</a:t>
              </a:r>
              <a:endParaRPr lang="zh-TW" altLang="en-US" b="1" dirty="0">
                <a:solidFill>
                  <a:schemeClr val="accent6"/>
                </a:solidFill>
                <a:latin typeface="Goudy Old Style" panose="02020502050305020303" pitchFamily="18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4" name="群組 213"/>
          <p:cNvGrpSpPr/>
          <p:nvPr/>
        </p:nvGrpSpPr>
        <p:grpSpPr>
          <a:xfrm>
            <a:off x="5405693" y="3501008"/>
            <a:ext cx="1436958" cy="796728"/>
            <a:chOff x="5405693" y="3501008"/>
            <a:chExt cx="1436958" cy="796728"/>
          </a:xfrm>
        </p:grpSpPr>
        <p:cxnSp>
          <p:nvCxnSpPr>
            <p:cNvPr id="135" name="直線單箭頭接點 134"/>
            <p:cNvCxnSpPr>
              <a:stCxn id="54" idx="2"/>
              <a:endCxn id="99" idx="0"/>
            </p:cNvCxnSpPr>
            <p:nvPr/>
          </p:nvCxnSpPr>
          <p:spPr>
            <a:xfrm flipH="1">
              <a:off x="5405693" y="3501008"/>
              <a:ext cx="1436958" cy="79672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文字方塊 203"/>
            <p:cNvSpPr txBox="1"/>
            <p:nvPr/>
          </p:nvSpPr>
          <p:spPr>
            <a:xfrm>
              <a:off x="5447474" y="3707942"/>
              <a:ext cx="558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6"/>
                  </a:solidFill>
                  <a:latin typeface="Goudy Old Style" panose="02020502050305020303" pitchFamily="18" charset="0"/>
                  <a:cs typeface="Calibri" panose="020F0502020204030204" pitchFamily="34" charset="0"/>
                </a:rPr>
                <a:t>Left</a:t>
              </a:r>
              <a:endParaRPr lang="zh-TW" altLang="en-US" b="1" dirty="0">
                <a:solidFill>
                  <a:schemeClr val="accent6"/>
                </a:solidFill>
                <a:latin typeface="Goudy Old Style" panose="02020502050305020303" pitchFamily="18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6" name="群組 215"/>
          <p:cNvGrpSpPr/>
          <p:nvPr/>
        </p:nvGrpSpPr>
        <p:grpSpPr>
          <a:xfrm>
            <a:off x="6842651" y="3501008"/>
            <a:ext cx="1586603" cy="796165"/>
            <a:chOff x="6842651" y="3501008"/>
            <a:chExt cx="1586603" cy="796165"/>
          </a:xfrm>
        </p:grpSpPr>
        <p:cxnSp>
          <p:nvCxnSpPr>
            <p:cNvPr id="150" name="直線單箭頭接點 149"/>
            <p:cNvCxnSpPr>
              <a:stCxn id="54" idx="2"/>
              <a:endCxn id="108" idx="0"/>
            </p:cNvCxnSpPr>
            <p:nvPr/>
          </p:nvCxnSpPr>
          <p:spPr>
            <a:xfrm>
              <a:off x="6842651" y="3501008"/>
              <a:ext cx="1436368" cy="7961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字方塊 204"/>
            <p:cNvSpPr txBox="1"/>
            <p:nvPr/>
          </p:nvSpPr>
          <p:spPr>
            <a:xfrm>
              <a:off x="7720406" y="3714425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6"/>
                  </a:solidFill>
                  <a:latin typeface="Goudy Old Style" panose="02020502050305020303" pitchFamily="18" charset="0"/>
                  <a:cs typeface="Calibri" panose="020F0502020204030204" pitchFamily="34" charset="0"/>
                </a:rPr>
                <a:t>Right</a:t>
              </a:r>
              <a:endParaRPr lang="zh-TW" altLang="en-US" b="1" dirty="0">
                <a:solidFill>
                  <a:schemeClr val="accent6"/>
                </a:solidFill>
                <a:latin typeface="Goudy Old Style" panose="02020502050305020303" pitchFamily="18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3" name="群組 222"/>
          <p:cNvGrpSpPr/>
          <p:nvPr/>
        </p:nvGrpSpPr>
        <p:grpSpPr>
          <a:xfrm>
            <a:off x="690266" y="5627076"/>
            <a:ext cx="7804290" cy="660638"/>
            <a:chOff x="690266" y="5627076"/>
            <a:chExt cx="7804290" cy="660638"/>
          </a:xfrm>
        </p:grpSpPr>
        <p:cxnSp>
          <p:nvCxnSpPr>
            <p:cNvPr id="160" name="直線單箭頭接點 159"/>
            <p:cNvCxnSpPr/>
            <p:nvPr/>
          </p:nvCxnSpPr>
          <p:spPr>
            <a:xfrm flipH="1">
              <a:off x="3110800" y="5632788"/>
              <a:ext cx="692644" cy="64513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160"/>
            <p:cNvCxnSpPr/>
            <p:nvPr/>
          </p:nvCxnSpPr>
          <p:spPr>
            <a:xfrm flipH="1">
              <a:off x="3560444" y="5632788"/>
              <a:ext cx="243000" cy="64513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單箭頭接點 161"/>
            <p:cNvCxnSpPr/>
            <p:nvPr/>
          </p:nvCxnSpPr>
          <p:spPr>
            <a:xfrm>
              <a:off x="3803444" y="5632788"/>
              <a:ext cx="734134" cy="63942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/>
            <p:nvPr/>
          </p:nvCxnSpPr>
          <p:spPr>
            <a:xfrm>
              <a:off x="3803444" y="5632788"/>
              <a:ext cx="215537" cy="64513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單箭頭接點 164"/>
            <p:cNvCxnSpPr/>
            <p:nvPr/>
          </p:nvCxnSpPr>
          <p:spPr>
            <a:xfrm flipH="1">
              <a:off x="690266" y="5632788"/>
              <a:ext cx="243000" cy="64513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>
              <a:off x="933266" y="5632788"/>
              <a:ext cx="215537" cy="64513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/>
            <p:cNvCxnSpPr/>
            <p:nvPr/>
          </p:nvCxnSpPr>
          <p:spPr>
            <a:xfrm flipH="1">
              <a:off x="2134148" y="5632788"/>
              <a:ext cx="243000" cy="64513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/>
            <p:nvPr/>
          </p:nvCxnSpPr>
          <p:spPr>
            <a:xfrm>
              <a:off x="2377148" y="5632788"/>
              <a:ext cx="215537" cy="64513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/>
            <p:nvPr/>
          </p:nvCxnSpPr>
          <p:spPr>
            <a:xfrm flipH="1">
              <a:off x="5140670" y="5627076"/>
              <a:ext cx="243000" cy="64513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線單箭頭接點 170"/>
            <p:cNvCxnSpPr/>
            <p:nvPr/>
          </p:nvCxnSpPr>
          <p:spPr>
            <a:xfrm>
              <a:off x="5383670" y="5627076"/>
              <a:ext cx="215537" cy="64513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/>
            <p:nvPr/>
          </p:nvCxnSpPr>
          <p:spPr>
            <a:xfrm flipH="1">
              <a:off x="6136493" y="5642577"/>
              <a:ext cx="692644" cy="64513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/>
            <p:nvPr/>
          </p:nvCxnSpPr>
          <p:spPr>
            <a:xfrm flipH="1">
              <a:off x="6586137" y="5642577"/>
              <a:ext cx="243000" cy="64513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/>
            <p:nvPr/>
          </p:nvCxnSpPr>
          <p:spPr>
            <a:xfrm>
              <a:off x="6829137" y="5642577"/>
              <a:ext cx="734134" cy="63942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/>
            <p:nvPr/>
          </p:nvCxnSpPr>
          <p:spPr>
            <a:xfrm>
              <a:off x="6829137" y="5642577"/>
              <a:ext cx="215537" cy="64513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單箭頭接點 195"/>
            <p:cNvCxnSpPr/>
            <p:nvPr/>
          </p:nvCxnSpPr>
          <p:spPr>
            <a:xfrm flipH="1">
              <a:off x="8036019" y="5636865"/>
              <a:ext cx="243000" cy="64513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單箭頭接點 196"/>
            <p:cNvCxnSpPr/>
            <p:nvPr/>
          </p:nvCxnSpPr>
          <p:spPr>
            <a:xfrm>
              <a:off x="8279019" y="5636865"/>
              <a:ext cx="215537" cy="645137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67460-D70C-49F6-83D0-8F1940762867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206" name="標題 205"/>
          <p:cNvSpPr>
            <a:spLocks noGrp="1"/>
          </p:cNvSpPr>
          <p:nvPr>
            <p:ph type="title" idx="4294967295"/>
          </p:nvPr>
        </p:nvSpPr>
        <p:spPr>
          <a:xfrm>
            <a:off x="373553" y="324329"/>
            <a:ext cx="7543800" cy="144938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Uninformed</a:t>
            </a:r>
            <a:br>
              <a:rPr lang="en-US" altLang="zh-TW" dirty="0"/>
            </a:br>
            <a:r>
              <a:rPr lang="en-US" altLang="zh-TW" dirty="0"/>
              <a:t>Search</a:t>
            </a:r>
            <a:br>
              <a:rPr lang="en-US" altLang="zh-TW" dirty="0"/>
            </a:br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19" name="表格 1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182651"/>
              </p:ext>
            </p:extLst>
          </p:nvPr>
        </p:nvGraphicFramePr>
        <p:xfrm>
          <a:off x="3851920" y="116632"/>
          <a:ext cx="1370937" cy="13396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6979">
                  <a:extLst>
                    <a:ext uri="{9D8B030D-6E8A-4147-A177-3AD203B41FA5}">
                      <a16:colId xmlns:a16="http://schemas.microsoft.com/office/drawing/2014/main" val="3899378306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3608447993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670551529"/>
                    </a:ext>
                  </a:extLst>
                </a:gridCol>
              </a:tblGrid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126808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96070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933478"/>
                  </a:ext>
                </a:extLst>
              </a:tr>
            </a:tbl>
          </a:graphicData>
        </a:graphic>
      </p:graphicFrame>
      <p:sp>
        <p:nvSpPr>
          <p:cNvPr id="20" name="圓角矩形 19"/>
          <p:cNvSpPr>
            <a:spLocks noChangeAspect="1"/>
          </p:cNvSpPr>
          <p:nvPr/>
        </p:nvSpPr>
        <p:spPr>
          <a:xfrm>
            <a:off x="4831224" y="622660"/>
            <a:ext cx="327636" cy="327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</a:t>
            </a:r>
            <a:endParaRPr lang="zh-TW" altLang="en-US" sz="2400" dirty="0"/>
          </a:p>
        </p:txBody>
      </p:sp>
      <p:sp>
        <p:nvSpPr>
          <p:cNvPr id="21" name="圓角矩形 20"/>
          <p:cNvSpPr>
            <a:spLocks noChangeAspect="1"/>
          </p:cNvSpPr>
          <p:nvPr/>
        </p:nvSpPr>
        <p:spPr>
          <a:xfrm>
            <a:off x="4373570" y="1061380"/>
            <a:ext cx="327636" cy="327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8</a:t>
            </a:r>
            <a:endParaRPr lang="zh-TW" altLang="en-US" sz="2400" dirty="0"/>
          </a:p>
        </p:txBody>
      </p:sp>
      <p:sp>
        <p:nvSpPr>
          <p:cNvPr id="22" name="圓角矩形 21"/>
          <p:cNvSpPr>
            <a:spLocks noChangeAspect="1"/>
          </p:cNvSpPr>
          <p:nvPr/>
        </p:nvSpPr>
        <p:spPr>
          <a:xfrm>
            <a:off x="4373570" y="179993"/>
            <a:ext cx="327636" cy="327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3" name="圓角矩形 22"/>
          <p:cNvSpPr>
            <a:spLocks noChangeAspect="1"/>
          </p:cNvSpPr>
          <p:nvPr/>
        </p:nvSpPr>
        <p:spPr>
          <a:xfrm>
            <a:off x="3923926" y="1065327"/>
            <a:ext cx="327636" cy="327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4" name="圓角矩形 23"/>
          <p:cNvSpPr>
            <a:spLocks noChangeAspect="1"/>
          </p:cNvSpPr>
          <p:nvPr/>
        </p:nvSpPr>
        <p:spPr>
          <a:xfrm>
            <a:off x="3923926" y="622660"/>
            <a:ext cx="327636" cy="327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25" name="圓角矩形 24"/>
          <p:cNvSpPr>
            <a:spLocks noChangeAspect="1"/>
          </p:cNvSpPr>
          <p:nvPr/>
        </p:nvSpPr>
        <p:spPr>
          <a:xfrm>
            <a:off x="3923926" y="179993"/>
            <a:ext cx="327636" cy="327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26" name="圓角矩形 25"/>
          <p:cNvSpPr>
            <a:spLocks noChangeAspect="1"/>
          </p:cNvSpPr>
          <p:nvPr/>
        </p:nvSpPr>
        <p:spPr>
          <a:xfrm>
            <a:off x="4373570" y="622660"/>
            <a:ext cx="327636" cy="327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27" name="圓角矩形 26"/>
          <p:cNvSpPr>
            <a:spLocks noChangeAspect="1"/>
          </p:cNvSpPr>
          <p:nvPr/>
        </p:nvSpPr>
        <p:spPr>
          <a:xfrm>
            <a:off x="4832107" y="179993"/>
            <a:ext cx="327636" cy="327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graphicFrame>
        <p:nvGraphicFramePr>
          <p:cNvPr id="45" name="表格 4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84922187"/>
              </p:ext>
            </p:extLst>
          </p:nvPr>
        </p:nvGraphicFramePr>
        <p:xfrm>
          <a:off x="1691680" y="2161316"/>
          <a:ext cx="1370937" cy="13396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6979">
                  <a:extLst>
                    <a:ext uri="{9D8B030D-6E8A-4147-A177-3AD203B41FA5}">
                      <a16:colId xmlns:a16="http://schemas.microsoft.com/office/drawing/2014/main" val="3899378306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3608447993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670551529"/>
                    </a:ext>
                  </a:extLst>
                </a:gridCol>
              </a:tblGrid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126808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96070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933478"/>
                  </a:ext>
                </a:extLst>
              </a:tr>
            </a:tbl>
          </a:graphicData>
        </a:graphic>
      </p:graphicFrame>
      <p:grpSp>
        <p:nvGrpSpPr>
          <p:cNvPr id="209" name="群組 208"/>
          <p:cNvGrpSpPr/>
          <p:nvPr/>
        </p:nvGrpSpPr>
        <p:grpSpPr>
          <a:xfrm>
            <a:off x="1763686" y="2224677"/>
            <a:ext cx="1235817" cy="1212970"/>
            <a:chOff x="1763686" y="2224677"/>
            <a:chExt cx="1235817" cy="1212970"/>
          </a:xfrm>
        </p:grpSpPr>
        <p:sp>
          <p:nvSpPr>
            <p:cNvPr id="46" name="圓角矩形 45"/>
            <p:cNvSpPr>
              <a:spLocks noChangeAspect="1"/>
            </p:cNvSpPr>
            <p:nvPr/>
          </p:nvSpPr>
          <p:spPr>
            <a:xfrm>
              <a:off x="2671867" y="310606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47" name="圓角矩形 46"/>
            <p:cNvSpPr>
              <a:spLocks noChangeAspect="1"/>
            </p:cNvSpPr>
            <p:nvPr/>
          </p:nvSpPr>
          <p:spPr>
            <a:xfrm>
              <a:off x="2213330" y="310606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8</a:t>
              </a:r>
              <a:endParaRPr lang="zh-TW" altLang="en-US" sz="2400" dirty="0"/>
            </a:p>
          </p:txBody>
        </p:sp>
        <p:sp>
          <p:nvSpPr>
            <p:cNvPr id="48" name="圓角矩形 47"/>
            <p:cNvSpPr>
              <a:spLocks noChangeAspect="1"/>
            </p:cNvSpPr>
            <p:nvPr/>
          </p:nvSpPr>
          <p:spPr>
            <a:xfrm>
              <a:off x="2213330" y="222467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49" name="圓角矩形 48"/>
            <p:cNvSpPr>
              <a:spLocks noChangeAspect="1"/>
            </p:cNvSpPr>
            <p:nvPr/>
          </p:nvSpPr>
          <p:spPr>
            <a:xfrm>
              <a:off x="1763686" y="3110011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50" name="圓角矩形 49"/>
            <p:cNvSpPr>
              <a:spLocks noChangeAspect="1"/>
            </p:cNvSpPr>
            <p:nvPr/>
          </p:nvSpPr>
          <p:spPr>
            <a:xfrm>
              <a:off x="1763686" y="266734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51" name="圓角矩形 50"/>
            <p:cNvSpPr>
              <a:spLocks noChangeAspect="1"/>
            </p:cNvSpPr>
            <p:nvPr/>
          </p:nvSpPr>
          <p:spPr>
            <a:xfrm>
              <a:off x="1763686" y="222467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7</a:t>
              </a:r>
              <a:endParaRPr lang="zh-TW" altLang="en-US" sz="2400" dirty="0"/>
            </a:p>
          </p:txBody>
        </p:sp>
        <p:sp>
          <p:nvSpPr>
            <p:cNvPr id="52" name="圓角矩形 51"/>
            <p:cNvSpPr>
              <a:spLocks noChangeAspect="1"/>
            </p:cNvSpPr>
            <p:nvPr/>
          </p:nvSpPr>
          <p:spPr>
            <a:xfrm>
              <a:off x="2213330" y="266734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6</a:t>
              </a:r>
              <a:endParaRPr lang="zh-TW" altLang="en-US" sz="2400" dirty="0"/>
            </a:p>
          </p:txBody>
        </p:sp>
        <p:sp>
          <p:nvSpPr>
            <p:cNvPr id="53" name="圓角矩形 52"/>
            <p:cNvSpPr>
              <a:spLocks noChangeAspect="1"/>
            </p:cNvSpPr>
            <p:nvPr/>
          </p:nvSpPr>
          <p:spPr>
            <a:xfrm>
              <a:off x="2671867" y="222467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  <p:graphicFrame>
        <p:nvGraphicFramePr>
          <p:cNvPr id="54" name="表格 5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63773098"/>
              </p:ext>
            </p:extLst>
          </p:nvPr>
        </p:nvGraphicFramePr>
        <p:xfrm>
          <a:off x="6157183" y="2161316"/>
          <a:ext cx="1370937" cy="13396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6979">
                  <a:extLst>
                    <a:ext uri="{9D8B030D-6E8A-4147-A177-3AD203B41FA5}">
                      <a16:colId xmlns:a16="http://schemas.microsoft.com/office/drawing/2014/main" val="3899378306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3608447993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670551529"/>
                    </a:ext>
                  </a:extLst>
                </a:gridCol>
              </a:tblGrid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126808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96070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933478"/>
                  </a:ext>
                </a:extLst>
              </a:tr>
            </a:tbl>
          </a:graphicData>
        </a:graphic>
      </p:graphicFrame>
      <p:grpSp>
        <p:nvGrpSpPr>
          <p:cNvPr id="210" name="群組 209"/>
          <p:cNvGrpSpPr/>
          <p:nvPr/>
        </p:nvGrpSpPr>
        <p:grpSpPr>
          <a:xfrm>
            <a:off x="6229189" y="2224677"/>
            <a:ext cx="1235817" cy="1212970"/>
            <a:chOff x="6229189" y="2224677"/>
            <a:chExt cx="1235817" cy="1212970"/>
          </a:xfrm>
        </p:grpSpPr>
        <p:sp>
          <p:nvSpPr>
            <p:cNvPr id="55" name="圓角矩形 54"/>
            <p:cNvSpPr>
              <a:spLocks noChangeAspect="1"/>
            </p:cNvSpPr>
            <p:nvPr/>
          </p:nvSpPr>
          <p:spPr>
            <a:xfrm>
              <a:off x="7136487" y="266734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56" name="圓角矩形 55"/>
            <p:cNvSpPr>
              <a:spLocks noChangeAspect="1"/>
            </p:cNvSpPr>
            <p:nvPr/>
          </p:nvSpPr>
          <p:spPr>
            <a:xfrm>
              <a:off x="7136487" y="310606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8</a:t>
              </a:r>
              <a:endParaRPr lang="zh-TW" altLang="en-US" sz="2400" dirty="0"/>
            </a:p>
          </p:txBody>
        </p:sp>
        <p:sp>
          <p:nvSpPr>
            <p:cNvPr id="57" name="圓角矩形 56"/>
            <p:cNvSpPr>
              <a:spLocks noChangeAspect="1"/>
            </p:cNvSpPr>
            <p:nvPr/>
          </p:nvSpPr>
          <p:spPr>
            <a:xfrm>
              <a:off x="6678833" y="222467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58" name="圓角矩形 57"/>
            <p:cNvSpPr>
              <a:spLocks noChangeAspect="1"/>
            </p:cNvSpPr>
            <p:nvPr/>
          </p:nvSpPr>
          <p:spPr>
            <a:xfrm>
              <a:off x="6229189" y="3110011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59" name="圓角矩形 58"/>
            <p:cNvSpPr>
              <a:spLocks noChangeAspect="1"/>
            </p:cNvSpPr>
            <p:nvPr/>
          </p:nvSpPr>
          <p:spPr>
            <a:xfrm>
              <a:off x="6229189" y="266734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60" name="圓角矩形 59"/>
            <p:cNvSpPr>
              <a:spLocks noChangeAspect="1"/>
            </p:cNvSpPr>
            <p:nvPr/>
          </p:nvSpPr>
          <p:spPr>
            <a:xfrm>
              <a:off x="6229189" y="222467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7</a:t>
              </a:r>
              <a:endParaRPr lang="zh-TW" altLang="en-US" sz="2400" dirty="0"/>
            </a:p>
          </p:txBody>
        </p:sp>
        <p:sp>
          <p:nvSpPr>
            <p:cNvPr id="61" name="圓角矩形 60"/>
            <p:cNvSpPr>
              <a:spLocks noChangeAspect="1"/>
            </p:cNvSpPr>
            <p:nvPr/>
          </p:nvSpPr>
          <p:spPr>
            <a:xfrm>
              <a:off x="6678833" y="266734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6</a:t>
              </a:r>
              <a:endParaRPr lang="zh-TW" altLang="en-US" sz="2400" dirty="0"/>
            </a:p>
          </p:txBody>
        </p:sp>
        <p:sp>
          <p:nvSpPr>
            <p:cNvPr id="62" name="圓角矩形 61"/>
            <p:cNvSpPr>
              <a:spLocks noChangeAspect="1"/>
            </p:cNvSpPr>
            <p:nvPr/>
          </p:nvSpPr>
          <p:spPr>
            <a:xfrm>
              <a:off x="7137370" y="222467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  <p:graphicFrame>
        <p:nvGraphicFramePr>
          <p:cNvPr id="63" name="表格 6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32890878"/>
              </p:ext>
            </p:extLst>
          </p:nvPr>
        </p:nvGraphicFramePr>
        <p:xfrm>
          <a:off x="1691680" y="4293096"/>
          <a:ext cx="1370937" cy="13396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6979">
                  <a:extLst>
                    <a:ext uri="{9D8B030D-6E8A-4147-A177-3AD203B41FA5}">
                      <a16:colId xmlns:a16="http://schemas.microsoft.com/office/drawing/2014/main" val="3899378306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3608447993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670551529"/>
                    </a:ext>
                  </a:extLst>
                </a:gridCol>
              </a:tblGrid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126808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96070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933478"/>
                  </a:ext>
                </a:extLst>
              </a:tr>
            </a:tbl>
          </a:graphicData>
        </a:graphic>
      </p:graphicFrame>
      <p:grpSp>
        <p:nvGrpSpPr>
          <p:cNvPr id="218" name="群組 217"/>
          <p:cNvGrpSpPr/>
          <p:nvPr/>
        </p:nvGrpSpPr>
        <p:grpSpPr>
          <a:xfrm>
            <a:off x="1763686" y="4356457"/>
            <a:ext cx="1235817" cy="1212970"/>
            <a:chOff x="1763686" y="4356457"/>
            <a:chExt cx="1235817" cy="1212970"/>
          </a:xfrm>
        </p:grpSpPr>
        <p:sp>
          <p:nvSpPr>
            <p:cNvPr id="64" name="圓角矩形 63"/>
            <p:cNvSpPr>
              <a:spLocks noChangeAspect="1"/>
            </p:cNvSpPr>
            <p:nvPr/>
          </p:nvSpPr>
          <p:spPr>
            <a:xfrm>
              <a:off x="2671867" y="523784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65" name="圓角矩形 64"/>
            <p:cNvSpPr>
              <a:spLocks noChangeAspect="1"/>
            </p:cNvSpPr>
            <p:nvPr/>
          </p:nvSpPr>
          <p:spPr>
            <a:xfrm>
              <a:off x="2213330" y="523784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8</a:t>
              </a:r>
              <a:endParaRPr lang="zh-TW" altLang="en-US" sz="2400" dirty="0"/>
            </a:p>
          </p:txBody>
        </p:sp>
        <p:sp>
          <p:nvSpPr>
            <p:cNvPr id="66" name="圓角矩形 65"/>
            <p:cNvSpPr>
              <a:spLocks noChangeAspect="1"/>
            </p:cNvSpPr>
            <p:nvPr/>
          </p:nvSpPr>
          <p:spPr>
            <a:xfrm>
              <a:off x="2213330" y="435645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67" name="圓角矩形 66"/>
            <p:cNvSpPr>
              <a:spLocks noChangeAspect="1"/>
            </p:cNvSpPr>
            <p:nvPr/>
          </p:nvSpPr>
          <p:spPr>
            <a:xfrm>
              <a:off x="1763686" y="5241791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68" name="圓角矩形 67"/>
            <p:cNvSpPr>
              <a:spLocks noChangeAspect="1"/>
            </p:cNvSpPr>
            <p:nvPr/>
          </p:nvSpPr>
          <p:spPr>
            <a:xfrm>
              <a:off x="1763686" y="479912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69" name="圓角矩形 68"/>
            <p:cNvSpPr>
              <a:spLocks noChangeAspect="1"/>
            </p:cNvSpPr>
            <p:nvPr/>
          </p:nvSpPr>
          <p:spPr>
            <a:xfrm>
              <a:off x="1763686" y="435645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7</a:t>
              </a:r>
              <a:endParaRPr lang="zh-TW" altLang="en-US" sz="2400" dirty="0"/>
            </a:p>
          </p:txBody>
        </p:sp>
        <p:sp>
          <p:nvSpPr>
            <p:cNvPr id="70" name="圓角矩形 69"/>
            <p:cNvSpPr>
              <a:spLocks noChangeAspect="1"/>
            </p:cNvSpPr>
            <p:nvPr/>
          </p:nvSpPr>
          <p:spPr>
            <a:xfrm>
              <a:off x="2213330" y="479912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6</a:t>
              </a:r>
              <a:endParaRPr lang="zh-TW" altLang="en-US" sz="2400" dirty="0"/>
            </a:p>
          </p:txBody>
        </p:sp>
        <p:sp>
          <p:nvSpPr>
            <p:cNvPr id="71" name="圓角矩形 70"/>
            <p:cNvSpPr>
              <a:spLocks noChangeAspect="1"/>
            </p:cNvSpPr>
            <p:nvPr/>
          </p:nvSpPr>
          <p:spPr>
            <a:xfrm>
              <a:off x="2660784" y="4795378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  <p:graphicFrame>
        <p:nvGraphicFramePr>
          <p:cNvPr id="72" name="表格 7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46455216"/>
              </p:ext>
            </p:extLst>
          </p:nvPr>
        </p:nvGraphicFramePr>
        <p:xfrm>
          <a:off x="255292" y="4293096"/>
          <a:ext cx="1370937" cy="13396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6979">
                  <a:extLst>
                    <a:ext uri="{9D8B030D-6E8A-4147-A177-3AD203B41FA5}">
                      <a16:colId xmlns:a16="http://schemas.microsoft.com/office/drawing/2014/main" val="3899378306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3608447993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670551529"/>
                    </a:ext>
                  </a:extLst>
                </a:gridCol>
              </a:tblGrid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126808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96070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933478"/>
                  </a:ext>
                </a:extLst>
              </a:tr>
            </a:tbl>
          </a:graphicData>
        </a:graphic>
      </p:graphicFrame>
      <p:grpSp>
        <p:nvGrpSpPr>
          <p:cNvPr id="217" name="群組 216"/>
          <p:cNvGrpSpPr/>
          <p:nvPr/>
        </p:nvGrpSpPr>
        <p:grpSpPr>
          <a:xfrm>
            <a:off x="327298" y="4356457"/>
            <a:ext cx="1235817" cy="1212970"/>
            <a:chOff x="327298" y="4356457"/>
            <a:chExt cx="1235817" cy="1212970"/>
          </a:xfrm>
        </p:grpSpPr>
        <p:sp>
          <p:nvSpPr>
            <p:cNvPr id="73" name="圓角矩形 72"/>
            <p:cNvSpPr>
              <a:spLocks noChangeAspect="1"/>
            </p:cNvSpPr>
            <p:nvPr/>
          </p:nvSpPr>
          <p:spPr>
            <a:xfrm>
              <a:off x="1235479" y="479912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74" name="圓角矩形 73"/>
            <p:cNvSpPr>
              <a:spLocks noChangeAspect="1"/>
            </p:cNvSpPr>
            <p:nvPr/>
          </p:nvSpPr>
          <p:spPr>
            <a:xfrm>
              <a:off x="776942" y="523784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8</a:t>
              </a:r>
              <a:endParaRPr lang="zh-TW" altLang="en-US" sz="2400" dirty="0"/>
            </a:p>
          </p:txBody>
        </p:sp>
        <p:sp>
          <p:nvSpPr>
            <p:cNvPr id="75" name="圓角矩形 74"/>
            <p:cNvSpPr>
              <a:spLocks noChangeAspect="1"/>
            </p:cNvSpPr>
            <p:nvPr/>
          </p:nvSpPr>
          <p:spPr>
            <a:xfrm>
              <a:off x="776942" y="435645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76" name="圓角矩形 75"/>
            <p:cNvSpPr>
              <a:spLocks noChangeAspect="1"/>
            </p:cNvSpPr>
            <p:nvPr/>
          </p:nvSpPr>
          <p:spPr>
            <a:xfrm>
              <a:off x="327298" y="5241791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7" name="圓角矩形 76"/>
            <p:cNvSpPr>
              <a:spLocks noChangeAspect="1"/>
            </p:cNvSpPr>
            <p:nvPr/>
          </p:nvSpPr>
          <p:spPr>
            <a:xfrm>
              <a:off x="327298" y="479912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78" name="圓角矩形 77"/>
            <p:cNvSpPr>
              <a:spLocks noChangeAspect="1"/>
            </p:cNvSpPr>
            <p:nvPr/>
          </p:nvSpPr>
          <p:spPr>
            <a:xfrm>
              <a:off x="327298" y="435645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7</a:t>
              </a:r>
              <a:endParaRPr lang="zh-TW" altLang="en-US" sz="2400" dirty="0"/>
            </a:p>
          </p:txBody>
        </p:sp>
        <p:sp>
          <p:nvSpPr>
            <p:cNvPr id="79" name="圓角矩形 78"/>
            <p:cNvSpPr>
              <a:spLocks noChangeAspect="1"/>
            </p:cNvSpPr>
            <p:nvPr/>
          </p:nvSpPr>
          <p:spPr>
            <a:xfrm>
              <a:off x="776942" y="479912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6</a:t>
              </a:r>
              <a:endParaRPr lang="zh-TW" altLang="en-US" sz="2400" dirty="0"/>
            </a:p>
          </p:txBody>
        </p:sp>
        <p:sp>
          <p:nvSpPr>
            <p:cNvPr id="80" name="圓角矩形 79"/>
            <p:cNvSpPr>
              <a:spLocks noChangeAspect="1"/>
            </p:cNvSpPr>
            <p:nvPr/>
          </p:nvSpPr>
          <p:spPr>
            <a:xfrm>
              <a:off x="1235479" y="435645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  <p:graphicFrame>
        <p:nvGraphicFramePr>
          <p:cNvPr id="81" name="表格 8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81644611"/>
              </p:ext>
            </p:extLst>
          </p:nvPr>
        </p:nvGraphicFramePr>
        <p:xfrm>
          <a:off x="3127264" y="4293096"/>
          <a:ext cx="1370937" cy="13396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6979">
                  <a:extLst>
                    <a:ext uri="{9D8B030D-6E8A-4147-A177-3AD203B41FA5}">
                      <a16:colId xmlns:a16="http://schemas.microsoft.com/office/drawing/2014/main" val="3899378306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3608447993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670551529"/>
                    </a:ext>
                  </a:extLst>
                </a:gridCol>
              </a:tblGrid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126808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96070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933478"/>
                  </a:ext>
                </a:extLst>
              </a:tr>
            </a:tbl>
          </a:graphicData>
        </a:graphic>
      </p:graphicFrame>
      <p:grpSp>
        <p:nvGrpSpPr>
          <p:cNvPr id="219" name="群組 218"/>
          <p:cNvGrpSpPr/>
          <p:nvPr/>
        </p:nvGrpSpPr>
        <p:grpSpPr>
          <a:xfrm>
            <a:off x="3199270" y="4356457"/>
            <a:ext cx="1235817" cy="1212970"/>
            <a:chOff x="3199270" y="4356457"/>
            <a:chExt cx="1235817" cy="1212970"/>
          </a:xfrm>
        </p:grpSpPr>
        <p:sp>
          <p:nvSpPr>
            <p:cNvPr id="82" name="圓角矩形 81"/>
            <p:cNvSpPr>
              <a:spLocks noChangeAspect="1"/>
            </p:cNvSpPr>
            <p:nvPr/>
          </p:nvSpPr>
          <p:spPr>
            <a:xfrm>
              <a:off x="4107451" y="523784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83" name="圓角矩形 82"/>
            <p:cNvSpPr>
              <a:spLocks noChangeAspect="1"/>
            </p:cNvSpPr>
            <p:nvPr/>
          </p:nvSpPr>
          <p:spPr>
            <a:xfrm>
              <a:off x="3648914" y="523784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8</a:t>
              </a:r>
              <a:endParaRPr lang="zh-TW" altLang="en-US" sz="2400" dirty="0"/>
            </a:p>
          </p:txBody>
        </p:sp>
        <p:sp>
          <p:nvSpPr>
            <p:cNvPr id="84" name="圓角矩形 83"/>
            <p:cNvSpPr>
              <a:spLocks noChangeAspect="1"/>
            </p:cNvSpPr>
            <p:nvPr/>
          </p:nvSpPr>
          <p:spPr>
            <a:xfrm>
              <a:off x="3648914" y="435645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85" name="圓角矩形 84"/>
            <p:cNvSpPr>
              <a:spLocks noChangeAspect="1"/>
            </p:cNvSpPr>
            <p:nvPr/>
          </p:nvSpPr>
          <p:spPr>
            <a:xfrm>
              <a:off x="3199270" y="5241791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86" name="圓角矩形 85"/>
            <p:cNvSpPr>
              <a:spLocks noChangeAspect="1"/>
            </p:cNvSpPr>
            <p:nvPr/>
          </p:nvSpPr>
          <p:spPr>
            <a:xfrm>
              <a:off x="3199270" y="479912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87" name="圓角矩形 86"/>
            <p:cNvSpPr>
              <a:spLocks noChangeAspect="1"/>
            </p:cNvSpPr>
            <p:nvPr/>
          </p:nvSpPr>
          <p:spPr>
            <a:xfrm>
              <a:off x="3199270" y="435645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7</a:t>
              </a:r>
              <a:endParaRPr lang="zh-TW" altLang="en-US" sz="2400" dirty="0"/>
            </a:p>
          </p:txBody>
        </p:sp>
        <p:sp>
          <p:nvSpPr>
            <p:cNvPr id="88" name="圓角矩形 87"/>
            <p:cNvSpPr>
              <a:spLocks noChangeAspect="1"/>
            </p:cNvSpPr>
            <p:nvPr/>
          </p:nvSpPr>
          <p:spPr>
            <a:xfrm>
              <a:off x="4107451" y="4795378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6</a:t>
              </a:r>
              <a:endParaRPr lang="zh-TW" altLang="en-US" sz="2400" dirty="0"/>
            </a:p>
          </p:txBody>
        </p:sp>
        <p:sp>
          <p:nvSpPr>
            <p:cNvPr id="89" name="圓角矩形 88"/>
            <p:cNvSpPr>
              <a:spLocks noChangeAspect="1"/>
            </p:cNvSpPr>
            <p:nvPr/>
          </p:nvSpPr>
          <p:spPr>
            <a:xfrm>
              <a:off x="4107451" y="435645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  <p:graphicFrame>
        <p:nvGraphicFramePr>
          <p:cNvPr id="90" name="表格 8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40878368"/>
              </p:ext>
            </p:extLst>
          </p:nvPr>
        </p:nvGraphicFramePr>
        <p:xfrm>
          <a:off x="6157183" y="4297173"/>
          <a:ext cx="1370937" cy="13396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6979">
                  <a:extLst>
                    <a:ext uri="{9D8B030D-6E8A-4147-A177-3AD203B41FA5}">
                      <a16:colId xmlns:a16="http://schemas.microsoft.com/office/drawing/2014/main" val="3899378306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3608447993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670551529"/>
                    </a:ext>
                  </a:extLst>
                </a:gridCol>
              </a:tblGrid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126808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96070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933478"/>
                  </a:ext>
                </a:extLst>
              </a:tr>
            </a:tbl>
          </a:graphicData>
        </a:graphic>
      </p:graphicFrame>
      <p:grpSp>
        <p:nvGrpSpPr>
          <p:cNvPr id="221" name="群組 220"/>
          <p:cNvGrpSpPr/>
          <p:nvPr/>
        </p:nvGrpSpPr>
        <p:grpSpPr>
          <a:xfrm>
            <a:off x="6229189" y="4360534"/>
            <a:ext cx="1235817" cy="1212970"/>
            <a:chOff x="6229189" y="4360534"/>
            <a:chExt cx="1235817" cy="1212970"/>
          </a:xfrm>
        </p:grpSpPr>
        <p:sp>
          <p:nvSpPr>
            <p:cNvPr id="91" name="圓角矩形 90"/>
            <p:cNvSpPr>
              <a:spLocks noChangeAspect="1"/>
            </p:cNvSpPr>
            <p:nvPr/>
          </p:nvSpPr>
          <p:spPr>
            <a:xfrm>
              <a:off x="7136487" y="4803201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92" name="圓角矩形 91"/>
            <p:cNvSpPr>
              <a:spLocks noChangeAspect="1"/>
            </p:cNvSpPr>
            <p:nvPr/>
          </p:nvSpPr>
          <p:spPr>
            <a:xfrm>
              <a:off x="7136487" y="5241921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8</a:t>
              </a:r>
              <a:endParaRPr lang="zh-TW" altLang="en-US" sz="2400" dirty="0"/>
            </a:p>
          </p:txBody>
        </p:sp>
        <p:sp>
          <p:nvSpPr>
            <p:cNvPr id="93" name="圓角矩形 92"/>
            <p:cNvSpPr>
              <a:spLocks noChangeAspect="1"/>
            </p:cNvSpPr>
            <p:nvPr/>
          </p:nvSpPr>
          <p:spPr>
            <a:xfrm>
              <a:off x="6678833" y="436053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94" name="圓角矩形 93"/>
            <p:cNvSpPr>
              <a:spLocks noChangeAspect="1"/>
            </p:cNvSpPr>
            <p:nvPr/>
          </p:nvSpPr>
          <p:spPr>
            <a:xfrm>
              <a:off x="6229189" y="5245868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95" name="圓角矩形 94"/>
            <p:cNvSpPr>
              <a:spLocks noChangeAspect="1"/>
            </p:cNvSpPr>
            <p:nvPr/>
          </p:nvSpPr>
          <p:spPr>
            <a:xfrm>
              <a:off x="6229189" y="4803201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96" name="圓角矩形 95"/>
            <p:cNvSpPr>
              <a:spLocks noChangeAspect="1"/>
            </p:cNvSpPr>
            <p:nvPr/>
          </p:nvSpPr>
          <p:spPr>
            <a:xfrm>
              <a:off x="6229189" y="436053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7</a:t>
              </a:r>
              <a:endParaRPr lang="zh-TW" altLang="en-US" sz="2400" dirty="0"/>
            </a:p>
          </p:txBody>
        </p:sp>
        <p:sp>
          <p:nvSpPr>
            <p:cNvPr id="97" name="圓角矩形 96"/>
            <p:cNvSpPr>
              <a:spLocks noChangeAspect="1"/>
            </p:cNvSpPr>
            <p:nvPr/>
          </p:nvSpPr>
          <p:spPr>
            <a:xfrm>
              <a:off x="6678833" y="5245868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6</a:t>
              </a:r>
              <a:endParaRPr lang="zh-TW" altLang="en-US" sz="2400" dirty="0"/>
            </a:p>
          </p:txBody>
        </p:sp>
        <p:sp>
          <p:nvSpPr>
            <p:cNvPr id="98" name="圓角矩形 97"/>
            <p:cNvSpPr>
              <a:spLocks noChangeAspect="1"/>
            </p:cNvSpPr>
            <p:nvPr/>
          </p:nvSpPr>
          <p:spPr>
            <a:xfrm>
              <a:off x="7137370" y="436053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  <p:graphicFrame>
        <p:nvGraphicFramePr>
          <p:cNvPr id="99" name="表格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03943173"/>
              </p:ext>
            </p:extLst>
          </p:nvPr>
        </p:nvGraphicFramePr>
        <p:xfrm>
          <a:off x="4720225" y="4297736"/>
          <a:ext cx="1370937" cy="13396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6979">
                  <a:extLst>
                    <a:ext uri="{9D8B030D-6E8A-4147-A177-3AD203B41FA5}">
                      <a16:colId xmlns:a16="http://schemas.microsoft.com/office/drawing/2014/main" val="3899378306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3608447993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670551529"/>
                    </a:ext>
                  </a:extLst>
                </a:gridCol>
              </a:tblGrid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126808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96070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933478"/>
                  </a:ext>
                </a:extLst>
              </a:tr>
            </a:tbl>
          </a:graphicData>
        </a:graphic>
      </p:graphicFrame>
      <p:grpSp>
        <p:nvGrpSpPr>
          <p:cNvPr id="220" name="群組 219"/>
          <p:cNvGrpSpPr/>
          <p:nvPr/>
        </p:nvGrpSpPr>
        <p:grpSpPr>
          <a:xfrm>
            <a:off x="4792231" y="4361097"/>
            <a:ext cx="1235817" cy="1214042"/>
            <a:chOff x="4792231" y="4361097"/>
            <a:chExt cx="1235817" cy="1214042"/>
          </a:xfrm>
        </p:grpSpPr>
        <p:sp>
          <p:nvSpPr>
            <p:cNvPr id="100" name="圓角矩形 99"/>
            <p:cNvSpPr>
              <a:spLocks noChangeAspect="1"/>
            </p:cNvSpPr>
            <p:nvPr/>
          </p:nvSpPr>
          <p:spPr>
            <a:xfrm>
              <a:off x="5699529" y="480376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101" name="圓角矩形 100"/>
            <p:cNvSpPr>
              <a:spLocks noChangeAspect="1"/>
            </p:cNvSpPr>
            <p:nvPr/>
          </p:nvSpPr>
          <p:spPr>
            <a:xfrm>
              <a:off x="5699529" y="524248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8</a:t>
              </a:r>
              <a:endParaRPr lang="zh-TW" altLang="en-US" sz="2400" dirty="0"/>
            </a:p>
          </p:txBody>
        </p:sp>
        <p:sp>
          <p:nvSpPr>
            <p:cNvPr id="102" name="圓角矩形 101"/>
            <p:cNvSpPr>
              <a:spLocks noChangeAspect="1"/>
            </p:cNvSpPr>
            <p:nvPr/>
          </p:nvSpPr>
          <p:spPr>
            <a:xfrm>
              <a:off x="5241875" y="436109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103" name="圓角矩形 102"/>
            <p:cNvSpPr>
              <a:spLocks noChangeAspect="1"/>
            </p:cNvSpPr>
            <p:nvPr/>
          </p:nvSpPr>
          <p:spPr>
            <a:xfrm>
              <a:off x="5241875" y="5247503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04" name="圓角矩形 103"/>
            <p:cNvSpPr>
              <a:spLocks noChangeAspect="1"/>
            </p:cNvSpPr>
            <p:nvPr/>
          </p:nvSpPr>
          <p:spPr>
            <a:xfrm>
              <a:off x="4792231" y="480376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105" name="圓角矩形 104"/>
            <p:cNvSpPr>
              <a:spLocks noChangeAspect="1"/>
            </p:cNvSpPr>
            <p:nvPr/>
          </p:nvSpPr>
          <p:spPr>
            <a:xfrm>
              <a:off x="4792231" y="436109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7</a:t>
              </a:r>
              <a:endParaRPr lang="zh-TW" altLang="en-US" sz="2400" dirty="0"/>
            </a:p>
          </p:txBody>
        </p:sp>
        <p:sp>
          <p:nvSpPr>
            <p:cNvPr id="106" name="圓角矩形 105"/>
            <p:cNvSpPr>
              <a:spLocks noChangeAspect="1"/>
            </p:cNvSpPr>
            <p:nvPr/>
          </p:nvSpPr>
          <p:spPr>
            <a:xfrm>
              <a:off x="5241875" y="480376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6</a:t>
              </a:r>
              <a:endParaRPr lang="zh-TW" altLang="en-US" sz="2400" dirty="0"/>
            </a:p>
          </p:txBody>
        </p:sp>
        <p:sp>
          <p:nvSpPr>
            <p:cNvPr id="107" name="圓角矩形 106"/>
            <p:cNvSpPr>
              <a:spLocks noChangeAspect="1"/>
            </p:cNvSpPr>
            <p:nvPr/>
          </p:nvSpPr>
          <p:spPr>
            <a:xfrm>
              <a:off x="5700412" y="4361097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  <p:graphicFrame>
        <p:nvGraphicFramePr>
          <p:cNvPr id="108" name="表格 10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67891456"/>
              </p:ext>
            </p:extLst>
          </p:nvPr>
        </p:nvGraphicFramePr>
        <p:xfrm>
          <a:off x="7593551" y="4297173"/>
          <a:ext cx="1370937" cy="13396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6979">
                  <a:extLst>
                    <a:ext uri="{9D8B030D-6E8A-4147-A177-3AD203B41FA5}">
                      <a16:colId xmlns:a16="http://schemas.microsoft.com/office/drawing/2014/main" val="3899378306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3608447993"/>
                    </a:ext>
                  </a:extLst>
                </a:gridCol>
                <a:gridCol w="456979">
                  <a:extLst>
                    <a:ext uri="{9D8B030D-6E8A-4147-A177-3AD203B41FA5}">
                      <a16:colId xmlns:a16="http://schemas.microsoft.com/office/drawing/2014/main" val="670551529"/>
                    </a:ext>
                  </a:extLst>
                </a:gridCol>
              </a:tblGrid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126808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96070"/>
                  </a:ext>
                </a:extLst>
              </a:tr>
              <a:tr h="446564"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 marL="53163" marR="53163" marT="26581" marB="26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933478"/>
                  </a:ext>
                </a:extLst>
              </a:tr>
            </a:tbl>
          </a:graphicData>
        </a:graphic>
      </p:graphicFrame>
      <p:grpSp>
        <p:nvGrpSpPr>
          <p:cNvPr id="222" name="群組 221"/>
          <p:cNvGrpSpPr/>
          <p:nvPr/>
        </p:nvGrpSpPr>
        <p:grpSpPr>
          <a:xfrm>
            <a:off x="7665557" y="4360534"/>
            <a:ext cx="1235817" cy="1212970"/>
            <a:chOff x="7665557" y="4360534"/>
            <a:chExt cx="1235817" cy="1212970"/>
          </a:xfrm>
        </p:grpSpPr>
        <p:sp>
          <p:nvSpPr>
            <p:cNvPr id="109" name="圓角矩形 108"/>
            <p:cNvSpPr>
              <a:spLocks noChangeAspect="1"/>
            </p:cNvSpPr>
            <p:nvPr/>
          </p:nvSpPr>
          <p:spPr>
            <a:xfrm>
              <a:off x="8572855" y="4803201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5</a:t>
              </a:r>
              <a:endParaRPr lang="zh-TW" altLang="en-US" sz="2400" dirty="0"/>
            </a:p>
          </p:txBody>
        </p:sp>
        <p:sp>
          <p:nvSpPr>
            <p:cNvPr id="110" name="圓角矩形 109"/>
            <p:cNvSpPr>
              <a:spLocks noChangeAspect="1"/>
            </p:cNvSpPr>
            <p:nvPr/>
          </p:nvSpPr>
          <p:spPr>
            <a:xfrm>
              <a:off x="8115201" y="5241921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8</a:t>
              </a:r>
              <a:endParaRPr lang="zh-TW" altLang="en-US" sz="2400" dirty="0"/>
            </a:p>
          </p:txBody>
        </p:sp>
        <p:sp>
          <p:nvSpPr>
            <p:cNvPr id="111" name="圓角矩形 110"/>
            <p:cNvSpPr>
              <a:spLocks noChangeAspect="1"/>
            </p:cNvSpPr>
            <p:nvPr/>
          </p:nvSpPr>
          <p:spPr>
            <a:xfrm>
              <a:off x="8115201" y="436053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112" name="圓角矩形 111"/>
            <p:cNvSpPr>
              <a:spLocks noChangeAspect="1"/>
            </p:cNvSpPr>
            <p:nvPr/>
          </p:nvSpPr>
          <p:spPr>
            <a:xfrm>
              <a:off x="7665557" y="5245868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13" name="圓角矩形 112"/>
            <p:cNvSpPr>
              <a:spLocks noChangeAspect="1"/>
            </p:cNvSpPr>
            <p:nvPr/>
          </p:nvSpPr>
          <p:spPr>
            <a:xfrm>
              <a:off x="7665557" y="4803201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4</a:t>
              </a:r>
              <a:endParaRPr lang="zh-TW" altLang="en-US" sz="2400" dirty="0"/>
            </a:p>
          </p:txBody>
        </p:sp>
        <p:sp>
          <p:nvSpPr>
            <p:cNvPr id="114" name="圓角矩形 113"/>
            <p:cNvSpPr>
              <a:spLocks noChangeAspect="1"/>
            </p:cNvSpPr>
            <p:nvPr/>
          </p:nvSpPr>
          <p:spPr>
            <a:xfrm>
              <a:off x="7665557" y="436053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7</a:t>
              </a:r>
              <a:endParaRPr lang="zh-TW" altLang="en-US" sz="2400" dirty="0"/>
            </a:p>
          </p:txBody>
        </p:sp>
        <p:sp>
          <p:nvSpPr>
            <p:cNvPr id="115" name="圓角矩形 114"/>
            <p:cNvSpPr>
              <a:spLocks noChangeAspect="1"/>
            </p:cNvSpPr>
            <p:nvPr/>
          </p:nvSpPr>
          <p:spPr>
            <a:xfrm>
              <a:off x="8115201" y="4803201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6</a:t>
              </a:r>
              <a:endParaRPr lang="zh-TW" altLang="en-US" sz="2400" dirty="0"/>
            </a:p>
          </p:txBody>
        </p:sp>
        <p:sp>
          <p:nvSpPr>
            <p:cNvPr id="116" name="圓角矩形 115"/>
            <p:cNvSpPr>
              <a:spLocks noChangeAspect="1"/>
            </p:cNvSpPr>
            <p:nvPr/>
          </p:nvSpPr>
          <p:spPr>
            <a:xfrm>
              <a:off x="8573738" y="4360534"/>
              <a:ext cx="327636" cy="327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</p:grpSp>
      <p:grpSp>
        <p:nvGrpSpPr>
          <p:cNvPr id="207" name="群組 206"/>
          <p:cNvGrpSpPr/>
          <p:nvPr/>
        </p:nvGrpSpPr>
        <p:grpSpPr>
          <a:xfrm>
            <a:off x="2377148" y="1456324"/>
            <a:ext cx="2160240" cy="704992"/>
            <a:chOff x="2377148" y="1456324"/>
            <a:chExt cx="2160240" cy="704992"/>
          </a:xfrm>
        </p:grpSpPr>
        <p:cxnSp>
          <p:nvCxnSpPr>
            <p:cNvPr id="122" name="直線單箭頭接點 121"/>
            <p:cNvCxnSpPr>
              <a:stCxn id="19" idx="2"/>
              <a:endCxn id="45" idx="0"/>
            </p:cNvCxnSpPr>
            <p:nvPr/>
          </p:nvCxnSpPr>
          <p:spPr>
            <a:xfrm flipH="1">
              <a:off x="2377148" y="1456324"/>
              <a:ext cx="2160240" cy="70499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字方塊 197"/>
            <p:cNvSpPr txBox="1"/>
            <p:nvPr/>
          </p:nvSpPr>
          <p:spPr>
            <a:xfrm>
              <a:off x="3197516" y="1456324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6"/>
                  </a:solidFill>
                  <a:latin typeface="Goudy Old Style" panose="02020502050305020303" pitchFamily="18" charset="0"/>
                  <a:cs typeface="Calibri" panose="020F0502020204030204" pitchFamily="34" charset="0"/>
                </a:rPr>
                <a:t>Up</a:t>
              </a:r>
              <a:endParaRPr lang="zh-TW" altLang="en-US" b="1" dirty="0">
                <a:solidFill>
                  <a:schemeClr val="accent6"/>
                </a:solidFill>
                <a:latin typeface="Goudy Old Style" panose="02020502050305020303" pitchFamily="18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8" name="群組 207"/>
          <p:cNvGrpSpPr/>
          <p:nvPr/>
        </p:nvGrpSpPr>
        <p:grpSpPr>
          <a:xfrm>
            <a:off x="4537388" y="1456324"/>
            <a:ext cx="2305263" cy="704992"/>
            <a:chOff x="4537388" y="1456324"/>
            <a:chExt cx="2305263" cy="704992"/>
          </a:xfrm>
        </p:grpSpPr>
        <p:cxnSp>
          <p:nvCxnSpPr>
            <p:cNvPr id="125" name="直線單箭頭接點 124"/>
            <p:cNvCxnSpPr>
              <a:stCxn id="19" idx="2"/>
              <a:endCxn id="54" idx="0"/>
            </p:cNvCxnSpPr>
            <p:nvPr/>
          </p:nvCxnSpPr>
          <p:spPr>
            <a:xfrm>
              <a:off x="4537388" y="1456324"/>
              <a:ext cx="2305263" cy="70499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文字方塊 198"/>
            <p:cNvSpPr txBox="1"/>
            <p:nvPr/>
          </p:nvSpPr>
          <p:spPr>
            <a:xfrm>
              <a:off x="5375089" y="1456324"/>
              <a:ext cx="558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6"/>
                  </a:solidFill>
                  <a:latin typeface="Goudy Old Style" panose="02020502050305020303" pitchFamily="18" charset="0"/>
                  <a:cs typeface="Calibri" panose="020F0502020204030204" pitchFamily="34" charset="0"/>
                </a:rPr>
                <a:t>Left</a:t>
              </a:r>
              <a:endParaRPr lang="zh-TW" altLang="en-US" b="1" dirty="0">
                <a:solidFill>
                  <a:schemeClr val="accent6"/>
                </a:solidFill>
                <a:latin typeface="Goudy Old Style" panose="02020502050305020303" pitchFamily="18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3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287488" y="4114800"/>
            <a:ext cx="4516760" cy="304800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Review: Tree Search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 search strategy is defined by picking</a:t>
            </a:r>
            <a:br>
              <a:rPr lang="en-US" altLang="zh-TW" dirty="0"/>
            </a:br>
            <a:r>
              <a:rPr lang="en-US" altLang="zh-TW" dirty="0"/>
              <a:t>the </a:t>
            </a:r>
            <a:r>
              <a:rPr lang="en-US" altLang="zh-TW" dirty="0">
                <a:solidFill>
                  <a:schemeClr val="accent6"/>
                </a:solidFill>
              </a:rPr>
              <a:t>order of node expansion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828109" y="1845734"/>
            <a:ext cx="7543800" cy="2819400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2000" bIns="7200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function</a:t>
            </a:r>
            <a:r>
              <a:rPr lang="en-US" altLang="zh-TW" sz="1900" dirty="0">
                <a:latin typeface="Times New Roman" panose="02020603050405020304" pitchFamily="18" charset="0"/>
              </a:rPr>
              <a:t> </a:t>
            </a:r>
            <a:r>
              <a:rPr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Tree-Search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problem, fringe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return</a:t>
            </a:r>
            <a:r>
              <a:rPr lang="en-US" altLang="zh-TW" sz="1900" dirty="0">
                <a:latin typeface="Times New Roman" panose="02020603050405020304" pitchFamily="18" charset="0"/>
              </a:rPr>
              <a:t>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 solution or failure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1900" dirty="0">
                <a:latin typeface="Times New Roman" panose="02020603050405020304" pitchFamily="18" charset="0"/>
              </a:rPr>
              <a:t>	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fringe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Symbol" panose="05050102010706020507" pitchFamily="18" charset="2"/>
              </a:rPr>
              <a:t>Insert(</a:t>
            </a:r>
            <a:r>
              <a:rPr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Make-Node(Initial-State[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problem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]), 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fringe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	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loop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if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Empty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?(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fringe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then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return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failure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node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Remove-First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fringe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if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Goal-Test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problem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]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applied to </a:t>
            </a:r>
            <a:r>
              <a:rPr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State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[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node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]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succeeds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then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return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Solution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node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fringe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Insert-All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zh-TW" sz="19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Expand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node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problem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), </a:t>
            </a:r>
            <a:r>
              <a:rPr lang="en-US" altLang="zh-TW" sz="1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fringe</a:t>
            </a:r>
            <a:r>
              <a:rPr lang="en-US" altLang="zh-TW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5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Best-first search</a:t>
            </a:r>
          </a:p>
          <a:p>
            <a:r>
              <a:rPr lang="en-US" altLang="zh-TW" dirty="0"/>
              <a:t>Greedy best-first search</a:t>
            </a:r>
          </a:p>
          <a:p>
            <a:r>
              <a:rPr lang="en-US" altLang="zh-TW" dirty="0"/>
              <a:t>A</a:t>
            </a:r>
            <a:r>
              <a:rPr lang="en-US" altLang="zh-TW" baseline="30000" dirty="0"/>
              <a:t>*</a:t>
            </a:r>
            <a:r>
              <a:rPr lang="en-US" altLang="zh-TW" dirty="0"/>
              <a:t> search</a:t>
            </a:r>
          </a:p>
          <a:p>
            <a:r>
              <a:rPr lang="en-US" altLang="zh-TW" dirty="0"/>
              <a:t>Heuristics</a:t>
            </a:r>
          </a:p>
        </p:txBody>
      </p:sp>
    </p:spTree>
    <p:extLst>
      <p:ext uri="{BB962C8B-B14F-4D97-AF65-F5344CB8AC3E}">
        <p14:creationId xmlns:p14="http://schemas.microsoft.com/office/powerpoint/2010/main" val="182070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Best-First Search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Idea: use an </a:t>
            </a:r>
            <a:r>
              <a:rPr lang="en-US" altLang="zh-TW" dirty="0">
                <a:solidFill>
                  <a:schemeClr val="accent6"/>
                </a:solidFill>
              </a:rPr>
              <a:t>evaluation function </a:t>
            </a:r>
            <a:r>
              <a:rPr lang="en-US" altLang="zh-TW" i="1" dirty="0">
                <a:latin typeface="+mj-lt"/>
              </a:rPr>
              <a:t>f</a:t>
            </a:r>
            <a:r>
              <a:rPr lang="en-US" altLang="zh-TW" dirty="0"/>
              <a:t>(</a:t>
            </a:r>
            <a:r>
              <a:rPr lang="en-US" altLang="zh-TW" i="1" dirty="0">
                <a:latin typeface="+mj-lt"/>
              </a:rPr>
              <a:t>n</a:t>
            </a:r>
            <a:r>
              <a:rPr lang="en-US" altLang="zh-TW" dirty="0"/>
              <a:t>) for each node</a:t>
            </a:r>
          </a:p>
          <a:p>
            <a:pPr lvl="1"/>
            <a:r>
              <a:rPr lang="en-US" altLang="zh-TW" dirty="0"/>
              <a:t>Estimate of “desirability”</a:t>
            </a:r>
          </a:p>
          <a:p>
            <a:pPr lvl="1"/>
            <a:r>
              <a:rPr lang="en-US" altLang="zh-TW" dirty="0"/>
              <a:t>Expand most desirable unexpanded node</a:t>
            </a:r>
          </a:p>
          <a:p>
            <a:pPr marL="200025" lvl="1" indent="0">
              <a:buNone/>
            </a:pPr>
            <a:r>
              <a:rPr lang="zh-TW" altLang="en-US" dirty="0"/>
              <a:t>以</a:t>
            </a:r>
            <a:r>
              <a:rPr lang="en-US" altLang="zh-TW" dirty="0"/>
              <a:t>f(n)</a:t>
            </a:r>
            <a:r>
              <a:rPr lang="zh-TW" altLang="en-US" dirty="0"/>
              <a:t>衡量此</a:t>
            </a:r>
            <a:r>
              <a:rPr lang="en-US" altLang="zh-TW" dirty="0"/>
              <a:t>state</a:t>
            </a:r>
            <a:r>
              <a:rPr lang="zh-TW" altLang="en-US" dirty="0"/>
              <a:t>是否值得被展開</a:t>
            </a:r>
            <a:endParaRPr lang="en-US" altLang="zh-TW" dirty="0"/>
          </a:p>
          <a:p>
            <a:r>
              <a:rPr lang="en-US" altLang="zh-TW" dirty="0"/>
              <a:t>Implementation:</a:t>
            </a:r>
            <a:br>
              <a:rPr lang="en-US" altLang="zh-TW" dirty="0"/>
            </a:br>
            <a:r>
              <a:rPr lang="en-US" altLang="zh-TW" dirty="0"/>
              <a:t>Order the nodes in fringe in decreasing order of desirability</a:t>
            </a:r>
          </a:p>
          <a:p>
            <a:pPr marL="200025" lvl="1" indent="0">
              <a:buNone/>
            </a:pPr>
            <a:r>
              <a:rPr lang="zh-TW" altLang="en-US" dirty="0"/>
              <a:t>用一</a:t>
            </a:r>
            <a:r>
              <a:rPr lang="en-US" altLang="zh-TW" dirty="0"/>
              <a:t>fringe</a:t>
            </a:r>
            <a:r>
              <a:rPr lang="zh-TW" altLang="en-US" dirty="0"/>
              <a:t>每次取出最值得被展開的</a:t>
            </a:r>
            <a:r>
              <a:rPr lang="en-US" altLang="zh-TW" dirty="0"/>
              <a:t>state</a:t>
            </a:r>
          </a:p>
          <a:p>
            <a:r>
              <a:rPr lang="en-US" altLang="zh-TW" dirty="0"/>
              <a:t>Special cases:</a:t>
            </a:r>
          </a:p>
          <a:p>
            <a:pPr lvl="1"/>
            <a:r>
              <a:rPr lang="en-US" altLang="zh-TW" dirty="0"/>
              <a:t>greedy best-first search(</a:t>
            </a:r>
            <a:r>
              <a:rPr lang="zh-TW" altLang="en-US" dirty="0"/>
              <a:t>不考慮目前成本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baseline="30000" dirty="0"/>
              <a:t>*</a:t>
            </a:r>
            <a:r>
              <a:rPr lang="en-US" altLang="zh-TW" dirty="0"/>
              <a:t> search(</a:t>
            </a:r>
            <a:r>
              <a:rPr lang="zh-TW" altLang="en-US" dirty="0"/>
              <a:t>目前成本 </a:t>
            </a:r>
            <a:r>
              <a:rPr lang="en-US" altLang="zh-TW" dirty="0"/>
              <a:t>+ </a:t>
            </a:r>
            <a:r>
              <a:rPr lang="zh-TW" altLang="en-US" dirty="0"/>
              <a:t>未來預估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21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AB6E-8928-4AAF-B8B7-0990FCF7AFBC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Example: Romania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900720"/>
            <a:ext cx="7240989" cy="4354762"/>
          </a:xfrm>
          <a:prstGeom prst="rect">
            <a:avLst/>
          </a:prstGeom>
          <a:noFill/>
        </p:spPr>
      </p:pic>
      <p:sp>
        <p:nvSpPr>
          <p:cNvPr id="6" name="文字方塊 5"/>
          <p:cNvSpPr txBox="1"/>
          <p:nvPr/>
        </p:nvSpPr>
        <p:spPr>
          <a:xfrm>
            <a:off x="6782106" y="195253"/>
            <a:ext cx="2270493" cy="4745915"/>
          </a:xfrm>
          <a:prstGeom prst="rect">
            <a:avLst/>
          </a:prstGeo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u="sng" dirty="0">
                <a:latin typeface="+mj-lt"/>
              </a:rPr>
              <a:t>Straight-line distance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Arad	366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Bucharest	0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Craiova	160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Dobreta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	242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Eforie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	161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Fagaras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	176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Giurgiu	77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Hirsova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	151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Iasi	226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Lugoj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	244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Mehadia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	241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Neamt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	234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Oradea	380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Pitesti	100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Rimnicu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Vilcea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	193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Sibiu	253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Timisoara	329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Urziceni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	80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Vaslui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	199</a:t>
            </a:r>
          </a:p>
          <a:p>
            <a:pPr>
              <a:lnSpc>
                <a:spcPct val="90000"/>
              </a:lnSpc>
              <a:tabLst>
                <a:tab pos="2065338" algn="r"/>
              </a:tabLst>
            </a:pPr>
            <a:r>
              <a:rPr lang="en-US" altLang="zh-TW" sz="1600" dirty="0" err="1">
                <a:latin typeface="+mj-lt"/>
                <a:cs typeface="Calibri" panose="020F0502020204030204" pitchFamily="34" charset="0"/>
              </a:rPr>
              <a:t>Zerind</a:t>
            </a:r>
            <a:r>
              <a:rPr lang="en-US" altLang="zh-TW" sz="1600" dirty="0">
                <a:latin typeface="+mj-lt"/>
                <a:cs typeface="Calibri" panose="020F0502020204030204" pitchFamily="34" charset="0"/>
              </a:rPr>
              <a:t>	374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195736" y="1900720"/>
            <a:ext cx="2081917" cy="313932"/>
          </a:xfrm>
          <a:prstGeom prst="rect">
            <a:avLst/>
          </a:prstGeom>
          <a:solidFill>
            <a:srgbClr val="CCECFF">
              <a:alpha val="74902"/>
            </a:srgbClr>
          </a:solidFill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dirty="0">
                <a:latin typeface="+mj-lt"/>
              </a:rPr>
              <a:t>Cost measured in Km</a:t>
            </a:r>
            <a:endParaRPr lang="en-US" altLang="zh-TW" sz="16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" name="Text Box 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536014" y="6261832"/>
            <a:ext cx="1393578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36000" tIns="0" rIns="36000" bIns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zh-TW" dirty="0" err="1">
                <a:solidFill>
                  <a:schemeClr val="bg1"/>
                </a:solidFill>
              </a:rPr>
              <a:t>GreedyBFS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11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240989" y="6255482"/>
            <a:ext cx="577650" cy="276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lIns="36000" tIns="0" rIns="36000" bIns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chemeClr val="bg1"/>
                </a:solidFill>
              </a:rPr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378750119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跑馬燈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5012</TotalTime>
  <Words>2313</Words>
  <Application>Microsoft Office PowerPoint</Application>
  <PresentationFormat>如螢幕大小 (4:3)</PresentationFormat>
  <Paragraphs>419</Paragraphs>
  <Slides>34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5" baseType="lpstr">
      <vt:lpstr>新細明體</vt:lpstr>
      <vt:lpstr>Arial</vt:lpstr>
      <vt:lpstr>Bookman Old Style</vt:lpstr>
      <vt:lpstr>Calibri</vt:lpstr>
      <vt:lpstr>Constantia</vt:lpstr>
      <vt:lpstr>Franklin Gothic Book</vt:lpstr>
      <vt:lpstr>Goudy Old Style</vt:lpstr>
      <vt:lpstr>Times New Roman</vt:lpstr>
      <vt:lpstr>Wingdings</vt:lpstr>
      <vt:lpstr>回顧</vt:lpstr>
      <vt:lpstr>點陣圖影像</vt:lpstr>
      <vt:lpstr>Informed Search and Heuristics</vt:lpstr>
      <vt:lpstr>Review: Finding Solution by Tree Search Algorithms</vt:lpstr>
      <vt:lpstr>Tree Search Example</vt:lpstr>
      <vt:lpstr>Uninformed Search Strategies</vt:lpstr>
      <vt:lpstr>Uninformed Search Example</vt:lpstr>
      <vt:lpstr>Review: Tree Search</vt:lpstr>
      <vt:lpstr>Outline</vt:lpstr>
      <vt:lpstr>Best-First Search</vt:lpstr>
      <vt:lpstr>Example: Romania</vt:lpstr>
      <vt:lpstr>Greedy Best-First Search</vt:lpstr>
      <vt:lpstr>Greedy Best-First Search Example</vt:lpstr>
      <vt:lpstr>Properties of Greedy BFS</vt:lpstr>
      <vt:lpstr>Properties of Greedy BFS</vt:lpstr>
      <vt:lpstr>Properties of Greedy BFS</vt:lpstr>
      <vt:lpstr>Properties of Greedy BFS</vt:lpstr>
      <vt:lpstr>Properties of Greedy BFS</vt:lpstr>
      <vt:lpstr>A* search</vt:lpstr>
      <vt:lpstr>A* Search Example</vt:lpstr>
      <vt:lpstr>Admissible Heuristics</vt:lpstr>
      <vt:lpstr>Optimality of A* (Proof)</vt:lpstr>
      <vt:lpstr>Optimality of A* (Proof)</vt:lpstr>
      <vt:lpstr>BUT … Graph Search </vt:lpstr>
      <vt:lpstr>Consistent Heuristics</vt:lpstr>
      <vt:lpstr>Optimality of A*</vt:lpstr>
      <vt:lpstr>Properties of A*</vt:lpstr>
      <vt:lpstr>Properties of A*</vt:lpstr>
      <vt:lpstr>Properties of A*</vt:lpstr>
      <vt:lpstr>Properties of A*</vt:lpstr>
      <vt:lpstr>Properties of A*</vt:lpstr>
      <vt:lpstr>Admissible Heuristics for 8-Puzzle</vt:lpstr>
      <vt:lpstr>Dominance</vt:lpstr>
      <vt:lpstr>Inventing Admissible Heuristics</vt:lpstr>
      <vt:lpstr>Inventing Admissible Heuristics</vt:lpstr>
      <vt:lpstr>Inventing Admissible Heuristics</vt:lpstr>
    </vt:vector>
  </TitlesOfParts>
  <Company>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lin</dc:creator>
  <cp:lastModifiedBy>Ian Lin</cp:lastModifiedBy>
  <cp:revision>315</cp:revision>
  <dcterms:created xsi:type="dcterms:W3CDTF">2012-02-06T06:42:39Z</dcterms:created>
  <dcterms:modified xsi:type="dcterms:W3CDTF">2025-04-12T03:21:15Z</dcterms:modified>
</cp:coreProperties>
</file>