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19"/>
  </p:notesMasterIdLst>
  <p:sldIdLst>
    <p:sldId id="622" r:id="rId2"/>
    <p:sldId id="623" r:id="rId3"/>
    <p:sldId id="624" r:id="rId4"/>
    <p:sldId id="625" r:id="rId5"/>
    <p:sldId id="626" r:id="rId6"/>
    <p:sldId id="627" r:id="rId7"/>
    <p:sldId id="639" r:id="rId8"/>
    <p:sldId id="629" r:id="rId9"/>
    <p:sldId id="631" r:id="rId10"/>
    <p:sldId id="632" r:id="rId11"/>
    <p:sldId id="630" r:id="rId12"/>
    <p:sldId id="633" r:id="rId13"/>
    <p:sldId id="640" r:id="rId14"/>
    <p:sldId id="635" r:id="rId15"/>
    <p:sldId id="636" r:id="rId16"/>
    <p:sldId id="637" r:id="rId17"/>
    <p:sldId id="63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00"/>
    <a:srgbClr val="FF3399"/>
    <a:srgbClr val="FF66CC"/>
    <a:srgbClr val="FF6699"/>
    <a:srgbClr val="008000"/>
    <a:srgbClr val="CC00CC"/>
    <a:srgbClr val="663300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04" d="100"/>
          <a:sy n="104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BBCF083-6EAF-404C-BF4C-4F0A490478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958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A2C7-C9AF-4677-A5A6-CDB7DE4823F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7170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5277-865E-417C-9600-EE10F90B9B2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24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12BF-0BF6-4F92-82EE-7FC57799B31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02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25" y="274638"/>
            <a:ext cx="775017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7025" y="1600200"/>
            <a:ext cx="38100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89425" y="1600200"/>
            <a:ext cx="3811588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14 Jan 2004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CS 3243 - Blind Search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600200" cy="476250"/>
          </a:xfrm>
        </p:spPr>
        <p:txBody>
          <a:bodyPr/>
          <a:lstStyle>
            <a:lvl1pPr>
              <a:defRPr/>
            </a:lvl1pPr>
          </a:lstStyle>
          <a:p>
            <a:fld id="{E11A39CA-82F8-430F-8E3F-25B4BA6828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68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標題，兩項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25" y="274638"/>
            <a:ext cx="775017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7025" y="1600200"/>
            <a:ext cx="3810000" cy="2185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289425" y="1600200"/>
            <a:ext cx="3811588" cy="2185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3"/>
          </p:nvPr>
        </p:nvSpPr>
        <p:spPr>
          <a:xfrm>
            <a:off x="327025" y="3938588"/>
            <a:ext cx="7773988" cy="2187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600200" cy="476250"/>
          </a:xfrm>
        </p:spPr>
        <p:txBody>
          <a:bodyPr/>
          <a:lstStyle>
            <a:lvl1pPr>
              <a:defRPr/>
            </a:lvl1pPr>
          </a:lstStyle>
          <a:p>
            <a:fld id="{5639FF4E-88D1-4DAD-AFEB-3DADEEBC4B2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34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566928" indent="-182880">
              <a:buFont typeface="Wingdings" panose="05000000000000000000" pitchFamily="2" charset="2"/>
              <a:buChar char="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2814064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73016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j0299125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C65-AD5F-4E2A-9EBA-07F3F4FE2B3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8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C762-F85E-429D-9080-2AD59DC2723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0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075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F41-F984-443E-BD7C-FCF32BBF2BE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35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9D321-8C48-4F59-B2CF-3C04A9224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6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102D-1096-44E5-A9CC-FC01FBC70E1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CF1755-5B3C-4713-9338-6AB0C5FC1D1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j0299125"/>
          <p:cNvPicPr>
            <a:picLocks noChangeAspect="1" noChangeArrowheads="1"/>
          </p:cNvPicPr>
          <p:nvPr userDrawn="1"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5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476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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Local Search Algorithms and Optimization Problems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Section 4.3</a:t>
            </a:r>
          </a:p>
        </p:txBody>
      </p:sp>
    </p:spTree>
    <p:extLst>
      <p:ext uri="{BB962C8B-B14F-4D97-AF65-F5344CB8AC3E}">
        <p14:creationId xmlns:p14="http://schemas.microsoft.com/office/powerpoint/2010/main" val="7607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Drawbacks</a:t>
            </a:r>
          </a:p>
        </p:txBody>
      </p:sp>
      <p:pic>
        <p:nvPicPr>
          <p:cNvPr id="62469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8240" y="685800"/>
            <a:ext cx="3124200" cy="2874963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4563690" y="6238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ridge</a:t>
            </a:r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40406"/>
              </p:ext>
            </p:extLst>
          </p:nvPr>
        </p:nvGraphicFramePr>
        <p:xfrm>
          <a:off x="152400" y="2132856"/>
          <a:ext cx="7715250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9259102" imgH="4991533" progId="Paint.Picture">
                  <p:embed/>
                </p:oleObj>
              </mc:Choice>
              <mc:Fallback>
                <p:oleObj name="點陣圖影像" r:id="rId3" imgW="9259102" imgH="4991533" progId="Paint.Picture">
                  <p:embed/>
                  <p:pic>
                    <p:nvPicPr>
                      <p:cNvPr id="624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2856"/>
                        <a:ext cx="7715250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65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Hill-Climbing Search:</a:t>
            </a:r>
            <a:br>
              <a:rPr lang="en-US" altLang="zh-TW" dirty="0"/>
            </a:br>
            <a:r>
              <a:rPr lang="en-US" altLang="zh-TW" dirty="0"/>
              <a:t>8-Queens Problem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local minimum with </a:t>
            </a:r>
            <a:r>
              <a:rPr lang="en-US" altLang="zh-TW" i="1" dirty="0"/>
              <a:t>h</a:t>
            </a:r>
            <a:r>
              <a:rPr lang="en-US" altLang="zh-TW" dirty="0"/>
              <a:t> = 1</a:t>
            </a: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768"/>
            <a:ext cx="4016350" cy="401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2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Simulated Annealing(</a:t>
            </a:r>
            <a:r>
              <a:rPr lang="zh-TW" altLang="en-US" dirty="0"/>
              <a:t>退火</a:t>
            </a:r>
            <a:r>
              <a:rPr lang="en-US" altLang="zh-TW" dirty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Escape local maxima by </a:t>
            </a:r>
            <a:r>
              <a:rPr lang="en-US" altLang="zh-TW" dirty="0">
                <a:solidFill>
                  <a:schemeClr val="accent6"/>
                </a:solidFill>
              </a:rPr>
              <a:t>allowing “bad” moves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Idea: but </a:t>
            </a:r>
            <a:r>
              <a:rPr lang="en-US" altLang="zh-TW" dirty="0">
                <a:solidFill>
                  <a:schemeClr val="accent6"/>
                </a:solidFill>
              </a:rPr>
              <a:t>gradually decrease </a:t>
            </a:r>
            <a:r>
              <a:rPr lang="en-US" altLang="zh-TW" dirty="0"/>
              <a:t>their size and frequency.</a:t>
            </a:r>
          </a:p>
          <a:p>
            <a:pPr lvl="1"/>
            <a:r>
              <a:rPr lang="zh-TW" altLang="en-US" dirty="0"/>
              <a:t>一開始可接受壞解，隨次數慢慢只接受更好解</a:t>
            </a:r>
            <a:endParaRPr lang="en-US" altLang="zh-TW" dirty="0"/>
          </a:p>
          <a:p>
            <a:r>
              <a:rPr lang="en-US" altLang="zh-TW" dirty="0"/>
              <a:t>Origin; metallurgical annealing(</a:t>
            </a:r>
            <a:r>
              <a:rPr lang="zh-TW" altLang="en-US" dirty="0"/>
              <a:t>金屬退火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One can prove: If the temperature </a:t>
            </a:r>
            <a:r>
              <a:rPr lang="en-US" altLang="zh-TW" i="1" dirty="0">
                <a:latin typeface="+mj-lt"/>
              </a:rPr>
              <a:t>T</a:t>
            </a:r>
            <a:r>
              <a:rPr lang="en-US" altLang="zh-TW" dirty="0"/>
              <a:t> decreases slowly enough, then best state is reached with probability approaching 1.</a:t>
            </a:r>
          </a:p>
          <a:p>
            <a:pPr lvl="1"/>
            <a:r>
              <a:rPr lang="zh-TW" altLang="en-US" dirty="0"/>
              <a:t>溫度降的足夠慢</a:t>
            </a:r>
            <a:r>
              <a:rPr lang="en-US" altLang="zh-TW" dirty="0"/>
              <a:t>(</a:t>
            </a:r>
            <a:r>
              <a:rPr lang="zh-TW" altLang="en-US" dirty="0"/>
              <a:t>收斂速度</a:t>
            </a:r>
            <a:r>
              <a:rPr lang="en-US" altLang="zh-TW" dirty="0"/>
              <a:t>)</a:t>
            </a:r>
            <a:r>
              <a:rPr lang="zh-TW" altLang="en-US" dirty="0"/>
              <a:t>，找到最佳解的機率趨近於一</a:t>
            </a:r>
            <a:endParaRPr lang="en-US" altLang="zh-TW" dirty="0"/>
          </a:p>
          <a:p>
            <a:r>
              <a:rPr lang="en-US" altLang="zh-TW" dirty="0"/>
              <a:t>Applied for VLSI layout, airline scheduling, etc.</a:t>
            </a:r>
          </a:p>
          <a:p>
            <a:pPr lvl="1"/>
            <a:r>
              <a:rPr lang="en-US" altLang="zh-TW" dirty="0"/>
              <a:t>VLSI</a:t>
            </a:r>
            <a:r>
              <a:rPr lang="zh-TW" altLang="en-US" dirty="0"/>
              <a:t>電路布局、航班、銷售員問題、機器學習參數調整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385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Simulated Annealing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844824"/>
            <a:ext cx="8411792" cy="4614962"/>
          </a:xfrm>
          <a:ln>
            <a:solidFill>
              <a:schemeClr val="accent1"/>
            </a:solidFill>
          </a:ln>
        </p:spPr>
        <p:txBody>
          <a:bodyPr lIns="72000" rIns="72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+mj-lt"/>
              </a:rPr>
              <a:t>function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cap="small" dirty="0">
                <a:latin typeface="+mj-lt"/>
              </a:rPr>
              <a:t>Simulated-Annealing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</a:rPr>
              <a:t>problem, schedule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b="1" dirty="0">
                <a:latin typeface="+mj-lt"/>
              </a:rPr>
              <a:t>return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/>
              <a:t>a solution 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b="1" dirty="0">
                <a:latin typeface="+mj-lt"/>
              </a:rPr>
              <a:t>input: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</a:rPr>
              <a:t>problem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/>
              <a:t>a problem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>
                <a:latin typeface="+mj-lt"/>
              </a:rPr>
              <a:t>schedule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/>
              <a:t>a mapping from time to temperature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i="1" dirty="0">
                <a:ea typeface="新細明體" panose="02020500000000000000" pitchFamily="18" charset="-120"/>
              </a:rPr>
              <a:t>	</a:t>
            </a:r>
            <a:r>
              <a:rPr lang="en-US" altLang="zh-TW" sz="2000" b="1" dirty="0">
                <a:latin typeface="+mj-lt"/>
              </a:rPr>
              <a:t>local variables: 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b="1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a node.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b="1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>
                <a:latin typeface="+mj-lt"/>
              </a:rPr>
              <a:t>next</a:t>
            </a:r>
            <a:r>
              <a:rPr lang="en-US" altLang="zh-TW" sz="2000" b="1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a node.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b="1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>
                <a:latin typeface="+mj-lt"/>
              </a:rPr>
              <a:t>T</a:t>
            </a:r>
            <a:r>
              <a:rPr lang="en-US" altLang="zh-TW" sz="2000" b="1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a “temperature” controlling the probability of downward steps</a:t>
            </a:r>
            <a:endParaRPr lang="en-US" altLang="zh-TW" sz="2000" i="1" dirty="0">
              <a:ea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531813" algn="l"/>
                <a:tab pos="984250" algn="l"/>
              </a:tabLst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000" cap="small" dirty="0">
                <a:latin typeface="+mj-lt"/>
              </a:rPr>
              <a:t>Make-Node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cap="small" dirty="0">
                <a:latin typeface="+mj-lt"/>
              </a:rPr>
              <a:t>Initial-State</a:t>
            </a:r>
            <a:r>
              <a:rPr lang="en-US" altLang="zh-TW" sz="2000" dirty="0">
                <a:latin typeface="Times New Roman" panose="02020603050405020304" pitchFamily="18" charset="0"/>
              </a:rPr>
              <a:t>[</a:t>
            </a:r>
            <a:r>
              <a:rPr lang="en-US" altLang="zh-TW" sz="2000" i="1" dirty="0">
                <a:latin typeface="+mj-lt"/>
              </a:rPr>
              <a:t>problem</a:t>
            </a:r>
            <a:r>
              <a:rPr lang="en-US" altLang="zh-TW" sz="2000" dirty="0">
                <a:latin typeface="Times New Roman" panose="02020603050405020304" pitchFamily="18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latin typeface="+mj-lt"/>
              </a:rPr>
              <a:t>for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</a:rPr>
              <a:t>t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b="1" dirty="0">
                <a:ea typeface="新細明體" panose="02020500000000000000" pitchFamily="18" charset="-120"/>
              </a:rPr>
              <a:t>1 </a:t>
            </a:r>
            <a:r>
              <a:rPr lang="en-US" altLang="zh-TW" sz="2000" b="1" dirty="0">
                <a:latin typeface="+mj-lt"/>
              </a:rPr>
              <a:t>to</a:t>
            </a:r>
            <a:r>
              <a:rPr lang="en-US" altLang="zh-TW" sz="2000" b="1" dirty="0">
                <a:ea typeface="新細明體" panose="02020500000000000000" pitchFamily="18" charset="-120"/>
              </a:rPr>
              <a:t> ∞ </a:t>
            </a:r>
            <a:r>
              <a:rPr lang="en-US" altLang="zh-TW" sz="2000" b="1" dirty="0">
                <a:latin typeface="+mj-lt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b="1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>
                <a:latin typeface="+mj-lt"/>
              </a:rPr>
              <a:t>T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cap="small" dirty="0">
                <a:latin typeface="+mj-lt"/>
              </a:rPr>
              <a:t>Schedule</a:t>
            </a:r>
            <a:r>
              <a:rPr lang="en-US" altLang="zh-TW" sz="2000" dirty="0">
                <a:latin typeface="+mj-lt"/>
              </a:rPr>
              <a:t>[</a:t>
            </a:r>
            <a:r>
              <a:rPr lang="en-US" altLang="zh-TW" sz="2000" i="1" dirty="0">
                <a:latin typeface="+mj-lt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		</a:t>
            </a:r>
            <a:r>
              <a:rPr lang="en-US" altLang="zh-TW" sz="2000" b="1" dirty="0">
                <a:latin typeface="+mj-lt"/>
              </a:rPr>
              <a:t>if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</a:rPr>
              <a:t>T</a:t>
            </a:r>
            <a:r>
              <a:rPr lang="en-US" altLang="zh-TW" sz="2000" i="1" dirty="0">
                <a:ea typeface="新細明體" panose="02020500000000000000" pitchFamily="18" charset="-120"/>
              </a:rPr>
              <a:t> = </a:t>
            </a:r>
            <a:r>
              <a:rPr lang="en-US" altLang="zh-TW" sz="2000" dirty="0">
                <a:ea typeface="新細明體" panose="02020500000000000000" pitchFamily="18" charset="-120"/>
              </a:rPr>
              <a:t>0 </a:t>
            </a:r>
            <a:r>
              <a:rPr lang="en-US" altLang="zh-TW" sz="2000" b="1" dirty="0">
                <a:latin typeface="+mj-lt"/>
              </a:rPr>
              <a:t>then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latin typeface="+mj-lt"/>
              </a:rPr>
              <a:t>return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</a:rPr>
              <a:t>current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b="1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>
                <a:latin typeface="+mj-lt"/>
              </a:rPr>
              <a:t>next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dirty="0">
                <a:ea typeface="新細明體" panose="02020500000000000000" pitchFamily="18" charset="-120"/>
              </a:rPr>
              <a:t>a randomly selected successor of </a:t>
            </a:r>
            <a:r>
              <a:rPr lang="en-US" altLang="zh-TW" sz="2000" i="1" dirty="0">
                <a:latin typeface="+mj-lt"/>
              </a:rPr>
              <a:t>current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i="1" dirty="0">
                <a:ea typeface="新細明體" panose="02020500000000000000" pitchFamily="18" charset="-120"/>
              </a:rPr>
              <a:t>		</a:t>
            </a:r>
            <a:r>
              <a:rPr lang="en-US" altLang="zh-TW" sz="2000" i="1" dirty="0">
                <a:latin typeface="+mj-lt"/>
              </a:rPr>
              <a:t>∆E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cap="small" dirty="0">
                <a:latin typeface="+mj-lt"/>
              </a:rPr>
              <a:t>Value</a:t>
            </a:r>
            <a:r>
              <a:rPr lang="en-US" altLang="zh-TW" sz="2000" dirty="0">
                <a:latin typeface="+mj-lt"/>
              </a:rPr>
              <a:t>[</a:t>
            </a:r>
            <a:r>
              <a:rPr lang="en-US" altLang="zh-TW" sz="2000" i="1" dirty="0">
                <a:latin typeface="+mj-lt"/>
              </a:rPr>
              <a:t>next</a:t>
            </a:r>
            <a:r>
              <a:rPr lang="en-US" altLang="zh-TW" sz="2000" dirty="0">
                <a:latin typeface="+mj-lt"/>
              </a:rPr>
              <a:t>]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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cap="small" dirty="0">
                <a:latin typeface="+mj-lt"/>
              </a:rPr>
              <a:t>Value</a:t>
            </a:r>
            <a:r>
              <a:rPr lang="en-US" altLang="zh-TW" sz="2000" dirty="0">
                <a:latin typeface="+mj-lt"/>
              </a:rPr>
              <a:t>[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dirty="0">
                <a:latin typeface="+mj-lt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		</a:t>
            </a:r>
            <a:r>
              <a:rPr lang="en-US" altLang="zh-TW" sz="2000" b="1" dirty="0">
                <a:latin typeface="+mj-lt"/>
              </a:rPr>
              <a:t>if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</a:rPr>
              <a:t>∆E</a:t>
            </a:r>
            <a:r>
              <a:rPr lang="en-US" altLang="zh-TW" sz="2000" i="1" dirty="0">
                <a:ea typeface="新細明體" panose="02020500000000000000" pitchFamily="18" charset="-120"/>
              </a:rPr>
              <a:t> &gt; </a:t>
            </a:r>
            <a:r>
              <a:rPr lang="en-US" altLang="zh-TW" sz="2000" dirty="0">
                <a:ea typeface="新細明體" panose="02020500000000000000" pitchFamily="18" charset="-120"/>
              </a:rPr>
              <a:t>0 </a:t>
            </a:r>
            <a:r>
              <a:rPr lang="en-US" altLang="zh-TW" sz="2000" b="1" dirty="0">
                <a:latin typeface="+mj-lt"/>
              </a:rPr>
              <a:t>then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i="1" dirty="0">
                <a:latin typeface="+mj-lt"/>
              </a:rPr>
              <a:t>next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1813" algn="l"/>
                <a:tab pos="1343025" algn="l"/>
              </a:tabLst>
            </a:pPr>
            <a:r>
              <a:rPr lang="en-US" altLang="zh-TW" sz="2000" dirty="0">
                <a:ea typeface="新細明體" panose="02020500000000000000" pitchFamily="18" charset="-120"/>
              </a:rPr>
              <a:t>		</a:t>
            </a:r>
            <a:r>
              <a:rPr lang="en-US" altLang="zh-TW" sz="2000" b="1" dirty="0">
                <a:latin typeface="+mj-lt"/>
              </a:rPr>
              <a:t>else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 </a:t>
            </a:r>
            <a:r>
              <a:rPr lang="en-US" altLang="zh-TW" sz="2000" i="1" dirty="0">
                <a:latin typeface="+mj-lt"/>
              </a:rPr>
              <a:t>next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only with probability </a:t>
            </a:r>
            <a:r>
              <a:rPr lang="en-US" altLang="zh-TW" sz="2000" i="1" dirty="0" err="1">
                <a:latin typeface="+mj-lt"/>
              </a:rPr>
              <a:t>e</a:t>
            </a:r>
            <a:r>
              <a:rPr lang="en-US" altLang="zh-TW" sz="2000" i="1" baseline="30000" dirty="0" err="1">
                <a:latin typeface="+mj-lt"/>
              </a:rPr>
              <a:t>∆E</a:t>
            </a:r>
            <a:r>
              <a:rPr lang="en-US" altLang="zh-TW" sz="2000" i="1" baseline="30000" dirty="0">
                <a:latin typeface="+mj-lt"/>
              </a:rPr>
              <a:t> /T</a:t>
            </a:r>
            <a:endParaRPr lang="zh-TW" altLang="en-US" sz="2000" i="1" baseline="30000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6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Beam(</a:t>
            </a:r>
            <a:r>
              <a:rPr lang="zh-TW" altLang="en-US" dirty="0"/>
              <a:t>光束</a:t>
            </a:r>
            <a:r>
              <a:rPr lang="en-US" altLang="zh-TW" dirty="0"/>
              <a:t>) Search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Keep track of </a:t>
            </a:r>
            <a:r>
              <a:rPr lang="en-US" altLang="zh-TW" i="1" dirty="0">
                <a:latin typeface="+mj-lt"/>
              </a:rPr>
              <a:t>k</a:t>
            </a:r>
            <a:r>
              <a:rPr lang="en-US" altLang="zh-TW" dirty="0"/>
              <a:t> states rather than just one</a:t>
            </a:r>
          </a:p>
          <a:p>
            <a:pPr lvl="1"/>
            <a:r>
              <a:rPr lang="zh-TW" altLang="en-US" dirty="0"/>
              <a:t>同時追蹤</a:t>
            </a:r>
            <a:r>
              <a:rPr lang="en-US" altLang="zh-TW" dirty="0"/>
              <a:t>k</a:t>
            </a:r>
            <a:r>
              <a:rPr lang="zh-TW" altLang="en-US" dirty="0"/>
              <a:t>個狀態</a:t>
            </a:r>
            <a:endParaRPr lang="en-US" altLang="zh-TW" dirty="0"/>
          </a:p>
          <a:p>
            <a:r>
              <a:rPr lang="en-US" altLang="zh-TW" dirty="0"/>
              <a:t>Start with </a:t>
            </a:r>
            <a:r>
              <a:rPr lang="en-US" altLang="zh-TW" i="1" dirty="0">
                <a:latin typeface="+mj-lt"/>
              </a:rPr>
              <a:t>k</a:t>
            </a:r>
            <a:r>
              <a:rPr lang="en-US" altLang="zh-TW" dirty="0"/>
              <a:t> randomly generated states</a:t>
            </a:r>
          </a:p>
          <a:p>
            <a:pPr lvl="1"/>
            <a:r>
              <a:rPr lang="zh-TW" altLang="en-US" dirty="0"/>
              <a:t>由</a:t>
            </a:r>
            <a:r>
              <a:rPr lang="en-US" altLang="zh-TW" dirty="0"/>
              <a:t>k</a:t>
            </a:r>
            <a:r>
              <a:rPr lang="zh-TW" altLang="en-US" dirty="0"/>
              <a:t>個隨機產生的狀態開始</a:t>
            </a:r>
            <a:endParaRPr lang="en-US" altLang="zh-TW" dirty="0"/>
          </a:p>
          <a:p>
            <a:r>
              <a:rPr lang="en-US" altLang="zh-TW" dirty="0"/>
              <a:t>At each iteration, all the successors of all </a:t>
            </a:r>
            <a:r>
              <a:rPr lang="en-US" altLang="zh-TW" i="1" dirty="0">
                <a:latin typeface="+mj-lt"/>
              </a:rPr>
              <a:t>k</a:t>
            </a:r>
            <a:r>
              <a:rPr lang="en-US" altLang="zh-TW" dirty="0"/>
              <a:t> states are generated</a:t>
            </a:r>
          </a:p>
          <a:p>
            <a:pPr lvl="1"/>
            <a:r>
              <a:rPr lang="zh-TW" altLang="en-US" dirty="0"/>
              <a:t>各自展開</a:t>
            </a:r>
            <a:r>
              <a:rPr lang="en-US" altLang="zh-TW" dirty="0"/>
              <a:t>k</a:t>
            </a:r>
            <a:r>
              <a:rPr lang="zh-TW" altLang="en-US" dirty="0"/>
              <a:t>個狀態</a:t>
            </a:r>
            <a:endParaRPr lang="en-US" altLang="zh-TW" dirty="0"/>
          </a:p>
          <a:p>
            <a:r>
              <a:rPr lang="en-US" altLang="zh-TW" dirty="0"/>
              <a:t>If any one is a goal state, stop; else select the </a:t>
            </a:r>
            <a:r>
              <a:rPr lang="en-US" altLang="zh-TW" i="1" dirty="0">
                <a:latin typeface="+mj-lt"/>
              </a:rPr>
              <a:t>k</a:t>
            </a:r>
            <a:r>
              <a:rPr lang="en-US" altLang="zh-TW" dirty="0"/>
              <a:t> best successors from the complete list and repeat.</a:t>
            </a:r>
          </a:p>
          <a:p>
            <a:pPr lvl="1"/>
            <a:r>
              <a:rPr lang="zh-TW" altLang="en-US" dirty="0"/>
              <a:t>如果其中有</a:t>
            </a:r>
            <a:r>
              <a:rPr lang="en-US" altLang="zh-TW" dirty="0"/>
              <a:t>goal</a:t>
            </a:r>
            <a:r>
              <a:rPr lang="zh-TW" altLang="en-US" dirty="0"/>
              <a:t>，停止</a:t>
            </a:r>
            <a:r>
              <a:rPr lang="en-US" altLang="zh-TW" dirty="0"/>
              <a:t>;</a:t>
            </a:r>
            <a:r>
              <a:rPr lang="zh-TW" altLang="en-US" dirty="0"/>
              <a:t> 否則從中挑最高的</a:t>
            </a:r>
            <a:r>
              <a:rPr lang="en-US" altLang="zh-TW" dirty="0"/>
              <a:t>k</a:t>
            </a:r>
            <a:r>
              <a:rPr lang="zh-TW" altLang="en-US" dirty="0"/>
              <a:t>個狀態展開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42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Genetic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A successor state is generated by combining two parent states</a:t>
            </a:r>
          </a:p>
          <a:p>
            <a:r>
              <a:rPr lang="en-US" altLang="zh-TW" dirty="0"/>
              <a:t>Start with k randomly generated states (</a:t>
            </a:r>
            <a:r>
              <a:rPr lang="en-US" altLang="zh-TW" dirty="0">
                <a:solidFill>
                  <a:schemeClr val="accent6"/>
                </a:solidFill>
              </a:rPr>
              <a:t>population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從隨機的</a:t>
            </a:r>
            <a:r>
              <a:rPr lang="en-US" altLang="zh-TW" dirty="0"/>
              <a:t>k</a:t>
            </a:r>
            <a:r>
              <a:rPr lang="zh-TW" altLang="en-US" dirty="0"/>
              <a:t>個狀態開始</a:t>
            </a:r>
            <a:endParaRPr lang="en-US" altLang="zh-TW" dirty="0"/>
          </a:p>
          <a:p>
            <a:r>
              <a:rPr lang="en-US" altLang="zh-TW" dirty="0"/>
              <a:t>A state is represented as a string over a finite alphabet (often a string of 0s and 1s)</a:t>
            </a:r>
          </a:p>
          <a:p>
            <a:pPr lvl="1"/>
            <a:r>
              <a:rPr lang="zh-TW" altLang="en-US" dirty="0"/>
              <a:t>字串表示一狀態</a:t>
            </a:r>
            <a:endParaRPr lang="en-US" altLang="zh-TW" dirty="0"/>
          </a:p>
          <a:p>
            <a:r>
              <a:rPr lang="en-US" altLang="zh-TW" dirty="0"/>
              <a:t>Evaluation function (</a:t>
            </a:r>
            <a:r>
              <a:rPr lang="en-US" altLang="zh-TW" dirty="0">
                <a:solidFill>
                  <a:schemeClr val="accent6"/>
                </a:solidFill>
              </a:rPr>
              <a:t>fitness function</a:t>
            </a:r>
            <a:r>
              <a:rPr lang="en-US" altLang="zh-TW" dirty="0"/>
              <a:t>). Higher values for better states.</a:t>
            </a:r>
          </a:p>
          <a:p>
            <a:pPr lvl="1"/>
            <a:r>
              <a:rPr lang="zh-TW" altLang="en-US" dirty="0"/>
              <a:t>使用評估函數，通常越高表此狀態越符合期待</a:t>
            </a:r>
            <a:endParaRPr lang="en-US" altLang="zh-TW" dirty="0"/>
          </a:p>
          <a:p>
            <a:r>
              <a:rPr lang="en-US" altLang="zh-TW" dirty="0"/>
              <a:t>Produce the next generation of states by selection, crossover, and mutation</a:t>
            </a:r>
          </a:p>
          <a:p>
            <a:pPr lvl="1"/>
            <a:r>
              <a:rPr lang="zh-TW" altLang="en-US" dirty="0"/>
              <a:t>藉由 篩選、交配、變異 產生下一世代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58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535594"/>
          </a:xfrm>
        </p:spPr>
        <p:txBody>
          <a:bodyPr>
            <a:normAutofit fontScale="92500" lnSpcReduction="10000"/>
          </a:bodyPr>
          <a:lstStyle/>
          <a:p>
            <a:endParaRPr lang="zh-TW" altLang="en-US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  <a:p>
            <a:pPr lvl="1"/>
            <a:endParaRPr lang="zh-TW" altLang="en-US" dirty="0"/>
          </a:p>
          <a:p>
            <a:r>
              <a:rPr lang="en-US" altLang="zh-TW" dirty="0"/>
              <a:t>Fitness function: number of non-attacking pairs of queens (min = 0, max = 8 × 7/2 = 28)</a:t>
            </a:r>
          </a:p>
          <a:p>
            <a:pPr lvl="1"/>
            <a:r>
              <a:rPr lang="en-US" altLang="zh-TW" dirty="0"/>
              <a:t>max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>
                <a:sym typeface="Wingdings" panose="05000000000000000000" pitchFamily="2" charset="2"/>
              </a:rPr>
              <a:t>8</a:t>
            </a:r>
            <a:r>
              <a:rPr lang="zh-TW" altLang="en-US" dirty="0">
                <a:sym typeface="Wingdings" panose="05000000000000000000" pitchFamily="2" charset="2"/>
              </a:rPr>
              <a:t>個 * 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我 * 其他七個</a:t>
            </a:r>
            <a:r>
              <a:rPr lang="en-US" altLang="zh-TW" dirty="0">
                <a:sym typeface="Wingdings" panose="05000000000000000000" pitchFamily="2" charset="2"/>
              </a:rPr>
              <a:t>)/2(AB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==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BA)</a:t>
            </a:r>
            <a:endParaRPr lang="en-US" altLang="zh-TW" dirty="0"/>
          </a:p>
          <a:p>
            <a:r>
              <a:rPr lang="en-US" altLang="zh-TW" dirty="0"/>
              <a:t>24/(24+23+20+11) = 31%</a:t>
            </a:r>
          </a:p>
          <a:p>
            <a:r>
              <a:rPr lang="en-US" altLang="zh-TW" dirty="0"/>
              <a:t>23/(24+23+20+11) = 29% </a:t>
            </a:r>
            <a:r>
              <a:rPr lang="en-US" altLang="zh-TW" dirty="0" err="1"/>
              <a:t>etc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9" y="1742427"/>
            <a:ext cx="8835320" cy="26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Genetic Algorithms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6" y="1988840"/>
            <a:ext cx="8690108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5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Local search algorithms</a:t>
            </a:r>
          </a:p>
          <a:p>
            <a:r>
              <a:rPr lang="en-US" altLang="zh-TW"/>
              <a:t>Hill-climbing search</a:t>
            </a:r>
          </a:p>
          <a:p>
            <a:r>
              <a:rPr lang="en-US" altLang="zh-TW"/>
              <a:t>Simulated annealing search</a:t>
            </a:r>
          </a:p>
          <a:p>
            <a:r>
              <a:rPr lang="en-US" altLang="zh-TW"/>
              <a:t>Local beam search</a:t>
            </a:r>
          </a:p>
          <a:p>
            <a:r>
              <a:rPr lang="en-US" altLang="zh-TW"/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115061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Local Search and Optimization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Previously: systematic exploration of search space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Path to goal is solution to problem.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YET, for some problems path is irrelevant(</a:t>
            </a:r>
            <a:r>
              <a:rPr lang="zh-TW" altLang="en-US" dirty="0">
                <a:ea typeface="新細明體" panose="02020500000000000000" pitchFamily="18" charset="-120"/>
              </a:rPr>
              <a:t>不相關的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E.g. 8-queens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Different algorithms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can be used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Local search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140968"/>
            <a:ext cx="3153960" cy="31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-Queens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Put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queens on an </a:t>
            </a:r>
            <a:r>
              <a:rPr lang="en-US" altLang="zh-TW" i="1">
                <a:ea typeface="新細明體" panose="02020500000000000000" pitchFamily="18" charset="-120"/>
              </a:rPr>
              <a:t>n </a:t>
            </a:r>
            <a:r>
              <a:rPr lang="en-US" altLang="zh-TW" i="1">
                <a:cs typeface="Arial" panose="020B0604020202020204" pitchFamily="34" charset="0"/>
              </a:rPr>
              <a:t>×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board with no two queens on the same row, column, or diagonal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24667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Search and Optimization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Local search = use single current state and move to neighboring states.</a:t>
            </a:r>
          </a:p>
          <a:p>
            <a:pPr marL="200025" lvl="1" indent="0">
              <a:buNone/>
            </a:pPr>
            <a:r>
              <a:rPr lang="en-US" altLang="zh-TW" dirty="0"/>
              <a:t>Local search</a:t>
            </a:r>
            <a:r>
              <a:rPr lang="zh-TW" altLang="en-US" dirty="0"/>
              <a:t>：用現在的單一狀態轉移至鄰居狀態</a:t>
            </a:r>
            <a:endParaRPr lang="en-US" altLang="zh-TW" dirty="0"/>
          </a:p>
          <a:p>
            <a:r>
              <a:rPr lang="en-US" altLang="zh-TW" dirty="0"/>
              <a:t>Advantages:</a:t>
            </a:r>
          </a:p>
          <a:p>
            <a:pPr lvl="1"/>
            <a:r>
              <a:rPr lang="en-US" altLang="zh-TW" dirty="0"/>
              <a:t>Use very little memory</a:t>
            </a:r>
          </a:p>
          <a:p>
            <a:pPr lvl="1"/>
            <a:r>
              <a:rPr lang="en-US" altLang="zh-TW" dirty="0"/>
              <a:t>Find often reasonable solutions in large or infinite state spaces.</a:t>
            </a:r>
          </a:p>
          <a:p>
            <a:r>
              <a:rPr lang="en-US" altLang="zh-TW" dirty="0"/>
              <a:t>Also useful for pure optimization problems</a:t>
            </a:r>
          </a:p>
          <a:p>
            <a:pPr lvl="1"/>
            <a:r>
              <a:rPr lang="en-US" altLang="zh-TW" dirty="0"/>
              <a:t>Find best state according to some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11912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Hill-Climbing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"</a:t>
            </a:r>
            <a:r>
              <a:rPr lang="en-US" altLang="zh-TW" dirty="0"/>
              <a:t>Like climbing Everest in thick fog with amnesia“</a:t>
            </a:r>
          </a:p>
          <a:p>
            <a:pPr lvl="1"/>
            <a:r>
              <a:rPr lang="zh-TW" altLang="en-US" dirty="0"/>
              <a:t>就像在濃霧中失憶地攀登聖母峰一樣，既看不到路，也不知道自己從哪裡來。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568993"/>
              </p:ext>
            </p:extLst>
          </p:nvPr>
        </p:nvGraphicFramePr>
        <p:xfrm>
          <a:off x="777240" y="3068960"/>
          <a:ext cx="6923162" cy="373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9259102" imgH="4991533" progId="Paint.Picture">
                  <p:embed/>
                </p:oleObj>
              </mc:Choice>
              <mc:Fallback>
                <p:oleObj name="點陣圖影像" r:id="rId2" imgW="9259102" imgH="4991533" progId="Paint.Picture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" y="3068960"/>
                        <a:ext cx="6923162" cy="373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44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Hill-Climbing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400" y="1844824"/>
            <a:ext cx="8280920" cy="4023360"/>
          </a:xfrm>
          <a:ln>
            <a:solidFill>
              <a:schemeClr val="accent1"/>
            </a:solidFill>
          </a:ln>
        </p:spPr>
        <p:txBody>
          <a:bodyPr lIns="72000" rIns="7200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+mj-lt"/>
              </a:rPr>
              <a:t>function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cap="small" dirty="0">
                <a:latin typeface="+mj-lt"/>
              </a:rPr>
              <a:t>Hill-Climbing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+mj-lt"/>
              </a:rPr>
              <a:t>problem</a:t>
            </a:r>
            <a:r>
              <a:rPr lang="en-US" altLang="zh-TW" sz="2000" dirty="0">
                <a:latin typeface="Times New Roman" panose="02020603050405020304" pitchFamily="18" charset="0"/>
              </a:rPr>
              <a:t>) </a:t>
            </a:r>
            <a:r>
              <a:rPr lang="en-US" altLang="zh-TW" sz="2000" b="1" dirty="0">
                <a:latin typeface="+mj-lt"/>
              </a:rPr>
              <a:t>return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/>
              <a:t>a state that is a local maximum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984250" algn="l"/>
              </a:tabLst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latin typeface="+mj-lt"/>
              </a:rPr>
              <a:t>input</a:t>
            </a:r>
            <a:r>
              <a:rPr lang="en-US" altLang="zh-TW" sz="2000" b="1" dirty="0">
                <a:latin typeface="Times New Roman" panose="02020603050405020304" pitchFamily="18" charset="0"/>
              </a:rPr>
              <a:t>: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+mj-lt"/>
              </a:rPr>
              <a:t>problem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r>
              <a:rPr lang="en-US" altLang="zh-TW" sz="2000" dirty="0"/>
              <a:t>a problem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2419350" algn="l"/>
              </a:tabLst>
            </a:pPr>
            <a:r>
              <a:rPr lang="en-US" altLang="zh-TW" sz="2000" i="1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latin typeface="+mj-lt"/>
              </a:rPr>
              <a:t>local variables</a:t>
            </a:r>
            <a:r>
              <a:rPr lang="en-US" altLang="zh-TW" sz="2000" b="1" dirty="0">
                <a:latin typeface="Times New Roman" panose="02020603050405020304" pitchFamily="18" charset="0"/>
              </a:rPr>
              <a:t>:	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b="1" dirty="0">
                <a:latin typeface="Times New Roman" panose="02020603050405020304" pitchFamily="18" charset="0"/>
              </a:rPr>
              <a:t>, </a:t>
            </a:r>
            <a:r>
              <a:rPr lang="en-US" altLang="zh-TW" sz="2000" dirty="0"/>
              <a:t>a node</a:t>
            </a:r>
            <a:r>
              <a:rPr lang="en-US" altLang="zh-TW" sz="2000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2419350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</a:rPr>
              <a:t>		</a:t>
            </a:r>
            <a:r>
              <a:rPr lang="en-US" altLang="zh-TW" sz="2000" i="1" dirty="0">
                <a:latin typeface="+mj-lt"/>
              </a:rPr>
              <a:t>neighbor</a:t>
            </a:r>
            <a:r>
              <a:rPr lang="en-US" altLang="zh-TW" sz="2000" b="1" dirty="0">
                <a:latin typeface="Times New Roman" panose="02020603050405020304" pitchFamily="18" charset="0"/>
              </a:rPr>
              <a:t>, </a:t>
            </a:r>
            <a:r>
              <a:rPr lang="en-US" altLang="zh-TW" sz="2000" dirty="0"/>
              <a:t>a node</a:t>
            </a:r>
            <a:r>
              <a:rPr lang="en-US" altLang="zh-TW" sz="2000" b="1" dirty="0">
                <a:latin typeface="Times New Roman" panose="02020603050405020304" pitchFamily="18" charset="0"/>
              </a:rPr>
              <a:t>.</a:t>
            </a:r>
            <a:endParaRPr lang="en-US" altLang="zh-TW" sz="2000" i="1" dirty="0">
              <a:latin typeface="Times New Roman" panose="02020603050405020304" pitchFamily="18" charset="0"/>
            </a:endParaRPr>
          </a:p>
          <a:p>
            <a:pPr marL="0" indent="0">
              <a:buNone/>
              <a:tabLst>
                <a:tab pos="531813" algn="l"/>
                <a:tab pos="1168400" algn="l"/>
              </a:tabLst>
            </a:pPr>
            <a:r>
              <a:rPr lang="en-US" altLang="zh-TW" sz="2000" i="1" dirty="0">
                <a:latin typeface="Times New Roman" panose="02020603050405020304" pitchFamily="18" charset="0"/>
              </a:rPr>
              <a:t>	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000" cap="small" dirty="0">
                <a:latin typeface="+mj-lt"/>
              </a:rPr>
              <a:t>Make-Node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cap="small" dirty="0">
                <a:latin typeface="+mj-lt"/>
              </a:rPr>
              <a:t>Initial-State</a:t>
            </a:r>
            <a:r>
              <a:rPr lang="en-US" altLang="zh-TW" sz="2000" dirty="0">
                <a:latin typeface="Times New Roman" panose="02020603050405020304" pitchFamily="18" charset="0"/>
              </a:rPr>
              <a:t>[</a:t>
            </a:r>
            <a:r>
              <a:rPr lang="en-US" altLang="zh-TW" sz="2000" i="1" dirty="0">
                <a:latin typeface="+mj-lt"/>
              </a:rPr>
              <a:t>problem</a:t>
            </a:r>
            <a:r>
              <a:rPr lang="en-US" altLang="zh-TW" sz="2000" dirty="0">
                <a:latin typeface="Times New Roman" panose="02020603050405020304" pitchFamily="18" charset="0"/>
              </a:rPr>
              <a:t>])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1168400" algn="l"/>
              </a:tabLst>
            </a:pPr>
            <a:r>
              <a:rPr lang="en-US" altLang="zh-TW" sz="2000" dirty="0">
                <a:latin typeface="Times New Roman" panose="02020603050405020304" pitchFamily="18" charset="0"/>
              </a:rPr>
              <a:t>	</a:t>
            </a:r>
            <a:r>
              <a:rPr lang="en-US" altLang="zh-TW" sz="2000" b="1" dirty="0">
                <a:latin typeface="+mj-lt"/>
              </a:rPr>
              <a:t>loop do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1249363" algn="l"/>
              </a:tabLst>
            </a:pPr>
            <a:r>
              <a:rPr lang="en-US" altLang="zh-TW" sz="2000" b="1" dirty="0">
                <a:latin typeface="Times New Roman" panose="02020603050405020304" pitchFamily="18" charset="0"/>
              </a:rPr>
              <a:t>		</a:t>
            </a:r>
            <a:r>
              <a:rPr lang="en-US" altLang="zh-TW" sz="2000" i="1" dirty="0">
                <a:latin typeface="+mj-lt"/>
              </a:rPr>
              <a:t>neighbor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000" dirty="0"/>
              <a:t>a highest valued successor of </a:t>
            </a:r>
            <a:r>
              <a:rPr lang="en-US" altLang="zh-TW" sz="2000" i="1" dirty="0">
                <a:latin typeface="+mj-lt"/>
              </a:rPr>
              <a:t>current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1249363" algn="l"/>
              </a:tabLst>
            </a:pPr>
            <a:r>
              <a:rPr lang="en-US" altLang="zh-TW" sz="2000" dirty="0">
                <a:latin typeface="Times New Roman" panose="02020603050405020304" pitchFamily="18" charset="0"/>
              </a:rPr>
              <a:t>		</a:t>
            </a:r>
            <a:r>
              <a:rPr lang="en-US" altLang="zh-TW" sz="2000" b="1" dirty="0">
                <a:latin typeface="+mj-lt"/>
              </a:rPr>
              <a:t>if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cap="small" dirty="0">
                <a:latin typeface="+mj-lt"/>
              </a:rPr>
              <a:t>Value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[</a:t>
            </a:r>
            <a:r>
              <a:rPr lang="en-US" altLang="zh-TW" sz="2000" i="1" dirty="0">
                <a:latin typeface="+mj-lt"/>
              </a:rPr>
              <a:t>neighbor</a:t>
            </a:r>
            <a:r>
              <a:rPr lang="en-US" altLang="zh-TW" sz="2000" dirty="0">
                <a:latin typeface="Times New Roman" panose="02020603050405020304" pitchFamily="18" charset="0"/>
              </a:rPr>
              <a:t>]</a:t>
            </a:r>
            <a:r>
              <a:rPr lang="en-US" altLang="zh-TW" sz="2000" i="1" dirty="0">
                <a:latin typeface="Times New Roman" panose="02020603050405020304" pitchFamily="18" charset="0"/>
              </a:rPr>
              <a:t> ≤ </a:t>
            </a:r>
            <a:r>
              <a:rPr lang="en-US" altLang="zh-TW" sz="2000" cap="small" dirty="0">
                <a:latin typeface="+mj-lt"/>
              </a:rPr>
              <a:t>Value</a:t>
            </a:r>
            <a:r>
              <a:rPr lang="en-US" altLang="zh-TW" sz="2000" dirty="0">
                <a:latin typeface="Times New Roman" panose="02020603050405020304" pitchFamily="18" charset="0"/>
              </a:rPr>
              <a:t>[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dirty="0">
                <a:latin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1249363" algn="l"/>
              </a:tabLst>
            </a:pPr>
            <a:r>
              <a:rPr lang="en-US" altLang="zh-TW" sz="2000" dirty="0">
                <a:latin typeface="Times New Roman" panose="02020603050405020304" pitchFamily="18" charset="0"/>
              </a:rPr>
              <a:t>                    	</a:t>
            </a:r>
            <a:r>
              <a:rPr lang="en-US" altLang="zh-TW" sz="2000" b="1" dirty="0">
                <a:latin typeface="+mj-lt"/>
              </a:rPr>
              <a:t>then return </a:t>
            </a:r>
            <a:r>
              <a:rPr lang="en-US" altLang="zh-TW" sz="2000" cap="small" dirty="0">
                <a:latin typeface="+mj-lt"/>
              </a:rPr>
              <a:t>State</a:t>
            </a:r>
            <a:r>
              <a:rPr lang="en-US" altLang="zh-TW" sz="2000" dirty="0">
                <a:latin typeface="Times New Roman" panose="02020603050405020304" pitchFamily="18" charset="0"/>
              </a:rPr>
              <a:t>[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dirty="0">
                <a:latin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20000"/>
              </a:spcBef>
              <a:buNone/>
              <a:tabLst>
                <a:tab pos="531813" algn="l"/>
                <a:tab pos="1249363" algn="l"/>
              </a:tabLst>
            </a:pPr>
            <a:r>
              <a:rPr lang="en-US" altLang="zh-TW" sz="2000" dirty="0">
                <a:latin typeface="Times New Roman" panose="02020603050405020304" pitchFamily="18" charset="0"/>
              </a:rPr>
              <a:t>		</a:t>
            </a:r>
            <a:r>
              <a:rPr lang="en-US" altLang="zh-TW" sz="2000" i="1" dirty="0">
                <a:latin typeface="+mj-lt"/>
              </a:rPr>
              <a:t>current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2000" i="1" dirty="0">
                <a:latin typeface="+mj-lt"/>
              </a:rPr>
              <a:t>neighbor</a:t>
            </a:r>
            <a:endParaRPr lang="zh-TW" altLang="en-US" sz="2000" i="1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4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Hill-Climbing Search:</a:t>
            </a:r>
            <a:br>
              <a:rPr lang="en-US" altLang="zh-TW" dirty="0"/>
            </a:br>
            <a:r>
              <a:rPr lang="en-US" altLang="zh-TW" dirty="0"/>
              <a:t>8-Queens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h</a:t>
            </a:r>
            <a:r>
              <a:rPr lang="en-US" altLang="zh-TW" dirty="0"/>
              <a:t> = number of pairs of queens that are attacking each other, either directly or indirectly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h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有幾對互相攻擊</a:t>
            </a:r>
            <a:endParaRPr lang="en-US" altLang="zh-TW" dirty="0"/>
          </a:p>
          <a:p>
            <a:r>
              <a:rPr lang="en-US" altLang="zh-TW" i="1" dirty="0"/>
              <a:t>h</a:t>
            </a:r>
            <a:r>
              <a:rPr lang="en-US" altLang="zh-TW" dirty="0"/>
              <a:t> = 17 for the state</a:t>
            </a:r>
            <a:br>
              <a:rPr lang="en-US" altLang="zh-TW" dirty="0"/>
            </a:br>
            <a:r>
              <a:rPr lang="en-US" altLang="zh-TW" dirty="0"/>
              <a:t>in this example</a:t>
            </a:r>
          </a:p>
          <a:p>
            <a:r>
              <a:rPr lang="en-US" altLang="zh-TW" dirty="0"/>
              <a:t>The next step can be</a:t>
            </a:r>
            <a:br>
              <a:rPr lang="en-US" altLang="zh-TW" dirty="0"/>
            </a:br>
            <a:r>
              <a:rPr lang="en-US" altLang="zh-TW" dirty="0"/>
              <a:t>any move which</a:t>
            </a:r>
            <a:br>
              <a:rPr lang="en-US" altLang="zh-TW" dirty="0"/>
            </a:br>
            <a:r>
              <a:rPr lang="en-US" altLang="zh-TW" dirty="0"/>
              <a:t>makes </a:t>
            </a:r>
            <a:r>
              <a:rPr lang="en-US" altLang="zh-TW" i="1" dirty="0"/>
              <a:t>h</a:t>
            </a:r>
            <a:r>
              <a:rPr lang="en-US" altLang="zh-TW" dirty="0"/>
              <a:t> = 12.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564904"/>
            <a:ext cx="3651874" cy="36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2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Drawbacks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Local maximum </a:t>
            </a:r>
            <a:r>
              <a:rPr lang="en-US" altLang="zh-TW" dirty="0"/>
              <a:t>= a peak higher than its neighboring states but lower than the global maximum</a:t>
            </a:r>
          </a:p>
          <a:p>
            <a:pPr lvl="1"/>
            <a:r>
              <a:rPr lang="zh-TW" altLang="en-US" dirty="0"/>
              <a:t>為附近的最大值，但小於全部的最大值</a:t>
            </a:r>
            <a:r>
              <a:rPr lang="en-US" altLang="zh-TW" dirty="0"/>
              <a:t>(</a:t>
            </a:r>
            <a:r>
              <a:rPr lang="zh-TW" altLang="en-US" dirty="0"/>
              <a:t>相對極大值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>
                <a:solidFill>
                  <a:srgbClr val="0000FF"/>
                </a:solidFill>
              </a:rPr>
              <a:t>Ridge</a:t>
            </a:r>
            <a:r>
              <a:rPr lang="en-US" altLang="zh-TW" dirty="0"/>
              <a:t> = sequence of local maxima difficult for greedy algorithms to navigate</a:t>
            </a:r>
          </a:p>
          <a:p>
            <a:pPr lvl="1"/>
            <a:r>
              <a:rPr lang="zh-TW" altLang="en-US" dirty="0"/>
              <a:t>山脊：最大值可能在另一個高點，</a:t>
            </a:r>
            <a:r>
              <a:rPr lang="en-US" altLang="zh-TW" dirty="0"/>
              <a:t>greedy</a:t>
            </a:r>
            <a:r>
              <a:rPr lang="zh-TW" altLang="en-US" dirty="0"/>
              <a:t>下不去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FF"/>
                </a:solidFill>
              </a:rPr>
              <a:t>Plateaux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shoulder</a:t>
            </a:r>
            <a:r>
              <a:rPr lang="en-US" altLang="zh-TW" dirty="0"/>
              <a:t> = an area of the state space where the evaluation function is flat.</a:t>
            </a:r>
          </a:p>
          <a:p>
            <a:pPr lvl="1"/>
            <a:r>
              <a:rPr lang="zh-TW" altLang="en-US" dirty="0"/>
              <a:t>高原：評估函數值皆相同，陷入無限嘗試</a:t>
            </a:r>
            <a:r>
              <a:rPr lang="en-US" altLang="zh-TW" dirty="0"/>
              <a:t>(</a:t>
            </a:r>
            <a:r>
              <a:rPr lang="zh-TW" altLang="en-US" dirty="0"/>
              <a:t>喪失方向感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Gets stuck 86% of the time.</a:t>
            </a:r>
          </a:p>
        </p:txBody>
      </p:sp>
    </p:spTree>
    <p:extLst>
      <p:ext uri="{BB962C8B-B14F-4D97-AF65-F5344CB8AC3E}">
        <p14:creationId xmlns:p14="http://schemas.microsoft.com/office/powerpoint/2010/main" val="196668895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5311</TotalTime>
  <Words>949</Words>
  <Application>Microsoft Office PowerPoint</Application>
  <PresentationFormat>如螢幕大小 (4:3)</PresentationFormat>
  <Paragraphs>113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新細明體</vt:lpstr>
      <vt:lpstr>Arial</vt:lpstr>
      <vt:lpstr>Calibri</vt:lpstr>
      <vt:lpstr>Constantia</vt:lpstr>
      <vt:lpstr>Franklin Gothic Book</vt:lpstr>
      <vt:lpstr>Times New Roman</vt:lpstr>
      <vt:lpstr>Wingdings</vt:lpstr>
      <vt:lpstr>回顧</vt:lpstr>
      <vt:lpstr>點陣圖影像</vt:lpstr>
      <vt:lpstr>Local Search Algorithms and Optimization Problems</vt:lpstr>
      <vt:lpstr>Outline</vt:lpstr>
      <vt:lpstr>Local Search and Optimization</vt:lpstr>
      <vt:lpstr>Example: N-Queens</vt:lpstr>
      <vt:lpstr>Local Search and Optimization</vt:lpstr>
      <vt:lpstr>Hill-Climbing Search</vt:lpstr>
      <vt:lpstr>Hill-Climbing Search</vt:lpstr>
      <vt:lpstr>Hill-Climbing Search: 8-Queens Problem</vt:lpstr>
      <vt:lpstr>Drawbacks</vt:lpstr>
      <vt:lpstr>Drawbacks</vt:lpstr>
      <vt:lpstr>Hill-Climbing Search: 8-Queens Problem</vt:lpstr>
      <vt:lpstr>Simulated Annealing(退火)</vt:lpstr>
      <vt:lpstr>Simulated Annealing Search</vt:lpstr>
      <vt:lpstr>Local Beam(光束) Search</vt:lpstr>
      <vt:lpstr>Genetic Algorithms</vt:lpstr>
      <vt:lpstr>Genetic Algorithms</vt:lpstr>
      <vt:lpstr>Genetic Algorithms</vt:lpstr>
    </vt:vector>
  </TitlesOfParts>
  <Company>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Ian Lin</cp:lastModifiedBy>
  <cp:revision>352</cp:revision>
  <dcterms:created xsi:type="dcterms:W3CDTF">2012-02-06T06:42:39Z</dcterms:created>
  <dcterms:modified xsi:type="dcterms:W3CDTF">2025-04-13T08:36:35Z</dcterms:modified>
</cp:coreProperties>
</file>