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1"/>
  </p:sldMasterIdLst>
  <p:notesMasterIdLst>
    <p:notesMasterId r:id="rId54"/>
  </p:notesMasterIdLst>
  <p:sldIdLst>
    <p:sldId id="555" r:id="rId2"/>
    <p:sldId id="616" r:id="rId3"/>
    <p:sldId id="619" r:id="rId4"/>
    <p:sldId id="622" r:id="rId5"/>
    <p:sldId id="559" r:id="rId6"/>
    <p:sldId id="618" r:id="rId7"/>
    <p:sldId id="620" r:id="rId8"/>
    <p:sldId id="558" r:id="rId9"/>
    <p:sldId id="561" r:id="rId10"/>
    <p:sldId id="562" r:id="rId11"/>
    <p:sldId id="621" r:id="rId12"/>
    <p:sldId id="563" r:id="rId13"/>
    <p:sldId id="564" r:id="rId14"/>
    <p:sldId id="565" r:id="rId15"/>
    <p:sldId id="623" r:id="rId16"/>
    <p:sldId id="567" r:id="rId17"/>
    <p:sldId id="568" r:id="rId18"/>
    <p:sldId id="570" r:id="rId19"/>
    <p:sldId id="624" r:id="rId20"/>
    <p:sldId id="572" r:id="rId21"/>
    <p:sldId id="573" r:id="rId22"/>
    <p:sldId id="625" r:id="rId23"/>
    <p:sldId id="574" r:id="rId24"/>
    <p:sldId id="575" r:id="rId25"/>
    <p:sldId id="576" r:id="rId26"/>
    <p:sldId id="577" r:id="rId27"/>
    <p:sldId id="626" r:id="rId28"/>
    <p:sldId id="627" r:id="rId29"/>
    <p:sldId id="628" r:id="rId30"/>
    <p:sldId id="629" r:id="rId31"/>
    <p:sldId id="582" r:id="rId32"/>
    <p:sldId id="583" r:id="rId33"/>
    <p:sldId id="584" r:id="rId34"/>
    <p:sldId id="585" r:id="rId35"/>
    <p:sldId id="586" r:id="rId36"/>
    <p:sldId id="587" r:id="rId37"/>
    <p:sldId id="588" r:id="rId38"/>
    <p:sldId id="589" r:id="rId39"/>
    <p:sldId id="590" r:id="rId40"/>
    <p:sldId id="591" r:id="rId41"/>
    <p:sldId id="592" r:id="rId42"/>
    <p:sldId id="593" r:id="rId43"/>
    <p:sldId id="602" r:id="rId44"/>
    <p:sldId id="631" r:id="rId45"/>
    <p:sldId id="630" r:id="rId46"/>
    <p:sldId id="632" r:id="rId47"/>
    <p:sldId id="633" r:id="rId48"/>
    <p:sldId id="634" r:id="rId49"/>
    <p:sldId id="635" r:id="rId50"/>
    <p:sldId id="636" r:id="rId51"/>
    <p:sldId id="614" r:id="rId52"/>
    <p:sldId id="63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663300"/>
    <a:srgbClr val="0000FF"/>
    <a:srgbClr val="008000"/>
    <a:srgbClr val="FF66CC"/>
    <a:srgbClr val="FF6699"/>
    <a:srgbClr val="CC00CC"/>
    <a:srgbClr val="CCECFF"/>
    <a:srgbClr val="CCCCFF"/>
    <a:srgbClr val="FFF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60"/>
  </p:normalViewPr>
  <p:slideViewPr>
    <p:cSldViewPr>
      <p:cViewPr varScale="1">
        <p:scale>
          <a:sx n="104" d="100"/>
          <a:sy n="104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BBCF083-6EAF-404C-BF4C-4F0A490478B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CF083-6EAF-404C-BF4C-4F0A490478B9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913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0AB8B-17CB-42D7-8E9F-6115EF60C8A9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30" tIns="44865" rIns="89730" bIns="44865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14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958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A2C7-C9AF-4677-A5A6-CDB7DE4823F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7170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8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5277-865E-417C-9600-EE10F90B9B2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824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12BF-0BF6-4F92-82EE-7FC57799B31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8023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025" y="274638"/>
            <a:ext cx="775017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27025" y="1600200"/>
            <a:ext cx="38100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89425" y="1600200"/>
            <a:ext cx="3811588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14 Jan 2004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CS 3243 - Blind Search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600200" cy="476250"/>
          </a:xfrm>
        </p:spPr>
        <p:txBody>
          <a:bodyPr/>
          <a:lstStyle>
            <a:lvl1pPr>
              <a:defRPr/>
            </a:lvl1pPr>
          </a:lstStyle>
          <a:p>
            <a:fld id="{E11A39CA-82F8-430F-8E3F-25B4BA68289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368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D4A22A4-595A-41D3-8C4B-219069B16C7F}" type="datetime4">
              <a:rPr lang="zh-TW" altLang="en-US"/>
              <a:pPr/>
              <a:t>114年4月13日星期日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BF99E03-7B93-43A7-AB76-225120271C9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798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566928" indent="-182880">
              <a:buFont typeface="Wingdings" panose="05000000000000000000" pitchFamily="2" charset="2"/>
              <a:buChar char="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3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2814064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573016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4" descr="j0299125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52963"/>
            <a:ext cx="12319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27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C65-AD5F-4E2A-9EBA-07F3F4FE2B3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388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C762-F85E-429D-9080-2AD59DC2723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09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075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F41-F984-443E-BD7C-FCF32BBF2BE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35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79D321-8C48-4F59-B2CF-3C04A9224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463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102D-1096-44E5-A9CC-FC01FBC70E1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6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CF1755-5B3C-4713-9338-6AB0C5FC1D1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4" descr="j0299125"/>
          <p:cNvPicPr>
            <a:picLocks noChangeAspect="1" noChangeArrowheads="1"/>
          </p:cNvPicPr>
          <p:nvPr userDrawn="1"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52963"/>
            <a:ext cx="12319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7675" indent="-2476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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Constraint Satisfaction Problems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206062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Varieties of CSPs</a:t>
            </a:r>
            <a:endParaRPr lang="en-US" altLang="zh-TW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Discrete variables</a:t>
            </a:r>
          </a:p>
          <a:p>
            <a:pPr lvl="1"/>
            <a:r>
              <a:rPr lang="en-US" altLang="zh-TW" dirty="0"/>
              <a:t>Finite domains:</a:t>
            </a:r>
            <a:br>
              <a:rPr lang="en-US" altLang="zh-TW" dirty="0"/>
            </a:br>
            <a:r>
              <a:rPr lang="en-US" altLang="zh-TW" dirty="0"/>
              <a:t>for 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/>
              <a:t> variables with domains in size </a:t>
            </a:r>
            <a:r>
              <a:rPr lang="en-US" altLang="zh-TW" i="1" dirty="0">
                <a:latin typeface="+mj-lt"/>
              </a:rPr>
              <a:t>d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there are </a:t>
            </a:r>
            <a:r>
              <a:rPr lang="en-US" altLang="zh-TW" i="1" dirty="0">
                <a:latin typeface="+mj-lt"/>
              </a:rPr>
              <a:t>O</a:t>
            </a:r>
            <a:r>
              <a:rPr lang="en-US" altLang="zh-TW" dirty="0"/>
              <a:t>(</a:t>
            </a:r>
            <a:r>
              <a:rPr lang="en-US" altLang="zh-TW" i="1" dirty="0" err="1">
                <a:latin typeface="+mj-lt"/>
              </a:rPr>
              <a:t>d</a:t>
            </a:r>
            <a:r>
              <a:rPr lang="en-US" altLang="zh-TW" i="1" baseline="30000" dirty="0" err="1">
                <a:latin typeface="+mj-lt"/>
              </a:rPr>
              <a:t>n</a:t>
            </a:r>
            <a:r>
              <a:rPr lang="en-US" altLang="zh-TW" dirty="0"/>
              <a:t>) complete assignments.</a:t>
            </a:r>
          </a:p>
          <a:p>
            <a:pPr marL="384048" lvl="2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=&gt; (</a:t>
            </a:r>
            <a:r>
              <a:rPr lang="en-US" altLang="zh-TW" dirty="0"/>
              <a:t>n</a:t>
            </a:r>
            <a:r>
              <a:rPr lang="zh-TW" altLang="en-US" dirty="0"/>
              <a:t>個位置中，每個有</a:t>
            </a:r>
            <a:r>
              <a:rPr lang="en-US" altLang="zh-TW" dirty="0"/>
              <a:t>d</a:t>
            </a:r>
            <a:r>
              <a:rPr lang="zh-TW" altLang="en-US" dirty="0"/>
              <a:t>種選擇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E.g. truth table (NP-complete); map coloring…</a:t>
            </a:r>
          </a:p>
          <a:p>
            <a:pPr lvl="1"/>
            <a:r>
              <a:rPr lang="en-US" altLang="zh-TW" dirty="0"/>
              <a:t>Infinite domains (integers, strings, etc.)</a:t>
            </a:r>
          </a:p>
          <a:p>
            <a:pPr lvl="2"/>
            <a:r>
              <a:rPr lang="en-US" altLang="zh-TW" dirty="0"/>
              <a:t>E.g. job scheduling, variables are start/end days for each job</a:t>
            </a:r>
          </a:p>
          <a:p>
            <a:pPr lvl="2"/>
            <a:r>
              <a:rPr lang="en-US" altLang="zh-TW" dirty="0"/>
              <a:t>Need a </a:t>
            </a:r>
            <a:r>
              <a:rPr lang="en-US" altLang="zh-TW" dirty="0">
                <a:highlight>
                  <a:srgbClr val="FFFF00"/>
                </a:highlight>
              </a:rPr>
              <a:t>constraint language</a:t>
            </a:r>
            <a:r>
              <a:rPr lang="en-US" altLang="zh-TW" dirty="0"/>
              <a:t>, </a:t>
            </a:r>
            <a:r>
              <a:rPr lang="en-US" altLang="zh-TW" i="1" dirty="0" err="1"/>
              <a:t>e.g</a:t>
            </a:r>
            <a:r>
              <a:rPr lang="en-US" altLang="zh-TW" dirty="0"/>
              <a:t> StartJob1 + 5 ≤ StartJob3</a:t>
            </a:r>
          </a:p>
          <a:p>
            <a:pPr lvl="2"/>
            <a:r>
              <a:rPr lang="en-US" altLang="zh-TW" dirty="0"/>
              <a:t>Linear constraints solvable; nonlinear undecidable.</a:t>
            </a:r>
          </a:p>
        </p:txBody>
      </p:sp>
    </p:spTree>
    <p:extLst>
      <p:ext uri="{BB962C8B-B14F-4D97-AF65-F5344CB8AC3E}">
        <p14:creationId xmlns:p14="http://schemas.microsoft.com/office/powerpoint/2010/main" val="4586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Varieties of CSPs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Continuous variables(</a:t>
            </a:r>
            <a:r>
              <a:rPr lang="zh-TW" altLang="en-US" dirty="0"/>
              <a:t>範圍而非固定值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e.g. start/end times for Hubble Telescope observations.</a:t>
            </a:r>
          </a:p>
          <a:p>
            <a:pPr lvl="1"/>
            <a:r>
              <a:rPr lang="en-US" altLang="zh-TW" dirty="0"/>
              <a:t>Linear constraints solvable in polynomial time by </a:t>
            </a:r>
            <a:r>
              <a:rPr lang="en-US" altLang="zh-TW" i="1" dirty="0"/>
              <a:t>linear programming</a:t>
            </a:r>
            <a:r>
              <a:rPr lang="en-US" altLang="zh-TW" dirty="0"/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86342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Varieties of Constraints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Unary constraints involve a single variable.(</a:t>
            </a:r>
            <a:r>
              <a:rPr lang="zh-TW" altLang="en-US" dirty="0"/>
              <a:t>單變數限制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i="1" dirty="0">
                <a:latin typeface="+mj-lt"/>
              </a:rPr>
              <a:t>SA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</a:t>
            </a:r>
            <a:r>
              <a:rPr lang="en-US" altLang="zh-TW" dirty="0"/>
              <a:t> </a:t>
            </a:r>
            <a:r>
              <a:rPr lang="en-US" altLang="zh-TW" i="1" dirty="0">
                <a:latin typeface="+mj-lt"/>
              </a:rPr>
              <a:t>green</a:t>
            </a:r>
          </a:p>
          <a:p>
            <a:r>
              <a:rPr lang="en-US" altLang="zh-TW" dirty="0"/>
              <a:t>Binary constraints involve pairs of variables.(</a:t>
            </a:r>
            <a:r>
              <a:rPr lang="zh-TW" altLang="en-US" dirty="0"/>
              <a:t>雙變數限制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i="1" dirty="0">
                <a:latin typeface="+mj-lt"/>
              </a:rPr>
              <a:t>SA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 </a:t>
            </a:r>
            <a:r>
              <a:rPr lang="en-US" altLang="zh-TW" i="1" dirty="0">
                <a:latin typeface="+mj-lt"/>
              </a:rPr>
              <a:t>WA</a:t>
            </a:r>
          </a:p>
          <a:p>
            <a:r>
              <a:rPr lang="en-US" altLang="zh-TW" dirty="0"/>
              <a:t>Higher-order constraints involve 3 or more variables.</a:t>
            </a:r>
          </a:p>
          <a:p>
            <a:pPr lvl="1"/>
            <a:r>
              <a:rPr lang="en-US" altLang="zh-TW" dirty="0"/>
              <a:t>e.g. cryptarithmetic column constraints(</a:t>
            </a:r>
            <a:r>
              <a:rPr lang="zh-TW" altLang="en-US" dirty="0"/>
              <a:t>字母算式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Preference (soft constraints</a:t>
            </a:r>
            <a:r>
              <a:rPr lang="zh-TW" altLang="en-US" dirty="0"/>
              <a:t>軟性限制</a:t>
            </a:r>
            <a:r>
              <a:rPr lang="en-US" altLang="zh-TW" dirty="0"/>
              <a:t>) e.g. </a:t>
            </a:r>
            <a:r>
              <a:rPr lang="en-US" altLang="zh-TW" i="1" dirty="0">
                <a:solidFill>
                  <a:schemeClr val="accent3">
                    <a:lumMod val="75000"/>
                  </a:schemeClr>
                </a:solidFill>
              </a:rPr>
              <a:t>red is better than green</a:t>
            </a:r>
            <a:r>
              <a:rPr lang="en-US" altLang="zh-TW" dirty="0"/>
              <a:t> often representable by a cost for each variable assignment </a:t>
            </a:r>
            <a:r>
              <a:rPr lang="en-US" altLang="zh-TW" dirty="0">
                <a:sym typeface="Wingdings 3" panose="05040102010807070707" pitchFamily="18" charset="2"/>
              </a:rPr>
              <a:t>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constrained optimization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16631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Example: </a:t>
            </a:r>
            <a:r>
              <a:rPr lang="en-US" altLang="zh-TW" dirty="0" err="1">
                <a:ea typeface="新細明體" panose="02020500000000000000" pitchFamily="18" charset="-120"/>
              </a:rPr>
              <a:t>Cryptarithmetic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066800" y="1905000"/>
            <a:ext cx="17500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477838" algn="ctr"/>
                <a:tab pos="954088" algn="ctr"/>
                <a:tab pos="1431925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eaLnBrk="0" hangingPunct="0">
              <a:tabLst>
                <a:tab pos="477838" algn="ctr"/>
                <a:tab pos="954088" algn="ctr"/>
                <a:tab pos="1431925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eaLnBrk="0" hangingPunct="0">
              <a:tabLst>
                <a:tab pos="477838" algn="ctr"/>
                <a:tab pos="954088" algn="ctr"/>
                <a:tab pos="1431925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eaLnBrk="0" hangingPunct="0">
              <a:tabLst>
                <a:tab pos="477838" algn="ctr"/>
                <a:tab pos="954088" algn="ctr"/>
                <a:tab pos="1431925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eaLnBrk="0" hangingPunct="0">
              <a:tabLst>
                <a:tab pos="477838" algn="ctr"/>
                <a:tab pos="954088" algn="ctr"/>
                <a:tab pos="1431925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ctr"/>
                <a:tab pos="954088" algn="ctr"/>
                <a:tab pos="1431925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ctr"/>
                <a:tab pos="954088" algn="ctr"/>
                <a:tab pos="1431925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ctr"/>
                <a:tab pos="954088" algn="ctr"/>
                <a:tab pos="1431925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ctr"/>
                <a:tab pos="954088" algn="ctr"/>
                <a:tab pos="1431925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zh-TW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lang="en-US" altLang="zh-TW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	W	O</a:t>
            </a:r>
          </a:p>
          <a:p>
            <a:pPr eaLnBrk="1" hangingPunct="1"/>
            <a:r>
              <a:rPr lang="en-US" altLang="zh-TW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+	T	W	O</a:t>
            </a:r>
          </a:p>
          <a:p>
            <a:pPr eaLnBrk="1" hangingPunct="1"/>
            <a:r>
              <a:rPr lang="en-US" altLang="zh-TW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	O	U	R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6388224" y="1981944"/>
            <a:ext cx="304800" cy="304800"/>
          </a:xfrm>
          <a:prstGeom prst="rect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4788024" y="2743944"/>
            <a:ext cx="381000" cy="381000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108551" name="Oval 7"/>
          <p:cNvSpPr>
            <a:spLocks noChangeArrowheads="1"/>
          </p:cNvSpPr>
          <p:nvPr/>
        </p:nvSpPr>
        <p:spPr bwMode="auto">
          <a:xfrm>
            <a:off x="5397624" y="2743944"/>
            <a:ext cx="381000" cy="381000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108552" name="Oval 8"/>
          <p:cNvSpPr>
            <a:spLocks noChangeArrowheads="1"/>
          </p:cNvSpPr>
          <p:nvPr/>
        </p:nvSpPr>
        <p:spPr bwMode="auto">
          <a:xfrm>
            <a:off x="6083424" y="2743944"/>
            <a:ext cx="381000" cy="381000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sp>
        <p:nvSpPr>
          <p:cNvPr id="108553" name="Oval 9"/>
          <p:cNvSpPr>
            <a:spLocks noChangeArrowheads="1"/>
          </p:cNvSpPr>
          <p:nvPr/>
        </p:nvSpPr>
        <p:spPr bwMode="auto">
          <a:xfrm>
            <a:off x="6693024" y="2743944"/>
            <a:ext cx="381000" cy="381000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</a:p>
        </p:txBody>
      </p:sp>
      <p:sp>
        <p:nvSpPr>
          <p:cNvPr id="108554" name="Oval 10"/>
          <p:cNvSpPr>
            <a:spLocks noChangeArrowheads="1"/>
          </p:cNvSpPr>
          <p:nvPr/>
        </p:nvSpPr>
        <p:spPr bwMode="auto">
          <a:xfrm>
            <a:off x="7378824" y="2743944"/>
            <a:ext cx="381000" cy="381000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08555" name="Oval 11"/>
          <p:cNvSpPr>
            <a:spLocks noChangeArrowheads="1"/>
          </p:cNvSpPr>
          <p:nvPr/>
        </p:nvSpPr>
        <p:spPr bwMode="auto">
          <a:xfrm>
            <a:off x="8064624" y="2743944"/>
            <a:ext cx="381000" cy="381000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</a:p>
        </p:txBody>
      </p:sp>
      <p:sp>
        <p:nvSpPr>
          <p:cNvPr id="108556" name="Oval 12"/>
          <p:cNvSpPr>
            <a:spLocks noChangeArrowheads="1"/>
          </p:cNvSpPr>
          <p:nvPr/>
        </p:nvSpPr>
        <p:spPr bwMode="auto">
          <a:xfrm>
            <a:off x="5092824" y="4344144"/>
            <a:ext cx="381000" cy="381000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zh-TW" sz="2000" i="1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6159624" y="4344144"/>
            <a:ext cx="381000" cy="381000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zh-TW" sz="2000" i="1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08558" name="Oval 14"/>
          <p:cNvSpPr>
            <a:spLocks noChangeArrowheads="1"/>
          </p:cNvSpPr>
          <p:nvPr/>
        </p:nvSpPr>
        <p:spPr bwMode="auto">
          <a:xfrm>
            <a:off x="7302624" y="4344144"/>
            <a:ext cx="381000" cy="381000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zh-TW" sz="2000" i="1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4788024" y="3582144"/>
            <a:ext cx="304800" cy="304800"/>
          </a:xfrm>
          <a:prstGeom prst="rect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560" name="Rectangle 16"/>
          <p:cNvSpPr>
            <a:spLocks noChangeArrowheads="1"/>
          </p:cNvSpPr>
          <p:nvPr/>
        </p:nvSpPr>
        <p:spPr bwMode="auto">
          <a:xfrm>
            <a:off x="5473824" y="3582144"/>
            <a:ext cx="304800" cy="304800"/>
          </a:xfrm>
          <a:prstGeom prst="rect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6769224" y="3582144"/>
            <a:ext cx="304800" cy="304800"/>
          </a:xfrm>
          <a:prstGeom prst="rect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562" name="Rectangle 18"/>
          <p:cNvSpPr>
            <a:spLocks noChangeArrowheads="1"/>
          </p:cNvSpPr>
          <p:nvPr/>
        </p:nvSpPr>
        <p:spPr bwMode="auto">
          <a:xfrm>
            <a:off x="7836024" y="3582144"/>
            <a:ext cx="304800" cy="304800"/>
          </a:xfrm>
          <a:prstGeom prst="rect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8563" name="AutoShape 19"/>
          <p:cNvCxnSpPr>
            <a:cxnSpLocks noChangeShapeType="1"/>
            <a:stCxn id="108549" idx="1"/>
            <a:endCxn id="108550" idx="7"/>
          </p:cNvCxnSpPr>
          <p:nvPr/>
        </p:nvCxnSpPr>
        <p:spPr bwMode="auto">
          <a:xfrm flipH="1">
            <a:off x="5113462" y="2134344"/>
            <a:ext cx="1266825" cy="657225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64" name="AutoShape 20"/>
          <p:cNvCxnSpPr>
            <a:cxnSpLocks noChangeShapeType="1"/>
            <a:stCxn id="108549" idx="1"/>
            <a:endCxn id="108551" idx="0"/>
          </p:cNvCxnSpPr>
          <p:nvPr/>
        </p:nvCxnSpPr>
        <p:spPr bwMode="auto">
          <a:xfrm flipH="1">
            <a:off x="5588124" y="2134344"/>
            <a:ext cx="792163" cy="601663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65" name="AutoShape 21"/>
          <p:cNvCxnSpPr>
            <a:cxnSpLocks noChangeShapeType="1"/>
            <a:stCxn id="108549" idx="2"/>
            <a:endCxn id="108552" idx="0"/>
          </p:cNvCxnSpPr>
          <p:nvPr/>
        </p:nvCxnSpPr>
        <p:spPr bwMode="auto">
          <a:xfrm flipH="1">
            <a:off x="6273924" y="2294682"/>
            <a:ext cx="266700" cy="441325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66" name="AutoShape 22"/>
          <p:cNvCxnSpPr>
            <a:cxnSpLocks noChangeShapeType="1"/>
            <a:stCxn id="108549" idx="2"/>
            <a:endCxn id="108553" idx="0"/>
          </p:cNvCxnSpPr>
          <p:nvPr/>
        </p:nvCxnSpPr>
        <p:spPr bwMode="auto">
          <a:xfrm>
            <a:off x="6540624" y="2294682"/>
            <a:ext cx="342900" cy="441325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67" name="AutoShape 23"/>
          <p:cNvCxnSpPr>
            <a:cxnSpLocks noChangeShapeType="1"/>
            <a:stCxn id="108549" idx="3"/>
            <a:endCxn id="108554" idx="0"/>
          </p:cNvCxnSpPr>
          <p:nvPr/>
        </p:nvCxnSpPr>
        <p:spPr bwMode="auto">
          <a:xfrm>
            <a:off x="6700962" y="2134344"/>
            <a:ext cx="868362" cy="601663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68" name="AutoShape 24"/>
          <p:cNvCxnSpPr>
            <a:cxnSpLocks noChangeShapeType="1"/>
            <a:stCxn id="108549" idx="3"/>
            <a:endCxn id="108555" idx="1"/>
          </p:cNvCxnSpPr>
          <p:nvPr/>
        </p:nvCxnSpPr>
        <p:spPr bwMode="auto">
          <a:xfrm>
            <a:off x="6700962" y="2134344"/>
            <a:ext cx="1419225" cy="657225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69" name="AutoShape 25"/>
          <p:cNvCxnSpPr>
            <a:cxnSpLocks noChangeShapeType="1"/>
            <a:stCxn id="108550" idx="4"/>
            <a:endCxn id="108559" idx="0"/>
          </p:cNvCxnSpPr>
          <p:nvPr/>
        </p:nvCxnSpPr>
        <p:spPr bwMode="auto">
          <a:xfrm flipH="1">
            <a:off x="4940424" y="3132882"/>
            <a:ext cx="38100" cy="441325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70" name="AutoShape 26"/>
          <p:cNvCxnSpPr>
            <a:cxnSpLocks noChangeShapeType="1"/>
            <a:stCxn id="108551" idx="4"/>
            <a:endCxn id="108560" idx="0"/>
          </p:cNvCxnSpPr>
          <p:nvPr/>
        </p:nvCxnSpPr>
        <p:spPr bwMode="auto">
          <a:xfrm>
            <a:off x="5588124" y="3132882"/>
            <a:ext cx="38100" cy="441325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71" name="AutoShape 27"/>
          <p:cNvCxnSpPr>
            <a:cxnSpLocks noChangeShapeType="1"/>
            <a:stCxn id="108552" idx="4"/>
            <a:endCxn id="108561" idx="0"/>
          </p:cNvCxnSpPr>
          <p:nvPr/>
        </p:nvCxnSpPr>
        <p:spPr bwMode="auto">
          <a:xfrm>
            <a:off x="6273924" y="3132882"/>
            <a:ext cx="647700" cy="441325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72" name="AutoShape 28"/>
          <p:cNvCxnSpPr>
            <a:cxnSpLocks noChangeShapeType="1"/>
            <a:stCxn id="108553" idx="4"/>
            <a:endCxn id="108561" idx="0"/>
          </p:cNvCxnSpPr>
          <p:nvPr/>
        </p:nvCxnSpPr>
        <p:spPr bwMode="auto">
          <a:xfrm>
            <a:off x="6883524" y="3132882"/>
            <a:ext cx="38100" cy="441325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73" name="AutoShape 29"/>
          <p:cNvCxnSpPr>
            <a:cxnSpLocks noChangeShapeType="1"/>
            <a:stCxn id="108555" idx="4"/>
            <a:endCxn id="108562" idx="0"/>
          </p:cNvCxnSpPr>
          <p:nvPr/>
        </p:nvCxnSpPr>
        <p:spPr bwMode="auto">
          <a:xfrm flipH="1">
            <a:off x="7988424" y="3132882"/>
            <a:ext cx="266700" cy="441325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74" name="AutoShape 30"/>
          <p:cNvCxnSpPr>
            <a:cxnSpLocks noChangeShapeType="1"/>
            <a:stCxn id="108554" idx="4"/>
            <a:endCxn id="108562" idx="0"/>
          </p:cNvCxnSpPr>
          <p:nvPr/>
        </p:nvCxnSpPr>
        <p:spPr bwMode="auto">
          <a:xfrm>
            <a:off x="7569324" y="3132882"/>
            <a:ext cx="419100" cy="441325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75" name="AutoShape 31"/>
          <p:cNvCxnSpPr>
            <a:cxnSpLocks noChangeShapeType="1"/>
            <a:stCxn id="108559" idx="2"/>
            <a:endCxn id="108556" idx="1"/>
          </p:cNvCxnSpPr>
          <p:nvPr/>
        </p:nvCxnSpPr>
        <p:spPr bwMode="auto">
          <a:xfrm>
            <a:off x="4940424" y="3894882"/>
            <a:ext cx="207963" cy="496887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76" name="AutoShape 32"/>
          <p:cNvCxnSpPr>
            <a:cxnSpLocks noChangeShapeType="1"/>
            <a:stCxn id="108555" idx="3"/>
            <a:endCxn id="108560" idx="0"/>
          </p:cNvCxnSpPr>
          <p:nvPr/>
        </p:nvCxnSpPr>
        <p:spPr bwMode="auto">
          <a:xfrm rot="5400000">
            <a:off x="6624762" y="2078781"/>
            <a:ext cx="496888" cy="2493963"/>
          </a:xfrm>
          <a:prstGeom prst="curvedConnector3">
            <a:avLst>
              <a:gd name="adj1" fmla="val 55593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77" name="AutoShape 33"/>
          <p:cNvCxnSpPr>
            <a:cxnSpLocks noChangeShapeType="1"/>
            <a:stCxn id="108560" idx="2"/>
            <a:endCxn id="108556" idx="7"/>
          </p:cNvCxnSpPr>
          <p:nvPr/>
        </p:nvCxnSpPr>
        <p:spPr bwMode="auto">
          <a:xfrm flipH="1">
            <a:off x="5418262" y="3894882"/>
            <a:ext cx="207962" cy="496887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78" name="AutoShape 34"/>
          <p:cNvCxnSpPr>
            <a:cxnSpLocks noChangeShapeType="1"/>
            <a:stCxn id="108561" idx="2"/>
            <a:endCxn id="108557" idx="7"/>
          </p:cNvCxnSpPr>
          <p:nvPr/>
        </p:nvCxnSpPr>
        <p:spPr bwMode="auto">
          <a:xfrm flipH="1">
            <a:off x="6485062" y="3894882"/>
            <a:ext cx="436562" cy="496887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79" name="AutoShape 35"/>
          <p:cNvCxnSpPr>
            <a:cxnSpLocks noChangeShapeType="1"/>
            <a:stCxn id="108560" idx="2"/>
            <a:endCxn id="108557" idx="1"/>
          </p:cNvCxnSpPr>
          <p:nvPr/>
        </p:nvCxnSpPr>
        <p:spPr bwMode="auto">
          <a:xfrm>
            <a:off x="5626224" y="3894882"/>
            <a:ext cx="588963" cy="496887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80" name="AutoShape 36"/>
          <p:cNvCxnSpPr>
            <a:cxnSpLocks noChangeShapeType="1"/>
            <a:stCxn id="108562" idx="2"/>
            <a:endCxn id="108558" idx="7"/>
          </p:cNvCxnSpPr>
          <p:nvPr/>
        </p:nvCxnSpPr>
        <p:spPr bwMode="auto">
          <a:xfrm flipH="1">
            <a:off x="7628062" y="3894882"/>
            <a:ext cx="360362" cy="496887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81" name="AutoShape 37"/>
          <p:cNvCxnSpPr>
            <a:cxnSpLocks noChangeShapeType="1"/>
            <a:stCxn id="108561" idx="2"/>
            <a:endCxn id="108558" idx="1"/>
          </p:cNvCxnSpPr>
          <p:nvPr/>
        </p:nvCxnSpPr>
        <p:spPr bwMode="auto">
          <a:xfrm>
            <a:off x="6921624" y="3894882"/>
            <a:ext cx="436563" cy="496887"/>
          </a:xfrm>
          <a:prstGeom prst="straightConnector1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582" name="Text Box 38"/>
          <p:cNvSpPr txBox="1">
            <a:spLocks noChangeArrowheads="1"/>
          </p:cNvSpPr>
          <p:nvPr/>
        </p:nvSpPr>
        <p:spPr bwMode="auto">
          <a:xfrm>
            <a:off x="762000" y="3581400"/>
            <a:ext cx="4038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778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eaLnBrk="0" hangingPunct="0">
              <a:tabLst>
                <a:tab pos="4778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eaLnBrk="0" hangingPunct="0">
              <a:tabLst>
                <a:tab pos="4778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eaLnBrk="0" hangingPunct="0">
              <a:tabLst>
                <a:tab pos="4778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eaLnBrk="0" hangingPunct="0">
              <a:tabLst>
                <a:tab pos="4778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lang="en-US" altLang="zh-TW" sz="2000" dirty="0">
                <a:solidFill>
                  <a:srgbClr val="008000"/>
                </a:solidFill>
                <a:latin typeface="Arial" panose="020B0604020202020204" pitchFamily="34" charset="0"/>
              </a:rPr>
              <a:t>Variables: 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 T U W R O X</a:t>
            </a:r>
            <a:r>
              <a:rPr lang="en-US" altLang="zh-TW" sz="20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X</a:t>
            </a:r>
            <a:r>
              <a:rPr lang="en-US" altLang="zh-TW" sz="20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X</a:t>
            </a:r>
            <a:r>
              <a:rPr lang="en-US" altLang="zh-TW" sz="20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3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Aft>
                <a:spcPct val="20000"/>
              </a:spcAft>
            </a:pPr>
            <a:r>
              <a:rPr lang="en-US" altLang="zh-TW" sz="2000" dirty="0">
                <a:solidFill>
                  <a:srgbClr val="008000"/>
                </a:solidFill>
                <a:latin typeface="Arial" panose="020B0604020202020204" pitchFamily="34" charset="0"/>
              </a:rPr>
              <a:t>Domains: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{0,1,2,3,4,5,6,7,8,9}</a:t>
            </a:r>
          </a:p>
          <a:p>
            <a:pPr eaLnBrk="1" hangingPunct="1"/>
            <a:r>
              <a:rPr lang="en-US" altLang="zh-TW" sz="2000" dirty="0">
                <a:solidFill>
                  <a:srgbClr val="008000"/>
                </a:solidFill>
                <a:latin typeface="Arial" panose="020B0604020202020204" pitchFamily="34" charset="0"/>
              </a:rPr>
              <a:t>Constraints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zh-TW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Alldiff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F,T,U,E,R,O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O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+ 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O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= 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R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+ 10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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X</a:t>
            </a:r>
            <a:r>
              <a:rPr lang="en-US" altLang="zh-TW" sz="20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	 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X</a:t>
            </a:r>
            <a:r>
              <a:rPr lang="en-US" altLang="zh-TW" sz="20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+ 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W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+ 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W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= 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U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+ 10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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X</a:t>
            </a:r>
            <a:r>
              <a:rPr lang="en-US" altLang="zh-TW" sz="20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	 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X</a:t>
            </a:r>
            <a:r>
              <a:rPr lang="en-US" altLang="zh-TW" sz="20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+ 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+ 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= 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O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+ 10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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X</a:t>
            </a:r>
            <a:r>
              <a:rPr lang="en-US" altLang="zh-TW" sz="20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3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	 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X</a:t>
            </a:r>
            <a:r>
              <a:rPr lang="en-US" altLang="zh-TW" sz="20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3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= </a:t>
            </a:r>
            <a:r>
              <a:rPr lang="en-US" altLang="zh-TW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2541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CSP as a Standard Search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CSP can easily expressed as a standard search problem.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Incremental formulation</a:t>
            </a:r>
          </a:p>
          <a:p>
            <a:pPr lvl="1"/>
            <a:r>
              <a:rPr lang="en-US" altLang="zh-TW" i="1" dirty="0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Initial state</a:t>
            </a:r>
            <a:r>
              <a:rPr lang="en-US" altLang="zh-TW" dirty="0">
                <a:ea typeface="新細明體" panose="02020500000000000000" pitchFamily="18" charset="-120"/>
              </a:rPr>
              <a:t>: the empty assignment {}.</a:t>
            </a:r>
          </a:p>
          <a:p>
            <a:pPr lvl="1"/>
            <a:r>
              <a:rPr lang="en-US" altLang="zh-TW" i="1" dirty="0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Successor function</a:t>
            </a:r>
            <a:r>
              <a:rPr lang="en-US" altLang="zh-TW" dirty="0">
                <a:ea typeface="新細明體" panose="02020500000000000000" pitchFamily="18" charset="-120"/>
              </a:rPr>
              <a:t>: Assign value to unassigned variable provided that there is not conflict.(</a:t>
            </a:r>
            <a:r>
              <a:rPr lang="zh-TW" altLang="en-US" dirty="0">
                <a:ea typeface="新細明體" panose="02020500000000000000" pitchFamily="18" charset="-120"/>
              </a:rPr>
              <a:t>單</a:t>
            </a:r>
            <a:r>
              <a:rPr lang="en-US" altLang="zh-TW" dirty="0">
                <a:ea typeface="新細明體" panose="02020500000000000000" pitchFamily="18" charset="-120"/>
              </a:rPr>
              <a:t>state</a:t>
            </a:r>
            <a:r>
              <a:rPr lang="zh-TW" altLang="en-US" dirty="0">
                <a:ea typeface="新細明體" panose="02020500000000000000" pitchFamily="18" charset="-120"/>
              </a:rPr>
              <a:t>保持</a:t>
            </a:r>
            <a:r>
              <a:rPr lang="en-US" altLang="zh-TW" dirty="0">
                <a:ea typeface="新細明體" panose="02020500000000000000" pitchFamily="18" charset="-120"/>
              </a:rPr>
              <a:t>consist)</a:t>
            </a:r>
          </a:p>
          <a:p>
            <a:pPr lvl="1"/>
            <a:r>
              <a:rPr lang="en-US" altLang="zh-TW" i="1" dirty="0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Goal test</a:t>
            </a:r>
            <a:r>
              <a:rPr lang="en-US" altLang="zh-TW" dirty="0">
                <a:ea typeface="新細明體" panose="02020500000000000000" pitchFamily="18" charset="-120"/>
              </a:rPr>
              <a:t>: the current assignment is complete.</a:t>
            </a:r>
          </a:p>
          <a:p>
            <a:pPr lvl="1"/>
            <a:r>
              <a:rPr lang="en-US" altLang="zh-TW" i="1" dirty="0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Path cost</a:t>
            </a:r>
            <a:r>
              <a:rPr lang="en-US" altLang="zh-TW" dirty="0">
                <a:ea typeface="新細明體" panose="02020500000000000000" pitchFamily="18" charset="-120"/>
              </a:rPr>
              <a:t>: as constant cost for every step.</a:t>
            </a:r>
          </a:p>
        </p:txBody>
      </p:sp>
    </p:spTree>
    <p:extLst>
      <p:ext uri="{BB962C8B-B14F-4D97-AF65-F5344CB8AC3E}">
        <p14:creationId xmlns:p14="http://schemas.microsoft.com/office/powerpoint/2010/main" val="354875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CSP as a Standard Search Problem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This is the same for all CSP’s !!!</a:t>
            </a:r>
          </a:p>
          <a:p>
            <a:r>
              <a:rPr lang="en-US" altLang="zh-TW" dirty="0"/>
              <a:t>Solution is found at depth 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/>
              <a:t> (if there are 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/>
              <a:t> variables).</a:t>
            </a:r>
            <a:br>
              <a:rPr lang="en-US" altLang="zh-TW" dirty="0"/>
            </a:br>
            <a:r>
              <a:rPr lang="en-US" altLang="zh-TW" dirty="0"/>
              <a:t>Path is irrelevant(</a:t>
            </a:r>
            <a:r>
              <a:rPr lang="zh-TW" altLang="en-US" dirty="0"/>
              <a:t>只在乎當下</a:t>
            </a:r>
            <a:r>
              <a:rPr lang="en-US" altLang="zh-TW" dirty="0"/>
              <a:t>state</a:t>
            </a:r>
            <a:r>
              <a:rPr lang="zh-TW" altLang="en-US" dirty="0"/>
              <a:t>，路徑不重要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/>
              <a:t>Hence </a:t>
            </a:r>
            <a:r>
              <a:rPr lang="en-US" altLang="zh-TW" dirty="0">
                <a:highlight>
                  <a:srgbClr val="FFFF00"/>
                </a:highlight>
              </a:rPr>
              <a:t>depth first search</a:t>
            </a:r>
            <a:r>
              <a:rPr lang="en-US" altLang="zh-TW" dirty="0"/>
              <a:t> can be used.</a:t>
            </a:r>
          </a:p>
          <a:p>
            <a:r>
              <a:rPr lang="en-US" altLang="zh-TW" dirty="0"/>
              <a:t>Given 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/>
              <a:t> variables, </a:t>
            </a:r>
            <a:r>
              <a:rPr lang="en-US" altLang="zh-TW" i="1" dirty="0">
                <a:latin typeface="+mj-lt"/>
              </a:rPr>
              <a:t>d</a:t>
            </a:r>
            <a:r>
              <a:rPr lang="en-US" altLang="zh-TW" dirty="0"/>
              <a:t> possible values:</a:t>
            </a:r>
          </a:p>
          <a:p>
            <a:pPr lvl="1"/>
            <a:r>
              <a:rPr lang="en-US" altLang="zh-TW" dirty="0"/>
              <a:t>Branching factor </a:t>
            </a:r>
            <a:r>
              <a:rPr lang="en-US" altLang="zh-TW" i="1" dirty="0">
                <a:latin typeface="+mj-lt"/>
              </a:rPr>
              <a:t>b</a:t>
            </a:r>
            <a:r>
              <a:rPr lang="en-US" altLang="zh-TW" dirty="0"/>
              <a:t> at the top level is </a:t>
            </a:r>
            <a:r>
              <a:rPr lang="en-US" altLang="zh-TW" i="1" dirty="0" err="1">
                <a:latin typeface="+mj-lt"/>
              </a:rPr>
              <a:t>nd</a:t>
            </a:r>
            <a:r>
              <a:rPr lang="en-US" altLang="zh-TW" dirty="0"/>
              <a:t>.</a:t>
            </a:r>
          </a:p>
          <a:p>
            <a:pPr marL="200025" lvl="1" indent="0">
              <a:buNone/>
            </a:pPr>
            <a:r>
              <a:rPr lang="zh-TW" altLang="en-US" dirty="0"/>
              <a:t>　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(n</a:t>
            </a:r>
            <a:r>
              <a:rPr lang="zh-TW" altLang="en-US" dirty="0"/>
              <a:t>個變數中選一個，每個有</a:t>
            </a:r>
            <a:r>
              <a:rPr lang="en-US" altLang="zh-TW" dirty="0"/>
              <a:t>d</a:t>
            </a:r>
            <a:r>
              <a:rPr lang="zh-TW" altLang="en-US" dirty="0"/>
              <a:t>種選擇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i="1" dirty="0">
                <a:latin typeface="+mj-lt"/>
              </a:rPr>
              <a:t>b</a:t>
            </a:r>
            <a:r>
              <a:rPr lang="en-US" altLang="zh-TW" dirty="0">
                <a:latin typeface="+mj-lt"/>
              </a:rPr>
              <a:t> = (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dirty="0">
                <a:latin typeface="+mj-lt"/>
                <a:sym typeface="Symbol" panose="05050102010706020507" pitchFamily="18" charset="2"/>
              </a:rPr>
              <a:t>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i="1" dirty="0">
                <a:latin typeface="+mj-lt"/>
              </a:rPr>
              <a:t>l</a:t>
            </a:r>
            <a:r>
              <a:rPr lang="en-US" altLang="zh-TW" dirty="0">
                <a:latin typeface="+mj-lt"/>
              </a:rPr>
              <a:t>)</a:t>
            </a:r>
            <a:r>
              <a:rPr lang="en-US" altLang="zh-TW" i="1" dirty="0">
                <a:latin typeface="+mj-lt"/>
              </a:rPr>
              <a:t>d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dirty="0"/>
              <a:t>at depth </a:t>
            </a:r>
            <a:r>
              <a:rPr lang="en-US" altLang="zh-TW" i="1" dirty="0">
                <a:latin typeface="+mj-lt"/>
              </a:rPr>
              <a:t>l</a:t>
            </a:r>
            <a:r>
              <a:rPr lang="en-US" altLang="zh-TW" dirty="0"/>
              <a:t>, hence </a:t>
            </a:r>
            <a:r>
              <a:rPr lang="en-US" altLang="zh-TW" i="1" dirty="0" err="1">
                <a:solidFill>
                  <a:srgbClr val="0000FF"/>
                </a:solidFill>
                <a:latin typeface="+mj-lt"/>
              </a:rPr>
              <a:t>n</a:t>
            </a:r>
            <a:r>
              <a:rPr lang="en-US" altLang="zh-TW" dirty="0" err="1">
                <a:solidFill>
                  <a:srgbClr val="0000FF"/>
                </a:solidFill>
                <a:latin typeface="+mj-lt"/>
              </a:rPr>
              <a:t>!</a:t>
            </a:r>
            <a:r>
              <a:rPr lang="en-US" altLang="zh-TW" i="1" dirty="0" err="1">
                <a:solidFill>
                  <a:srgbClr val="0000FF"/>
                </a:solidFill>
                <a:latin typeface="+mj-lt"/>
              </a:rPr>
              <a:t>d</a:t>
            </a:r>
            <a:r>
              <a:rPr lang="en-US" altLang="zh-TW" i="1" baseline="30000" dirty="0" err="1">
                <a:solidFill>
                  <a:srgbClr val="0000FF"/>
                </a:solidFill>
                <a:latin typeface="+mj-lt"/>
              </a:rPr>
              <a:t>n</a:t>
            </a:r>
            <a:r>
              <a:rPr lang="en-US" altLang="zh-TW" dirty="0">
                <a:solidFill>
                  <a:srgbClr val="0000FF"/>
                </a:solidFill>
              </a:rPr>
              <a:t> leaves</a:t>
            </a:r>
            <a:r>
              <a:rPr lang="en-US" altLang="zh-TW" dirty="0"/>
              <a:t>!!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solidFill>
                  <a:srgbClr val="008000"/>
                </a:solidFill>
              </a:rPr>
              <a:t>only </a:t>
            </a:r>
            <a:r>
              <a:rPr lang="en-US" altLang="zh-TW" i="1" dirty="0" err="1">
                <a:solidFill>
                  <a:srgbClr val="008000"/>
                </a:solidFill>
                <a:latin typeface="+mj-lt"/>
              </a:rPr>
              <a:t>d</a:t>
            </a:r>
            <a:r>
              <a:rPr lang="en-US" altLang="zh-TW" i="1" baseline="30000" dirty="0" err="1">
                <a:solidFill>
                  <a:srgbClr val="008000"/>
                </a:solidFill>
                <a:latin typeface="+mj-lt"/>
              </a:rPr>
              <a:t>n</a:t>
            </a:r>
            <a:r>
              <a:rPr lang="en-US" altLang="zh-TW" dirty="0">
                <a:solidFill>
                  <a:srgbClr val="008000"/>
                </a:solidFill>
              </a:rPr>
              <a:t> complete assignments</a:t>
            </a:r>
            <a:r>
              <a:rPr lang="en-US" altLang="zh-TW" dirty="0"/>
              <a:t>).</a:t>
            </a:r>
          </a:p>
          <a:p>
            <a:pPr marL="200025" lvl="1" indent="0">
              <a:buNone/>
            </a:pPr>
            <a:r>
              <a:rPr lang="zh-TW" altLang="en-US" dirty="0"/>
              <a:t>　</a:t>
            </a:r>
            <a:r>
              <a:rPr lang="en-US" altLang="zh-TW" dirty="0"/>
              <a:t>=&gt;</a:t>
            </a:r>
            <a:r>
              <a:rPr lang="zh-TW" altLang="en-US" dirty="0"/>
              <a:t> 深度</a:t>
            </a:r>
            <a:r>
              <a:rPr lang="en-US" altLang="zh-TW" dirty="0"/>
              <a:t>l</a:t>
            </a:r>
            <a:r>
              <a:rPr lang="zh-TW" altLang="en-US" dirty="0"/>
              <a:t>，表已決定</a:t>
            </a:r>
            <a:r>
              <a:rPr lang="en-US" altLang="zh-TW" dirty="0"/>
              <a:t>l</a:t>
            </a:r>
            <a:r>
              <a:rPr lang="zh-TW" altLang="en-US" dirty="0"/>
              <a:t>個變數，</a:t>
            </a:r>
            <a:r>
              <a:rPr lang="en-US" altLang="zh-TW" dirty="0"/>
              <a:t>b = (</a:t>
            </a:r>
            <a:r>
              <a:rPr lang="zh-TW" altLang="en-US" dirty="0"/>
              <a:t>剩下變數選一</a:t>
            </a:r>
            <a:r>
              <a:rPr lang="en-US" altLang="zh-TW" dirty="0"/>
              <a:t>)</a:t>
            </a:r>
            <a:r>
              <a:rPr lang="zh-TW" altLang="en-US" dirty="0"/>
              <a:t>*選擇</a:t>
            </a:r>
            <a:endParaRPr lang="en-US" altLang="zh-TW" dirty="0"/>
          </a:p>
          <a:p>
            <a:pPr marL="200025" lvl="1" indent="0">
              <a:buNone/>
            </a:pPr>
            <a:r>
              <a:rPr lang="en-US" altLang="zh-TW" dirty="0"/>
              <a:t>    =&gt; n! = n</a:t>
            </a:r>
            <a:r>
              <a:rPr lang="zh-TW" altLang="en-US" dirty="0"/>
              <a:t>個變數被指派的順序，</a:t>
            </a:r>
            <a:r>
              <a:rPr lang="en-US" altLang="zh-TW" dirty="0"/>
              <a:t>CSP</a:t>
            </a:r>
            <a:r>
              <a:rPr lang="zh-TW" altLang="en-US" dirty="0"/>
              <a:t>中順序不重要，除掉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70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620000" y="4953000"/>
            <a:ext cx="533400" cy="304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Commutativity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CSPs are commutative.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order of any given set of actions has no effect on the outcome.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Example: choose colors for Australian territories</a:t>
            </a:r>
          </a:p>
          <a:p>
            <a:pPr lvl="2"/>
            <a:r>
              <a:rPr lang="en-US" altLang="zh-TW" sz="1800" dirty="0"/>
              <a:t>{WA </a:t>
            </a:r>
            <a:r>
              <a:rPr lang="zh-TW" altLang="en-US" sz="1800" dirty="0">
                <a:solidFill>
                  <a:srgbClr val="FF0000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/>
              <a:t>, NT </a:t>
            </a:r>
            <a:r>
              <a:rPr lang="zh-TW" altLang="en-US" sz="1800" dirty="0">
                <a:solidFill>
                  <a:srgbClr val="008000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/>
              <a:t>, Q </a:t>
            </a:r>
            <a:r>
              <a:rPr lang="zh-TW" altLang="en-US" sz="1800" dirty="0">
                <a:solidFill>
                  <a:srgbClr val="FF0000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/>
              <a:t>, NSW </a:t>
            </a:r>
            <a:r>
              <a:rPr lang="zh-TW" altLang="en-US" sz="1800" dirty="0">
                <a:solidFill>
                  <a:srgbClr val="008000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/>
              <a:t>, V </a:t>
            </a:r>
            <a:r>
              <a:rPr lang="zh-TW" altLang="en-US" sz="1800" dirty="0">
                <a:solidFill>
                  <a:srgbClr val="FF0000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/>
              <a:t>, SA </a:t>
            </a:r>
            <a:r>
              <a:rPr lang="zh-TW" altLang="en-US" sz="1800" dirty="0">
                <a:solidFill>
                  <a:srgbClr val="0000FF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/>
              <a:t>, T </a:t>
            </a:r>
            <a:r>
              <a:rPr lang="zh-TW" altLang="en-US" sz="1800" dirty="0">
                <a:solidFill>
                  <a:srgbClr val="008000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/>
              <a:t>} is the same as </a:t>
            </a:r>
            <a:br>
              <a:rPr lang="en-US" altLang="zh-TW" sz="1800" dirty="0"/>
            </a:br>
            <a:r>
              <a:rPr lang="en-US" altLang="zh-TW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{NT </a:t>
            </a:r>
            <a:r>
              <a:rPr lang="zh-TW" altLang="en-US" sz="1800" dirty="0">
                <a:solidFill>
                  <a:srgbClr val="008000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WA </a:t>
            </a:r>
            <a:r>
              <a:rPr lang="zh-TW" altLang="en-US" sz="1800" dirty="0">
                <a:solidFill>
                  <a:srgbClr val="FF0000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Q </a:t>
            </a:r>
            <a:r>
              <a:rPr lang="zh-TW" altLang="en-US" sz="1800" dirty="0">
                <a:solidFill>
                  <a:srgbClr val="FF0000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NSW </a:t>
            </a:r>
            <a:r>
              <a:rPr lang="zh-TW" altLang="en-US" sz="1800" dirty="0">
                <a:solidFill>
                  <a:srgbClr val="008000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V </a:t>
            </a:r>
            <a:r>
              <a:rPr lang="zh-TW" altLang="en-US" sz="1800" dirty="0">
                <a:solidFill>
                  <a:srgbClr val="FF0000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SA </a:t>
            </a:r>
            <a:r>
              <a:rPr lang="zh-TW" altLang="en-US" sz="1800" dirty="0">
                <a:solidFill>
                  <a:srgbClr val="0000FF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T </a:t>
            </a:r>
            <a:r>
              <a:rPr lang="zh-TW" altLang="en-US" sz="1800" dirty="0">
                <a:solidFill>
                  <a:srgbClr val="008000"/>
                </a:solidFill>
                <a:sym typeface="Wingdings 2" panose="05020102010507070707" pitchFamily="18" charset="2"/>
              </a:rPr>
              <a:t></a:t>
            </a:r>
            <a:r>
              <a:rPr lang="en-US" altLang="zh-TW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}</a:t>
            </a:r>
            <a:endParaRPr lang="zh-TW" altLang="en-US" sz="2400" dirty="0"/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All CSP search algorithms consider a single variable assignment at a time </a:t>
            </a:r>
            <a:r>
              <a:rPr lang="en-US" altLang="zh-TW" dirty="0">
                <a:sym typeface="Wingdings 3" panose="05040102010807070707" pitchFamily="18" charset="2"/>
              </a:rPr>
              <a:t></a:t>
            </a:r>
            <a:r>
              <a:rPr lang="en-US" altLang="zh-TW" dirty="0">
                <a:ea typeface="新細明體" panose="02020500000000000000" pitchFamily="18" charset="-120"/>
              </a:rPr>
              <a:t> there are </a:t>
            </a:r>
            <a:r>
              <a:rPr lang="en-US" altLang="zh-TW" i="1" dirty="0" err="1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i="1" baseline="30000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leaves.</a:t>
            </a:r>
          </a:p>
        </p:txBody>
      </p:sp>
    </p:spTree>
    <p:extLst>
      <p:ext uri="{BB962C8B-B14F-4D97-AF65-F5344CB8AC3E}">
        <p14:creationId xmlns:p14="http://schemas.microsoft.com/office/powerpoint/2010/main" val="20967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Backtracking Search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(In depth-first search) (Stack can help backtracking)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Chooses values for one variable at a time and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backtracks</a:t>
            </a:r>
            <a:r>
              <a:rPr lang="en-US" altLang="zh-TW" dirty="0">
                <a:ea typeface="新細明體" panose="02020500000000000000" pitchFamily="18" charset="-120"/>
              </a:rPr>
              <a:t> when a variable has no legal values left to assign.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Uninformed algorithm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No good general performance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140968"/>
            <a:ext cx="30963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0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Backtracking Example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18105"/>
              </p:ext>
            </p:extLst>
          </p:nvPr>
        </p:nvGraphicFramePr>
        <p:xfrm>
          <a:off x="1822552" y="1746489"/>
          <a:ext cx="5544616" cy="455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7529213" imgH="6186667" progId="Paint.Picture">
                  <p:embed/>
                </p:oleObj>
              </mc:Choice>
              <mc:Fallback>
                <p:oleObj name="點陣圖影像" r:id="rId2" imgW="7529213" imgH="6186667" progId="Paint.Picture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552" y="1746489"/>
                        <a:ext cx="5544616" cy="455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10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Backtracking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19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5" y="1988840"/>
            <a:ext cx="7346058" cy="40054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370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CSP?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Backtracking for CSP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Local search for CSPs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Problem structure and decomposition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487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Backtracking Example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628800"/>
            <a:ext cx="6395258" cy="47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2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Backtracking Example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55681"/>
            <a:ext cx="5784000" cy="49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19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Backtracking Example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403648" y="5877272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663300"/>
                </a:solidFill>
                <a:sym typeface="Wingdings 2" panose="05020102010507070707" pitchFamily="18" charset="2"/>
              </a:rPr>
              <a:t></a:t>
            </a:r>
            <a:endParaRPr lang="zh-TW" altLang="en-US" sz="3200" dirty="0">
              <a:solidFill>
                <a:srgbClr val="6633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72816"/>
            <a:ext cx="4536504" cy="3891793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>
          <a:xfrm flipH="1">
            <a:off x="1691680" y="5589240"/>
            <a:ext cx="576064" cy="4286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3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853496" cy="1450757"/>
          </a:xfrm>
        </p:spPr>
        <p:txBody>
          <a:bodyPr/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Improving Backtracking Efficiency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General-purpose methods can give huge gains in speed.</a:t>
            </a:r>
          </a:p>
          <a:p>
            <a:pPr lvl="1"/>
            <a:r>
              <a:rPr lang="zh-TW" altLang="en-US" dirty="0">
                <a:ea typeface="新細明體" panose="02020500000000000000" pitchFamily="18" charset="-120"/>
              </a:rPr>
              <a:t>使用</a:t>
            </a:r>
            <a:r>
              <a:rPr lang="en-US" altLang="zh-TW" dirty="0">
                <a:ea typeface="新細明體" panose="02020500000000000000" pitchFamily="18" charset="-120"/>
              </a:rPr>
              <a:t>General-purpose</a:t>
            </a:r>
            <a:r>
              <a:rPr lang="zh-TW" altLang="en-US" dirty="0">
                <a:ea typeface="新細明體" panose="02020500000000000000" pitchFamily="18" charset="-120"/>
              </a:rPr>
              <a:t>方法加速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General-purpose methods: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Which variable should be assigned next?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what order should its values be tried?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Can we detect inevitable failure early?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Can we take advantage of problem structure?</a:t>
            </a:r>
          </a:p>
        </p:txBody>
      </p:sp>
    </p:spTree>
    <p:extLst>
      <p:ext uri="{BB962C8B-B14F-4D97-AF65-F5344CB8AC3E}">
        <p14:creationId xmlns:p14="http://schemas.microsoft.com/office/powerpoint/2010/main" val="13015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Minimum Remaining Values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79512" y="3593447"/>
            <a:ext cx="8229600" cy="19923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i="1" dirty="0" err="1">
                <a:latin typeface="+mj-lt"/>
                <a:ea typeface="新細明體" panose="02020500000000000000" pitchFamily="18" charset="-120"/>
              </a:rPr>
              <a:t>var</a:t>
            </a:r>
            <a:r>
              <a:rPr lang="en-US" altLang="zh-TW" sz="2200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latin typeface="+mj-lt"/>
                <a:ea typeface="新細明體" panose="02020500000000000000" pitchFamily="18" charset="-120"/>
                <a:sym typeface="Symbol" panose="05050102010706020507" pitchFamily="18" charset="2"/>
              </a:rPr>
              <a:t> </a:t>
            </a:r>
            <a:r>
              <a:rPr lang="en-US" altLang="zh-TW" sz="2200" cap="small" dirty="0">
                <a:latin typeface="+mj-lt"/>
                <a:ea typeface="新細明體" panose="02020500000000000000" pitchFamily="18" charset="-120"/>
              </a:rPr>
              <a:t>Select-Unassigned-Variable</a:t>
            </a:r>
            <a:r>
              <a:rPr lang="en-US" altLang="zh-TW" sz="2200" dirty="0">
                <a:latin typeface="+mj-lt"/>
                <a:ea typeface="新細明體" panose="02020500000000000000" pitchFamily="18" charset="-120"/>
              </a:rPr>
              <a:t>(Variables[</a:t>
            </a:r>
            <a:r>
              <a:rPr lang="en-US" altLang="zh-TW" sz="2200" i="1" dirty="0" err="1">
                <a:latin typeface="+mj-lt"/>
                <a:ea typeface="新細明體" panose="02020500000000000000" pitchFamily="18" charset="-120"/>
              </a:rPr>
              <a:t>csp</a:t>
            </a:r>
            <a:r>
              <a:rPr lang="en-US" altLang="zh-TW" sz="2200" dirty="0">
                <a:latin typeface="+mj-lt"/>
                <a:ea typeface="新細明體" panose="02020500000000000000" pitchFamily="18" charset="-120"/>
              </a:rPr>
              <a:t>], </a:t>
            </a:r>
            <a:r>
              <a:rPr lang="en-US" altLang="zh-TW" sz="2200" i="1" dirty="0">
                <a:latin typeface="+mj-lt"/>
                <a:ea typeface="新細明體" panose="02020500000000000000" pitchFamily="18" charset="-120"/>
              </a:rPr>
              <a:t>assignment</a:t>
            </a:r>
            <a:r>
              <a:rPr lang="en-US" altLang="zh-TW" sz="2200" dirty="0">
                <a:latin typeface="+mj-lt"/>
                <a:ea typeface="新細明體" panose="02020500000000000000" pitchFamily="18" charset="-120"/>
              </a:rPr>
              <a:t>, </a:t>
            </a:r>
            <a:r>
              <a:rPr lang="en-US" altLang="zh-TW" sz="2200" i="1" dirty="0" err="1">
                <a:latin typeface="+mj-lt"/>
                <a:ea typeface="新細明體" panose="02020500000000000000" pitchFamily="18" charset="-120"/>
              </a:rPr>
              <a:t>csp</a:t>
            </a:r>
            <a:r>
              <a:rPr lang="en-US" altLang="zh-TW" sz="2200" dirty="0">
                <a:latin typeface="+mj-lt"/>
                <a:ea typeface="新細明體" panose="02020500000000000000" pitchFamily="18" charset="-120"/>
              </a:rPr>
              <a:t>)</a:t>
            </a:r>
          </a:p>
          <a:p>
            <a:pPr lvl="4">
              <a:lnSpc>
                <a:spcPct val="9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A.k.a. </a:t>
            </a: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most constrained variable </a:t>
            </a:r>
            <a:r>
              <a:rPr lang="en-US" altLang="zh-TW" sz="2400" dirty="0">
                <a:ea typeface="新細明體" panose="02020500000000000000" pitchFamily="18" charset="-120"/>
              </a:rPr>
              <a:t>heuristic or “fail-first”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ea typeface="新細明體" panose="02020500000000000000" pitchFamily="18" charset="-120"/>
              </a:rPr>
              <a:t>Rule</a:t>
            </a:r>
            <a:r>
              <a:rPr lang="en-US" altLang="zh-TW" sz="2400" dirty="0">
                <a:ea typeface="新細明體" panose="02020500000000000000" pitchFamily="18" charset="-120"/>
              </a:rPr>
              <a:t>: choose </a:t>
            </a:r>
            <a:r>
              <a:rPr lang="en-US" altLang="zh-TW" sz="2400" dirty="0">
                <a:solidFill>
                  <a:srgbClr val="00B050"/>
                </a:solidFill>
                <a:ea typeface="新細明體" panose="02020500000000000000" pitchFamily="18" charset="-120"/>
              </a:rPr>
              <a:t>variable with the fewest legal moves</a:t>
            </a:r>
            <a:r>
              <a:rPr lang="en-US" altLang="zh-TW" sz="2400" dirty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2400" dirty="0">
                <a:solidFill>
                  <a:schemeClr val="tx1"/>
                </a:solidFill>
                <a:ea typeface="新細明體" panose="02020500000000000000" pitchFamily="18" charset="-120"/>
              </a:rPr>
              <a:t>限制少先選</a:t>
            </a:r>
            <a:r>
              <a:rPr lang="en-US" altLang="zh-TW" sz="2400" dirty="0">
                <a:solidFill>
                  <a:schemeClr val="tx1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ea typeface="新細明體" panose="02020500000000000000" pitchFamily="18" charset="-120"/>
              </a:rPr>
              <a:t>Which variable shall we try first?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4"/>
          <a:stretch/>
        </p:blipFill>
        <p:spPr>
          <a:xfrm>
            <a:off x="456048" y="2132856"/>
            <a:ext cx="6132176" cy="1329043"/>
          </a:xfrm>
          <a:prstGeom prst="rect">
            <a:avLst/>
          </a:prstGeom>
        </p:spPr>
      </p:pic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5562600" y="2819400"/>
            <a:ext cx="2286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6096000" y="1981200"/>
            <a:ext cx="4572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1"/>
          <a:stretch/>
        </p:blipFill>
        <p:spPr>
          <a:xfrm>
            <a:off x="6588224" y="2132856"/>
            <a:ext cx="2234954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Degree Heuristic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881"/>
          <a:stretch/>
        </p:blipFill>
        <p:spPr>
          <a:xfrm>
            <a:off x="457201" y="2098363"/>
            <a:ext cx="1594520" cy="1359526"/>
          </a:xfrm>
          <a:prstGeom prst="rect">
            <a:avLst/>
          </a:prstGeom>
        </p:spPr>
      </p:pic>
      <p:sp>
        <p:nvSpPr>
          <p:cNvPr id="266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951288"/>
            <a:ext cx="8229600" cy="2174875"/>
          </a:xfrm>
        </p:spPr>
        <p:txBody>
          <a:bodyPr>
            <a:normAutofit/>
          </a:bodyPr>
          <a:lstStyle/>
          <a:p>
            <a:r>
              <a:rPr lang="en-US" altLang="zh-TW" sz="2400" i="1" dirty="0">
                <a:ea typeface="新細明體" panose="02020500000000000000" pitchFamily="18" charset="-120"/>
              </a:rPr>
              <a:t>Rule</a:t>
            </a:r>
            <a:r>
              <a:rPr lang="en-US" altLang="zh-TW" sz="2400" dirty="0">
                <a:ea typeface="新細明體" panose="02020500000000000000" pitchFamily="18" charset="-120"/>
              </a:rPr>
              <a:t>: select </a:t>
            </a:r>
            <a:r>
              <a:rPr lang="en-US" altLang="zh-TW" sz="2400" dirty="0">
                <a:solidFill>
                  <a:srgbClr val="00B050"/>
                </a:solidFill>
                <a:ea typeface="新細明體" panose="02020500000000000000" pitchFamily="18" charset="-120"/>
              </a:rPr>
              <a:t>variable</a:t>
            </a:r>
            <a:r>
              <a:rPr lang="en-US" altLang="zh-TW" sz="2400" dirty="0">
                <a:ea typeface="新細明體" panose="02020500000000000000" pitchFamily="18" charset="-120"/>
              </a:rPr>
              <a:t> that is </a:t>
            </a:r>
            <a:r>
              <a:rPr lang="en-US" altLang="zh-TW" sz="2400" dirty="0">
                <a:solidFill>
                  <a:schemeClr val="accent6"/>
                </a:solidFill>
                <a:ea typeface="新細明體" panose="02020500000000000000" pitchFamily="18" charset="-120"/>
              </a:rPr>
              <a:t>involved in the largest number of constraints on other unassigned variables</a:t>
            </a:r>
            <a:r>
              <a:rPr lang="en-US" altLang="zh-TW" sz="2400" dirty="0">
                <a:ea typeface="新細明體" panose="02020500000000000000" pitchFamily="18" charset="-120"/>
              </a:rPr>
              <a:t>.(</a:t>
            </a:r>
            <a:r>
              <a:rPr lang="zh-TW" altLang="en-US" sz="2400" dirty="0">
                <a:ea typeface="新細明體" panose="02020500000000000000" pitchFamily="18" charset="-120"/>
              </a:rPr>
              <a:t>限制多者先選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Degree heuristic is very useful as a tie breaker.</a:t>
            </a:r>
          </a:p>
          <a:p>
            <a:r>
              <a:rPr lang="en-US" altLang="zh-TW" sz="2400" i="1" dirty="0">
                <a:ea typeface="新細明體" panose="02020500000000000000" pitchFamily="18" charset="-120"/>
              </a:rPr>
              <a:t>In what order should its values be tried?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>
            <a:off x="1143000" y="1981200"/>
            <a:ext cx="381000" cy="533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457200" y="2286000"/>
            <a:ext cx="304800" cy="4572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 flipV="1">
            <a:off x="1219200" y="2819400"/>
            <a:ext cx="152400" cy="685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1600200" y="2209800"/>
            <a:ext cx="381000" cy="3810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 flipV="1">
            <a:off x="1600200" y="3124200"/>
            <a:ext cx="4572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1676400" y="2819400"/>
            <a:ext cx="381000" cy="152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 flipV="1">
            <a:off x="1676400" y="3352800"/>
            <a:ext cx="152400" cy="304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8" r="53593"/>
          <a:stretch/>
        </p:blipFill>
        <p:spPr>
          <a:xfrm>
            <a:off x="2063349" y="2139637"/>
            <a:ext cx="2292627" cy="135952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0" r="26555"/>
          <a:stretch/>
        </p:blipFill>
        <p:spPr>
          <a:xfrm>
            <a:off x="4355977" y="2139637"/>
            <a:ext cx="2232248" cy="13595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4" r="1"/>
          <a:stretch/>
        </p:blipFill>
        <p:spPr>
          <a:xfrm>
            <a:off x="6588225" y="2139637"/>
            <a:ext cx="2214721" cy="1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60338" y="1752600"/>
          <a:ext cx="8824912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8824725" imgH="2126164" progId="Paint.Picture">
                  <p:embed/>
                </p:oleObj>
              </mc:Choice>
              <mc:Fallback>
                <p:oleObj name="點陣圖影像" r:id="rId2" imgW="8824725" imgH="2126164" progId="Paint.Picture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1752600"/>
                        <a:ext cx="8824912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Least Constraining Value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933056"/>
            <a:ext cx="8229600" cy="20518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Rule: given a variable choose the </a:t>
            </a:r>
            <a:r>
              <a:rPr lang="en-US" altLang="zh-TW" sz="2400" dirty="0">
                <a:highlight>
                  <a:srgbClr val="FFFF00"/>
                </a:highlight>
                <a:ea typeface="新細明體" panose="02020500000000000000" pitchFamily="18" charset="-120"/>
              </a:rPr>
              <a:t>least constraining value</a:t>
            </a:r>
            <a:r>
              <a:rPr lang="en-US" altLang="zh-TW" sz="2400" dirty="0">
                <a:ea typeface="新細明體" panose="02020500000000000000" pitchFamily="18" charset="-120"/>
              </a:rPr>
              <a:t>, i.e. the one that leaves the maximum flexibility for subsequent variable assignments.</a:t>
            </a:r>
            <a:endParaRPr lang="en-US" altLang="zh-TW" sz="2400" i="1" dirty="0">
              <a:ea typeface="新細明體" panose="02020500000000000000" pitchFamily="18" charset="-120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4572000" y="2286000"/>
            <a:ext cx="304800" cy="3810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622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Forward Checking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9E03-7B93-43A7-AB76-225120271C97}" type="slidenum">
              <a:rPr lang="zh-TW" altLang="en-US" smtClean="0"/>
              <a:pPr/>
              <a:t>27</a:t>
            </a:fld>
            <a:endParaRPr lang="en-US" altLang="zh-TW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740352" y="4852392"/>
            <a:ext cx="792088" cy="3048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3951288"/>
            <a:ext cx="8229600" cy="217487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476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Can we detect inevitable failure early?</a:t>
            </a:r>
          </a:p>
          <a:p>
            <a:pPr lvl="1"/>
            <a:r>
              <a:rPr lang="en-US" altLang="zh-TW" sz="2000" i="1" dirty="0">
                <a:ea typeface="新細明體" panose="02020500000000000000" pitchFamily="18" charset="-120"/>
              </a:rPr>
              <a:t>And avoid it later?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Forward checking idea: </a:t>
            </a:r>
            <a:r>
              <a:rPr lang="en-US" altLang="zh-TW" dirty="0">
                <a:ea typeface="新細明體" panose="02020500000000000000" pitchFamily="18" charset="-120"/>
              </a:rPr>
              <a:t>keep track of remaining legal values for unassigned variables.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Terminate search when any variable has no legal values.</a:t>
            </a:r>
            <a:endParaRPr lang="en-US" altLang="zh-TW" i="1" dirty="0">
              <a:ea typeface="新細明體" panose="02020500000000000000" pitchFamily="18" charset="-12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932654"/>
              </p:ext>
            </p:extLst>
          </p:nvPr>
        </p:nvGraphicFramePr>
        <p:xfrm>
          <a:off x="714375" y="1843906"/>
          <a:ext cx="77152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9259102" imgH="2507197" progId="Paint.Picture">
                  <p:embed/>
                </p:oleObj>
              </mc:Choice>
              <mc:Fallback>
                <p:oleObj name="點陣圖影像" r:id="rId2" imgW="9259102" imgH="2507197" progId="Paint.Picture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843906"/>
                        <a:ext cx="771525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02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740352" y="5040949"/>
            <a:ext cx="864096" cy="3048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Forward Checking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476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Assign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{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WA=red</a:t>
            </a:r>
            <a:r>
              <a:rPr lang="en-US" altLang="zh-TW" dirty="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Effects on other variables connected by constraints with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WA</a:t>
            </a:r>
          </a:p>
          <a:p>
            <a:pPr lvl="1"/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NT</a:t>
            </a:r>
            <a:r>
              <a:rPr lang="en-US" altLang="zh-TW" i="1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SA</a:t>
            </a:r>
            <a:r>
              <a:rPr lang="en-US" altLang="zh-TW" i="1" dirty="0">
                <a:ea typeface="新細明體" panose="02020500000000000000" pitchFamily="18" charset="-120"/>
              </a:rPr>
              <a:t> can no longer be red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58446"/>
              </p:ext>
            </p:extLst>
          </p:nvPr>
        </p:nvGraphicFramePr>
        <p:xfrm>
          <a:off x="711200" y="1831454"/>
          <a:ext cx="77216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9266723" imgH="3040644" progId="Paint.Picture">
                  <p:embed/>
                </p:oleObj>
              </mc:Choice>
              <mc:Fallback>
                <p:oleObj name="點陣圖影像" r:id="rId2" imgW="9266723" imgH="3040644" progId="Paint.Picture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831454"/>
                        <a:ext cx="7721600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657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740352" y="4797152"/>
            <a:ext cx="619811" cy="3288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8028384" y="5679313"/>
            <a:ext cx="658416" cy="3419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Forward Checking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29</a:t>
            </a:fld>
            <a:endParaRPr lang="en-US" altLang="zh-TW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711651"/>
              </p:ext>
            </p:extLst>
          </p:nvPr>
        </p:nvGraphicFramePr>
        <p:xfrm>
          <a:off x="1462087" y="1830313"/>
          <a:ext cx="621982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9259102" imgH="3558848" progId="Paint.Picture">
                  <p:embed/>
                </p:oleObj>
              </mc:Choice>
              <mc:Fallback>
                <p:oleObj name="點陣圖影像" r:id="rId2" imgW="9259102" imgH="3558848" progId="Paint.Picture">
                  <p:embed/>
                  <p:pic>
                    <p:nvPicPr>
                      <p:cNvPr id="307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7" y="1830313"/>
                        <a:ext cx="621982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4221088"/>
            <a:ext cx="8229600" cy="2114625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476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Assign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{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Q=green</a:t>
            </a:r>
            <a:r>
              <a:rPr lang="en-US" altLang="zh-TW" dirty="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Effects on other variables connected by constraints with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Q</a:t>
            </a:r>
          </a:p>
          <a:p>
            <a:pPr lvl="1"/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NT</a:t>
            </a:r>
            <a:r>
              <a:rPr lang="en-US" altLang="zh-TW" i="1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NSW</a:t>
            </a:r>
            <a:r>
              <a:rPr lang="en-US" altLang="zh-TW" i="1" dirty="0">
                <a:ea typeface="新細明體" panose="02020500000000000000" pitchFamily="18" charset="-120"/>
              </a:rPr>
              <a:t>, and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SA</a:t>
            </a:r>
            <a:r>
              <a:rPr lang="en-US" altLang="zh-TW" i="1" dirty="0">
                <a:ea typeface="新細明體" panose="02020500000000000000" pitchFamily="18" charset="-120"/>
              </a:rPr>
              <a:t> can no longer be green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MRV heuristic</a:t>
            </a:r>
            <a:r>
              <a:rPr lang="en-US" altLang="zh-TW" dirty="0">
                <a:ea typeface="新細明體" panose="02020500000000000000" pitchFamily="18" charset="-120"/>
              </a:rPr>
              <a:t> will automatically select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NT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SA</a:t>
            </a:r>
            <a:r>
              <a:rPr lang="en-US" altLang="zh-TW" dirty="0">
                <a:ea typeface="新細明體" panose="02020500000000000000" pitchFamily="18" charset="-120"/>
              </a:rPr>
              <a:t> next, why?</a:t>
            </a:r>
          </a:p>
        </p:txBody>
      </p:sp>
    </p:spTree>
    <p:extLst>
      <p:ext uri="{BB962C8B-B14F-4D97-AF65-F5344CB8AC3E}">
        <p14:creationId xmlns:p14="http://schemas.microsoft.com/office/powerpoint/2010/main" val="227054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in this Chapter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chapter, we learn the kind of problems where a solution is the goal state.</a:t>
            </a:r>
          </a:p>
          <a:p>
            <a:pPr lvl="1"/>
            <a:r>
              <a:rPr lang="en-US" altLang="zh-TW" dirty="0"/>
              <a:t>Ex. Map coloring, Sudoku</a:t>
            </a:r>
          </a:p>
          <a:p>
            <a:pPr lvl="1"/>
            <a:r>
              <a:rPr lang="en-US" altLang="zh-TW" dirty="0"/>
              <a:t>A solution should not violate any constraint(</a:t>
            </a:r>
            <a:r>
              <a:rPr lang="zh-TW" altLang="en-US" dirty="0"/>
              <a:t>約束</a:t>
            </a:r>
            <a:r>
              <a:rPr lang="en-US" altLang="zh-TW" dirty="0"/>
              <a:t>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3</a:t>
            </a:fld>
            <a:endParaRPr lang="en-US" altLang="zh-TW"/>
          </a:p>
        </p:txBody>
      </p: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90169"/>
              </p:ext>
            </p:extLst>
          </p:nvPr>
        </p:nvGraphicFramePr>
        <p:xfrm>
          <a:off x="606391" y="3362633"/>
          <a:ext cx="3538730" cy="2907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7529213" imgH="6186667" progId="Paint.Picture">
                  <p:embed/>
                </p:oleObj>
              </mc:Choice>
              <mc:Fallback>
                <p:oleObj name="點陣圖影像" r:id="rId3" imgW="7529213" imgH="6186667" progId="Paint.Picture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91" y="3362633"/>
                        <a:ext cx="3538730" cy="2907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21662"/>
              </p:ext>
            </p:extLst>
          </p:nvPr>
        </p:nvGraphicFramePr>
        <p:xfrm>
          <a:off x="611560" y="3356992"/>
          <a:ext cx="3528392" cy="291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5" imgW="7483489" imgH="6180356" progId="Paint.Picture">
                  <p:embed/>
                </p:oleObj>
              </mc:Choice>
              <mc:Fallback>
                <p:oleObj name="點陣圖影像" r:id="rId5" imgW="7483489" imgH="6180356" progId="Paint.Picture">
                  <p:embed/>
                  <p:pic>
                    <p:nvPicPr>
                      <p:cNvPr id="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56992"/>
                        <a:ext cx="3528392" cy="2913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圖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94" y="3563880"/>
            <a:ext cx="2381250" cy="238125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94" y="3563472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740352" y="4725144"/>
            <a:ext cx="669011" cy="37680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Forward Checking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7033" y="4302047"/>
            <a:ext cx="8229600" cy="2174875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476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dirty="0">
                <a:ea typeface="新細明體" panose="02020500000000000000" pitchFamily="18" charset="-120"/>
              </a:rPr>
              <a:t> is assigned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blue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Effects on other variables connected by constraints with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V</a:t>
            </a:r>
          </a:p>
          <a:p>
            <a:pPr lvl="1">
              <a:spcBef>
                <a:spcPts val="600"/>
              </a:spcBef>
            </a:pP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SA</a:t>
            </a:r>
            <a:r>
              <a:rPr lang="en-US" altLang="zh-TW" i="1" dirty="0">
                <a:ea typeface="新細明體" panose="02020500000000000000" pitchFamily="18" charset="-120"/>
              </a:rPr>
              <a:t> is empty;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NSW</a:t>
            </a:r>
            <a:r>
              <a:rPr lang="en-US" altLang="zh-TW" i="1" dirty="0">
                <a:ea typeface="新細明體" panose="02020500000000000000" pitchFamily="18" charset="-120"/>
              </a:rPr>
              <a:t> can no longer be blue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FC has detected that partial assignment is </a:t>
            </a:r>
            <a:r>
              <a:rPr lang="en-US" altLang="zh-TW" i="1" dirty="0">
                <a:solidFill>
                  <a:schemeClr val="accent6"/>
                </a:solidFill>
                <a:ea typeface="新細明體" panose="02020500000000000000" pitchFamily="18" charset="-120"/>
              </a:rPr>
              <a:t>inconsistent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with the constraints and backtracking can occur.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56090"/>
              </p:ext>
            </p:extLst>
          </p:nvPr>
        </p:nvGraphicFramePr>
        <p:xfrm>
          <a:off x="1901020" y="1816946"/>
          <a:ext cx="538162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9259102" imgH="4092295" progId="Paint.Picture">
                  <p:embed/>
                </p:oleObj>
              </mc:Choice>
              <mc:Fallback>
                <p:oleObj name="點陣圖影像" r:id="rId2" imgW="9259102" imgH="4092295" progId="Paint.Picture">
                  <p:embed/>
                  <p:pic>
                    <p:nvPicPr>
                      <p:cNvPr id="31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020" y="1816946"/>
                        <a:ext cx="5381625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80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7924800" y="5791200"/>
            <a:ext cx="535632" cy="381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4-Queens Problem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32772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32773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774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775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776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777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778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779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780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781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2785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2786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32790" name="Group 22"/>
          <p:cNvGrpSpPr>
            <a:grpSpLocks/>
          </p:cNvGrpSpPr>
          <p:nvPr/>
        </p:nvGrpSpPr>
        <p:grpSpPr bwMode="auto">
          <a:xfrm>
            <a:off x="3923928" y="2133600"/>
            <a:ext cx="3714750" cy="3270250"/>
            <a:chOff x="2445" y="1344"/>
            <a:chExt cx="2340" cy="2060"/>
          </a:xfrm>
        </p:grpSpPr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2445" y="1344"/>
              <a:ext cx="2340" cy="2060"/>
              <a:chOff x="2445" y="1344"/>
              <a:chExt cx="2340" cy="206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  <p:sp>
            <p:nvSpPr>
              <p:cNvPr id="32793" name="Text Box 25"/>
              <p:cNvSpPr txBox="1">
                <a:spLocks noChangeArrowheads="1"/>
              </p:cNvSpPr>
              <p:nvPr/>
            </p:nvSpPr>
            <p:spPr bwMode="auto">
              <a:xfrm>
                <a:off x="2445" y="2880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  <p:sp>
            <p:nvSpPr>
              <p:cNvPr id="32794" name="Text Box 26"/>
              <p:cNvSpPr txBox="1">
                <a:spLocks noChangeArrowheads="1"/>
              </p:cNvSpPr>
              <p:nvPr/>
            </p:nvSpPr>
            <p:spPr bwMode="auto">
              <a:xfrm>
                <a:off x="3885" y="2880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388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</p:grp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304800" y="5715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TW" altLang="en-US" sz="2400">
                <a:latin typeface="Times New Roman" panose="02020603050405020304" pitchFamily="18" charset="0"/>
              </a:rPr>
              <a:t>[</a:t>
            </a:r>
            <a:r>
              <a:rPr kumimoji="0" lang="zh-TW" altLang="en-US" sz="2400" i="1">
                <a:latin typeface="Times New Roman" panose="02020603050405020304" pitchFamily="18" charset="0"/>
              </a:rPr>
              <a:t>4-</a:t>
            </a:r>
            <a:r>
              <a:rPr kumimoji="0" lang="en-US" altLang="zh-TW" sz="2400" i="1">
                <a:latin typeface="Times New Roman" panose="02020603050405020304" pitchFamily="18" charset="0"/>
              </a:rPr>
              <a:t>Queens slides copied from B.J. Dorr  CMSC 421 course on AI</a:t>
            </a:r>
            <a:r>
              <a:rPr kumimoji="0" lang="en-US" altLang="zh-TW" sz="2400">
                <a:latin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84775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4-Queens Problem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768" y="1680"/>
            <a:chExt cx="1344" cy="1392"/>
          </a:xfrm>
        </p:grpSpPr>
        <p:grpSp>
          <p:nvGrpSpPr>
            <p:cNvPr id="34820" name="Group 4"/>
            <p:cNvGrpSpPr>
              <a:grpSpLocks/>
            </p:cNvGrpSpPr>
            <p:nvPr/>
          </p:nvGrpSpPr>
          <p:grpSpPr bwMode="auto">
            <a:xfrm>
              <a:off x="960" y="1920"/>
              <a:ext cx="1152" cy="1152"/>
              <a:chOff x="576" y="1728"/>
              <a:chExt cx="1152" cy="1152"/>
            </a:xfrm>
          </p:grpSpPr>
          <p:sp>
            <p:nvSpPr>
              <p:cNvPr id="34821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22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23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24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25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26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27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28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29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768" y="192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4831" name="Text Box 15"/>
            <p:cNvSpPr txBox="1">
              <a:spLocks noChangeArrowheads="1"/>
            </p:cNvSpPr>
            <p:nvPr/>
          </p:nvSpPr>
          <p:spPr bwMode="auto">
            <a:xfrm>
              <a:off x="768" y="249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768" y="2208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768" y="278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1296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1872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4837" name="Text Box 21"/>
            <p:cNvSpPr txBox="1">
              <a:spLocks noChangeArrowheads="1"/>
            </p:cNvSpPr>
            <p:nvPr/>
          </p:nvSpPr>
          <p:spPr bwMode="auto">
            <a:xfrm>
              <a:off x="1008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3923928" y="2133600"/>
            <a:ext cx="3714750" cy="3270250"/>
            <a:chOff x="2445" y="1344"/>
            <a:chExt cx="2340" cy="2060"/>
          </a:xfrm>
        </p:grpSpPr>
        <p:grpSp>
          <p:nvGrpSpPr>
            <p:cNvPr id="34839" name="Group 23"/>
            <p:cNvGrpSpPr>
              <a:grpSpLocks/>
            </p:cNvGrpSpPr>
            <p:nvPr/>
          </p:nvGrpSpPr>
          <p:grpSpPr bwMode="auto">
            <a:xfrm>
              <a:off x="2445" y="1344"/>
              <a:ext cx="2340" cy="2060"/>
              <a:chOff x="2445" y="1344"/>
              <a:chExt cx="2340" cy="2060"/>
            </a:xfrm>
          </p:grpSpPr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1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,2,3,4}</a:t>
                </a:r>
              </a:p>
            </p:txBody>
          </p:sp>
          <p:sp>
            <p:nvSpPr>
              <p:cNvPr id="34841" name="Text Box 25"/>
              <p:cNvSpPr txBox="1">
                <a:spLocks noChangeArrowheads="1"/>
              </p:cNvSpPr>
              <p:nvPr/>
            </p:nvSpPr>
            <p:spPr bwMode="auto">
              <a:xfrm>
                <a:off x="2445" y="2880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  <p:sp>
            <p:nvSpPr>
              <p:cNvPr id="34842" name="Text Box 26"/>
              <p:cNvSpPr txBox="1">
                <a:spLocks noChangeArrowheads="1"/>
              </p:cNvSpPr>
              <p:nvPr/>
            </p:nvSpPr>
            <p:spPr bwMode="auto">
              <a:xfrm>
                <a:off x="3885" y="2880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388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</p:grp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45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46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4850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4851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34852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3" name="Oval 37"/>
            <p:cNvSpPr>
              <a:spLocks noChangeArrowheads="1"/>
            </p:cNvSpPr>
            <p:nvPr/>
          </p:nvSpPr>
          <p:spPr bwMode="auto">
            <a:xfrm>
              <a:off x="1584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4" name="Oval 38"/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5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6" name="Oval 40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7" name="Oval 41"/>
            <p:cNvSpPr>
              <a:spLocks noChangeArrowheads="1"/>
            </p:cNvSpPr>
            <p:nvPr/>
          </p:nvSpPr>
          <p:spPr bwMode="auto">
            <a:xfrm>
              <a:off x="1584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7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4-Queens Problem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35844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6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9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50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51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52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53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5857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5858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5860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35862" name="Group 22"/>
          <p:cNvGrpSpPr>
            <a:grpSpLocks/>
          </p:cNvGrpSpPr>
          <p:nvPr/>
        </p:nvGrpSpPr>
        <p:grpSpPr bwMode="auto">
          <a:xfrm>
            <a:off x="3923928" y="2133600"/>
            <a:ext cx="3762375" cy="3270250"/>
            <a:chOff x="2429" y="1344"/>
            <a:chExt cx="2370" cy="2060"/>
          </a:xfrm>
        </p:grpSpPr>
        <p:grpSp>
          <p:nvGrpSpPr>
            <p:cNvPr id="35863" name="Group 23"/>
            <p:cNvGrpSpPr>
              <a:grpSpLocks/>
            </p:cNvGrpSpPr>
            <p:nvPr/>
          </p:nvGrpSpPr>
          <p:grpSpPr bwMode="auto">
            <a:xfrm>
              <a:off x="2429" y="1344"/>
              <a:ext cx="2370" cy="2060"/>
              <a:chOff x="2429" y="1344"/>
              <a:chExt cx="2370" cy="2060"/>
            </a:xfrm>
          </p:grpSpPr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1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,2,3,4}</a:t>
                </a:r>
              </a:p>
            </p:txBody>
          </p:sp>
          <p:sp>
            <p:nvSpPr>
              <p:cNvPr id="35865" name="Text Box 25"/>
              <p:cNvSpPr txBox="1">
                <a:spLocks noChangeArrowheads="1"/>
              </p:cNvSpPr>
              <p:nvPr/>
            </p:nvSpPr>
            <p:spPr bwMode="auto">
              <a:xfrm>
                <a:off x="242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 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,2,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,4}</a:t>
                </a:r>
              </a:p>
            </p:txBody>
          </p:sp>
          <p:sp>
            <p:nvSpPr>
              <p:cNvPr id="35866" name="Text Box 26"/>
              <p:cNvSpPr txBox="1">
                <a:spLocks noChangeArrowheads="1"/>
              </p:cNvSpPr>
              <p:nvPr/>
            </p:nvSpPr>
            <p:spPr bwMode="auto">
              <a:xfrm>
                <a:off x="386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 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,2,3, 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}</a:t>
                </a:r>
              </a:p>
            </p:txBody>
          </p:sp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3869" y="1344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  ,  ,3,4}</a:t>
                </a:r>
              </a:p>
            </p:txBody>
          </p:sp>
        </p:grp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5874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35876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7" name="Oval 37"/>
            <p:cNvSpPr>
              <a:spLocks noChangeArrowheads="1"/>
            </p:cNvSpPr>
            <p:nvPr/>
          </p:nvSpPr>
          <p:spPr bwMode="auto">
            <a:xfrm>
              <a:off x="1584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8" name="Oval 38"/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9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0" name="Oval 40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1" name="Oval 41"/>
            <p:cNvSpPr>
              <a:spLocks noChangeArrowheads="1"/>
            </p:cNvSpPr>
            <p:nvPr/>
          </p:nvSpPr>
          <p:spPr bwMode="auto">
            <a:xfrm>
              <a:off x="1584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3596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4-Queens Problem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36868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36869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870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871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872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874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875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877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6882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6885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36886" name="Group 22"/>
          <p:cNvGrpSpPr>
            <a:grpSpLocks/>
          </p:cNvGrpSpPr>
          <p:nvPr/>
        </p:nvGrpSpPr>
        <p:grpSpPr bwMode="auto">
          <a:xfrm>
            <a:off x="3923928" y="2133600"/>
            <a:ext cx="3762375" cy="3270250"/>
            <a:chOff x="2429" y="1344"/>
            <a:chExt cx="2370" cy="2060"/>
          </a:xfrm>
        </p:grpSpPr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2429" y="1344"/>
              <a:ext cx="2370" cy="2060"/>
              <a:chOff x="2429" y="1344"/>
              <a:chExt cx="2370" cy="2060"/>
            </a:xfrm>
          </p:grpSpPr>
          <p:sp>
            <p:nvSpPr>
              <p:cNvPr id="36888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1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,2,3,4}</a:t>
                </a:r>
              </a:p>
            </p:txBody>
          </p:sp>
          <p:sp>
            <p:nvSpPr>
              <p:cNvPr id="36889" name="Text Box 25"/>
              <p:cNvSpPr txBox="1">
                <a:spLocks noChangeArrowheads="1"/>
              </p:cNvSpPr>
              <p:nvPr/>
            </p:nvSpPr>
            <p:spPr bwMode="auto">
              <a:xfrm>
                <a:off x="242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,2,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,4}</a:t>
                </a:r>
              </a:p>
            </p:txBody>
          </p:sp>
          <p:sp>
            <p:nvSpPr>
              <p:cNvPr id="36890" name="Text Box 26"/>
              <p:cNvSpPr txBox="1">
                <a:spLocks noChangeArrowheads="1"/>
              </p:cNvSpPr>
              <p:nvPr/>
            </p:nvSpPr>
            <p:spPr bwMode="auto">
              <a:xfrm>
                <a:off x="386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,2,3,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}</a:t>
                </a:r>
              </a:p>
            </p:txBody>
          </p:sp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3869" y="1344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 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3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,4}</a:t>
                </a:r>
              </a:p>
            </p:txBody>
          </p:sp>
        </p:grp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6898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99" name="Oval 35"/>
          <p:cNvSpPr>
            <a:spLocks noChangeArrowheads="1"/>
          </p:cNvSpPr>
          <p:nvPr/>
        </p:nvSpPr>
        <p:spPr bwMode="auto">
          <a:xfrm>
            <a:off x="20574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00" name="Oval 36"/>
          <p:cNvSpPr>
            <a:spLocks noChangeArrowheads="1"/>
          </p:cNvSpPr>
          <p:nvPr/>
        </p:nvSpPr>
        <p:spPr bwMode="auto">
          <a:xfrm>
            <a:off x="25146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01" name="Oval 37"/>
          <p:cNvSpPr>
            <a:spLocks noChangeArrowheads="1"/>
          </p:cNvSpPr>
          <p:nvPr/>
        </p:nvSpPr>
        <p:spPr bwMode="auto">
          <a:xfrm>
            <a:off x="29718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02" name="Oval 38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03" name="Oval 39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04" name="Oval 40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05" name="AutoShape 4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06" name="Oval 42"/>
          <p:cNvSpPr>
            <a:spLocks noChangeArrowheads="1"/>
          </p:cNvSpPr>
          <p:nvPr/>
        </p:nvSpPr>
        <p:spPr bwMode="auto">
          <a:xfrm>
            <a:off x="25146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07" name="Oval 43"/>
          <p:cNvSpPr>
            <a:spLocks noChangeArrowheads="1"/>
          </p:cNvSpPr>
          <p:nvPr/>
        </p:nvSpPr>
        <p:spPr bwMode="auto">
          <a:xfrm>
            <a:off x="2514600" y="3581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08" name="Oval 44"/>
          <p:cNvSpPr>
            <a:spLocks noChangeArrowheads="1"/>
          </p:cNvSpPr>
          <p:nvPr/>
        </p:nvSpPr>
        <p:spPr bwMode="auto">
          <a:xfrm>
            <a:off x="29718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017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4-Queens Problem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37892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37893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894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895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896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897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898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899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900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901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7909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3923928" y="2133600"/>
            <a:ext cx="3787775" cy="3270250"/>
            <a:chOff x="2413" y="1344"/>
            <a:chExt cx="2386" cy="2060"/>
          </a:xfrm>
        </p:grpSpPr>
        <p:grpSp>
          <p:nvGrpSpPr>
            <p:cNvPr id="37911" name="Group 23"/>
            <p:cNvGrpSpPr>
              <a:grpSpLocks/>
            </p:cNvGrpSpPr>
            <p:nvPr/>
          </p:nvGrpSpPr>
          <p:grpSpPr bwMode="auto">
            <a:xfrm>
              <a:off x="2413" y="1344"/>
              <a:ext cx="2386" cy="2060"/>
              <a:chOff x="2413" y="1344"/>
              <a:chExt cx="2386" cy="2060"/>
            </a:xfrm>
          </p:grpSpPr>
          <p:sp>
            <p:nvSpPr>
              <p:cNvPr id="37912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1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,2,3,4}</a:t>
                </a:r>
              </a:p>
            </p:txBody>
          </p:sp>
          <p:sp>
            <p:nvSpPr>
              <p:cNvPr id="37913" name="Text Box 25"/>
              <p:cNvSpPr txBox="1">
                <a:spLocks noChangeArrowheads="1"/>
              </p:cNvSpPr>
              <p:nvPr/>
            </p:nvSpPr>
            <p:spPr bwMode="auto">
              <a:xfrm>
                <a:off x="2413" y="2880"/>
                <a:ext cx="96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 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}</a:t>
                </a:r>
              </a:p>
            </p:txBody>
          </p:sp>
          <p:sp>
            <p:nvSpPr>
              <p:cNvPr id="37914" name="Text Box 26"/>
              <p:cNvSpPr txBox="1">
                <a:spLocks noChangeArrowheads="1"/>
              </p:cNvSpPr>
              <p:nvPr/>
            </p:nvSpPr>
            <p:spPr bwMode="auto">
              <a:xfrm>
                <a:off x="386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 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,2,3, 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}</a:t>
                </a:r>
              </a:p>
            </p:txBody>
          </p:sp>
          <p:sp>
            <p:nvSpPr>
              <p:cNvPr id="37915" name="Text Box 27"/>
              <p:cNvSpPr txBox="1">
                <a:spLocks noChangeArrowheads="1"/>
              </p:cNvSpPr>
              <p:nvPr/>
            </p:nvSpPr>
            <p:spPr bwMode="auto">
              <a:xfrm>
                <a:off x="3869" y="1344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 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3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,4}</a:t>
                </a:r>
              </a:p>
            </p:txBody>
          </p:sp>
        </p:grp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7917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7918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7919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7920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7921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7922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3" name="Oval 35"/>
          <p:cNvSpPr>
            <a:spLocks noChangeArrowheads="1"/>
          </p:cNvSpPr>
          <p:nvPr/>
        </p:nvSpPr>
        <p:spPr bwMode="auto">
          <a:xfrm>
            <a:off x="20574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4" name="Oval 36"/>
          <p:cNvSpPr>
            <a:spLocks noChangeArrowheads="1"/>
          </p:cNvSpPr>
          <p:nvPr/>
        </p:nvSpPr>
        <p:spPr bwMode="auto">
          <a:xfrm>
            <a:off x="25146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5" name="Oval 37"/>
          <p:cNvSpPr>
            <a:spLocks noChangeArrowheads="1"/>
          </p:cNvSpPr>
          <p:nvPr/>
        </p:nvSpPr>
        <p:spPr bwMode="auto">
          <a:xfrm>
            <a:off x="29718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6" name="Oval 38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7" name="Oval 39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8" name="Oval 40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9" name="AutoShape 4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30" name="Oval 42"/>
          <p:cNvSpPr>
            <a:spLocks noChangeArrowheads="1"/>
          </p:cNvSpPr>
          <p:nvPr/>
        </p:nvSpPr>
        <p:spPr bwMode="auto">
          <a:xfrm>
            <a:off x="25146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31" name="Oval 43"/>
          <p:cNvSpPr>
            <a:spLocks noChangeArrowheads="1"/>
          </p:cNvSpPr>
          <p:nvPr/>
        </p:nvSpPr>
        <p:spPr bwMode="auto">
          <a:xfrm>
            <a:off x="2514600" y="3581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32" name="Oval 44"/>
          <p:cNvSpPr>
            <a:spLocks noChangeArrowheads="1"/>
          </p:cNvSpPr>
          <p:nvPr/>
        </p:nvSpPr>
        <p:spPr bwMode="auto">
          <a:xfrm>
            <a:off x="29718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8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4-Queens Problem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38916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38917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18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19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20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21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22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23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24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25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38934" name="Group 22"/>
          <p:cNvGrpSpPr>
            <a:grpSpLocks/>
          </p:cNvGrpSpPr>
          <p:nvPr/>
        </p:nvGrpSpPr>
        <p:grpSpPr bwMode="auto">
          <a:xfrm>
            <a:off x="3923928" y="2133600"/>
            <a:ext cx="3727450" cy="3270250"/>
            <a:chOff x="2437" y="1344"/>
            <a:chExt cx="2348" cy="2060"/>
          </a:xfrm>
        </p:grpSpPr>
        <p:grpSp>
          <p:nvGrpSpPr>
            <p:cNvPr id="38935" name="Group 23"/>
            <p:cNvGrpSpPr>
              <a:grpSpLocks/>
            </p:cNvGrpSpPr>
            <p:nvPr/>
          </p:nvGrpSpPr>
          <p:grpSpPr bwMode="auto">
            <a:xfrm>
              <a:off x="2437" y="1344"/>
              <a:ext cx="2348" cy="2060"/>
              <a:chOff x="2437" y="1344"/>
              <a:chExt cx="2348" cy="2060"/>
            </a:xfrm>
          </p:grpSpPr>
          <p:sp>
            <p:nvSpPr>
              <p:cNvPr id="38936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 </a:t>
                </a:r>
                <a:r>
                  <a:rPr kumimoji="0" lang="en-US" altLang="zh-TW" sz="240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2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,3,4}</a:t>
                </a:r>
              </a:p>
            </p:txBody>
          </p:sp>
          <p:sp>
            <p:nvSpPr>
              <p:cNvPr id="38937" name="Text Box 25"/>
              <p:cNvSpPr txBox="1">
                <a:spLocks noChangeArrowheads="1"/>
              </p:cNvSpPr>
              <p:nvPr/>
            </p:nvSpPr>
            <p:spPr bwMode="auto">
              <a:xfrm>
                <a:off x="2445" y="2880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  <p:sp>
            <p:nvSpPr>
              <p:cNvPr id="38938" name="Text Box 26"/>
              <p:cNvSpPr txBox="1">
                <a:spLocks noChangeArrowheads="1"/>
              </p:cNvSpPr>
              <p:nvPr/>
            </p:nvSpPr>
            <p:spPr bwMode="auto">
              <a:xfrm>
                <a:off x="3885" y="2880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  <p:sp>
            <p:nvSpPr>
              <p:cNvPr id="38939" name="Text Box 27"/>
              <p:cNvSpPr txBox="1">
                <a:spLocks noChangeArrowheads="1"/>
              </p:cNvSpPr>
              <p:nvPr/>
            </p:nvSpPr>
            <p:spPr bwMode="auto">
              <a:xfrm>
                <a:off x="388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</p:grp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44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8946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38948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49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50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51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52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53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63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4-Queens Problem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39940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39941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42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43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9954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39958" name="Group 22"/>
          <p:cNvGrpSpPr>
            <a:grpSpLocks/>
          </p:cNvGrpSpPr>
          <p:nvPr/>
        </p:nvGrpSpPr>
        <p:grpSpPr bwMode="auto">
          <a:xfrm>
            <a:off x="3923928" y="2133600"/>
            <a:ext cx="3773488" cy="3270250"/>
            <a:chOff x="2429" y="1344"/>
            <a:chExt cx="2377" cy="2060"/>
          </a:xfrm>
        </p:grpSpPr>
        <p:grpSp>
          <p:nvGrpSpPr>
            <p:cNvPr id="39959" name="Group 23"/>
            <p:cNvGrpSpPr>
              <a:grpSpLocks/>
            </p:cNvGrpSpPr>
            <p:nvPr/>
          </p:nvGrpSpPr>
          <p:grpSpPr bwMode="auto">
            <a:xfrm>
              <a:off x="2429" y="1344"/>
              <a:ext cx="2377" cy="2060"/>
              <a:chOff x="2429" y="1344"/>
              <a:chExt cx="2377" cy="2060"/>
            </a:xfrm>
          </p:grpSpPr>
          <p:sp>
            <p:nvSpPr>
              <p:cNvPr id="39960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2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,3,4}</a:t>
                </a:r>
              </a:p>
            </p:txBody>
          </p:sp>
          <p:sp>
            <p:nvSpPr>
              <p:cNvPr id="39961" name="Text Box 25"/>
              <p:cNvSpPr txBox="1">
                <a:spLocks noChangeArrowheads="1"/>
              </p:cNvSpPr>
              <p:nvPr/>
            </p:nvSpPr>
            <p:spPr bwMode="auto">
              <a:xfrm>
                <a:off x="242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  ,3,  }</a:t>
                </a:r>
              </a:p>
            </p:txBody>
          </p:sp>
          <p:sp>
            <p:nvSpPr>
              <p:cNvPr id="39962" name="Text Box 26"/>
              <p:cNvSpPr txBox="1">
                <a:spLocks noChangeArrowheads="1"/>
              </p:cNvSpPr>
              <p:nvPr/>
            </p:nvSpPr>
            <p:spPr bwMode="auto">
              <a:xfrm>
                <a:off x="3877" y="2880"/>
                <a:ext cx="91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  ,3,4}</a:t>
                </a:r>
              </a:p>
            </p:txBody>
          </p:sp>
          <p:sp>
            <p:nvSpPr>
              <p:cNvPr id="39963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,4}</a:t>
                </a:r>
              </a:p>
            </p:txBody>
          </p:sp>
        </p:grp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9967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9968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9969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9970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9971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39972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73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74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75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76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77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572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4-Queens Problem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40964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0965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66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67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68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69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0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1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2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3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40981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40982" name="Group 22"/>
          <p:cNvGrpSpPr>
            <a:grpSpLocks/>
          </p:cNvGrpSpPr>
          <p:nvPr/>
        </p:nvGrpSpPr>
        <p:grpSpPr bwMode="auto">
          <a:xfrm>
            <a:off x="3923928" y="2133600"/>
            <a:ext cx="3773488" cy="3270250"/>
            <a:chOff x="2429" y="1344"/>
            <a:chExt cx="2377" cy="2060"/>
          </a:xfrm>
        </p:grpSpPr>
        <p:grpSp>
          <p:nvGrpSpPr>
            <p:cNvPr id="40983" name="Group 23"/>
            <p:cNvGrpSpPr>
              <a:grpSpLocks/>
            </p:cNvGrpSpPr>
            <p:nvPr/>
          </p:nvGrpSpPr>
          <p:grpSpPr bwMode="auto">
            <a:xfrm>
              <a:off x="2429" y="1344"/>
              <a:ext cx="2377" cy="2060"/>
              <a:chOff x="2429" y="1344"/>
              <a:chExt cx="2377" cy="2060"/>
            </a:xfrm>
          </p:grpSpPr>
          <p:sp>
            <p:nvSpPr>
              <p:cNvPr id="40984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2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,3,4}</a:t>
                </a:r>
              </a:p>
            </p:txBody>
          </p:sp>
          <p:sp>
            <p:nvSpPr>
              <p:cNvPr id="40985" name="Text Box 25"/>
              <p:cNvSpPr txBox="1">
                <a:spLocks noChangeArrowheads="1"/>
              </p:cNvSpPr>
              <p:nvPr/>
            </p:nvSpPr>
            <p:spPr bwMode="auto">
              <a:xfrm>
                <a:off x="242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  ,3,  }</a:t>
                </a:r>
              </a:p>
            </p:txBody>
          </p:sp>
          <p:sp>
            <p:nvSpPr>
              <p:cNvPr id="40986" name="Text Box 26"/>
              <p:cNvSpPr txBox="1">
                <a:spLocks noChangeArrowheads="1"/>
              </p:cNvSpPr>
              <p:nvPr/>
            </p:nvSpPr>
            <p:spPr bwMode="auto">
              <a:xfrm>
                <a:off x="3877" y="2880"/>
                <a:ext cx="91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  ,3,4}</a:t>
                </a:r>
              </a:p>
            </p:txBody>
          </p:sp>
          <p:sp>
            <p:nvSpPr>
              <p:cNvPr id="40987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4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}</a:t>
                </a:r>
              </a:p>
            </p:txBody>
          </p:sp>
        </p:grp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40994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995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40996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97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98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99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000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001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1002" name="AutoShape 42"/>
          <p:cNvSpPr>
            <a:spLocks noChangeArrowheads="1"/>
          </p:cNvSpPr>
          <p:nvPr/>
        </p:nvSpPr>
        <p:spPr bwMode="auto">
          <a:xfrm>
            <a:off x="1981200" y="4419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03" name="Oval 43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04" name="Oval 44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33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4-Queens Problem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41988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1989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990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991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992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993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994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995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996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997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2001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42002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42005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42006" name="Group 22"/>
          <p:cNvGrpSpPr>
            <a:grpSpLocks/>
          </p:cNvGrpSpPr>
          <p:nvPr/>
        </p:nvGrpSpPr>
        <p:grpSpPr bwMode="auto">
          <a:xfrm>
            <a:off x="3923928" y="2133600"/>
            <a:ext cx="3786188" cy="3270250"/>
            <a:chOff x="2421" y="1344"/>
            <a:chExt cx="2385" cy="2060"/>
          </a:xfrm>
        </p:grpSpPr>
        <p:grpSp>
          <p:nvGrpSpPr>
            <p:cNvPr id="42007" name="Group 23"/>
            <p:cNvGrpSpPr>
              <a:grpSpLocks/>
            </p:cNvGrpSpPr>
            <p:nvPr/>
          </p:nvGrpSpPr>
          <p:grpSpPr bwMode="auto">
            <a:xfrm>
              <a:off x="2421" y="1344"/>
              <a:ext cx="2385" cy="2060"/>
              <a:chOff x="2421" y="1344"/>
              <a:chExt cx="2385" cy="2060"/>
            </a:xfrm>
          </p:grpSpPr>
          <p:sp>
            <p:nvSpPr>
              <p:cNvPr id="42008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2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,3,4}</a:t>
                </a:r>
              </a:p>
            </p:txBody>
          </p:sp>
          <p:sp>
            <p:nvSpPr>
              <p:cNvPr id="42009" name="Text Box 25"/>
              <p:cNvSpPr txBox="1">
                <a:spLocks noChangeArrowheads="1"/>
              </p:cNvSpPr>
              <p:nvPr/>
            </p:nvSpPr>
            <p:spPr bwMode="auto">
              <a:xfrm>
                <a:off x="2421" y="2880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  ,  ,  }</a:t>
                </a:r>
              </a:p>
            </p:txBody>
          </p:sp>
          <p:sp>
            <p:nvSpPr>
              <p:cNvPr id="42010" name="Text Box 26"/>
              <p:cNvSpPr txBox="1">
                <a:spLocks noChangeArrowheads="1"/>
              </p:cNvSpPr>
              <p:nvPr/>
            </p:nvSpPr>
            <p:spPr bwMode="auto">
              <a:xfrm>
                <a:off x="386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  ,3,  }</a:t>
                </a:r>
              </a:p>
            </p:txBody>
          </p:sp>
          <p:sp>
            <p:nvSpPr>
              <p:cNvPr id="42011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4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}</a:t>
                </a:r>
              </a:p>
            </p:txBody>
          </p:sp>
        </p:grpSp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42018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2019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42020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1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2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3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4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5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2026" name="AutoShape 42"/>
          <p:cNvSpPr>
            <a:spLocks noChangeArrowheads="1"/>
          </p:cNvSpPr>
          <p:nvPr/>
        </p:nvSpPr>
        <p:spPr bwMode="auto">
          <a:xfrm>
            <a:off x="1981200" y="4419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27" name="Oval 43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28" name="Oval 44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3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Constraint Satisfaction Problems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What is a CSP?</a:t>
            </a:r>
          </a:p>
          <a:p>
            <a:pPr lvl="1"/>
            <a:r>
              <a:rPr lang="en-US" altLang="zh-TW" dirty="0"/>
              <a:t>Finite set of variables(</a:t>
            </a:r>
            <a:r>
              <a:rPr lang="zh-TW" altLang="en-US" dirty="0"/>
              <a:t>空缺</a:t>
            </a:r>
            <a:r>
              <a:rPr lang="en-US" altLang="zh-TW" dirty="0"/>
              <a:t>) </a:t>
            </a:r>
            <a:r>
              <a:rPr lang="en-US" altLang="zh-TW" i="1" dirty="0">
                <a:latin typeface="+mj-lt"/>
              </a:rPr>
              <a:t>V</a:t>
            </a:r>
            <a:r>
              <a:rPr lang="en-US" altLang="zh-TW" baseline="-25000" dirty="0">
                <a:latin typeface="+mj-lt"/>
              </a:rPr>
              <a:t>1</a:t>
            </a:r>
            <a:r>
              <a:rPr lang="en-US" altLang="zh-TW" dirty="0">
                <a:latin typeface="+mj-lt"/>
              </a:rPr>
              <a:t>, </a:t>
            </a:r>
            <a:r>
              <a:rPr lang="en-US" altLang="zh-TW" i="1" dirty="0">
                <a:latin typeface="+mj-lt"/>
              </a:rPr>
              <a:t>V</a:t>
            </a:r>
            <a:r>
              <a:rPr lang="en-US" altLang="zh-TW" baseline="-25000" dirty="0">
                <a:latin typeface="+mj-lt"/>
              </a:rPr>
              <a:t>2</a:t>
            </a:r>
            <a:r>
              <a:rPr lang="en-US" altLang="zh-TW" dirty="0">
                <a:latin typeface="+mj-lt"/>
              </a:rPr>
              <a:t>, …, </a:t>
            </a:r>
            <a:r>
              <a:rPr lang="en-US" altLang="zh-TW" i="1" dirty="0" err="1">
                <a:latin typeface="+mj-lt"/>
              </a:rPr>
              <a:t>V</a:t>
            </a:r>
            <a:r>
              <a:rPr lang="en-US" altLang="zh-TW" i="1" baseline="-25000" dirty="0" err="1">
                <a:latin typeface="+mj-lt"/>
              </a:rPr>
              <a:t>n</a:t>
            </a:r>
            <a:endParaRPr lang="en-US" altLang="zh-TW" i="1" baseline="-25000" dirty="0">
              <a:latin typeface="+mj-lt"/>
            </a:endParaRP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Non-</a:t>
            </a:r>
            <a:r>
              <a:rPr lang="en-US" altLang="zh-TW" dirty="0" err="1">
                <a:highlight>
                  <a:srgbClr val="FFFF00"/>
                </a:highlight>
              </a:rPr>
              <a:t>emtpy</a:t>
            </a:r>
            <a:r>
              <a:rPr lang="en-US" altLang="zh-TW" dirty="0">
                <a:highlight>
                  <a:srgbClr val="FFFF00"/>
                </a:highlight>
              </a:rPr>
              <a:t> domain of possible values(</a:t>
            </a:r>
            <a:r>
              <a:rPr lang="zh-TW" altLang="en-US" dirty="0">
                <a:highlight>
                  <a:srgbClr val="FFFF00"/>
                </a:highlight>
              </a:rPr>
              <a:t>填值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en-US" altLang="zh-TW" dirty="0"/>
              <a:t> for each variable </a:t>
            </a:r>
            <a:r>
              <a:rPr lang="en-US" altLang="zh-TW" i="1" dirty="0">
                <a:latin typeface="+mj-lt"/>
              </a:rPr>
              <a:t>D</a:t>
            </a:r>
            <a:r>
              <a:rPr lang="en-US" altLang="zh-TW" i="1" baseline="-25000" dirty="0">
                <a:latin typeface="+mj-lt"/>
              </a:rPr>
              <a:t>v</a:t>
            </a:r>
            <a:r>
              <a:rPr lang="en-US" altLang="zh-TW" baseline="-25000" dirty="0">
                <a:latin typeface="+mj-lt"/>
              </a:rPr>
              <a:t>1</a:t>
            </a:r>
            <a:r>
              <a:rPr lang="en-US" altLang="zh-TW" dirty="0">
                <a:latin typeface="+mj-lt"/>
              </a:rPr>
              <a:t>,</a:t>
            </a:r>
            <a:r>
              <a:rPr lang="en-US" altLang="zh-TW" dirty="0"/>
              <a:t> </a:t>
            </a:r>
            <a:r>
              <a:rPr lang="en-US" altLang="zh-TW" i="1" dirty="0">
                <a:latin typeface="+mj-lt"/>
              </a:rPr>
              <a:t>D</a:t>
            </a:r>
            <a:r>
              <a:rPr lang="en-US" altLang="zh-TW" i="1" baseline="-25000" dirty="0">
                <a:latin typeface="+mj-lt"/>
              </a:rPr>
              <a:t>v</a:t>
            </a:r>
            <a:r>
              <a:rPr lang="en-US" altLang="zh-TW" baseline="-25000" dirty="0">
                <a:latin typeface="+mj-lt"/>
              </a:rPr>
              <a:t>2</a:t>
            </a:r>
            <a:r>
              <a:rPr lang="en-US" altLang="zh-TW" dirty="0">
                <a:latin typeface="+mj-lt"/>
              </a:rPr>
              <a:t>, …, </a:t>
            </a:r>
            <a:r>
              <a:rPr lang="en-US" altLang="zh-TW" i="1" dirty="0" err="1">
                <a:latin typeface="+mj-lt"/>
              </a:rPr>
              <a:t>D</a:t>
            </a:r>
            <a:r>
              <a:rPr lang="en-US" altLang="zh-TW" i="1" baseline="-25000" dirty="0" err="1">
                <a:latin typeface="+mj-lt"/>
              </a:rPr>
              <a:t>vn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/>
              <a:t>Finite set of constrains </a:t>
            </a:r>
            <a:r>
              <a:rPr lang="en-US" altLang="zh-TW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C</a:t>
            </a:r>
            <a:r>
              <a:rPr lang="en-US" altLang="zh-TW" baseline="-250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1</a:t>
            </a: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, </a:t>
            </a:r>
            <a:r>
              <a:rPr lang="en-US" altLang="zh-TW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C</a:t>
            </a:r>
            <a:r>
              <a:rPr lang="en-US" altLang="zh-TW" baseline="-250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2</a:t>
            </a: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, …, </a:t>
            </a:r>
            <a:r>
              <a:rPr lang="en-US" altLang="zh-TW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C</a:t>
            </a:r>
            <a:r>
              <a:rPr lang="en-US" altLang="zh-TW" i="1" baseline="-250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m</a:t>
            </a:r>
            <a:r>
              <a:rPr lang="en-US" altLang="zh-TW" dirty="0"/>
              <a:t> (</a:t>
            </a:r>
            <a:r>
              <a:rPr lang="zh-TW" altLang="en-US" dirty="0"/>
              <a:t>有限的約束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Each constraint </a:t>
            </a:r>
            <a:r>
              <a:rPr lang="en-US" altLang="zh-TW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C</a:t>
            </a:r>
            <a:r>
              <a:rPr lang="en-US" altLang="zh-TW" i="1" baseline="-250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i</a:t>
            </a:r>
            <a:r>
              <a:rPr lang="en-US" altLang="zh-TW" dirty="0"/>
              <a:t> limits the values that variables can take, e.g., </a:t>
            </a:r>
            <a:r>
              <a:rPr lang="en-US" altLang="zh-TW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V</a:t>
            </a:r>
            <a:r>
              <a:rPr lang="en-US" altLang="zh-TW" baseline="-250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1</a:t>
            </a:r>
            <a:r>
              <a:rPr lang="en-US" altLang="zh-TW" dirty="0"/>
              <a:t> ≠ </a:t>
            </a:r>
            <a:r>
              <a:rPr lang="en-US" altLang="zh-TW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V</a:t>
            </a:r>
            <a:r>
              <a:rPr lang="en-US" altLang="zh-TW" baseline="-250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2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616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4-Queens Problem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43012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3013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14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15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16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17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18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19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20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21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3023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43024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43026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43027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3028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43029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43030" name="Group 22"/>
          <p:cNvGrpSpPr>
            <a:grpSpLocks/>
          </p:cNvGrpSpPr>
          <p:nvPr/>
        </p:nvGrpSpPr>
        <p:grpSpPr bwMode="auto">
          <a:xfrm>
            <a:off x="3923928" y="2133600"/>
            <a:ext cx="3786188" cy="3270250"/>
            <a:chOff x="2421" y="1344"/>
            <a:chExt cx="2385" cy="2060"/>
          </a:xfrm>
        </p:grpSpPr>
        <p:grpSp>
          <p:nvGrpSpPr>
            <p:cNvPr id="43031" name="Group 23"/>
            <p:cNvGrpSpPr>
              <a:grpSpLocks/>
            </p:cNvGrpSpPr>
            <p:nvPr/>
          </p:nvGrpSpPr>
          <p:grpSpPr bwMode="auto">
            <a:xfrm>
              <a:off x="2421" y="1344"/>
              <a:ext cx="2385" cy="2060"/>
              <a:chOff x="2421" y="1344"/>
              <a:chExt cx="2385" cy="2060"/>
            </a:xfrm>
          </p:grpSpPr>
          <p:sp>
            <p:nvSpPr>
              <p:cNvPr id="43032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2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,3,4}</a:t>
                </a:r>
              </a:p>
            </p:txBody>
          </p:sp>
          <p:sp>
            <p:nvSpPr>
              <p:cNvPr id="43033" name="Text Box 25"/>
              <p:cNvSpPr txBox="1">
                <a:spLocks noChangeArrowheads="1"/>
              </p:cNvSpPr>
              <p:nvPr/>
            </p:nvSpPr>
            <p:spPr bwMode="auto">
              <a:xfrm>
                <a:off x="2421" y="2880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  ,  ,  }</a:t>
                </a:r>
              </a:p>
            </p:txBody>
          </p:sp>
          <p:sp>
            <p:nvSpPr>
              <p:cNvPr id="43034" name="Text Box 26"/>
              <p:cNvSpPr txBox="1">
                <a:spLocks noChangeArrowheads="1"/>
              </p:cNvSpPr>
              <p:nvPr/>
            </p:nvSpPr>
            <p:spPr bwMode="auto">
              <a:xfrm>
                <a:off x="386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{1,  ,3,  }</a:t>
                </a:r>
              </a:p>
            </p:txBody>
          </p:sp>
          <p:sp>
            <p:nvSpPr>
              <p:cNvPr id="43035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4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}</a:t>
                </a:r>
              </a:p>
            </p:txBody>
          </p:sp>
        </p:grp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3043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43044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5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7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8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1981200" y="4419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51" name="Oval 43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52" name="Oval 44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>
            <a:off x="24384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54" name="Oval 46"/>
          <p:cNvSpPr>
            <a:spLocks noChangeArrowheads="1"/>
          </p:cNvSpPr>
          <p:nvPr/>
        </p:nvSpPr>
        <p:spPr bwMode="auto">
          <a:xfrm>
            <a:off x="29718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811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4-Queens Problem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44036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4037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38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39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40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41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42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43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44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45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4052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44053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3923928" y="2133600"/>
            <a:ext cx="3786188" cy="3270250"/>
            <a:chOff x="2421" y="1344"/>
            <a:chExt cx="2385" cy="2060"/>
          </a:xfrm>
        </p:grpSpPr>
        <p:grpSp>
          <p:nvGrpSpPr>
            <p:cNvPr id="44055" name="Group 23"/>
            <p:cNvGrpSpPr>
              <a:grpSpLocks/>
            </p:cNvGrpSpPr>
            <p:nvPr/>
          </p:nvGrpSpPr>
          <p:grpSpPr bwMode="auto">
            <a:xfrm>
              <a:off x="2421" y="1344"/>
              <a:ext cx="2385" cy="2060"/>
              <a:chOff x="2421" y="1344"/>
              <a:chExt cx="2385" cy="2060"/>
            </a:xfrm>
          </p:grpSpPr>
          <p:sp>
            <p:nvSpPr>
              <p:cNvPr id="44056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2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,3,4}</a:t>
                </a:r>
              </a:p>
            </p:txBody>
          </p:sp>
          <p:sp>
            <p:nvSpPr>
              <p:cNvPr id="44057" name="Text Box 25"/>
              <p:cNvSpPr txBox="1">
                <a:spLocks noChangeArrowheads="1"/>
              </p:cNvSpPr>
              <p:nvPr/>
            </p:nvSpPr>
            <p:spPr bwMode="auto">
              <a:xfrm>
                <a:off x="2421" y="2880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  ,  ,  }</a:t>
                </a:r>
              </a:p>
            </p:txBody>
          </p:sp>
          <p:sp>
            <p:nvSpPr>
              <p:cNvPr id="44058" name="Text Box 26"/>
              <p:cNvSpPr txBox="1">
                <a:spLocks noChangeArrowheads="1"/>
              </p:cNvSpPr>
              <p:nvPr/>
            </p:nvSpPr>
            <p:spPr bwMode="auto">
              <a:xfrm>
                <a:off x="3861" y="2880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  ,  ,3,  }</a:t>
                </a:r>
              </a:p>
            </p:txBody>
          </p:sp>
          <p:sp>
            <p:nvSpPr>
              <p:cNvPr id="44059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4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}</a:t>
                </a:r>
              </a:p>
            </p:txBody>
          </p:sp>
        </p:grp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4062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4063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4064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4065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44066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4067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44068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69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0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1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2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3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4074" name="AutoShape 42"/>
          <p:cNvSpPr>
            <a:spLocks noChangeArrowheads="1"/>
          </p:cNvSpPr>
          <p:nvPr/>
        </p:nvSpPr>
        <p:spPr bwMode="auto">
          <a:xfrm>
            <a:off x="1981200" y="4419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75" name="Oval 43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76" name="Oval 44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77" name="AutoShape 45"/>
          <p:cNvSpPr>
            <a:spLocks noChangeArrowheads="1"/>
          </p:cNvSpPr>
          <p:nvPr/>
        </p:nvSpPr>
        <p:spPr bwMode="auto">
          <a:xfrm>
            <a:off x="24384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78" name="Oval 46"/>
          <p:cNvSpPr>
            <a:spLocks noChangeArrowheads="1"/>
          </p:cNvSpPr>
          <p:nvPr/>
        </p:nvSpPr>
        <p:spPr bwMode="auto">
          <a:xfrm>
            <a:off x="29718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861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4-Queens Problem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45060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5061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62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63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64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65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66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67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68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69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45074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TW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45078" name="Group 22"/>
          <p:cNvGrpSpPr>
            <a:grpSpLocks/>
          </p:cNvGrpSpPr>
          <p:nvPr/>
        </p:nvGrpSpPr>
        <p:grpSpPr bwMode="auto">
          <a:xfrm>
            <a:off x="3923928" y="2133600"/>
            <a:ext cx="3786188" cy="3270250"/>
            <a:chOff x="2421" y="1344"/>
            <a:chExt cx="2385" cy="2060"/>
          </a:xfrm>
        </p:grpSpPr>
        <p:grpSp>
          <p:nvGrpSpPr>
            <p:cNvPr id="45079" name="Group 23"/>
            <p:cNvGrpSpPr>
              <a:grpSpLocks/>
            </p:cNvGrpSpPr>
            <p:nvPr/>
          </p:nvGrpSpPr>
          <p:grpSpPr bwMode="auto">
            <a:xfrm>
              <a:off x="2421" y="1344"/>
              <a:ext cx="2385" cy="2060"/>
              <a:chOff x="2421" y="1344"/>
              <a:chExt cx="2385" cy="2060"/>
            </a:xfrm>
          </p:grpSpPr>
          <p:sp>
            <p:nvSpPr>
              <p:cNvPr id="45080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2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,3,4}</a:t>
                </a:r>
              </a:p>
            </p:txBody>
          </p:sp>
          <p:sp>
            <p:nvSpPr>
              <p:cNvPr id="45081" name="Text Box 25"/>
              <p:cNvSpPr txBox="1">
                <a:spLocks noChangeArrowheads="1"/>
              </p:cNvSpPr>
              <p:nvPr/>
            </p:nvSpPr>
            <p:spPr bwMode="auto">
              <a:xfrm>
                <a:off x="2421" y="2880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  ,  ,  }</a:t>
                </a:r>
              </a:p>
            </p:txBody>
          </p:sp>
          <p:sp>
            <p:nvSpPr>
              <p:cNvPr id="45082" name="Text Box 26"/>
              <p:cNvSpPr txBox="1">
                <a:spLocks noChangeArrowheads="1"/>
              </p:cNvSpPr>
              <p:nvPr/>
            </p:nvSpPr>
            <p:spPr bwMode="auto">
              <a:xfrm>
                <a:off x="3861" y="2880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  ,  ,</a:t>
                </a:r>
                <a:r>
                  <a:rPr kumimoji="0" lang="en-US" altLang="zh-TW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3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  }</a:t>
                </a:r>
              </a:p>
            </p:txBody>
          </p:sp>
          <p:sp>
            <p:nvSpPr>
              <p:cNvPr id="45083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kumimoji="0" lang="en-US" altLang="zh-TW" sz="2400">
                    <a:latin typeface="Tahoma" panose="020B0604030504040204" pitchFamily="34" charset="0"/>
                  </a:rPr>
                  <a:t>{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  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,</a:t>
                </a:r>
                <a:r>
                  <a:rPr kumimoji="0" lang="en-US" altLang="zh-TW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4</a:t>
                </a:r>
                <a:r>
                  <a:rPr kumimoji="0" lang="en-US" altLang="zh-TW" sz="2400">
                    <a:latin typeface="Tahoma" panose="020B0604030504040204" pitchFamily="34" charset="0"/>
                  </a:rPr>
                  <a:t>}</a:t>
                </a:r>
              </a:p>
            </p:txBody>
          </p:sp>
        </p:grpSp>
        <p:sp>
          <p:nvSpPr>
            <p:cNvPr id="45084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085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086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087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089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45090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5091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94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95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96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97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5098" name="AutoShape 42"/>
          <p:cNvSpPr>
            <a:spLocks noChangeArrowheads="1"/>
          </p:cNvSpPr>
          <p:nvPr/>
        </p:nvSpPr>
        <p:spPr bwMode="auto">
          <a:xfrm>
            <a:off x="1981200" y="4419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99" name="Oval 43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100" name="Oval 44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101" name="AutoShape 45"/>
          <p:cNvSpPr>
            <a:spLocks noChangeArrowheads="1"/>
          </p:cNvSpPr>
          <p:nvPr/>
        </p:nvSpPr>
        <p:spPr bwMode="auto">
          <a:xfrm>
            <a:off x="24384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102" name="Oval 46"/>
          <p:cNvSpPr>
            <a:spLocks noChangeArrowheads="1"/>
          </p:cNvSpPr>
          <p:nvPr/>
        </p:nvSpPr>
        <p:spPr bwMode="auto">
          <a:xfrm>
            <a:off x="29718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103" name="AutoShape 47"/>
          <p:cNvSpPr>
            <a:spLocks noChangeArrowheads="1"/>
          </p:cNvSpPr>
          <p:nvPr/>
        </p:nvSpPr>
        <p:spPr bwMode="auto">
          <a:xfrm>
            <a:off x="2895600" y="3962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92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Search for CSP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Use complete-state representation</a:t>
            </a:r>
          </a:p>
          <a:p>
            <a:r>
              <a:rPr lang="en-US" altLang="zh-TW" dirty="0"/>
              <a:t>For CSPs</a:t>
            </a:r>
          </a:p>
          <a:p>
            <a:pPr lvl="1"/>
            <a:r>
              <a:rPr lang="en-US" altLang="zh-TW" dirty="0"/>
              <a:t>allow states with unsatisfied constraints</a:t>
            </a:r>
          </a:p>
          <a:p>
            <a:pPr lvl="1"/>
            <a:r>
              <a:rPr lang="en-US" altLang="zh-TW" dirty="0"/>
              <a:t>operators </a:t>
            </a:r>
            <a:r>
              <a:rPr lang="en-US" altLang="zh-TW" dirty="0">
                <a:solidFill>
                  <a:schemeClr val="accent6"/>
                </a:solidFill>
              </a:rPr>
              <a:t>reassign</a:t>
            </a:r>
            <a:r>
              <a:rPr lang="en-US" altLang="zh-TW" dirty="0"/>
              <a:t> variable values</a:t>
            </a:r>
          </a:p>
          <a:p>
            <a:pPr lvl="2"/>
            <a:r>
              <a:rPr lang="zh-TW" altLang="en-US" dirty="0"/>
              <a:t>允許不符合約束的</a:t>
            </a:r>
            <a:r>
              <a:rPr lang="en-US" altLang="zh-TW" dirty="0"/>
              <a:t>state</a:t>
            </a:r>
            <a:r>
              <a:rPr lang="zh-TW" altLang="en-US" dirty="0"/>
              <a:t>，透過重新負值解決</a:t>
            </a:r>
            <a:endParaRPr lang="en-US" altLang="zh-TW" dirty="0"/>
          </a:p>
          <a:p>
            <a:r>
              <a:rPr lang="en-US" altLang="zh-TW" dirty="0"/>
              <a:t>Variable selection</a:t>
            </a:r>
          </a:p>
          <a:p>
            <a:pPr lvl="1"/>
            <a:r>
              <a:rPr lang="en-US" altLang="zh-TW" dirty="0"/>
              <a:t>Randomly select any conflicted variable</a:t>
            </a:r>
          </a:p>
          <a:p>
            <a:pPr lvl="2"/>
            <a:r>
              <a:rPr lang="zh-TW" altLang="en-US" dirty="0"/>
              <a:t>隨機選擇遇到衝突的變數</a:t>
            </a:r>
            <a:endParaRPr lang="en-US" altLang="zh-TW" dirty="0"/>
          </a:p>
          <a:p>
            <a:r>
              <a:rPr lang="en-US" altLang="zh-TW" dirty="0"/>
              <a:t>Value selection: </a:t>
            </a:r>
            <a:r>
              <a:rPr lang="en-US" altLang="zh-TW" dirty="0">
                <a:solidFill>
                  <a:srgbClr val="FF3399"/>
                </a:solidFill>
              </a:rPr>
              <a:t>min-conflicts</a:t>
            </a:r>
            <a:r>
              <a:rPr lang="en-US" altLang="zh-TW" dirty="0"/>
              <a:t> heuristic</a:t>
            </a:r>
          </a:p>
          <a:p>
            <a:pPr lvl="1"/>
            <a:r>
              <a:rPr lang="en-US" altLang="zh-TW" dirty="0"/>
              <a:t>Select new value that results in a minimum number of conflicts with the other variables</a:t>
            </a:r>
          </a:p>
          <a:p>
            <a:pPr lvl="2"/>
            <a:r>
              <a:rPr lang="zh-TW" altLang="en-US" dirty="0"/>
              <a:t>透過選擇衝突最少的位置做為新的點位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770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Min-Conflicts Example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22959" y="4149080"/>
            <a:ext cx="7543801" cy="172001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At each step, an attacking queen is randomly chosen for reassignment in its column.(</a:t>
            </a:r>
            <a:r>
              <a:rPr lang="zh-TW" altLang="en-US" dirty="0">
                <a:ea typeface="新細明體" panose="02020500000000000000" pitchFamily="18" charset="-120"/>
              </a:rPr>
              <a:t>隨機選欄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algorithm moves the queen to the min-conflict square (breaking ties randomly).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zh-TW" altLang="en-US" dirty="0">
                <a:ea typeface="新細明體" panose="02020500000000000000" pitchFamily="18" charset="-120"/>
              </a:rPr>
              <a:t>發生衝突，選衝突最小的點位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44</a:t>
            </a:fld>
            <a:endParaRPr lang="en-US" altLang="zh-TW"/>
          </a:p>
        </p:txBody>
      </p:sp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7646" y="1855783"/>
            <a:ext cx="6194425" cy="21748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441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Min-Conflicts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48880"/>
            <a:ext cx="3207990" cy="320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65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Structure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Identifying special kinds of problem structures can greatly improve the efficiency.</a:t>
            </a:r>
          </a:p>
          <a:p>
            <a:pPr lvl="1"/>
            <a:r>
              <a:rPr lang="en-US" altLang="zh-TW" dirty="0"/>
              <a:t>E.g. Tasmania is an independent sub-problem.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46</a:t>
            </a:fld>
            <a:endParaRPr lang="en-US" altLang="zh-TW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379931"/>
              </p:ext>
            </p:extLst>
          </p:nvPr>
        </p:nvGraphicFramePr>
        <p:xfrm>
          <a:off x="2267744" y="2996952"/>
          <a:ext cx="3048000" cy="267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5738357" imgH="5037257" progId="Paint.Picture">
                  <p:embed/>
                </p:oleObj>
              </mc:Choice>
              <mc:Fallback>
                <p:oleObj name="點陣圖影像" r:id="rId2" imgW="5738357" imgH="5037257" progId="Paint.Picture">
                  <p:embed/>
                  <p:pic>
                    <p:nvPicPr>
                      <p:cNvPr id="593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996952"/>
                        <a:ext cx="3048000" cy="267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180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Tree-Structured CSPs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Theorem: if the constraint graph has no loops then CSP can be solved in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nd</a:t>
            </a:r>
            <a:r>
              <a:rPr lang="en-US" altLang="zh-TW" baseline="30000" dirty="0"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time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(n</a:t>
            </a:r>
            <a:r>
              <a:rPr lang="zh-TW" altLang="en-US" dirty="0">
                <a:ea typeface="新細明體" panose="02020500000000000000" pitchFamily="18" charset="-120"/>
              </a:rPr>
              <a:t>個變數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zh-TW" altLang="en-US" dirty="0">
                <a:ea typeface="新細明體" panose="02020500000000000000" pitchFamily="18" charset="-12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zh-TW" altLang="en-US" dirty="0">
                <a:ea typeface="新細明體" panose="02020500000000000000" pitchFamily="18" charset="-120"/>
              </a:rPr>
              <a:t>只需考慮父節點不重複，可能性為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baseline="30000" dirty="0"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Compare to general CSPs, where worst case is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i="1" baseline="30000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5" y="3411858"/>
            <a:ext cx="8309568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1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Nearly Tree-Structured CSPs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Can more general constraint graphs be </a:t>
            </a:r>
            <a:r>
              <a:rPr lang="en-US" altLang="zh-TW" i="1" dirty="0">
                <a:highlight>
                  <a:srgbClr val="FFFF00"/>
                </a:highlight>
              </a:rPr>
              <a:t>reduced to trees</a:t>
            </a:r>
            <a:r>
              <a:rPr lang="en-US" altLang="zh-TW" i="1" dirty="0"/>
              <a:t>?</a:t>
            </a:r>
          </a:p>
          <a:p>
            <a:r>
              <a:rPr lang="en-US" altLang="zh-TW" dirty="0"/>
              <a:t>Two approaches:</a:t>
            </a:r>
          </a:p>
          <a:p>
            <a:pPr lvl="1"/>
            <a:r>
              <a:rPr lang="en-US" altLang="zh-TW" dirty="0"/>
              <a:t>Remove(</a:t>
            </a:r>
            <a:r>
              <a:rPr lang="zh-TW" altLang="en-US" dirty="0"/>
              <a:t>拿除</a:t>
            </a:r>
            <a:r>
              <a:rPr lang="en-US" altLang="zh-TW" dirty="0"/>
              <a:t>) certain nodes</a:t>
            </a:r>
          </a:p>
          <a:p>
            <a:pPr lvl="1"/>
            <a:r>
              <a:rPr lang="en-US" altLang="zh-TW" dirty="0"/>
              <a:t>Collapse(</a:t>
            </a:r>
            <a:r>
              <a:rPr lang="zh-TW" altLang="en-US" dirty="0"/>
              <a:t>合併</a:t>
            </a:r>
            <a:r>
              <a:rPr lang="en-US" altLang="zh-TW" dirty="0"/>
              <a:t>) certain nodes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48</a:t>
            </a:fld>
            <a:endParaRPr lang="en-US" altLang="zh-TW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493659"/>
              </p:ext>
            </p:extLst>
          </p:nvPr>
        </p:nvGraphicFramePr>
        <p:xfrm>
          <a:off x="4375721" y="3068960"/>
          <a:ext cx="3048000" cy="267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5738357" imgH="5037257" progId="Paint.Picture">
                  <p:embed/>
                </p:oleObj>
              </mc:Choice>
              <mc:Fallback>
                <p:oleObj name="點陣圖影像" r:id="rId2" imgW="5738357" imgH="5037257" progId="Paint.Picture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721" y="3068960"/>
                        <a:ext cx="3048000" cy="267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971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Nearly Tree-Structured CSPs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err="1">
                <a:solidFill>
                  <a:srgbClr val="00B050"/>
                </a:solidFill>
                <a:latin typeface="+mj-lt"/>
                <a:ea typeface="新細明體" panose="02020500000000000000" pitchFamily="18" charset="-120"/>
              </a:rPr>
              <a:t>Cutset</a:t>
            </a:r>
            <a:r>
              <a:rPr lang="en-US" altLang="zh-TW" i="1" dirty="0">
                <a:solidFill>
                  <a:srgbClr val="00B050"/>
                </a:solidFill>
                <a:latin typeface="+mj-lt"/>
                <a:ea typeface="新細明體" panose="02020500000000000000" pitchFamily="18" charset="-120"/>
              </a:rPr>
              <a:t> conditioning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Remove some nodes and the graph becomes a tree.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/>
              <a:t>E.g. </a:t>
            </a:r>
            <a:r>
              <a:rPr lang="en-US" altLang="zh-TW" dirty="0" err="1"/>
              <a:t>cutSet</a:t>
            </a:r>
            <a:r>
              <a:rPr lang="en-US" altLang="zh-TW" dirty="0"/>
              <a:t> = {SA} for map coloring</a:t>
            </a:r>
          </a:p>
          <a:p>
            <a:pPr lvl="1"/>
            <a:r>
              <a:rPr lang="en-US" altLang="zh-TW" dirty="0"/>
              <a:t>Deciding the cut set is NP-hard; worthy when the set is small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49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40853"/>
            <a:ext cx="6591719" cy="28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91238"/>
              </p:ext>
            </p:extLst>
          </p:nvPr>
        </p:nvGraphicFramePr>
        <p:xfrm>
          <a:off x="3563888" y="1844824"/>
          <a:ext cx="3886200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7529213" imgH="6186667" progId="Paint.Picture">
                  <p:embed/>
                </p:oleObj>
              </mc:Choice>
              <mc:Fallback>
                <p:oleObj name="點陣圖影像" r:id="rId2" imgW="7529213" imgH="6186667" progId="Paint.Picture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844824"/>
                        <a:ext cx="3886200" cy="319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CSP Example: Map Coloring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343400"/>
            <a:ext cx="8229600" cy="2057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Variables: </a:t>
            </a:r>
            <a:r>
              <a:rPr lang="en-US" altLang="zh-TW" sz="2400" i="1" dirty="0">
                <a:latin typeface="+mj-lt"/>
                <a:ea typeface="新細明體" panose="02020500000000000000" pitchFamily="18" charset="-120"/>
              </a:rPr>
              <a:t>WA, NT, Q, NSW, V, SA, T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Domains: </a:t>
            </a:r>
            <a:r>
              <a:rPr lang="en-US" altLang="zh-TW" sz="24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400" i="1" baseline="-25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400" i="1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{</a:t>
            </a:r>
            <a:r>
              <a:rPr lang="en-US" altLang="zh-TW" sz="2400" i="1" dirty="0">
                <a:latin typeface="+mj-lt"/>
                <a:ea typeface="新細明體" panose="02020500000000000000" pitchFamily="18" charset="-120"/>
              </a:rPr>
              <a:t>red, green, blue</a:t>
            </a: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Constraints: adjacent regions must have different colors.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E.g.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WA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 NT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(if the language allows this)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E.g. 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WA, NT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) 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 {(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red, green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), 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red, blue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), 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green, red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),…}</a:t>
            </a:r>
          </a:p>
        </p:txBody>
      </p:sp>
    </p:spTree>
    <p:extLst>
      <p:ext uri="{BB962C8B-B14F-4D97-AF65-F5344CB8AC3E}">
        <p14:creationId xmlns:p14="http://schemas.microsoft.com/office/powerpoint/2010/main" val="22066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Nearly Tree-Structured CSPs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50</a:t>
            </a:fld>
            <a:endParaRPr lang="en-US" altLang="zh-TW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68482"/>
              </p:ext>
            </p:extLst>
          </p:nvPr>
        </p:nvGraphicFramePr>
        <p:xfrm>
          <a:off x="2843808" y="1860654"/>
          <a:ext cx="3971004" cy="313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6546147" imgH="5174428" progId="Paint.Picture">
                  <p:embed/>
                </p:oleObj>
              </mc:Choice>
              <mc:Fallback>
                <p:oleObj name="點陣圖影像" r:id="rId2" imgW="6546147" imgH="5174428" progId="Paint.Picture">
                  <p:embed/>
                  <p:pic>
                    <p:nvPicPr>
                      <p:cNvPr id="1105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860654"/>
                        <a:ext cx="3971004" cy="3138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410200" y="1845553"/>
            <a:ext cx="3657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Tree decomposition of the constraint graph in a set of connected </a:t>
            </a:r>
            <a:r>
              <a:rPr lang="en-US" altLang="zh-TW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subproblems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Each </a:t>
            </a:r>
            <a:r>
              <a:rPr lang="en-US" altLang="zh-TW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subproblem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is solved independently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Resulting solutions are combined.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-82722" y="2708920"/>
            <a:ext cx="479873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Necessary requirements: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Every variable appears in at least one of the subproblems.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 ：所有點都要出現在子問題中</a:t>
            </a:r>
            <a:endParaRPr lang="en-US" altLang="zh-TW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If two variables are connected in the original problem, they must appear together in at least one subproblem.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：有連接的兩變數至少出現於一子問題</a:t>
            </a:r>
            <a:endParaRPr lang="en-US" altLang="zh-TW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If a variable appears in two subproblems, it must appear in each node on the path.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 ：出現在兩子問題中的相同變數，須保證在兩子問題間路徑都出現過</a:t>
            </a:r>
            <a:endParaRPr lang="en-US" altLang="zh-TW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85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CSPs are a special kind of problem: states defined by values of a fixed set of variables, goal test defined by constraints on variable values</a:t>
            </a:r>
          </a:p>
          <a:p>
            <a:pPr lvl="1"/>
            <a:r>
              <a:rPr lang="zh-TW" altLang="en-US" dirty="0"/>
              <a:t>狀態是由一組變數的值所定義，目標測試由限制條件定義</a:t>
            </a:r>
            <a:endParaRPr lang="en-US" altLang="zh-TW" dirty="0"/>
          </a:p>
          <a:p>
            <a:r>
              <a:rPr lang="en-US" altLang="zh-TW" dirty="0"/>
              <a:t>Backtracking = depth-first search with one variable assigned per node</a:t>
            </a:r>
          </a:p>
          <a:p>
            <a:pPr lvl="1"/>
            <a:r>
              <a:rPr lang="en-US" altLang="zh-TW" dirty="0"/>
              <a:t>Backtracking</a:t>
            </a:r>
            <a:r>
              <a:rPr lang="zh-TW" altLang="en-US" dirty="0"/>
              <a:t>為將一變數分配一值，並做</a:t>
            </a:r>
            <a:r>
              <a:rPr lang="en-US" altLang="zh-TW" dirty="0"/>
              <a:t>DFS</a:t>
            </a:r>
          </a:p>
          <a:p>
            <a:r>
              <a:rPr lang="en-US" altLang="zh-TW" dirty="0"/>
              <a:t>Variable ordering and value selection heuristics help significantly</a:t>
            </a:r>
          </a:p>
          <a:p>
            <a:pPr lvl="1"/>
            <a:r>
              <a:rPr lang="zh-TW" altLang="en-US" dirty="0"/>
              <a:t>用聰明的「變數排序」與「值選擇」策略，能大幅提高效率</a:t>
            </a:r>
            <a:endParaRPr lang="en-US" altLang="zh-TW" dirty="0"/>
          </a:p>
          <a:p>
            <a:r>
              <a:rPr lang="en-US" altLang="zh-TW" dirty="0"/>
              <a:t>Forward checking prevents assignments that lead to failure.</a:t>
            </a:r>
          </a:p>
          <a:p>
            <a:pPr lvl="1"/>
            <a:r>
              <a:rPr lang="zh-TW" altLang="en-US" dirty="0"/>
              <a:t>前向檢查（</a:t>
            </a:r>
            <a:r>
              <a:rPr lang="en-US" altLang="zh-TW" dirty="0"/>
              <a:t>forward checking</a:t>
            </a:r>
            <a:r>
              <a:rPr lang="zh-TW" altLang="en-US" dirty="0"/>
              <a:t>）是避免走向死路的一種技術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21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7772400" y="5334000"/>
            <a:ext cx="533400" cy="304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CSP representation allows analysis of problem structure.</a:t>
            </a:r>
          </a:p>
          <a:p>
            <a:pPr lvl="1"/>
            <a:r>
              <a:rPr lang="en-US" altLang="zh-TW" dirty="0"/>
              <a:t>CSP </a:t>
            </a:r>
            <a:r>
              <a:rPr lang="zh-TW" altLang="en-US" dirty="0"/>
              <a:t>的表達方式讓我們可以「分析問題的結構」</a:t>
            </a:r>
            <a:endParaRPr lang="en-US" altLang="zh-TW" dirty="0"/>
          </a:p>
          <a:p>
            <a:r>
              <a:rPr lang="en-US" altLang="zh-TW" dirty="0"/>
              <a:t>Tree structured CSPs can be solved in linear time.</a:t>
            </a:r>
          </a:p>
          <a:p>
            <a:pPr lvl="1"/>
            <a:r>
              <a:rPr lang="zh-TW" altLang="en-US" dirty="0"/>
              <a:t>樹狀結構的 </a:t>
            </a:r>
            <a:r>
              <a:rPr lang="en-US" altLang="zh-TW" dirty="0"/>
              <a:t>CSP </a:t>
            </a:r>
            <a:r>
              <a:rPr lang="zh-TW" altLang="en-US" dirty="0"/>
              <a:t>可以在「線性時間」內解決</a:t>
            </a:r>
            <a:endParaRPr lang="en-US" altLang="zh-TW" dirty="0"/>
          </a:p>
          <a:p>
            <a:r>
              <a:rPr lang="en-US" altLang="zh-TW" dirty="0"/>
              <a:t>Iterative min-conflicts is usually effective in practice.</a:t>
            </a:r>
          </a:p>
          <a:p>
            <a:pPr lvl="1"/>
            <a:r>
              <a:rPr lang="zh-TW" altLang="en-US" dirty="0"/>
              <a:t>反覆的「最少衝突策略」通常在實務中很有效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540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Constraint Satisfaction Problems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i="1" dirty="0">
                <a:ea typeface="新細明體" panose="02020500000000000000" pitchFamily="18" charset="-120"/>
              </a:rPr>
              <a:t>state</a:t>
            </a:r>
            <a:r>
              <a:rPr lang="en-US" altLang="zh-TW" dirty="0">
                <a:ea typeface="新細明體" panose="02020500000000000000" pitchFamily="18" charset="-120"/>
              </a:rPr>
              <a:t> is defined as an </a:t>
            </a:r>
            <a:r>
              <a:rPr lang="en-US" altLang="zh-TW" i="1" dirty="0">
                <a:solidFill>
                  <a:srgbClr val="00B050"/>
                </a:solidFill>
                <a:ea typeface="新細明體" panose="02020500000000000000" pitchFamily="18" charset="-120"/>
              </a:rPr>
              <a:t>assignment</a:t>
            </a:r>
            <a:r>
              <a:rPr lang="en-US" altLang="zh-TW" dirty="0">
                <a:ea typeface="新細明體" panose="02020500000000000000" pitchFamily="18" charset="-120"/>
              </a:rPr>
              <a:t> of values to some or all variables.</a:t>
            </a:r>
          </a:p>
          <a:p>
            <a:pPr lvl="1"/>
            <a:r>
              <a:rPr lang="zh-TW" altLang="en-US" dirty="0">
                <a:ea typeface="新細明體" panose="02020500000000000000" pitchFamily="18" charset="-120"/>
              </a:rPr>
              <a:t>一個狀態表示 將某些變數負值 之結果</a:t>
            </a:r>
            <a:endParaRPr lang="zh-TW" altLang="en-US" dirty="0"/>
          </a:p>
          <a:p>
            <a:r>
              <a:rPr lang="en-US" altLang="zh-TW" dirty="0">
                <a:ea typeface="新細明體" panose="02020500000000000000" pitchFamily="18" charset="-120"/>
              </a:rPr>
              <a:t>An assignment is </a:t>
            </a:r>
            <a:r>
              <a:rPr lang="en-US" altLang="zh-TW" i="1" dirty="0">
                <a:solidFill>
                  <a:srgbClr val="FF3399"/>
                </a:solidFill>
                <a:ea typeface="新細明體" panose="02020500000000000000" pitchFamily="18" charset="-120"/>
              </a:rPr>
              <a:t>consistent</a:t>
            </a:r>
            <a:r>
              <a:rPr lang="en-US" altLang="zh-TW" i="1" dirty="0">
                <a:solidFill>
                  <a:srgbClr val="00B05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if the assignment does not violate any constraints.</a:t>
            </a:r>
          </a:p>
          <a:p>
            <a:pPr lvl="1"/>
            <a:r>
              <a:rPr lang="zh-TW" altLang="en-US" dirty="0">
                <a:ea typeface="新細明體" panose="02020500000000000000" pitchFamily="18" charset="-120"/>
              </a:rPr>
              <a:t>一致性：目前的負值沒有違反約束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An assignment is </a:t>
            </a:r>
            <a:r>
              <a:rPr lang="en-US" altLang="zh-TW" i="1" dirty="0">
                <a:solidFill>
                  <a:srgbClr val="FF3399"/>
                </a:solidFill>
                <a:ea typeface="新細明體" panose="02020500000000000000" pitchFamily="18" charset="-120"/>
              </a:rPr>
              <a:t>complete</a:t>
            </a:r>
            <a:r>
              <a:rPr lang="en-US" altLang="zh-TW" dirty="0">
                <a:ea typeface="新細明體" panose="02020500000000000000" pitchFamily="18" charset="-120"/>
              </a:rPr>
              <a:t> when every value is mentioned.</a:t>
            </a:r>
          </a:p>
          <a:p>
            <a:pPr lvl="1"/>
            <a:r>
              <a:rPr lang="zh-TW" altLang="en-US" dirty="0">
                <a:ea typeface="新細明體" panose="02020500000000000000" pitchFamily="18" charset="-120"/>
              </a:rPr>
              <a:t>完整性：所有變數皆被負值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i="1" dirty="0">
                <a:solidFill>
                  <a:srgbClr val="00B050"/>
                </a:solidFill>
                <a:ea typeface="新細明體" panose="02020500000000000000" pitchFamily="18" charset="-120"/>
              </a:rPr>
              <a:t>solution</a:t>
            </a:r>
            <a:r>
              <a:rPr lang="en-US" altLang="zh-TW" dirty="0">
                <a:ea typeface="新細明體" panose="02020500000000000000" pitchFamily="18" charset="-120"/>
              </a:rPr>
              <a:t> to a CSP is a 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complete and consistent </a:t>
            </a:r>
            <a:r>
              <a:rPr lang="en-US" altLang="zh-TW" dirty="0">
                <a:ea typeface="新細明體" panose="02020500000000000000" pitchFamily="18" charset="-120"/>
              </a:rPr>
              <a:t>assignment that satisfies all constraints.</a:t>
            </a:r>
          </a:p>
          <a:p>
            <a:pPr lvl="1"/>
            <a:r>
              <a:rPr lang="zh-TW" altLang="en-US" dirty="0">
                <a:ea typeface="新細明體" panose="02020500000000000000" pitchFamily="18" charset="-120"/>
              </a:rPr>
              <a:t>一個 </a:t>
            </a:r>
            <a:r>
              <a:rPr lang="en-US" altLang="zh-TW" dirty="0">
                <a:ea typeface="新細明體" panose="02020500000000000000" pitchFamily="18" charset="-120"/>
              </a:rPr>
              <a:t>CSP </a:t>
            </a:r>
            <a:r>
              <a:rPr lang="zh-TW" altLang="en-US" dirty="0">
                <a:ea typeface="新細明體" panose="02020500000000000000" pitchFamily="18" charset="-120"/>
              </a:rPr>
              <a:t>的解，是指 所有變數都被指派了值（完整），而且這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200025" lvl="1" indent="0">
              <a:buNone/>
            </a:pPr>
            <a:r>
              <a:rPr lang="zh-TW" altLang="en-US" dirty="0">
                <a:ea typeface="新細明體" panose="02020500000000000000" pitchFamily="18" charset="-120"/>
              </a:rPr>
              <a:t>　些指派 沒有違反任何限制（一致）。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95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565415"/>
              </p:ext>
            </p:extLst>
          </p:nvPr>
        </p:nvGraphicFramePr>
        <p:xfrm>
          <a:off x="4427984" y="1844824"/>
          <a:ext cx="4572000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7483489" imgH="6180356" progId="Paint.Picture">
                  <p:embed/>
                </p:oleObj>
              </mc:Choice>
              <mc:Fallback>
                <p:oleObj name="點陣圖影像" r:id="rId2" imgW="7483489" imgH="6180356" progId="Paint.Picture">
                  <p:embed/>
                  <p:pic>
                    <p:nvPicPr>
                      <p:cNvPr id="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844824"/>
                        <a:ext cx="4572000" cy="37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CSP Example: Map Coloring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14052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Solutions are assignments</a:t>
            </a:r>
            <a:br>
              <a:rPr lang="en-US" altLang="zh-TW" dirty="0"/>
            </a:br>
            <a:r>
              <a:rPr lang="en-US" altLang="zh-TW" dirty="0"/>
              <a:t>that are</a:t>
            </a:r>
          </a:p>
          <a:p>
            <a:pPr lvl="1"/>
            <a:r>
              <a:rPr lang="en-US" altLang="zh-TW" dirty="0">
                <a:solidFill>
                  <a:srgbClr val="FF3399"/>
                </a:solidFill>
              </a:rPr>
              <a:t>Complete</a:t>
            </a:r>
            <a:r>
              <a:rPr lang="en-US" altLang="zh-TW" dirty="0"/>
              <a:t>: all variables have values</a:t>
            </a:r>
          </a:p>
          <a:p>
            <a:pPr lvl="1"/>
            <a:r>
              <a:rPr lang="en-US" altLang="zh-TW" dirty="0">
                <a:solidFill>
                  <a:srgbClr val="FF3399"/>
                </a:solidFill>
              </a:rPr>
              <a:t>Consistent</a:t>
            </a:r>
            <a:r>
              <a:rPr lang="en-US" altLang="zh-TW" dirty="0"/>
              <a:t>: values satisfy all constraints</a:t>
            </a:r>
            <a:endParaRPr lang="en-US" altLang="zh-TW" sz="1800" dirty="0">
              <a:latin typeface="+mj-lt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{WA = </a:t>
            </a:r>
            <a:r>
              <a:rPr lang="en-US" altLang="zh-TW" i="1" dirty="0">
                <a:latin typeface="+mj-lt"/>
              </a:rPr>
              <a:t>red</a:t>
            </a:r>
            <a:r>
              <a:rPr lang="en-US" altLang="zh-TW" dirty="0">
                <a:latin typeface="+mj-lt"/>
              </a:rPr>
              <a:t>, NT = </a:t>
            </a:r>
            <a:r>
              <a:rPr lang="en-US" altLang="zh-TW" i="1" dirty="0">
                <a:latin typeface="+mj-lt"/>
              </a:rPr>
              <a:t>green</a:t>
            </a:r>
            <a:r>
              <a:rPr lang="en-US" altLang="zh-TW" dirty="0">
                <a:latin typeface="+mj-lt"/>
              </a:rPr>
              <a:t>, Q = </a:t>
            </a:r>
            <a:r>
              <a:rPr lang="en-US" altLang="zh-TW" i="1" dirty="0">
                <a:latin typeface="+mj-lt"/>
              </a:rPr>
              <a:t>red</a:t>
            </a:r>
            <a:r>
              <a:rPr lang="en-US" altLang="zh-TW" dirty="0">
                <a:latin typeface="+mj-lt"/>
              </a:rPr>
              <a:t>, NSW = </a:t>
            </a:r>
            <a:r>
              <a:rPr lang="en-US" altLang="zh-TW" i="1" dirty="0">
                <a:latin typeface="+mj-lt"/>
              </a:rPr>
              <a:t>green</a:t>
            </a:r>
            <a:r>
              <a:rPr lang="en-US" altLang="zh-TW" dirty="0">
                <a:latin typeface="+mj-lt"/>
              </a:rPr>
              <a:t>,</a:t>
            </a:r>
            <a:br>
              <a:rPr lang="en-US" altLang="zh-TW" dirty="0">
                <a:latin typeface="+mj-lt"/>
              </a:rPr>
            </a:br>
            <a:r>
              <a:rPr lang="en-US" altLang="zh-TW" dirty="0">
                <a:latin typeface="+mj-lt"/>
              </a:rPr>
              <a:t>V = </a:t>
            </a:r>
            <a:r>
              <a:rPr lang="en-US" altLang="zh-TW" i="1" dirty="0">
                <a:latin typeface="+mj-lt"/>
              </a:rPr>
              <a:t>red</a:t>
            </a:r>
            <a:r>
              <a:rPr lang="en-US" altLang="zh-TW" dirty="0">
                <a:latin typeface="+mj-lt"/>
              </a:rPr>
              <a:t>, SA = </a:t>
            </a:r>
            <a:r>
              <a:rPr lang="en-US" altLang="zh-TW" i="1" dirty="0">
                <a:latin typeface="+mj-lt"/>
              </a:rPr>
              <a:t>blue</a:t>
            </a:r>
            <a:r>
              <a:rPr lang="en-US" altLang="zh-TW" dirty="0">
                <a:latin typeface="+mj-lt"/>
              </a:rPr>
              <a:t>, T = </a:t>
            </a:r>
            <a:r>
              <a:rPr lang="en-US" altLang="zh-TW" i="1" dirty="0">
                <a:latin typeface="+mj-lt"/>
              </a:rPr>
              <a:t>green</a:t>
            </a:r>
            <a:r>
              <a:rPr lang="en-US" altLang="zh-TW" dirty="0">
                <a:latin typeface="+mj-lt"/>
              </a:rPr>
              <a:t>}</a:t>
            </a:r>
            <a:endParaRPr lang="zh-TW" altLang="en-US" sz="2800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66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Constraint Satisfaction Problems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Some CSPs require a solution that 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maximizes an </a:t>
            </a:r>
            <a:r>
              <a:rPr lang="en-US" altLang="zh-TW" i="1" dirty="0">
                <a:solidFill>
                  <a:srgbClr val="FF3399"/>
                </a:solidFill>
                <a:ea typeface="新細明體" panose="02020500000000000000" pitchFamily="18" charset="-120"/>
              </a:rPr>
              <a:t>objective function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zh-TW" altLang="en-US" dirty="0">
                <a:ea typeface="新細明體" panose="02020500000000000000" pitchFamily="18" charset="-120"/>
              </a:rPr>
              <a:t>可能需要滿足目標函數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Applications: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Scheduling the time of observations on the Hubble Space Telescope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Floor planning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Map coloring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Cryptography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2541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Graph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Represent a CSP by a </a:t>
            </a:r>
            <a:r>
              <a:rPr lang="en-US" altLang="zh-TW" dirty="0">
                <a:solidFill>
                  <a:srgbClr val="00B050"/>
                </a:solidFill>
              </a:rPr>
              <a:t>constraint graph</a:t>
            </a:r>
          </a:p>
          <a:p>
            <a:pPr lvl="1"/>
            <a:r>
              <a:rPr lang="en-US" altLang="zh-TW" dirty="0"/>
              <a:t>Where nodes are variables and edges are constraints.</a:t>
            </a:r>
          </a:p>
          <a:p>
            <a:pPr lvl="1"/>
            <a:r>
              <a:rPr lang="en-US" altLang="zh-TW" dirty="0"/>
              <a:t>Graph can be used to simplify search.</a:t>
            </a:r>
          </a:p>
          <a:p>
            <a:pPr lvl="2"/>
            <a:r>
              <a:rPr lang="en-US" altLang="zh-TW" dirty="0"/>
              <a:t>e.g. Tasmania is an independent </a:t>
            </a:r>
            <a:r>
              <a:rPr lang="en-US" altLang="zh-TW" dirty="0" err="1"/>
              <a:t>subproblem</a:t>
            </a:r>
            <a:r>
              <a:rPr lang="en-US" altLang="zh-TW" dirty="0"/>
              <a:t>.</a:t>
            </a:r>
          </a:p>
          <a:p>
            <a:endParaRPr lang="en-US" altLang="zh-TW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93725" y="17367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kumimoji="0" lang="zh-TW" altLang="en-US" sz="2400">
              <a:latin typeface="Times" panose="02020603050405020304" pitchFamily="18" charset="0"/>
            </a:endParaRP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007105"/>
              </p:ext>
            </p:extLst>
          </p:nvPr>
        </p:nvGraphicFramePr>
        <p:xfrm>
          <a:off x="2267744" y="3429000"/>
          <a:ext cx="3048000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5738357" imgH="5037257" progId="Paint.Picture">
                  <p:embed/>
                </p:oleObj>
              </mc:Choice>
              <mc:Fallback>
                <p:oleObj name="點陣圖影像" r:id="rId2" imgW="5738357" imgH="5037257" progId="Paint.Picture">
                  <p:embed/>
                  <p:pic>
                    <p:nvPicPr>
                      <p:cNvPr id="10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429000"/>
                        <a:ext cx="3048000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24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5955</TotalTime>
  <Words>2494</Words>
  <Application>Microsoft Office PowerPoint</Application>
  <PresentationFormat>如螢幕大小 (4:3)</PresentationFormat>
  <Paragraphs>457</Paragraphs>
  <Slides>52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6" baseType="lpstr">
      <vt:lpstr>新細明體</vt:lpstr>
      <vt:lpstr>Arial</vt:lpstr>
      <vt:lpstr>Calibri</vt:lpstr>
      <vt:lpstr>Constantia</vt:lpstr>
      <vt:lpstr>Franklin Gothic Book</vt:lpstr>
      <vt:lpstr>Symbol</vt:lpstr>
      <vt:lpstr>Tahoma</vt:lpstr>
      <vt:lpstr>Times</vt:lpstr>
      <vt:lpstr>Times New Roman</vt:lpstr>
      <vt:lpstr>Wingdings</vt:lpstr>
      <vt:lpstr>Wingdings 2</vt:lpstr>
      <vt:lpstr>Wingdings 3</vt:lpstr>
      <vt:lpstr>回顧</vt:lpstr>
      <vt:lpstr>點陣圖影像</vt:lpstr>
      <vt:lpstr>Constraint Satisfaction Problems</vt:lpstr>
      <vt:lpstr>Outline</vt:lpstr>
      <vt:lpstr>Problems in this Chapter</vt:lpstr>
      <vt:lpstr>Constraint Satisfaction Problems</vt:lpstr>
      <vt:lpstr>CSP Example: Map Coloring</vt:lpstr>
      <vt:lpstr>Constraint Satisfaction Problems</vt:lpstr>
      <vt:lpstr>CSP Example: Map Coloring</vt:lpstr>
      <vt:lpstr>Constraint Satisfaction Problems</vt:lpstr>
      <vt:lpstr>Constraint Graph</vt:lpstr>
      <vt:lpstr>Varieties of CSPs</vt:lpstr>
      <vt:lpstr>Varieties of CSPs</vt:lpstr>
      <vt:lpstr>Varieties of Constraints</vt:lpstr>
      <vt:lpstr>Example: Cryptarithmetic</vt:lpstr>
      <vt:lpstr>CSP as a Standard Search Problem</vt:lpstr>
      <vt:lpstr>CSP as a Standard Search Problem</vt:lpstr>
      <vt:lpstr>Commutativity</vt:lpstr>
      <vt:lpstr>Backtracking Search</vt:lpstr>
      <vt:lpstr>Backtracking Example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Minimum Remaining Values</vt:lpstr>
      <vt:lpstr>Degree Heuristic</vt:lpstr>
      <vt:lpstr>Least Constraining Value</vt:lpstr>
      <vt:lpstr>Forward Checking</vt:lpstr>
      <vt:lpstr>Forward Checking</vt:lpstr>
      <vt:lpstr>Forward Checking</vt:lpstr>
      <vt:lpstr>Forward Checking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Local Search for CSP</vt:lpstr>
      <vt:lpstr>Min-Conflicts Example</vt:lpstr>
      <vt:lpstr>Min-Conflicts Example</vt:lpstr>
      <vt:lpstr>Problem Structure</vt:lpstr>
      <vt:lpstr>Tree-Structured CSPs</vt:lpstr>
      <vt:lpstr>Nearly Tree-Structured CSPs</vt:lpstr>
      <vt:lpstr>Nearly Tree-Structured CSPs</vt:lpstr>
      <vt:lpstr>Nearly Tree-Structured CSPs</vt:lpstr>
      <vt:lpstr>Summary</vt:lpstr>
      <vt:lpstr>Summary</vt:lpstr>
    </vt:vector>
  </TitlesOfParts>
  <Company>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lin</dc:creator>
  <cp:lastModifiedBy>Ian Lin</cp:lastModifiedBy>
  <cp:revision>382</cp:revision>
  <dcterms:created xsi:type="dcterms:W3CDTF">2012-02-06T06:42:39Z</dcterms:created>
  <dcterms:modified xsi:type="dcterms:W3CDTF">2025-04-13T03:13:43Z</dcterms:modified>
</cp:coreProperties>
</file>