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55"/>
  </p:notesMasterIdLst>
  <p:sldIdLst>
    <p:sldId id="638" r:id="rId2"/>
    <p:sldId id="639" r:id="rId3"/>
    <p:sldId id="640" r:id="rId4"/>
    <p:sldId id="641" r:id="rId5"/>
    <p:sldId id="674" r:id="rId6"/>
    <p:sldId id="643" r:id="rId7"/>
    <p:sldId id="675" r:id="rId8"/>
    <p:sldId id="676" r:id="rId9"/>
    <p:sldId id="677" r:id="rId10"/>
    <p:sldId id="680" r:id="rId11"/>
    <p:sldId id="679" r:id="rId12"/>
    <p:sldId id="678" r:id="rId13"/>
    <p:sldId id="681" r:id="rId14"/>
    <p:sldId id="682" r:id="rId15"/>
    <p:sldId id="684" r:id="rId16"/>
    <p:sldId id="683" r:id="rId17"/>
    <p:sldId id="710" r:id="rId18"/>
    <p:sldId id="704" r:id="rId19"/>
    <p:sldId id="705" r:id="rId20"/>
    <p:sldId id="652" r:id="rId21"/>
    <p:sldId id="653" r:id="rId22"/>
    <p:sldId id="654" r:id="rId23"/>
    <p:sldId id="655" r:id="rId24"/>
    <p:sldId id="706" r:id="rId25"/>
    <p:sldId id="707" r:id="rId26"/>
    <p:sldId id="685" r:id="rId27"/>
    <p:sldId id="686" r:id="rId28"/>
    <p:sldId id="703" r:id="rId29"/>
    <p:sldId id="701" r:id="rId30"/>
    <p:sldId id="711" r:id="rId31"/>
    <p:sldId id="702" r:id="rId32"/>
    <p:sldId id="688" r:id="rId33"/>
    <p:sldId id="689" r:id="rId34"/>
    <p:sldId id="687" r:id="rId35"/>
    <p:sldId id="708" r:id="rId36"/>
    <p:sldId id="691" r:id="rId37"/>
    <p:sldId id="719" r:id="rId38"/>
    <p:sldId id="690" r:id="rId39"/>
    <p:sldId id="709" r:id="rId40"/>
    <p:sldId id="712" r:id="rId41"/>
    <p:sldId id="713" r:id="rId42"/>
    <p:sldId id="714" r:id="rId43"/>
    <p:sldId id="692" r:id="rId44"/>
    <p:sldId id="693" r:id="rId45"/>
    <p:sldId id="695" r:id="rId46"/>
    <p:sldId id="716" r:id="rId47"/>
    <p:sldId id="718" r:id="rId48"/>
    <p:sldId id="720" r:id="rId49"/>
    <p:sldId id="696" r:id="rId50"/>
    <p:sldId id="697" r:id="rId51"/>
    <p:sldId id="698" r:id="rId52"/>
    <p:sldId id="699" r:id="rId53"/>
    <p:sldId id="70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FF"/>
    <a:srgbClr val="FF3399"/>
    <a:srgbClr val="008000"/>
    <a:srgbClr val="CFDAE5"/>
    <a:srgbClr val="E8EDF2"/>
    <a:srgbClr val="0000FF"/>
    <a:srgbClr val="FF3300"/>
    <a:srgbClr val="FF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>
      <p:cViewPr varScale="1">
        <p:scale>
          <a:sx n="104" d="100"/>
          <a:sy n="104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BCF083-6EAF-404C-BF4C-4F0A490478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3218D-4B1A-4A35-A13A-B2B9FA68EB76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06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0075"/>
            <a:ext cx="5149850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67" tIns="46484" rIns="92967" bIns="46484"/>
          <a:lstStyle/>
          <a:p>
            <a:endParaRPr lang="zh-TW" altLang="en-US" sz="900"/>
          </a:p>
        </p:txBody>
      </p:sp>
    </p:spTree>
    <p:extLst>
      <p:ext uri="{BB962C8B-B14F-4D97-AF65-F5344CB8AC3E}">
        <p14:creationId xmlns:p14="http://schemas.microsoft.com/office/powerpoint/2010/main" val="368209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F317C-7598-494C-B2F1-DC48E93FF032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96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425BE-E7AD-4823-A703-35960584D5F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8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76219-1E80-4DEE-8471-02E2D2D28DF9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8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58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A2C7-C9AF-4677-A5A6-CDB7DE4823F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170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5277-865E-417C-9600-EE10F90B9B2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24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12BF-0BF6-4F92-82EE-7FC57799B31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2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566928" indent="-182880">
              <a:buFont typeface="Wingdings" panose="05000000000000000000" pitchFamily="2" charset="2"/>
              <a:buChar char="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814064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73016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j0299125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8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C762-F85E-429D-9080-2AD59DC2723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0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7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F41-F984-443E-BD7C-FCF32BBF2BE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5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9D321-8C48-4F59-B2CF-3C04A9224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102D-1096-44E5-A9CC-FC01FBC70E1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CF1755-5B3C-4713-9338-6AB0C5FC1D1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j0299125"/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476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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emf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Adversarial Search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新細明體" panose="02020500000000000000" pitchFamily="18" charset="-120"/>
              </a:rPr>
              <a:t>Chapter 6</a:t>
            </a:r>
          </a:p>
          <a:p>
            <a:pPr algn="r"/>
            <a:r>
              <a:rPr lang="en-US" altLang="zh-TW" sz="1400" i="1" cap="small">
                <a:latin typeface="Times New Roman" panose="02020603050405020304" pitchFamily="18" charset="0"/>
              </a:rPr>
              <a:t>Some Slides </a:t>
            </a:r>
            <a:r>
              <a:rPr lang="en-US" altLang="zh-TW" sz="1400" i="1" cap="small" dirty="0">
                <a:latin typeface="Times New Roman" panose="02020603050405020304" pitchFamily="18" charset="0"/>
              </a:rPr>
              <a:t>are Adapted from Tom </a:t>
            </a:r>
            <a:r>
              <a:rPr lang="en-US" altLang="zh-TW" sz="1400" i="1" cap="small" dirty="0" err="1">
                <a:latin typeface="Times New Roman" panose="02020603050405020304" pitchFamily="18" charset="0"/>
              </a:rPr>
              <a:t>Lenaerts</a:t>
            </a:r>
            <a:r>
              <a:rPr lang="en-US" altLang="zh-TW" sz="1400" i="1" cap="small" dirty="0">
                <a:latin typeface="Times New Roman" panose="02020603050405020304" pitchFamily="18" charset="0"/>
              </a:rPr>
              <a:t>’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6355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97512" cy="145075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What if MIN does not play optimally?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of optimal play for MAX assumes MIN plays optimally: maximizes worst-case outcome for MAX.</a:t>
            </a:r>
          </a:p>
          <a:p>
            <a:pPr lvl="1"/>
            <a:r>
              <a:rPr lang="zh-TW" altLang="en-US" dirty="0"/>
              <a:t>在假設對手給出最糟的情況下選擇最佳解</a:t>
            </a:r>
            <a:endParaRPr lang="en-US" altLang="zh-TW" dirty="0"/>
          </a:p>
          <a:p>
            <a:r>
              <a:rPr lang="en-US" altLang="zh-TW" dirty="0"/>
              <a:t>But if MIN does not play optimally, MAX will do even better.  [Can be proved.]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2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 Algorithm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4213" y="1821937"/>
            <a:ext cx="6215548" cy="1144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Minimax-Decision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action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inputs: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state in game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Successors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4213" y="4638093"/>
            <a:ext cx="6215548" cy="1671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MIN-VALUE(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utility value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if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TERMINAL-TEST(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 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UTILITY(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kumimoji="0" lang="en-US" altLang="zh-TW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∞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for </a:t>
            </a:r>
            <a:r>
              <a:rPr kumimoji="0" lang="en-US" altLang="zh-TW" sz="1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a,s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SUCCESSORS(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MIN(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v,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4213" y="2966866"/>
            <a:ext cx="6215548" cy="1671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utility value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if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TERMINAL-TEST(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 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UTILITY(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kumimoji="0" lang="en-US" altLang="zh-TW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-∞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for </a:t>
            </a:r>
            <a:r>
              <a:rPr kumimoji="0" lang="en-US" altLang="zh-TW" sz="1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a,s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SUCCESSORS(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MAX(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v,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MIN-VALUE(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27584" y="2321504"/>
            <a:ext cx="2520280" cy="3476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27584" y="2669167"/>
            <a:ext cx="5541367" cy="25577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066800" y="4047734"/>
            <a:ext cx="3073152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066800" y="5703170"/>
            <a:ext cx="3073152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5070961" y="3266249"/>
            <a:ext cx="1733287" cy="30676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5070961" y="4923652"/>
            <a:ext cx="1733287" cy="30676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04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 Minimax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 complexity?</a:t>
            </a:r>
            <a:endParaRPr lang="en-US" altLang="zh-TW" dirty="0">
              <a:latin typeface="+mj-lt"/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 complexity?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49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 Minimax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 (if tree is finite)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 complexity?</a:t>
            </a:r>
            <a:endParaRPr lang="en-US" altLang="zh-TW" dirty="0">
              <a:latin typeface="+mj-lt"/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 complexity?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55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 Minimax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 (if tree is finite)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Yes (against an optimal opponent)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 complexity?</a:t>
            </a:r>
            <a:endParaRPr lang="en-US" altLang="zh-TW" dirty="0">
              <a:latin typeface="+mj-lt"/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 complexity?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5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 Minimax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 (if tree is finite)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Yes (against an optimal opponent)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 complexity?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 err="1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 complexity?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3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 Minimax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 (if tree is finite)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Yes (against an optimal opponent)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 complexity?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 err="1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 complexity?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bm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(depth-first exploration)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For chess,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≈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35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≈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100 </a:t>
            </a:r>
            <a:r>
              <a:rPr lang="en-US" altLang="zh-TW" dirty="0">
                <a:ea typeface="新細明體" panose="02020500000000000000" pitchFamily="18" charset="-120"/>
              </a:rPr>
              <a:t>for “reasonable” games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exact solution completely infeasible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8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Games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215158"/>
              </p:ext>
            </p:extLst>
          </p:nvPr>
        </p:nvGraphicFramePr>
        <p:xfrm>
          <a:off x="822325" y="1700808"/>
          <a:ext cx="77602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072">
                  <a:extLst>
                    <a:ext uri="{9D8B030D-6E8A-4147-A177-3AD203B41FA5}">
                      <a16:colId xmlns:a16="http://schemas.microsoft.com/office/drawing/2014/main" val="44259763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331057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0686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State-space complexity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Game-tree complexity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5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 (19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19)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圍棋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altLang="zh-TW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</a:t>
                      </a:r>
                      <a:endParaRPr lang="zh-TW" alt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en-US" altLang="zh-TW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360</a:t>
                      </a:r>
                      <a:endParaRPr lang="zh-TW" alt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4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Shogi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將棋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71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226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5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Connect6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六子棋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172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140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~ 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188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Chinese chess</a:t>
                      </a:r>
                      <a:r>
                        <a:rPr lang="en-US" altLang="zh-TW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象棋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48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150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8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Chess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西洋棋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46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123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Hex (11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11) 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57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98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6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Go-</a:t>
                      </a:r>
                      <a:r>
                        <a:rPr lang="en-US" altLang="zh-TW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Moku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(15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15)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五子棋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105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70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5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Othello</a:t>
                      </a:r>
                      <a:r>
                        <a:rPr lang="en-US" altLang="zh-TW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黑白棋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28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58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Qubic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30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34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2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Checkers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西洋跳棋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21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31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Connect-Four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四子棋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14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0" lang="en-US" altLang="zh-TW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21</a:t>
                      </a:r>
                      <a:endParaRPr kumimoji="0" lang="zh-TW" alt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9711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42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Multiplayer Games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Games allow more than two players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Single minimax values become vectors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18</a:t>
            </a:fld>
            <a:endParaRPr lang="en-US" altLang="zh-TW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381000" y="2804120"/>
            <a:ext cx="7759700" cy="3505200"/>
            <a:chOff x="240" y="1824"/>
            <a:chExt cx="4888" cy="220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920" y="1977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816" y="2457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928" y="2457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0" y="2985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0" y="2985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92" y="2985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456" y="2985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52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160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04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216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528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688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632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744" y="3609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1" name="AutoShape 19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1912" y="2174"/>
              <a:ext cx="1104" cy="2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3016" y="2174"/>
              <a:ext cx="1008" cy="27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1912" y="2654"/>
              <a:ext cx="576" cy="3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4024" y="2654"/>
              <a:ext cx="528" cy="3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9" idx="2"/>
              <a:endCxn id="17" idx="0"/>
            </p:cNvCxnSpPr>
            <p:nvPr/>
          </p:nvCxnSpPr>
          <p:spPr bwMode="auto">
            <a:xfrm>
              <a:off x="1336" y="3182"/>
              <a:ext cx="288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4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>
              <a:off x="2488" y="3182"/>
              <a:ext cx="240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5"/>
            <p:cNvCxnSpPr>
              <a:cxnSpLocks noChangeShapeType="1"/>
              <a:stCxn id="10" idx="2"/>
              <a:endCxn id="18" idx="0"/>
            </p:cNvCxnSpPr>
            <p:nvPr/>
          </p:nvCxnSpPr>
          <p:spPr bwMode="auto">
            <a:xfrm>
              <a:off x="3496" y="3182"/>
              <a:ext cx="288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6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>
              <a:off x="4552" y="3182"/>
              <a:ext cx="288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1336" y="2654"/>
              <a:ext cx="576" cy="3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8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flipH="1">
              <a:off x="3496" y="2654"/>
              <a:ext cx="528" cy="3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9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1048" y="3182"/>
              <a:ext cx="288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0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200" y="3182"/>
              <a:ext cx="288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1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 flipH="1">
              <a:off x="3256" y="3182"/>
              <a:ext cx="240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4312" y="3182"/>
              <a:ext cx="240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388" y="1929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</a:t>
              </a:r>
              <a:r>
                <a:rPr lang="zh-TW" altLang="en-US" dirty="0">
                  <a:solidFill>
                    <a:srgbClr val="008000"/>
                  </a:solidFill>
                </a:rPr>
                <a:t>1</a:t>
              </a:r>
              <a:r>
                <a:rPr lang="zh-TW" altLang="en-US" dirty="0"/>
                <a:t>,2,6)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284" y="2409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</a:t>
              </a:r>
              <a:r>
                <a:rPr lang="zh-TW" altLang="en-US" dirty="0">
                  <a:solidFill>
                    <a:srgbClr val="008000"/>
                  </a:solidFill>
                </a:rPr>
                <a:t>1</a:t>
              </a:r>
              <a:r>
                <a:rPr lang="zh-TW" altLang="en-US" dirty="0"/>
                <a:t>,</a:t>
              </a:r>
              <a:r>
                <a:rPr lang="zh-TW" altLang="en-US" dirty="0">
                  <a:solidFill>
                    <a:srgbClr val="FF0000"/>
                  </a:solidFill>
                </a:rPr>
                <a:t>2</a:t>
              </a:r>
              <a:r>
                <a:rPr lang="zh-TW" altLang="en-US" dirty="0"/>
                <a:t>,6)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712" y="2937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(1,</a:t>
              </a:r>
              <a:r>
                <a:rPr lang="zh-TW" altLang="en-US" dirty="0">
                  <a:solidFill>
                    <a:srgbClr val="FF0000"/>
                  </a:solidFill>
                </a:rPr>
                <a:t>2</a:t>
              </a:r>
              <a:r>
                <a:rPr lang="zh-TW" altLang="en-US" dirty="0"/>
                <a:t>,</a:t>
              </a:r>
              <a:r>
                <a:rPr lang="zh-TW" altLang="en-US" dirty="0">
                  <a:solidFill>
                    <a:srgbClr val="0000FF"/>
                  </a:solidFill>
                </a:rPr>
                <a:t>6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760" y="3801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(1,2,</a:t>
              </a:r>
              <a:r>
                <a:rPr lang="zh-TW" altLang="en-US" dirty="0">
                  <a:solidFill>
                    <a:srgbClr val="0000FF"/>
                  </a:solidFill>
                </a:rPr>
                <a:t>6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352" y="2409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(-1,</a:t>
              </a:r>
              <a:r>
                <a:rPr lang="zh-TW" altLang="en-US" dirty="0">
                  <a:solidFill>
                    <a:srgbClr val="FF0000"/>
                  </a:solidFill>
                </a:rPr>
                <a:t>5</a:t>
              </a:r>
              <a:r>
                <a:rPr lang="zh-TW" altLang="en-US" dirty="0"/>
                <a:t>,2)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824" y="2937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(-1,</a:t>
              </a:r>
              <a:r>
                <a:rPr lang="zh-TW" altLang="en-US" dirty="0">
                  <a:solidFill>
                    <a:srgbClr val="FF0000"/>
                  </a:solidFill>
                </a:rPr>
                <a:t>5</a:t>
              </a:r>
              <a:r>
                <a:rPr lang="zh-TW" altLang="en-US" dirty="0"/>
                <a:t>,</a:t>
              </a:r>
              <a:r>
                <a:rPr lang="zh-TW" altLang="en-US" dirty="0">
                  <a:solidFill>
                    <a:srgbClr val="0000FF"/>
                  </a:solidFill>
                </a:rPr>
                <a:t>2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496" y="3801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(-1,5,</a:t>
              </a:r>
              <a:r>
                <a:rPr lang="zh-TW" altLang="en-US" dirty="0">
                  <a:solidFill>
                    <a:srgbClr val="0000FF"/>
                  </a:solidFill>
                </a:rPr>
                <a:t>2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864" y="2937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(6,1,</a:t>
              </a:r>
              <a:r>
                <a:rPr lang="zh-TW" altLang="en-US" dirty="0">
                  <a:solidFill>
                    <a:srgbClr val="0000FF"/>
                  </a:solidFill>
                </a:rPr>
                <a:t>2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912" y="3801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(6,1,</a:t>
              </a:r>
              <a:r>
                <a:rPr lang="zh-TW" altLang="en-US" dirty="0">
                  <a:solidFill>
                    <a:srgbClr val="0000FF"/>
                  </a:solidFill>
                </a:rPr>
                <a:t>2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336" y="3801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/>
                <a:t>(4,2,3)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436" y="3801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/>
                <a:t>(7,4,-1)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3928" y="2937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(5,4,</a:t>
              </a:r>
              <a:r>
                <a:rPr lang="zh-TW" altLang="en-US" dirty="0">
                  <a:solidFill>
                    <a:srgbClr val="0000FF"/>
                  </a:solidFill>
                </a:rPr>
                <a:t>5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4596" y="3801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(5,4,</a:t>
              </a:r>
              <a:r>
                <a:rPr lang="zh-TW" altLang="en-US" dirty="0">
                  <a:solidFill>
                    <a:srgbClr val="0000FF"/>
                  </a:solidFill>
                </a:rPr>
                <a:t>5</a:t>
              </a:r>
              <a:r>
                <a:rPr lang="zh-TW" altLang="en-US" dirty="0"/>
                <a:t>)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4024" y="3801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/>
                <a:t>(7,7,-1)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920" y="3801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/>
                <a:t>(5,-1,-1)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432" y="2009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8000"/>
                  </a:solidFill>
                </a:rPr>
                <a:t>A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432" y="3561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8000"/>
                  </a:solidFill>
                </a:rPr>
                <a:t>A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32" y="2399"/>
              <a:ext cx="2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432" y="2985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240" y="1824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/>
                <a:t>To 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29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Problem of Minimax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Number of games states is exponential to the number of moves.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Solution: Do not examine every node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b="1" dirty="0">
                <a:ea typeface="新細明體" panose="02020500000000000000" pitchFamily="18" charset="-120"/>
                <a:sym typeface="Wingdings 3" panose="05040102010807070707" pitchFamily="18" charset="2"/>
              </a:rPr>
              <a:t></a:t>
            </a:r>
            <a:r>
              <a:rPr lang="en-US" altLang="zh-TW" dirty="0">
                <a:ea typeface="新細明體" panose="02020500000000000000" pitchFamily="18" charset="-120"/>
              </a:rPr>
              <a:t> Alpha-beta pruning</a:t>
            </a:r>
          </a:p>
          <a:p>
            <a:pPr lvl="2"/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α</a:t>
            </a:r>
            <a:r>
              <a:rPr lang="en-US" altLang="zh-TW" dirty="0">
                <a:ea typeface="新細明體" panose="02020500000000000000" pitchFamily="18" charset="-120"/>
              </a:rPr>
              <a:t>= value of best choice found so far at any choice point along the MAX path(</a:t>
            </a:r>
            <a:r>
              <a:rPr lang="zh-TW" altLang="en-US" dirty="0">
                <a:ea typeface="新細明體" panose="02020500000000000000" pitchFamily="18" charset="-120"/>
              </a:rPr>
              <a:t>選擇最高值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β</a:t>
            </a:r>
            <a:r>
              <a:rPr lang="en-US" altLang="zh-TW" dirty="0">
                <a:ea typeface="新細明體" panose="02020500000000000000" pitchFamily="18" charset="-120"/>
              </a:rPr>
              <a:t>= value of best choice found so far at any choice point along the MIN path(</a:t>
            </a:r>
            <a:r>
              <a:rPr lang="zh-TW" altLang="en-US" dirty="0">
                <a:ea typeface="新細明體" panose="02020500000000000000" pitchFamily="18" charset="-120"/>
              </a:rPr>
              <a:t>選擇最低值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Revisit example 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1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are games?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Optimal decisions in games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Which strategy leads to success?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-</a:t>
            </a:r>
            <a:r>
              <a:rPr lang="en-US" altLang="zh-TW" dirty="0">
                <a:ea typeface="新細明體" panose="02020500000000000000" pitchFamily="18" charset="-120"/>
              </a:rPr>
              <a:t> pruning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Games of imperfect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Games that include an element of chance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906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4756" name="Object 4"/>
          <p:cNvGraphicFramePr>
            <a:graphicFrameLocks noChangeAspect="1"/>
          </p:cNvGraphicFramePr>
          <p:nvPr/>
        </p:nvGraphicFramePr>
        <p:xfrm>
          <a:off x="852488" y="1828800"/>
          <a:ext cx="6311900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009314" imgH="5235394" progId="Paint.Picture">
                  <p:embed/>
                </p:oleObj>
              </mc:Choice>
              <mc:Fallback>
                <p:oleObj name="點陣圖影像" r:id="rId2" imgW="8009314" imgH="5235394" progId="Paint.Picture">
                  <p:embed/>
                  <p:pic>
                    <p:nvPicPr>
                      <p:cNvPr id="71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9410" b="9515"/>
                      <a:stretch>
                        <a:fillRect/>
                      </a:stretch>
                    </p:blipFill>
                    <p:spPr bwMode="auto">
                      <a:xfrm>
                        <a:off x="852488" y="1828800"/>
                        <a:ext cx="6311900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9" name="Freeform 17"/>
          <p:cNvSpPr>
            <a:spLocks/>
          </p:cNvSpPr>
          <p:nvPr/>
        </p:nvSpPr>
        <p:spPr bwMode="auto">
          <a:xfrm>
            <a:off x="4052888" y="3657600"/>
            <a:ext cx="304800" cy="381000"/>
          </a:xfrm>
          <a:custGeom>
            <a:avLst/>
            <a:gdLst>
              <a:gd name="T0" fmla="*/ 48 w 192"/>
              <a:gd name="T1" fmla="*/ 240 h 240"/>
              <a:gd name="T2" fmla="*/ 192 w 192"/>
              <a:gd name="T3" fmla="*/ 240 h 240"/>
              <a:gd name="T4" fmla="*/ 192 w 192"/>
              <a:gd name="T5" fmla="*/ 0 h 240"/>
              <a:gd name="T6" fmla="*/ 48 w 192"/>
              <a:gd name="T7" fmla="*/ 0 h 240"/>
              <a:gd name="T8" fmla="*/ 0 w 192"/>
              <a:gd name="T9" fmla="*/ 144 h 240"/>
              <a:gd name="T10" fmla="*/ 48 w 192"/>
              <a:gd name="T11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" h="240">
                <a:moveTo>
                  <a:pt x="48" y="240"/>
                </a:moveTo>
                <a:lnTo>
                  <a:pt x="192" y="240"/>
                </a:lnTo>
                <a:lnTo>
                  <a:pt x="192" y="0"/>
                </a:lnTo>
                <a:lnTo>
                  <a:pt x="48" y="0"/>
                </a:lnTo>
                <a:lnTo>
                  <a:pt x="0" y="144"/>
                </a:lnTo>
                <a:lnTo>
                  <a:pt x="48" y="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Alpha-Beta Pruning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14757" name="Text Box 5"/>
          <p:cNvSpPr txBox="1">
            <a:spLocks noChangeArrowheads="1"/>
          </p:cNvSpPr>
          <p:nvPr/>
        </p:nvSpPr>
        <p:spPr bwMode="auto">
          <a:xfrm>
            <a:off x="1908175" y="3641725"/>
            <a:ext cx="1535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TW" altLang="en-US" sz="2800">
                <a:latin typeface="Times New Roman" panose="02020603050405020304" pitchFamily="18" charset="0"/>
              </a:rPr>
              <a:t>[-∞, +∞]</a:t>
            </a:r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5148263" y="1881188"/>
            <a:ext cx="1541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TW" altLang="en-US" sz="2800">
                <a:latin typeface="Times New Roman" panose="02020603050405020304" pitchFamily="18" charset="0"/>
              </a:rPr>
              <a:t>[-∞,+∞]</a:t>
            </a:r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2339975" y="1900238"/>
            <a:ext cx="288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 i="1">
                <a:solidFill>
                  <a:srgbClr val="FF0000"/>
                </a:solidFill>
                <a:latin typeface="Verdana" panose="020B0604030504040204" pitchFamily="34" charset="0"/>
              </a:rPr>
              <a:t>Range of possible</a:t>
            </a:r>
            <a:br>
              <a:rPr kumimoji="0" lang="en-US" altLang="zh-TW" sz="2400" i="1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kumimoji="0" lang="en-US" altLang="zh-TW" sz="2400" i="1">
                <a:solidFill>
                  <a:srgbClr val="FF0000"/>
                </a:solidFill>
                <a:latin typeface="Verdana" panose="020B0604030504040204" pitchFamily="34" charset="0"/>
              </a:rPr>
              <a:t>values </a:t>
            </a:r>
            <a:r>
              <a:rPr kumimoji="0" lang="en-US" altLang="zh-TW" sz="2400">
                <a:solidFill>
                  <a:srgbClr val="FF0000"/>
                </a:solidFill>
                <a:latin typeface="Verdana" panose="020B0604030504040204" pitchFamily="34" charset="0"/>
              </a:rPr>
              <a:t>[</a:t>
            </a:r>
            <a:r>
              <a:rPr kumimoji="0" lang="en-US" altLang="zh-TW" sz="24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zh-TW" sz="24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0" lang="en-US" altLang="zh-TW" sz="24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</a:t>
            </a:r>
            <a:r>
              <a:rPr kumimoji="0" lang="en-US" altLang="zh-TW" sz="2400">
                <a:solidFill>
                  <a:srgbClr val="FF0000"/>
                </a:solidFill>
                <a:latin typeface="Verdana" panose="020B0604030504040204" pitchFamily="34" charset="0"/>
              </a:rPr>
              <a:t>]</a:t>
            </a:r>
          </a:p>
        </p:txBody>
      </p:sp>
      <p:sp>
        <p:nvSpPr>
          <p:cNvPr id="714761" name="Text Box 9"/>
          <p:cNvSpPr txBox="1">
            <a:spLocks noChangeArrowheads="1"/>
          </p:cNvSpPr>
          <p:nvPr/>
        </p:nvSpPr>
        <p:spPr bwMode="auto">
          <a:xfrm>
            <a:off x="5126038" y="5238858"/>
            <a:ext cx="3840162" cy="457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 sz="24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Do DF-search until first leaf</a:t>
            </a:r>
          </a:p>
        </p:txBody>
      </p:sp>
      <p:sp>
        <p:nvSpPr>
          <p:cNvPr id="714762" name="Text Box 10"/>
          <p:cNvSpPr txBox="1">
            <a:spLocks noChangeArrowheads="1"/>
          </p:cNvSpPr>
          <p:nvPr/>
        </p:nvSpPr>
        <p:spPr bwMode="auto">
          <a:xfrm>
            <a:off x="1908175" y="3644900"/>
            <a:ext cx="15843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algn="r"/>
            <a:r>
              <a:rPr kumimoji="0" lang="zh-TW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[-∞, 3]</a:t>
            </a:r>
          </a:p>
        </p:txBody>
      </p:sp>
      <p:sp>
        <p:nvSpPr>
          <p:cNvPr id="714771" name="Text Box 19"/>
          <p:cNvSpPr txBox="1">
            <a:spLocks noChangeArrowheads="1"/>
          </p:cNvSpPr>
          <p:nvPr/>
        </p:nvSpPr>
        <p:spPr bwMode="auto">
          <a:xfrm>
            <a:off x="5219700" y="1922463"/>
            <a:ext cx="1368425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[3,+∞]</a:t>
            </a:r>
          </a:p>
        </p:txBody>
      </p:sp>
      <p:sp>
        <p:nvSpPr>
          <p:cNvPr id="714759" name="Oval 7"/>
          <p:cNvSpPr>
            <a:spLocks noChangeArrowheads="1"/>
          </p:cNvSpPr>
          <p:nvPr/>
        </p:nvSpPr>
        <p:spPr bwMode="auto">
          <a:xfrm>
            <a:off x="5195888" y="1828800"/>
            <a:ext cx="14478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4772" name="Text Box 20"/>
          <p:cNvSpPr txBox="1">
            <a:spLocks noChangeArrowheads="1"/>
          </p:cNvSpPr>
          <p:nvPr/>
        </p:nvSpPr>
        <p:spPr bwMode="auto">
          <a:xfrm>
            <a:off x="4067175" y="3544888"/>
            <a:ext cx="68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dirty="0">
                <a:sym typeface="Symbol" panose="05050102010706020507" pitchFamily="18" charset="2"/>
              </a:rPr>
              <a:t>3</a:t>
            </a:r>
          </a:p>
        </p:txBody>
      </p:sp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2195513" y="5876925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7092950" y="1916113"/>
            <a:ext cx="68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dirty="0">
                <a:sym typeface="Symbol" panose="05050102010706020507" pitchFamily="18" charset="2"/>
              </a:rPr>
              <a:t>3</a:t>
            </a:r>
          </a:p>
        </p:txBody>
      </p:sp>
      <p:sp>
        <p:nvSpPr>
          <p:cNvPr id="714775" name="Text Box 23"/>
          <p:cNvSpPr txBox="1">
            <a:spLocks noChangeArrowheads="1"/>
          </p:cNvSpPr>
          <p:nvPr/>
        </p:nvSpPr>
        <p:spPr bwMode="auto">
          <a:xfrm>
            <a:off x="3360738" y="5873750"/>
            <a:ext cx="63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714776" name="Text Box 24"/>
          <p:cNvSpPr txBox="1">
            <a:spLocks noChangeArrowheads="1"/>
          </p:cNvSpPr>
          <p:nvPr/>
        </p:nvSpPr>
        <p:spPr bwMode="auto">
          <a:xfrm>
            <a:off x="4716463" y="587375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6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/>
      <p:bldP spid="714760" grpId="0"/>
      <p:bldP spid="714760" grpId="1"/>
      <p:bldP spid="714761" grpId="0" animBg="1"/>
      <p:bldP spid="714762" grpId="0" animBg="1"/>
      <p:bldP spid="714771" grpId="0" animBg="1"/>
      <p:bldP spid="714772" grpId="0"/>
      <p:bldP spid="714773" grpId="0"/>
      <p:bldP spid="714774" grpId="0"/>
      <p:bldP spid="714775" grpId="0"/>
      <p:bldP spid="7147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781488" cy="14507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Alpha-Beta Pruning (continued)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71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13389"/>
              </p:ext>
            </p:extLst>
          </p:nvPr>
        </p:nvGraphicFramePr>
        <p:xfrm>
          <a:off x="552450" y="1844576"/>
          <a:ext cx="7259638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344623" imgH="5212532" progId="Paint.Picture">
                  <p:embed/>
                </p:oleObj>
              </mc:Choice>
              <mc:Fallback>
                <p:oleObj name="點陣圖影像" r:id="rId2" imgW="8344623" imgH="5212532" progId="Paint.Picture">
                  <p:embed/>
                  <p:pic>
                    <p:nvPicPr>
                      <p:cNvPr id="71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470"/>
                      <a:stretch>
                        <a:fillRect/>
                      </a:stretch>
                    </p:blipFill>
                    <p:spPr bwMode="auto">
                      <a:xfrm>
                        <a:off x="552450" y="1844576"/>
                        <a:ext cx="7259638" cy="415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3962400" y="4103588"/>
            <a:ext cx="23399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TW" sz="2000" i="1">
                <a:solidFill>
                  <a:srgbClr val="FF0000"/>
                </a:solidFill>
                <a:latin typeface="Verdana" panose="020B0604030504040204" pitchFamily="34" charset="0"/>
              </a:rPr>
              <a:t>This node is worse for MAX</a:t>
            </a:r>
            <a:endParaRPr kumimoji="0" lang="en-US" altLang="zh-TW" sz="2800" b="1">
              <a:latin typeface="Verdana" panose="020B0604030504040204" pitchFamily="34" charset="0"/>
            </a:endParaRPr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1835150" y="358923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algn="r"/>
            <a:r>
              <a:rPr kumimoji="0" lang="zh-TW" altLang="en-US" sz="2800">
                <a:latin typeface="Times New Roman" panose="02020603050405020304" pitchFamily="18" charset="0"/>
              </a:rPr>
              <a:t>[</a:t>
            </a:r>
            <a:r>
              <a:rPr kumimoji="0" lang="en-US" altLang="zh-TW" sz="2800">
                <a:latin typeface="Times New Roman" panose="02020603050405020304" pitchFamily="18" charset="0"/>
              </a:rPr>
              <a:t>-∞, 3]</a:t>
            </a:r>
          </a:p>
        </p:txBody>
      </p:sp>
      <p:sp>
        <p:nvSpPr>
          <p:cNvPr id="715784" name="Text Box 8"/>
          <p:cNvSpPr txBox="1">
            <a:spLocks noChangeArrowheads="1"/>
          </p:cNvSpPr>
          <p:nvPr/>
        </p:nvSpPr>
        <p:spPr bwMode="auto">
          <a:xfrm>
            <a:off x="4959350" y="1836638"/>
            <a:ext cx="129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latin typeface="Times New Roman" panose="02020603050405020304" pitchFamily="18" charset="0"/>
              </a:rPr>
              <a:t>[3,+∞]</a:t>
            </a:r>
          </a:p>
        </p:txBody>
      </p:sp>
      <p:sp>
        <p:nvSpPr>
          <p:cNvPr id="715788" name="Text Box 12"/>
          <p:cNvSpPr txBox="1">
            <a:spLocks noChangeArrowheads="1"/>
          </p:cNvSpPr>
          <p:nvPr/>
        </p:nvSpPr>
        <p:spPr bwMode="auto">
          <a:xfrm>
            <a:off x="4932363" y="3578126"/>
            <a:ext cx="129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latin typeface="Times New Roman" panose="02020603050405020304" pitchFamily="18" charset="0"/>
              </a:rPr>
              <a:t>[3,+∞]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5076825" y="3571776"/>
            <a:ext cx="1150938" cy="500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pPr algn="r"/>
            <a:r>
              <a:rPr kumimoji="0" lang="zh-TW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3,2]</a:t>
            </a:r>
            <a:endParaRPr kumimoji="0" lang="en-US" altLang="zh-TW" sz="3200" b="1">
              <a:latin typeface="Times New Roman" panose="02020603050405020304" pitchFamily="18" charset="0"/>
            </a:endParaRPr>
          </a:p>
        </p:txBody>
      </p:sp>
      <p:sp>
        <p:nvSpPr>
          <p:cNvPr id="715789" name="Rectangle 13"/>
          <p:cNvSpPr>
            <a:spLocks noChangeArrowheads="1"/>
          </p:cNvSpPr>
          <p:nvPr/>
        </p:nvSpPr>
        <p:spPr bwMode="auto">
          <a:xfrm>
            <a:off x="6372225" y="5516463"/>
            <a:ext cx="1439863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5790" name="Text Box 14"/>
          <p:cNvSpPr txBox="1">
            <a:spLocks noChangeArrowheads="1"/>
          </p:cNvSpPr>
          <p:nvPr/>
        </p:nvSpPr>
        <p:spPr bwMode="auto">
          <a:xfrm>
            <a:off x="1785938" y="5808439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15791" name="Text Box 15"/>
          <p:cNvSpPr txBox="1">
            <a:spLocks noChangeArrowheads="1"/>
          </p:cNvSpPr>
          <p:nvPr/>
        </p:nvSpPr>
        <p:spPr bwMode="auto">
          <a:xfrm>
            <a:off x="3000375" y="5805264"/>
            <a:ext cx="63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4378325" y="5805264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8</a:t>
            </a:r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5314950" y="5805264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715794" name="Text Box 18"/>
          <p:cNvSpPr txBox="1">
            <a:spLocks noChangeArrowheads="1"/>
          </p:cNvSpPr>
          <p:nvPr/>
        </p:nvSpPr>
        <p:spPr bwMode="auto">
          <a:xfrm>
            <a:off x="6348413" y="5372001"/>
            <a:ext cx="45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715795" name="Text Box 19"/>
          <p:cNvSpPr txBox="1">
            <a:spLocks noChangeArrowheads="1"/>
          </p:cNvSpPr>
          <p:nvPr/>
        </p:nvSpPr>
        <p:spPr bwMode="auto">
          <a:xfrm>
            <a:off x="7356475" y="5372001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715798" name="Rectangle 22"/>
          <p:cNvSpPr>
            <a:spLocks noChangeArrowheads="1"/>
          </p:cNvSpPr>
          <p:nvPr/>
        </p:nvSpPr>
        <p:spPr bwMode="auto">
          <a:xfrm>
            <a:off x="6804025" y="1844576"/>
            <a:ext cx="792163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5799" name="Rectangle 23"/>
          <p:cNvSpPr>
            <a:spLocks noChangeArrowheads="1"/>
          </p:cNvSpPr>
          <p:nvPr/>
        </p:nvSpPr>
        <p:spPr bwMode="auto">
          <a:xfrm>
            <a:off x="6877050" y="3357463"/>
            <a:ext cx="792163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5781" name="Oval 5"/>
          <p:cNvSpPr>
            <a:spLocks noChangeArrowheads="1"/>
          </p:cNvSpPr>
          <p:nvPr/>
        </p:nvSpPr>
        <p:spPr bwMode="auto">
          <a:xfrm>
            <a:off x="5111750" y="3360638"/>
            <a:ext cx="2590800" cy="914400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5796" name="Text Box 20"/>
          <p:cNvSpPr txBox="1">
            <a:spLocks noChangeArrowheads="1"/>
          </p:cNvSpPr>
          <p:nvPr/>
        </p:nvSpPr>
        <p:spPr bwMode="auto">
          <a:xfrm>
            <a:off x="6804025" y="3500338"/>
            <a:ext cx="68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dirty="0">
                <a:sym typeface="Symbol" panose="05050102010706020507" pitchFamily="18" charset="2"/>
              </a:rPr>
              <a:t>2</a:t>
            </a:r>
          </a:p>
        </p:txBody>
      </p:sp>
      <p:sp>
        <p:nvSpPr>
          <p:cNvPr id="715797" name="Text Box 21"/>
          <p:cNvSpPr txBox="1">
            <a:spLocks noChangeArrowheads="1"/>
          </p:cNvSpPr>
          <p:nvPr/>
        </p:nvSpPr>
        <p:spPr bwMode="auto">
          <a:xfrm>
            <a:off x="6804025" y="1844576"/>
            <a:ext cx="68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sym typeface="Symbol" panose="05050102010706020507" pitchFamily="18" charset="2"/>
              </a:rPr>
              <a:t>3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9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  <p:bldP spid="715788" grpId="0"/>
      <p:bldP spid="715780" grpId="0" animBg="1"/>
      <p:bldP spid="715793" grpId="0"/>
      <p:bldP spid="715794" grpId="0"/>
      <p:bldP spid="715795" grpId="0"/>
      <p:bldP spid="7157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856" name="Object 8"/>
          <p:cNvGraphicFramePr>
            <a:graphicFrameLocks noChangeAspect="1"/>
          </p:cNvGraphicFramePr>
          <p:nvPr/>
        </p:nvGraphicFramePr>
        <p:xfrm>
          <a:off x="296863" y="1981200"/>
          <a:ext cx="758825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085521" imgH="3269263" progId="Paint.Picture">
                  <p:embed/>
                </p:oleObj>
              </mc:Choice>
              <mc:Fallback>
                <p:oleObj name="點陣圖影像" r:id="rId2" imgW="8085521" imgH="3269263" progId="Paint.Picture">
                  <p:embed/>
                  <p:pic>
                    <p:nvPicPr>
                      <p:cNvPr id="7188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161" r="2486" b="9538"/>
                      <a:stretch>
                        <a:fillRect/>
                      </a:stretch>
                    </p:blipFill>
                    <p:spPr bwMode="auto">
                      <a:xfrm>
                        <a:off x="296863" y="1981200"/>
                        <a:ext cx="758825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709480" cy="14507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Alpha-Beta Pruning (continued)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2700338" y="3225800"/>
            <a:ext cx="1163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TW" altLang="en-US" sz="2800">
                <a:latin typeface="Times New Roman" panose="02020603050405020304" pitchFamily="18" charset="0"/>
              </a:rPr>
              <a:t>[-∞,2]</a:t>
            </a:r>
            <a:endParaRPr kumimoji="0" lang="zh-TW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323850" y="3306763"/>
            <a:ext cx="1147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algn="r"/>
            <a:r>
              <a:rPr kumimoji="0" lang="zh-TW" altLang="en-US" sz="2800">
                <a:latin typeface="Times New Roman" panose="02020603050405020304" pitchFamily="18" charset="0"/>
              </a:rPr>
              <a:t>[-∞, 3]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5080000" y="3362325"/>
            <a:ext cx="8604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zh-TW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3,14]</a:t>
            </a:r>
            <a:endParaRPr kumimoji="0" lang="en-US" altLang="zh-TW" sz="2800" b="1">
              <a:latin typeface="Times New Roman" panose="02020603050405020304" pitchFamily="18" charset="0"/>
            </a:endParaRP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2411413" y="1981200"/>
            <a:ext cx="12954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latin typeface="Times New Roman" panose="02020603050405020304" pitchFamily="18" charset="0"/>
              </a:rPr>
              <a:t>[3, +∞]</a:t>
            </a:r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3924300" y="4797425"/>
            <a:ext cx="10795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60" name="Rectangle 12"/>
          <p:cNvSpPr>
            <a:spLocks noChangeArrowheads="1"/>
          </p:cNvSpPr>
          <p:nvPr/>
        </p:nvSpPr>
        <p:spPr bwMode="auto">
          <a:xfrm>
            <a:off x="6443663" y="3357563"/>
            <a:ext cx="16573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61" name="Freeform 13"/>
          <p:cNvSpPr>
            <a:spLocks/>
          </p:cNvSpPr>
          <p:nvPr/>
        </p:nvSpPr>
        <p:spPr bwMode="auto">
          <a:xfrm>
            <a:off x="4140200" y="1989138"/>
            <a:ext cx="1008063" cy="503237"/>
          </a:xfrm>
          <a:custGeom>
            <a:avLst/>
            <a:gdLst>
              <a:gd name="T0" fmla="*/ 0 w 635"/>
              <a:gd name="T1" fmla="*/ 136 h 317"/>
              <a:gd name="T2" fmla="*/ 91 w 635"/>
              <a:gd name="T3" fmla="*/ 317 h 317"/>
              <a:gd name="T4" fmla="*/ 635 w 635"/>
              <a:gd name="T5" fmla="*/ 181 h 317"/>
              <a:gd name="T6" fmla="*/ 499 w 635"/>
              <a:gd name="T7" fmla="*/ 0 h 317"/>
              <a:gd name="T8" fmla="*/ 0 w 635"/>
              <a:gd name="T9" fmla="*/ 0 h 317"/>
              <a:gd name="T10" fmla="*/ 0 w 635"/>
              <a:gd name="T11" fmla="*/ 13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" h="317">
                <a:moveTo>
                  <a:pt x="0" y="136"/>
                </a:moveTo>
                <a:lnTo>
                  <a:pt x="91" y="317"/>
                </a:lnTo>
                <a:lnTo>
                  <a:pt x="635" y="181"/>
                </a:lnTo>
                <a:lnTo>
                  <a:pt x="499" y="0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18862" name="Text Box 14"/>
          <p:cNvSpPr txBox="1">
            <a:spLocks noChangeArrowheads="1"/>
          </p:cNvSpPr>
          <p:nvPr/>
        </p:nvSpPr>
        <p:spPr bwMode="auto">
          <a:xfrm>
            <a:off x="6443663" y="3357563"/>
            <a:ext cx="5921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800">
                <a:sym typeface="Symbol" panose="05050102010706020507" pitchFamily="18" charset="2"/>
              </a:rPr>
              <a:t>14</a:t>
            </a:r>
          </a:p>
        </p:txBody>
      </p:sp>
      <p:sp>
        <p:nvSpPr>
          <p:cNvPr id="718863" name="Text Box 15"/>
          <p:cNvSpPr txBox="1">
            <a:spLocks noChangeArrowheads="1"/>
          </p:cNvSpPr>
          <p:nvPr/>
        </p:nvSpPr>
        <p:spPr bwMode="auto">
          <a:xfrm>
            <a:off x="4140200" y="1989138"/>
            <a:ext cx="57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ym typeface="Symbol" panose="05050102010706020507" pitchFamily="18" charset="2"/>
              </a:rPr>
              <a:t>3</a:t>
            </a:r>
          </a:p>
        </p:txBody>
      </p:sp>
      <p:sp>
        <p:nvSpPr>
          <p:cNvPr id="718864" name="Text Box 16"/>
          <p:cNvSpPr txBox="1">
            <a:spLocks noChangeArrowheads="1"/>
          </p:cNvSpPr>
          <p:nvPr/>
        </p:nvSpPr>
        <p:spPr bwMode="auto">
          <a:xfrm>
            <a:off x="395288" y="50593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18865" name="Text Box 17"/>
          <p:cNvSpPr txBox="1">
            <a:spLocks noChangeArrowheads="1"/>
          </p:cNvSpPr>
          <p:nvPr/>
        </p:nvSpPr>
        <p:spPr bwMode="auto">
          <a:xfrm>
            <a:off x="1311275" y="50593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718866" name="Text Box 18"/>
          <p:cNvSpPr txBox="1">
            <a:spLocks noChangeArrowheads="1"/>
          </p:cNvSpPr>
          <p:nvPr/>
        </p:nvSpPr>
        <p:spPr bwMode="auto">
          <a:xfrm>
            <a:off x="2346325" y="50593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8</a:t>
            </a:r>
          </a:p>
        </p:txBody>
      </p:sp>
      <p:sp>
        <p:nvSpPr>
          <p:cNvPr id="718867" name="Text Box 19"/>
          <p:cNvSpPr txBox="1">
            <a:spLocks noChangeArrowheads="1"/>
          </p:cNvSpPr>
          <p:nvPr/>
        </p:nvSpPr>
        <p:spPr bwMode="auto">
          <a:xfrm>
            <a:off x="3059113" y="50593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3851275" y="4724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4643438" y="4700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718871" name="Text Box 23"/>
          <p:cNvSpPr txBox="1">
            <a:spLocks noChangeArrowheads="1"/>
          </p:cNvSpPr>
          <p:nvPr/>
        </p:nvSpPr>
        <p:spPr bwMode="auto">
          <a:xfrm>
            <a:off x="5416550" y="50847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718872" name="Text Box 24"/>
          <p:cNvSpPr txBox="1">
            <a:spLocks noChangeArrowheads="1"/>
          </p:cNvSpPr>
          <p:nvPr/>
        </p:nvSpPr>
        <p:spPr bwMode="auto">
          <a:xfrm>
            <a:off x="6443663" y="51085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5</a:t>
            </a:r>
          </a:p>
        </p:txBody>
      </p:sp>
      <p:sp>
        <p:nvSpPr>
          <p:cNvPr id="718873" name="Text Box 25"/>
          <p:cNvSpPr txBox="1">
            <a:spLocks noChangeArrowheads="1"/>
          </p:cNvSpPr>
          <p:nvPr/>
        </p:nvSpPr>
        <p:spPr bwMode="auto">
          <a:xfrm>
            <a:off x="7458075" y="50847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6156325" y="2930525"/>
            <a:ext cx="1152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[3, +∞]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5003800" y="3357563"/>
            <a:ext cx="936625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3,5]</a:t>
            </a:r>
            <a:endParaRPr kumimoji="0" lang="en-US" altLang="zh-TW" sz="2800" b="1">
              <a:latin typeface="Times New Roman" panose="02020603050405020304" pitchFamily="18" charset="0"/>
            </a:endParaRPr>
          </a:p>
        </p:txBody>
      </p:sp>
      <p:sp>
        <p:nvSpPr>
          <p:cNvPr id="718876" name="Text Box 28"/>
          <p:cNvSpPr txBox="1">
            <a:spLocks noChangeArrowheads="1"/>
          </p:cNvSpPr>
          <p:nvPr/>
        </p:nvSpPr>
        <p:spPr bwMode="auto">
          <a:xfrm>
            <a:off x="5148263" y="3357563"/>
            <a:ext cx="792162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3,2]</a:t>
            </a:r>
            <a:endParaRPr kumimoji="0" lang="en-US" altLang="zh-TW" sz="2800" b="1">
              <a:latin typeface="Times New Roman" panose="02020603050405020304" pitchFamily="18" charset="0"/>
            </a:endParaRPr>
          </a:p>
        </p:txBody>
      </p:sp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6443663" y="3357563"/>
            <a:ext cx="720725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TW" sz="2800">
                <a:sym typeface="Symbol" panose="05050102010706020507" pitchFamily="18" charset="2"/>
              </a:rPr>
              <a:t>5</a:t>
            </a:r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6443663" y="3357563"/>
            <a:ext cx="649287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TW" sz="2800">
                <a:sym typeface="Symbol" panose="05050102010706020507" pitchFamily="18" charset="2"/>
              </a:rPr>
              <a:t>2</a:t>
            </a:r>
          </a:p>
        </p:txBody>
      </p:sp>
      <p:sp>
        <p:nvSpPr>
          <p:cNvPr id="718879" name="Text Box 31"/>
          <p:cNvSpPr txBox="1">
            <a:spLocks noChangeArrowheads="1"/>
          </p:cNvSpPr>
          <p:nvPr/>
        </p:nvSpPr>
        <p:spPr bwMode="auto">
          <a:xfrm>
            <a:off x="5651500" y="2782888"/>
            <a:ext cx="23399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TW" sz="2000" i="1">
                <a:solidFill>
                  <a:srgbClr val="FF0000"/>
                </a:solidFill>
                <a:latin typeface="Verdana" panose="020B0604030504040204" pitchFamily="34" charset="0"/>
              </a:rPr>
              <a:t>worse for MAX</a:t>
            </a:r>
            <a:endParaRPr kumimoji="0" lang="en-US" altLang="zh-TW" sz="2800" b="1">
              <a:latin typeface="Verdana" panose="020B0604030504040204" pitchFamily="34" charset="0"/>
            </a:endParaRPr>
          </a:p>
        </p:txBody>
      </p:sp>
      <p:sp>
        <p:nvSpPr>
          <p:cNvPr id="718880" name="Oval 32"/>
          <p:cNvSpPr>
            <a:spLocks noChangeArrowheads="1"/>
          </p:cNvSpPr>
          <p:nvPr/>
        </p:nvSpPr>
        <p:spPr bwMode="auto">
          <a:xfrm>
            <a:off x="5111750" y="3141663"/>
            <a:ext cx="1908175" cy="914400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6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188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/>
      <p:bldP spid="718862" grpId="0"/>
      <p:bldP spid="718871" grpId="0"/>
      <p:bldP spid="718872" grpId="0"/>
      <p:bldP spid="718873" grpId="0"/>
      <p:bldP spid="718874" grpId="0"/>
      <p:bldP spid="718874" grpId="1"/>
      <p:bldP spid="718874" grpId="2"/>
      <p:bldP spid="718875" grpId="0" animBg="1"/>
      <p:bldP spid="718876" grpId="0" animBg="1"/>
      <p:bldP spid="718877" grpId="0" animBg="1"/>
      <p:bldP spid="718878" grpId="0" animBg="1"/>
      <p:bldP spid="7188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Alpha-Beta Search Algorithm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1640" y="2068047"/>
            <a:ext cx="6215548" cy="1144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Alpha-Beta-Search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action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inputs: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state in game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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+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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Successors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1462412" y="2627343"/>
            <a:ext cx="3384376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31640" y="3212976"/>
            <a:ext cx="6215548" cy="2197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,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utility value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if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Terminal-Test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 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Utility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kumimoji="0" lang="en-US" altLang="zh-TW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-∞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for </a:t>
            </a:r>
            <a:r>
              <a:rPr kumimoji="0" lang="en-US" altLang="zh-TW" sz="1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a,s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Successors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v,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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altLang="zh-TW" sz="1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    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  <a:sym typeface="Symbol" panose="05050102010706020507" pitchFamily="18" charset="2"/>
              </a:rPr>
              <a:t>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</a:t>
            </a:r>
            <a:r>
              <a:rPr lang="en-US" altLang="zh-TW" sz="1900" cap="small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Max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(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, v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)</a:t>
            </a:r>
            <a:endParaRPr kumimoji="0"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24296" y="4300295"/>
            <a:ext cx="3479244" cy="792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57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Alpha-Beta Search Algorithm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31640" y="1818983"/>
            <a:ext cx="6215548" cy="2197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,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utility value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if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Terminal-Test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 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Utility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kumimoji="0" lang="en-US" altLang="zh-TW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-∞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for </a:t>
            </a:r>
            <a:r>
              <a:rPr kumimoji="0" lang="en-US" altLang="zh-TW" sz="1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a,s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Successors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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altLang="zh-TW" sz="1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    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  <a:sym typeface="Symbol" panose="05050102010706020507" pitchFamily="18" charset="2"/>
              </a:rPr>
              <a:t>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</a:t>
            </a:r>
            <a:r>
              <a:rPr lang="en-US" altLang="zh-TW" sz="1900" cap="small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Max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(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, v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)</a:t>
            </a:r>
            <a:endParaRPr kumimoji="0"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24296" y="2906302"/>
            <a:ext cx="3479244" cy="792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31640" y="4005064"/>
            <a:ext cx="6215548" cy="2197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,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returns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utility value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if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Terminal-Test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 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Utility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endParaRPr kumimoji="0" lang="en-US" altLang="zh-TW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+∞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for </a:t>
            </a:r>
            <a:r>
              <a:rPr kumimoji="0" lang="en-US" altLang="zh-TW" sz="1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a,s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Successors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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kumimoji="0"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Max-Value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</a:t>
            </a:r>
          </a:p>
          <a:p>
            <a:pPr>
              <a:lnSpc>
                <a:spcPct val="90000"/>
              </a:lnSpc>
            </a:pP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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</a:t>
            </a:r>
            <a:r>
              <a:rPr kumimoji="0"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altLang="zh-TW" sz="19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    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  <a:sym typeface="Symbol" panose="05050102010706020507" pitchFamily="18" charset="2"/>
              </a:rPr>
              <a:t>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 </a:t>
            </a:r>
            <a:r>
              <a:rPr lang="en-US" altLang="zh-TW" sz="1900" cap="small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Min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(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zh-TW" sz="1900" i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, v</a:t>
            </a:r>
            <a:r>
              <a:rPr lang="en-US" altLang="zh-TW" sz="1900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  <a:t>)</a:t>
            </a:r>
            <a:endParaRPr kumimoji="0"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kumimoji="0"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return </a:t>
            </a:r>
            <a:r>
              <a:rPr kumimoji="0"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24296" y="5092383"/>
            <a:ext cx="3479244" cy="792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5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781488" cy="14507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Alpha-Beta (Deep) Pruning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1539498" y="4833376"/>
            <a:ext cx="23399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TW" sz="2000" i="1" dirty="0">
                <a:solidFill>
                  <a:srgbClr val="FF0000"/>
                </a:solidFill>
                <a:latin typeface="Verdana" panose="020B0604030504040204" pitchFamily="34" charset="0"/>
              </a:rPr>
              <a:t>This node is worse for MAX</a:t>
            </a:r>
            <a:endParaRPr kumimoji="0" lang="en-US" altLang="zh-TW" sz="2800" b="1" dirty="0">
              <a:latin typeface="Verdana" panose="020B0604030504040204" pitchFamily="34" charset="0"/>
            </a:endParaRPr>
          </a:p>
        </p:txBody>
      </p:sp>
      <p:sp>
        <p:nvSpPr>
          <p:cNvPr id="715788" name="Text Box 12"/>
          <p:cNvSpPr txBox="1">
            <a:spLocks noChangeArrowheads="1"/>
          </p:cNvSpPr>
          <p:nvPr/>
        </p:nvSpPr>
        <p:spPr bwMode="auto">
          <a:xfrm>
            <a:off x="2747305" y="1820685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400" dirty="0">
                <a:latin typeface="Times New Roman" panose="02020603050405020304" pitchFamily="18" charset="0"/>
              </a:rPr>
              <a:t>[3</a:t>
            </a:r>
            <a:r>
              <a:rPr kumimoji="0" lang="en-US" altLang="zh-TW" sz="2400" dirty="0">
                <a:latin typeface="Times New Roman" panose="02020603050405020304" pitchFamily="18" charset="0"/>
              </a:rPr>
              <a:t>0</a:t>
            </a:r>
            <a:r>
              <a:rPr kumimoji="0" lang="zh-TW" altLang="en-US" sz="2400" dirty="0">
                <a:latin typeface="Times New Roman" panose="02020603050405020304" pitchFamily="18" charset="0"/>
              </a:rPr>
              <a:t>,+∞]</a:t>
            </a:r>
          </a:p>
        </p:txBody>
      </p:sp>
      <p:sp>
        <p:nvSpPr>
          <p:cNvPr id="715790" name="Text Box 14"/>
          <p:cNvSpPr txBox="1">
            <a:spLocks noChangeArrowheads="1"/>
          </p:cNvSpPr>
          <p:nvPr/>
        </p:nvSpPr>
        <p:spPr bwMode="auto">
          <a:xfrm>
            <a:off x="1940500" y="3755012"/>
            <a:ext cx="546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30</a:t>
            </a:r>
          </a:p>
        </p:txBody>
      </p:sp>
      <p:sp>
        <p:nvSpPr>
          <p:cNvPr id="715791" name="Text Box 15"/>
          <p:cNvSpPr txBox="1">
            <a:spLocks noChangeArrowheads="1"/>
          </p:cNvSpPr>
          <p:nvPr/>
        </p:nvSpPr>
        <p:spPr bwMode="auto">
          <a:xfrm>
            <a:off x="3270498" y="3755012"/>
            <a:ext cx="546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55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3" name="等腰三角形 2"/>
          <p:cNvSpPr/>
          <p:nvPr/>
        </p:nvSpPr>
        <p:spPr>
          <a:xfrm>
            <a:off x="4157545" y="1862830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690247" y="2627719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033953" y="3462712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3" idx="3"/>
            <a:endCxn id="23" idx="3"/>
          </p:cNvCxnSpPr>
          <p:nvPr/>
        </p:nvCxnSpPr>
        <p:spPr>
          <a:xfrm flipH="1">
            <a:off x="2870267" y="2191329"/>
            <a:ext cx="1467298" cy="436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3" idx="0"/>
            <a:endCxn id="24" idx="0"/>
          </p:cNvCxnSpPr>
          <p:nvPr/>
        </p:nvCxnSpPr>
        <p:spPr>
          <a:xfrm flipH="1">
            <a:off x="2213973" y="2956218"/>
            <a:ext cx="656294" cy="506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3327208" y="3450190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stCxn id="23" idx="0"/>
            <a:endCxn id="31" idx="0"/>
          </p:cNvCxnSpPr>
          <p:nvPr/>
        </p:nvCxnSpPr>
        <p:spPr>
          <a:xfrm>
            <a:off x="2870267" y="2956218"/>
            <a:ext cx="636961" cy="49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449427" y="2469012"/>
            <a:ext cx="1147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algn="r"/>
            <a:r>
              <a:rPr kumimoji="0" lang="zh-TW" altLang="en-US" sz="2400" dirty="0">
                <a:latin typeface="Times New Roman" panose="02020603050405020304" pitchFamily="18" charset="0"/>
              </a:rPr>
              <a:t>[-∞, 3</a:t>
            </a:r>
            <a:r>
              <a:rPr kumimoji="0" lang="en-US" altLang="zh-TW" sz="2400" dirty="0">
                <a:latin typeface="Times New Roman" panose="02020603050405020304" pitchFamily="18" charset="0"/>
              </a:rPr>
              <a:t>0</a:t>
            </a:r>
            <a:r>
              <a:rPr kumimoji="0" lang="zh-TW" altLang="en-US" sz="2400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40" name="等腰三角形 39"/>
          <p:cNvSpPr/>
          <p:nvPr/>
        </p:nvSpPr>
        <p:spPr>
          <a:xfrm rot="10800000">
            <a:off x="5566753" y="2598549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>
            <a:off x="4910459" y="3433542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>
            <a:stCxn id="40" idx="0"/>
            <a:endCxn id="41" idx="0"/>
          </p:cNvCxnSpPr>
          <p:nvPr/>
        </p:nvCxnSpPr>
        <p:spPr>
          <a:xfrm flipH="1">
            <a:off x="5090479" y="2927048"/>
            <a:ext cx="656294" cy="506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/>
          <p:cNvSpPr/>
          <p:nvPr/>
        </p:nvSpPr>
        <p:spPr>
          <a:xfrm>
            <a:off x="6203714" y="3421020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stCxn id="40" idx="0"/>
            <a:endCxn id="43" idx="0"/>
          </p:cNvCxnSpPr>
          <p:nvPr/>
        </p:nvCxnSpPr>
        <p:spPr>
          <a:xfrm>
            <a:off x="5746773" y="2927048"/>
            <a:ext cx="636961" cy="49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3457874" y="5632170"/>
            <a:ext cx="546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787872" y="563217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??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4207621" y="4504877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551327" y="5339870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stCxn id="47" idx="0"/>
            <a:endCxn id="48" idx="0"/>
          </p:cNvCxnSpPr>
          <p:nvPr/>
        </p:nvCxnSpPr>
        <p:spPr>
          <a:xfrm flipH="1">
            <a:off x="3731347" y="4833376"/>
            <a:ext cx="656294" cy="506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>
            <a:off x="4844582" y="5327348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47" idx="0"/>
            <a:endCxn id="50" idx="0"/>
          </p:cNvCxnSpPr>
          <p:nvPr/>
        </p:nvCxnSpPr>
        <p:spPr>
          <a:xfrm>
            <a:off x="4387641" y="4833376"/>
            <a:ext cx="636961" cy="49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" idx="3"/>
            <a:endCxn id="40" idx="3"/>
          </p:cNvCxnSpPr>
          <p:nvPr/>
        </p:nvCxnSpPr>
        <p:spPr>
          <a:xfrm>
            <a:off x="4337565" y="2191329"/>
            <a:ext cx="1409208" cy="407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1" idx="3"/>
            <a:endCxn id="47" idx="3"/>
          </p:cNvCxnSpPr>
          <p:nvPr/>
        </p:nvCxnSpPr>
        <p:spPr>
          <a:xfrm flipH="1">
            <a:off x="4387641" y="3762041"/>
            <a:ext cx="702838" cy="742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4169639" y="563217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??</a:t>
            </a:r>
          </a:p>
        </p:txBody>
      </p:sp>
      <p:sp>
        <p:nvSpPr>
          <p:cNvPr id="59" name="等腰三角形 58"/>
          <p:cNvSpPr/>
          <p:nvPr/>
        </p:nvSpPr>
        <p:spPr>
          <a:xfrm>
            <a:off x="4226349" y="5327348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47" idx="0"/>
            <a:endCxn id="59" idx="0"/>
          </p:cNvCxnSpPr>
          <p:nvPr/>
        </p:nvCxnSpPr>
        <p:spPr>
          <a:xfrm>
            <a:off x="4387641" y="4833376"/>
            <a:ext cx="18728" cy="49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3728243" y="3203204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400" dirty="0">
                <a:latin typeface="Times New Roman" panose="02020603050405020304" pitchFamily="18" charset="0"/>
              </a:rPr>
              <a:t>[3</a:t>
            </a:r>
            <a:r>
              <a:rPr kumimoji="0" lang="en-US" altLang="zh-TW" sz="2400" dirty="0">
                <a:latin typeface="Times New Roman" panose="02020603050405020304" pitchFamily="18" charset="0"/>
              </a:rPr>
              <a:t>0</a:t>
            </a:r>
            <a:r>
              <a:rPr kumimoji="0" lang="zh-TW" altLang="en-US" sz="2400" dirty="0">
                <a:latin typeface="Times New Roman" panose="02020603050405020304" pitchFamily="18" charset="0"/>
              </a:rPr>
              <a:t>,+∞]</a:t>
            </a: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3039666" y="4395007"/>
            <a:ext cx="1147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algn="r"/>
            <a:r>
              <a:rPr kumimoji="0" lang="zh-TW" altLang="en-US" sz="2400" dirty="0">
                <a:latin typeface="Times New Roman" panose="02020603050405020304" pitchFamily="18" charset="0"/>
              </a:rPr>
              <a:t>[3</a:t>
            </a:r>
            <a:r>
              <a:rPr kumimoji="0" lang="en-US" altLang="zh-TW" sz="2400" dirty="0">
                <a:latin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</a:rPr>
              <a:t>,+∞]</a:t>
            </a:r>
            <a:endParaRPr kumimoji="0" lang="zh-TW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3006607" y="4400817"/>
            <a:ext cx="1150938" cy="4420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/>
          <a:p>
            <a:pPr algn="r"/>
            <a:r>
              <a:rPr kumimoji="0"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0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30,10]</a:t>
            </a:r>
            <a:endParaRPr kumimoji="0" lang="en-US" altLang="zh-TW" sz="2800" b="1" dirty="0">
              <a:latin typeface="Times New Roman" panose="02020603050405020304" pitchFamily="18" charset="0"/>
            </a:endParaRPr>
          </a:p>
        </p:txBody>
      </p:sp>
      <p:sp>
        <p:nvSpPr>
          <p:cNvPr id="715781" name="Oval 5"/>
          <p:cNvSpPr>
            <a:spLocks noChangeArrowheads="1"/>
          </p:cNvSpPr>
          <p:nvPr/>
        </p:nvSpPr>
        <p:spPr bwMode="auto">
          <a:xfrm>
            <a:off x="2870267" y="4323246"/>
            <a:ext cx="1917605" cy="620000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4062850" y="4989410"/>
            <a:ext cx="1047077" cy="216024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109927" y="4883214"/>
            <a:ext cx="260593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0" lang="en-US" altLang="zh-TW" sz="2000" i="1" dirty="0">
                <a:solidFill>
                  <a:srgbClr val="FF0000"/>
                </a:solidFill>
                <a:latin typeface="Verdana" panose="020B0604030504040204" pitchFamily="34" charset="0"/>
              </a:rPr>
              <a:t>The other children will be pruned</a:t>
            </a:r>
            <a:endParaRPr kumimoji="0" lang="en-US" altLang="zh-TW" sz="2800" b="1" dirty="0">
              <a:latin typeface="Verdana" panose="020B0604030504040204" pitchFamily="34" charset="0"/>
            </a:endParaRP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467544" y="1812384"/>
            <a:ext cx="76014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MAX</a:t>
            </a:r>
          </a:p>
          <a:p>
            <a:endParaRPr lang="en-US" altLang="zh-TW" sz="2800" dirty="0">
              <a:sym typeface="Symbol" panose="05050102010706020507" pitchFamily="18" charset="2"/>
            </a:endParaRPr>
          </a:p>
          <a:p>
            <a:r>
              <a:rPr lang="en-US" altLang="zh-TW" sz="2400" dirty="0">
                <a:sym typeface="Symbol" panose="05050102010706020507" pitchFamily="18" charset="2"/>
              </a:rPr>
              <a:t>MIN</a:t>
            </a:r>
          </a:p>
          <a:p>
            <a:endParaRPr lang="en-US" altLang="zh-TW" sz="3200" dirty="0">
              <a:sym typeface="Symbol" panose="05050102010706020507" pitchFamily="18" charset="2"/>
            </a:endParaRPr>
          </a:p>
          <a:p>
            <a:r>
              <a:rPr lang="en-US" altLang="zh-TW" sz="2400" dirty="0">
                <a:sym typeface="Symbol" panose="05050102010706020507" pitchFamily="18" charset="2"/>
              </a:rPr>
              <a:t>MAX</a:t>
            </a:r>
          </a:p>
          <a:p>
            <a:endParaRPr lang="en-US" altLang="zh-TW" sz="4000" dirty="0">
              <a:sym typeface="Symbol" panose="05050102010706020507" pitchFamily="18" charset="2"/>
            </a:endParaRPr>
          </a:p>
          <a:p>
            <a:r>
              <a:rPr lang="en-US" altLang="zh-TW" sz="2400" dirty="0">
                <a:sym typeface="Symbol" panose="05050102010706020507" pitchFamily="18" charset="2"/>
              </a:rPr>
              <a:t>MIN</a:t>
            </a:r>
          </a:p>
          <a:p>
            <a:endParaRPr lang="en-US" altLang="zh-TW" sz="3600" dirty="0">
              <a:sym typeface="Symbol" panose="05050102010706020507" pitchFamily="18" charset="2"/>
            </a:endParaRPr>
          </a:p>
          <a:p>
            <a:r>
              <a:rPr lang="en-US" altLang="zh-TW" sz="2400" dirty="0">
                <a:sym typeface="Symbol" panose="05050102010706020507" pitchFamily="18" charset="2"/>
              </a:rPr>
              <a:t>MAX</a:t>
            </a: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5683415" y="2469012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kumimoji="0" lang="zh-TW" altLang="en-US" sz="2400" dirty="0">
                <a:latin typeface="Times New Roman" panose="02020603050405020304" pitchFamily="18" charset="0"/>
              </a:rPr>
              <a:t>[3</a:t>
            </a:r>
            <a:r>
              <a:rPr kumimoji="0" lang="en-US" altLang="zh-TW" sz="2400" dirty="0">
                <a:latin typeface="Times New Roman" panose="02020603050405020304" pitchFamily="18" charset="0"/>
              </a:rPr>
              <a:t>0</a:t>
            </a:r>
            <a:r>
              <a:rPr kumimoji="0" lang="zh-TW" altLang="en-US" sz="2400" dirty="0">
                <a:latin typeface="Times New Roman" panose="02020603050405020304" pitchFamily="18" charset="0"/>
              </a:rPr>
              <a:t>,+∞]</a:t>
            </a:r>
          </a:p>
        </p:txBody>
      </p:sp>
    </p:spTree>
    <p:extLst>
      <p:ext uri="{BB962C8B-B14F-4D97-AF65-F5344CB8AC3E}">
        <p14:creationId xmlns:p14="http://schemas.microsoft.com/office/powerpoint/2010/main" val="27103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  <p:bldP spid="715780" grpId="0" animBg="1"/>
      <p:bldP spid="715781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General Alpha-Beta Pruning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Consider a node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somewhere in the tree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player has a better choice (e.g. node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 at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Parent node of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Or any choice point further up</a:t>
            </a:r>
          </a:p>
          <a:p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will </a:t>
            </a:r>
            <a:r>
              <a:rPr lang="en-US" altLang="zh-TW" b="1" dirty="0">
                <a:ea typeface="新細明體" panose="02020500000000000000" pitchFamily="18" charset="-120"/>
              </a:rPr>
              <a:t>never</a:t>
            </a:r>
            <a:r>
              <a:rPr lang="en-US" altLang="zh-TW" dirty="0">
                <a:ea typeface="新細明體" panose="02020500000000000000" pitchFamily="18" charset="-120"/>
              </a:rPr>
              <a:t> be reached in actual play.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Hence when enough is known about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 it can be pruned.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26</a:t>
            </a:fld>
            <a:endParaRPr lang="en-US" altLang="zh-TW"/>
          </a:p>
        </p:txBody>
      </p:sp>
      <p:graphicFrame>
        <p:nvGraphicFramePr>
          <p:cNvPr id="7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64075" y="1878667"/>
          <a:ext cx="3702050" cy="395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4755292" imgH="5082981" progId="Paint.Picture">
                  <p:embed/>
                </p:oleObj>
              </mc:Choice>
              <mc:Fallback>
                <p:oleObj name="點陣圖影像" r:id="rId2" imgW="4755292" imgH="5082981" progId="Paint.Picture">
                  <p:embed/>
                  <p:pic>
                    <p:nvPicPr>
                      <p:cNvPr id="6891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1878667"/>
                        <a:ext cx="3702050" cy="395791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0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53496" cy="145075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Final Comments about </a:t>
            </a:r>
            <a:r>
              <a:rPr lang="el-GR" altLang="zh-TW" sz="4000" dirty="0"/>
              <a:t>α</a:t>
            </a:r>
            <a:r>
              <a:rPr lang="en-US" altLang="zh-TW" sz="4000" dirty="0"/>
              <a:t>-</a:t>
            </a:r>
            <a:r>
              <a:rPr lang="el-GR" altLang="zh-TW" sz="4000" dirty="0"/>
              <a:t>β</a:t>
            </a:r>
            <a:r>
              <a:rPr lang="en-US" altLang="zh-TW" sz="4000" dirty="0"/>
              <a:t> Pruning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Pruning does not affect final results</a:t>
                </a:r>
              </a:p>
              <a:p>
                <a:r>
                  <a:rPr lang="en-US" altLang="zh-TW" dirty="0"/>
                  <a:t>Entire subtrees can be pruned.</a:t>
                </a:r>
              </a:p>
              <a:p>
                <a:r>
                  <a:rPr lang="en-US" altLang="zh-TW" dirty="0"/>
                  <a:t>Good move ordering improves effectiveness of pruning</a:t>
                </a:r>
              </a:p>
              <a:p>
                <a:r>
                  <a:rPr lang="en-US" altLang="zh-TW" dirty="0"/>
                  <a:t>With 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“perfect ordering,” time complexity is </a:t>
                </a:r>
                <a:r>
                  <a:rPr lang="en-US" altLang="zh-TW" dirty="0">
                    <a:highlight>
                      <a:srgbClr val="FFFF00"/>
                    </a:highlight>
                    <a:latin typeface="+mj-lt"/>
                  </a:rPr>
                  <a:t>O(</a:t>
                </a:r>
                <a:r>
                  <a:rPr lang="en-US" altLang="zh-TW" i="1" dirty="0" err="1">
                    <a:highlight>
                      <a:srgbClr val="FFFF00"/>
                    </a:highlight>
                    <a:latin typeface="+mj-lt"/>
                  </a:rPr>
                  <a:t>b</a:t>
                </a:r>
                <a:r>
                  <a:rPr lang="en-US" altLang="zh-TW" i="1" baseline="30000" dirty="0" err="1">
                    <a:highlight>
                      <a:srgbClr val="FFFF00"/>
                    </a:highlight>
                    <a:latin typeface="+mj-lt"/>
                  </a:rPr>
                  <a:t>m</a:t>
                </a:r>
                <a:r>
                  <a:rPr lang="en-US" altLang="zh-TW" baseline="30000" dirty="0">
                    <a:highlight>
                      <a:srgbClr val="FFFF00"/>
                    </a:highlight>
                    <a:latin typeface="+mj-lt"/>
                  </a:rPr>
                  <a:t>/2</a:t>
                </a:r>
                <a:r>
                  <a:rPr lang="en-US" altLang="zh-TW" dirty="0">
                    <a:highlight>
                      <a:srgbClr val="FFFF00"/>
                    </a:highlight>
                    <a:latin typeface="+mj-lt"/>
                  </a:rPr>
                  <a:t>)</a:t>
                </a:r>
              </a:p>
              <a:p>
                <a:pPr lvl="1"/>
                <a:r>
                  <a:rPr lang="en-US" altLang="zh-TW" dirty="0"/>
                  <a:t>Branching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TW" dirty="0"/>
                  <a:t>!!</a:t>
                </a:r>
              </a:p>
              <a:p>
                <a:pPr lvl="1"/>
                <a:r>
                  <a:rPr lang="en-US" altLang="zh-TW" dirty="0"/>
                  <a:t>Alpha-beta pruning can look twice as far as minimax in the same amount of time</a:t>
                </a:r>
              </a:p>
              <a:p>
                <a:r>
                  <a:rPr lang="en-US" altLang="zh-TW" dirty="0"/>
                  <a:t>Repeated states are again possible.</a:t>
                </a:r>
              </a:p>
              <a:p>
                <a:pPr lvl="1"/>
                <a:r>
                  <a:rPr lang="en-US" altLang="zh-TW" dirty="0"/>
                  <a:t>Store them in memory = transposition table</a:t>
                </a:r>
              </a:p>
              <a:p>
                <a:pPr lvl="2"/>
                <a:r>
                  <a:rPr lang="en-US" altLang="zh-TW" dirty="0"/>
                  <a:t>(</a:t>
                </a:r>
                <a:r>
                  <a:rPr lang="zh-TW" altLang="en-US" dirty="0"/>
                  <a:t>紀錄已經存在、遍歷過之情況</a:t>
                </a:r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62" t="-28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84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Games of Imperfect Information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Minimax and alpha-beta pruning require too much leaf-node evaluations.</a:t>
            </a:r>
          </a:p>
          <a:p>
            <a:r>
              <a:rPr lang="en-US" altLang="zh-TW" dirty="0"/>
              <a:t>May be impractical within a reasonable amount of time.</a:t>
            </a:r>
          </a:p>
          <a:p>
            <a:r>
              <a:rPr lang="en-US" altLang="zh-TW" dirty="0"/>
              <a:t>SHANNON (1950):</a:t>
            </a:r>
          </a:p>
          <a:p>
            <a:pPr lvl="1"/>
            <a:r>
              <a:rPr lang="en-US" altLang="zh-TW" dirty="0"/>
              <a:t>Cut off search earlier (replace TERMINAL-TEST by CUTOFF-TEST)</a:t>
            </a:r>
          </a:p>
          <a:p>
            <a:pPr lvl="1"/>
            <a:r>
              <a:rPr lang="en-US" altLang="zh-TW" dirty="0"/>
              <a:t>Apply heuristic evaluation function EVAL (replacing utility function of alpha-beta)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7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Cutting-off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Change:</a:t>
            </a:r>
            <a:br>
              <a:rPr lang="en-US" altLang="zh-TW" dirty="0"/>
            </a:br>
            <a:r>
              <a:rPr lang="en-US" altLang="zh-TW" b="1" dirty="0">
                <a:latin typeface="+mj-lt"/>
              </a:rPr>
              <a:t>if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cap="small" dirty="0">
                <a:latin typeface="+mj-lt"/>
              </a:rPr>
              <a:t>Terminal-Test</a:t>
            </a:r>
            <a:r>
              <a:rPr lang="en-US" altLang="zh-TW" dirty="0">
                <a:latin typeface="+mj-lt"/>
              </a:rPr>
              <a:t>(</a:t>
            </a:r>
            <a:r>
              <a:rPr lang="en-US" altLang="zh-TW" i="1" dirty="0">
                <a:latin typeface="+mj-lt"/>
              </a:rPr>
              <a:t>state</a:t>
            </a:r>
            <a:r>
              <a:rPr lang="en-US" altLang="zh-TW" dirty="0">
                <a:latin typeface="+mj-lt"/>
              </a:rPr>
              <a:t>) </a:t>
            </a:r>
            <a:r>
              <a:rPr lang="en-US" altLang="zh-TW" b="1" dirty="0">
                <a:latin typeface="+mj-lt"/>
              </a:rPr>
              <a:t>then return </a:t>
            </a:r>
            <a:r>
              <a:rPr lang="en-US" altLang="zh-TW" cap="small" dirty="0">
                <a:latin typeface="+mj-lt"/>
              </a:rPr>
              <a:t>Utility</a:t>
            </a:r>
            <a:r>
              <a:rPr lang="en-US" altLang="zh-TW" dirty="0">
                <a:latin typeface="+mj-lt"/>
              </a:rPr>
              <a:t>(</a:t>
            </a:r>
            <a:r>
              <a:rPr lang="en-US" altLang="zh-TW" i="1" dirty="0">
                <a:latin typeface="+mj-lt"/>
              </a:rPr>
              <a:t>state</a:t>
            </a:r>
            <a:r>
              <a:rPr lang="en-US" altLang="zh-TW" dirty="0">
                <a:latin typeface="+mj-lt"/>
              </a:rPr>
              <a:t>)</a:t>
            </a:r>
            <a:br>
              <a:rPr lang="en-US" altLang="zh-TW" dirty="0">
                <a:latin typeface="+mj-lt"/>
              </a:rPr>
            </a:br>
            <a:r>
              <a:rPr lang="en-US" altLang="zh-TW" dirty="0"/>
              <a:t>Into</a:t>
            </a:r>
            <a:br>
              <a:rPr lang="en-US" altLang="zh-TW" b="1" dirty="0">
                <a:solidFill>
                  <a:srgbClr val="000000">
                    <a:lumMod val="75000"/>
                    <a:lumOff val="25000"/>
                  </a:srgbClr>
                </a:solidFill>
                <a:latin typeface="Constantia" panose="02030602050306030303"/>
              </a:rPr>
            </a:br>
            <a:r>
              <a:rPr lang="en-US" altLang="zh-TW" b="1" dirty="0">
                <a:solidFill>
                  <a:srgbClr val="0066FF"/>
                </a:solidFill>
                <a:latin typeface="Constantia" panose="02030602050306030303"/>
              </a:rPr>
              <a:t>if</a:t>
            </a:r>
            <a:r>
              <a:rPr lang="en-US" altLang="zh-TW" dirty="0">
                <a:solidFill>
                  <a:srgbClr val="0066FF"/>
                </a:solidFill>
                <a:latin typeface="Constantia" panose="02030602050306030303"/>
              </a:rPr>
              <a:t> </a:t>
            </a:r>
            <a:r>
              <a:rPr lang="en-US" altLang="zh-TW" cap="small" dirty="0">
                <a:solidFill>
                  <a:srgbClr val="0066FF"/>
                </a:solidFill>
                <a:latin typeface="Constantia" panose="02030602050306030303"/>
              </a:rPr>
              <a:t>Cutoff-Test</a:t>
            </a:r>
            <a:r>
              <a:rPr lang="en-US" altLang="zh-TW" dirty="0">
                <a:solidFill>
                  <a:srgbClr val="0066FF"/>
                </a:solidFill>
                <a:latin typeface="Constantia" panose="02030602050306030303"/>
              </a:rPr>
              <a:t>(</a:t>
            </a:r>
            <a:r>
              <a:rPr lang="en-US" altLang="zh-TW" i="1" dirty="0">
                <a:solidFill>
                  <a:srgbClr val="0066FF"/>
                </a:solidFill>
                <a:latin typeface="Constantia" panose="02030602050306030303"/>
              </a:rPr>
              <a:t>state</a:t>
            </a:r>
            <a:r>
              <a:rPr lang="en-US" altLang="zh-TW" dirty="0">
                <a:solidFill>
                  <a:srgbClr val="0066FF"/>
                </a:solidFill>
                <a:latin typeface="Constantia" panose="02030602050306030303"/>
              </a:rPr>
              <a:t>, </a:t>
            </a:r>
            <a:r>
              <a:rPr lang="en-US" altLang="zh-TW" i="1" dirty="0">
                <a:solidFill>
                  <a:srgbClr val="0066FF"/>
                </a:solidFill>
                <a:latin typeface="Constantia" panose="02030602050306030303"/>
              </a:rPr>
              <a:t>depth</a:t>
            </a:r>
            <a:r>
              <a:rPr lang="en-US" altLang="zh-TW" dirty="0">
                <a:solidFill>
                  <a:srgbClr val="0066FF"/>
                </a:solidFill>
                <a:latin typeface="Constantia" panose="02030602050306030303"/>
              </a:rPr>
              <a:t>) </a:t>
            </a:r>
            <a:r>
              <a:rPr lang="en-US" altLang="zh-TW" b="1" dirty="0">
                <a:solidFill>
                  <a:srgbClr val="0066FF"/>
                </a:solidFill>
                <a:latin typeface="Constantia" panose="02030602050306030303"/>
              </a:rPr>
              <a:t>then return </a:t>
            </a:r>
            <a:r>
              <a:rPr lang="en-US" altLang="zh-TW" cap="small" dirty="0" err="1">
                <a:solidFill>
                  <a:srgbClr val="0066FF"/>
                </a:solidFill>
                <a:latin typeface="Constantia" panose="02030602050306030303"/>
              </a:rPr>
              <a:t>Eval</a:t>
            </a:r>
            <a:r>
              <a:rPr lang="en-US" altLang="zh-TW" dirty="0">
                <a:solidFill>
                  <a:srgbClr val="0066FF"/>
                </a:solidFill>
                <a:latin typeface="Constantia" panose="02030602050306030303"/>
              </a:rPr>
              <a:t>(</a:t>
            </a:r>
            <a:r>
              <a:rPr lang="en-US" altLang="zh-TW" i="1" dirty="0">
                <a:solidFill>
                  <a:srgbClr val="0066FF"/>
                </a:solidFill>
                <a:latin typeface="Constantia" panose="02030602050306030303"/>
              </a:rPr>
              <a:t>state</a:t>
            </a:r>
            <a:r>
              <a:rPr lang="en-US" altLang="zh-TW" dirty="0">
                <a:solidFill>
                  <a:srgbClr val="0066FF"/>
                </a:solidFill>
                <a:latin typeface="Constantia" panose="02030602050306030303"/>
              </a:rPr>
              <a:t>)</a:t>
            </a:r>
            <a:endParaRPr lang="en-US" altLang="zh-TW" dirty="0">
              <a:solidFill>
                <a:srgbClr val="0066FF"/>
              </a:solidFill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Introduces a fixed-depth limit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depth(</a:t>
            </a: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限制樹高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Is selected so that the amount of time will not exceed what the rules of the game allow.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cutoff occurs, the evaluation is performed.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3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and Why Study Games?</a:t>
            </a:r>
          </a:p>
        </p:txBody>
      </p:sp>
      <p:sp>
        <p:nvSpPr>
          <p:cNvPr id="621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Games are a form of multi-agent environment</a:t>
            </a:r>
          </a:p>
          <a:p>
            <a:pPr lvl="1"/>
            <a:r>
              <a:rPr lang="en-US" altLang="zh-TW" dirty="0"/>
              <a:t>What do other agents do and how do they affect our success?</a:t>
            </a:r>
          </a:p>
          <a:p>
            <a:pPr lvl="1"/>
            <a:r>
              <a:rPr lang="en-US" altLang="zh-TW" dirty="0"/>
              <a:t>Cooperative vs. competitive multi-agent environments.</a:t>
            </a:r>
          </a:p>
          <a:p>
            <a:pPr lvl="1"/>
            <a:r>
              <a:rPr lang="en-US" altLang="zh-TW" dirty="0"/>
              <a:t>Competitive multi-agent environments give rise to adversarial problems a.k.a. games</a:t>
            </a:r>
          </a:p>
          <a:p>
            <a:r>
              <a:rPr lang="en-US" altLang="zh-TW" dirty="0"/>
              <a:t>Why study games?</a:t>
            </a:r>
          </a:p>
          <a:p>
            <a:pPr lvl="1"/>
            <a:r>
              <a:rPr lang="en-US" altLang="zh-TW" dirty="0"/>
              <a:t>Fun; historically entertaining</a:t>
            </a:r>
          </a:p>
          <a:p>
            <a:pPr lvl="1"/>
            <a:r>
              <a:rPr lang="en-US" altLang="zh-TW" dirty="0"/>
              <a:t>Interesting subject of study because they are hard</a:t>
            </a:r>
          </a:p>
          <a:p>
            <a:pPr lvl="1"/>
            <a:r>
              <a:rPr lang="en-US" altLang="zh-TW" dirty="0"/>
              <a:t>Easy to represent and</a:t>
            </a:r>
            <a:br>
              <a:rPr lang="en-US" altLang="zh-TW" dirty="0"/>
            </a:br>
            <a:r>
              <a:rPr lang="en-US" altLang="zh-TW" dirty="0"/>
              <a:t>agents restricted to small number of actions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6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Cutting-off Search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0" b="49324"/>
          <a:stretch/>
        </p:blipFill>
        <p:spPr>
          <a:xfrm>
            <a:off x="4822887" y="1830321"/>
            <a:ext cx="1872208" cy="15121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27" y="1830321"/>
            <a:ext cx="285750" cy="285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27" y="2152667"/>
            <a:ext cx="285750" cy="2857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30321"/>
            <a:ext cx="285750" cy="285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84" y="2728256"/>
            <a:ext cx="285750" cy="2857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42" y="3018121"/>
            <a:ext cx="285750" cy="2857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0" b="49324"/>
          <a:stretch/>
        </p:blipFill>
        <p:spPr>
          <a:xfrm>
            <a:off x="395536" y="4653136"/>
            <a:ext cx="1872208" cy="15121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53136"/>
            <a:ext cx="285750" cy="28575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75482"/>
            <a:ext cx="285750" cy="28575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1" y="4653136"/>
            <a:ext cx="285750" cy="28575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0" y="5261781"/>
            <a:ext cx="285750" cy="28575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0" y="5874990"/>
            <a:ext cx="285750" cy="2857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0" b="49324"/>
          <a:stretch/>
        </p:blipFill>
        <p:spPr>
          <a:xfrm>
            <a:off x="2940958" y="4648572"/>
            <a:ext cx="1872208" cy="151216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98" y="4648572"/>
            <a:ext cx="285750" cy="28575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98" y="4970918"/>
            <a:ext cx="285750" cy="2857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03" y="4648572"/>
            <a:ext cx="285750" cy="28575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07" y="4962381"/>
            <a:ext cx="285750" cy="28575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72" y="5870426"/>
            <a:ext cx="285750" cy="28575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0" b="49324"/>
          <a:stretch/>
        </p:blipFill>
        <p:spPr>
          <a:xfrm>
            <a:off x="5436096" y="4640035"/>
            <a:ext cx="1872208" cy="151216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40035"/>
            <a:ext cx="285750" cy="2857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62381"/>
            <a:ext cx="285750" cy="28575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41" y="4640035"/>
            <a:ext cx="285750" cy="28575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09" y="4973944"/>
            <a:ext cx="285750" cy="28575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10" y="5861889"/>
            <a:ext cx="285750" cy="285750"/>
          </a:xfrm>
          <a:prstGeom prst="rect">
            <a:avLst/>
          </a:prstGeom>
        </p:spPr>
      </p:pic>
      <p:sp>
        <p:nvSpPr>
          <p:cNvPr id="34" name="等腰三角形 33"/>
          <p:cNvSpPr/>
          <p:nvPr/>
        </p:nvSpPr>
        <p:spPr>
          <a:xfrm>
            <a:off x="3697041" y="2752772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1089244" y="3805654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4" idx="3"/>
            <a:endCxn id="35" idx="3"/>
          </p:cNvCxnSpPr>
          <p:nvPr/>
        </p:nvCxnSpPr>
        <p:spPr>
          <a:xfrm flipH="1">
            <a:off x="1269264" y="3081271"/>
            <a:ext cx="2607797" cy="724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0800000">
            <a:off x="3697042" y="3805654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4" idx="3"/>
            <a:endCxn id="37" idx="3"/>
          </p:cNvCxnSpPr>
          <p:nvPr/>
        </p:nvCxnSpPr>
        <p:spPr>
          <a:xfrm>
            <a:off x="3877061" y="3081271"/>
            <a:ext cx="1" cy="724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995791" y="4100939"/>
            <a:ext cx="546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70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3522614" y="4119463"/>
            <a:ext cx="718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100</a:t>
            </a:r>
          </a:p>
        </p:txBody>
      </p:sp>
      <p:sp>
        <p:nvSpPr>
          <p:cNvPr id="43" name="等腰三角形 42"/>
          <p:cNvSpPr/>
          <p:nvPr/>
        </p:nvSpPr>
        <p:spPr>
          <a:xfrm rot="10800000">
            <a:off x="6224761" y="3805654"/>
            <a:ext cx="360040" cy="328499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stCxn id="34" idx="3"/>
            <a:endCxn id="43" idx="3"/>
          </p:cNvCxnSpPr>
          <p:nvPr/>
        </p:nvCxnSpPr>
        <p:spPr>
          <a:xfrm>
            <a:off x="3877061" y="3081271"/>
            <a:ext cx="2527720" cy="724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036960" y="4082080"/>
            <a:ext cx="6238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-40</a:t>
            </a:r>
          </a:p>
        </p:txBody>
      </p:sp>
    </p:spTree>
    <p:extLst>
      <p:ext uri="{BB962C8B-B14F-4D97-AF65-F5344CB8AC3E}">
        <p14:creationId xmlns:p14="http://schemas.microsoft.com/office/powerpoint/2010/main" val="251929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Heuristic 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Idea: produce an estimate of the expected utility of the game from a given position.</a:t>
            </a:r>
          </a:p>
          <a:p>
            <a:r>
              <a:rPr lang="en-US" altLang="zh-TW" dirty="0"/>
              <a:t>Performance depends on quality of EVAL.</a:t>
            </a:r>
          </a:p>
          <a:p>
            <a:r>
              <a:rPr lang="en-US" altLang="zh-TW" dirty="0"/>
              <a:t>Requirements:</a:t>
            </a:r>
          </a:p>
          <a:p>
            <a:pPr lvl="1"/>
            <a:r>
              <a:rPr lang="en-US" altLang="zh-TW" dirty="0"/>
              <a:t>EVAL should order terminal-nodes in the same way as UTILITY.</a:t>
            </a:r>
          </a:p>
          <a:p>
            <a:pPr lvl="1"/>
            <a:r>
              <a:rPr lang="en-US" altLang="zh-TW" dirty="0"/>
              <a:t>Computation may not take too long.</a:t>
            </a:r>
          </a:p>
          <a:p>
            <a:pPr lvl="1"/>
            <a:r>
              <a:rPr lang="en-US" altLang="zh-TW" dirty="0"/>
              <a:t>For non-terminal states the EVAL should be strongly correlated with the actual chance of winning.</a:t>
            </a:r>
          </a:p>
          <a:p>
            <a:r>
              <a:rPr lang="en-US" altLang="zh-TW" dirty="0"/>
              <a:t>Only useful for quiescent (no wild swings in value</a:t>
            </a:r>
            <a:br>
              <a:rPr lang="en-US" altLang="zh-TW" dirty="0"/>
            </a:br>
            <a:r>
              <a:rPr lang="en-US" altLang="zh-TW" dirty="0"/>
              <a:t>in near future) states(</a:t>
            </a:r>
            <a:r>
              <a:rPr lang="zh-TW" altLang="en-US" dirty="0"/>
              <a:t>只在平穩狀態下有用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05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Heuristic EVAL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32</a:t>
            </a:fld>
            <a:endParaRPr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73732"/>
              </p:ext>
            </p:extLst>
          </p:nvPr>
        </p:nvGraphicFramePr>
        <p:xfrm>
          <a:off x="822960" y="227687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♞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♛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♚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192765" y="5238512"/>
            <a:ext cx="2308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TW" sz="2200" dirty="0">
                <a:solidFill>
                  <a:srgbClr val="0070C0"/>
                </a:solidFill>
              </a:rPr>
              <a:t>(a)	White to move;</a:t>
            </a:r>
            <a:br>
              <a:rPr lang="en-US" altLang="zh-TW" sz="2200" dirty="0">
                <a:solidFill>
                  <a:srgbClr val="0070C0"/>
                </a:solidFill>
              </a:rPr>
            </a:br>
            <a:r>
              <a:rPr lang="en-US" altLang="zh-TW" sz="2200" dirty="0">
                <a:solidFill>
                  <a:srgbClr val="0070C0"/>
                </a:solidFill>
              </a:rPr>
              <a:t>	Fairly even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3574"/>
              </p:ext>
            </p:extLst>
          </p:nvPr>
        </p:nvGraphicFramePr>
        <p:xfrm>
          <a:off x="4240765" y="227687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♛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♚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264434" y="5238512"/>
            <a:ext cx="2894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TW" sz="2200" dirty="0">
                <a:solidFill>
                  <a:srgbClr val="0070C0"/>
                </a:solidFill>
              </a:rPr>
              <a:t>(b)	Black to move;</a:t>
            </a:r>
            <a:br>
              <a:rPr lang="en-US" altLang="zh-TW" sz="2200" dirty="0">
                <a:solidFill>
                  <a:srgbClr val="0070C0"/>
                </a:solidFill>
              </a:rPr>
            </a:br>
            <a:r>
              <a:rPr lang="en-US" altLang="zh-TW" sz="2200" dirty="0">
                <a:solidFill>
                  <a:srgbClr val="0070C0"/>
                </a:solidFill>
              </a:rPr>
              <a:t>	White slightly better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22462" y="2708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22462" y="42210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♘</a:t>
            </a:r>
          </a:p>
        </p:txBody>
      </p:sp>
    </p:spTree>
    <p:extLst>
      <p:ext uri="{BB962C8B-B14F-4D97-AF65-F5344CB8AC3E}">
        <p14:creationId xmlns:p14="http://schemas.microsoft.com/office/powerpoint/2010/main" val="2227752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Heuristic EVAL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33</a:t>
            </a:fld>
            <a:endParaRPr lang="en-US" altLang="zh-TW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75108"/>
              </p:ext>
            </p:extLst>
          </p:nvPr>
        </p:nvGraphicFramePr>
        <p:xfrm>
          <a:off x="812046" y="227687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♚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♛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35715" y="5238512"/>
            <a:ext cx="2308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TW" sz="2200" dirty="0">
                <a:solidFill>
                  <a:srgbClr val="0070C0"/>
                </a:solidFill>
              </a:rPr>
              <a:t>(c)	White to move;</a:t>
            </a:r>
            <a:br>
              <a:rPr lang="en-US" altLang="zh-TW" sz="2200" dirty="0">
                <a:solidFill>
                  <a:srgbClr val="0070C0"/>
                </a:solidFill>
              </a:rPr>
            </a:br>
            <a:r>
              <a:rPr lang="en-US" altLang="zh-TW" sz="2200" dirty="0">
                <a:solidFill>
                  <a:srgbClr val="0070C0"/>
                </a:solidFill>
              </a:rPr>
              <a:t>	Black winning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5906" y="27266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5496" y="422108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♘♙</a:t>
            </a:r>
            <a:endParaRPr lang="en-US" altLang="zh-TW" sz="2400" dirty="0"/>
          </a:p>
          <a:p>
            <a:r>
              <a:rPr lang="zh-TW" altLang="en-US" sz="2400" dirty="0"/>
              <a:t>♙♗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34715"/>
              </p:ext>
            </p:extLst>
          </p:nvPr>
        </p:nvGraphicFramePr>
        <p:xfrm>
          <a:off x="4139952" y="227687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4163621" y="5238512"/>
            <a:ext cx="2843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TW" sz="2200" dirty="0">
                <a:solidFill>
                  <a:srgbClr val="0070C0"/>
                </a:solidFill>
              </a:rPr>
              <a:t>(d)	Black to move;</a:t>
            </a:r>
            <a:br>
              <a:rPr lang="en-US" altLang="zh-TW" sz="2200" dirty="0">
                <a:solidFill>
                  <a:srgbClr val="0070C0"/>
                </a:solidFill>
              </a:rPr>
            </a:br>
            <a:r>
              <a:rPr lang="en-US" altLang="zh-TW" sz="2200" dirty="0">
                <a:solidFill>
                  <a:srgbClr val="0070C0"/>
                </a:solidFill>
              </a:rPr>
              <a:t>	White about to lose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64288" y="2492896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♝♜</a:t>
            </a:r>
            <a:endParaRPr lang="en-US" altLang="zh-TW" sz="2400" dirty="0"/>
          </a:p>
          <a:p>
            <a:r>
              <a:rPr lang="zh-TW" altLang="en-US" sz="2400" dirty="0"/>
              <a:t>♞♟</a:t>
            </a:r>
            <a:endParaRPr lang="en-US" altLang="zh-TW" sz="2400" dirty="0"/>
          </a:p>
          <a:p>
            <a:r>
              <a:rPr lang="zh-TW" altLang="en-US" sz="2400" dirty="0"/>
              <a:t>♟♟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164288" y="4005064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♙♙</a:t>
            </a:r>
            <a:endParaRPr lang="en-US" altLang="zh-TW" sz="2400" dirty="0"/>
          </a:p>
          <a:p>
            <a:r>
              <a:rPr lang="zh-TW" altLang="en-US" sz="2400" dirty="0"/>
              <a:t>♙♗</a:t>
            </a:r>
            <a:endParaRPr lang="en-US" altLang="zh-TW" sz="2400" dirty="0"/>
          </a:p>
          <a:p>
            <a:r>
              <a:rPr lang="zh-TW" altLang="en-US" sz="2400" dirty="0"/>
              <a:t>♖</a:t>
            </a:r>
          </a:p>
        </p:txBody>
      </p:sp>
    </p:spTree>
    <p:extLst>
      <p:ext uri="{BB962C8B-B14F-4D97-AF65-F5344CB8AC3E}">
        <p14:creationId xmlns:p14="http://schemas.microsoft.com/office/powerpoint/2010/main" val="3931980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Heuristic EVAL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Most evaluation functions compute separate scores from each feature then combine them.</a:t>
                </a:r>
              </a:p>
              <a:p>
                <a:pPr lvl="1"/>
                <a:r>
                  <a:rPr lang="en-US" altLang="zh-TW" dirty="0"/>
                  <a:t>Material value for chess: 1 for each pawn, 3 for each knight and bishop, 5 for a rook, and 9 for the queen</a:t>
                </a:r>
              </a:p>
              <a:p>
                <a:pPr lvl="1"/>
                <a:r>
                  <a:rPr lang="en-US" altLang="zh-TW" dirty="0"/>
                  <a:t>Other features: “good pawn structure”, “king safety”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-US" altLang="zh-TW" i="1" dirty="0">
                    <a:latin typeface="+mj-lt"/>
                  </a:rPr>
                  <a:t>f</a:t>
                </a:r>
                <a:r>
                  <a:rPr lang="en-US" altLang="zh-TW" i="1" baseline="-25000" dirty="0">
                    <a:latin typeface="+mj-lt"/>
                  </a:rPr>
                  <a:t>i</a:t>
                </a:r>
                <a:r>
                  <a:rPr lang="en-US" altLang="zh-TW" dirty="0"/>
                  <a:t>: feature </a:t>
                </a:r>
                <a:r>
                  <a:rPr lang="en-US" altLang="zh-TW" i="1" dirty="0" err="1">
                    <a:latin typeface="+mj-lt"/>
                  </a:rPr>
                  <a:t>i</a:t>
                </a:r>
                <a:r>
                  <a:rPr lang="en-US" altLang="zh-TW" dirty="0"/>
                  <a:t> in the state </a:t>
                </a:r>
                <a:r>
                  <a:rPr lang="en-US" altLang="zh-TW" i="1" dirty="0">
                    <a:latin typeface="+mj-lt"/>
                  </a:rPr>
                  <a:t>s</a:t>
                </a:r>
              </a:p>
              <a:p>
                <a:pPr lvl="1"/>
                <a:r>
                  <a:rPr lang="en-US" altLang="zh-TW" sz="2400" i="1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onstantia" panose="02030602050306030303"/>
                  </a:rPr>
                  <a:t>w</a:t>
                </a:r>
                <a:r>
                  <a:rPr lang="en-US" altLang="zh-TW" sz="2400" i="1" baseline="-25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onstantia" panose="02030602050306030303"/>
                  </a:rPr>
                  <a:t>i</a:t>
                </a:r>
                <a:r>
                  <a:rPr lang="en-US" altLang="zh-TW" sz="2400" i="1" baseline="-25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onstantia" panose="02030602050306030303"/>
                  </a:rPr>
                  <a:t> </a:t>
                </a:r>
                <a:r>
                  <a:rPr lang="en-US" altLang="zh-TW" dirty="0"/>
                  <a:t>: weight of </a:t>
                </a:r>
                <a:r>
                  <a:rPr lang="en-US" altLang="zh-TW" sz="2400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onstantia" panose="02030602050306030303"/>
                  </a:rPr>
                  <a:t>f</a:t>
                </a:r>
                <a:r>
                  <a:rPr lang="en-US" altLang="zh-TW" sz="2400" i="1" baseline="-25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onstantia" panose="02030602050306030303"/>
                  </a:rPr>
                  <a:t>i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independent assumption (of state, other features…)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62" t="-1970" r="-1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4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Heuristics for Othello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35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5670"/>
              </p:ext>
            </p:extLst>
          </p:nvPr>
        </p:nvGraphicFramePr>
        <p:xfrm>
          <a:off x="179512" y="1916832"/>
          <a:ext cx="3888432" cy="37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412898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932979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233946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437683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08776158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7119552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8738454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142647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11786389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0251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7823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13732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784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25925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1447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423869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4808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947681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63" y="2132856"/>
            <a:ext cx="3609720" cy="35871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51720" y="5946233"/>
            <a:ext cx="597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(From: </a:t>
            </a:r>
            <a:r>
              <a:rPr lang="en-US" altLang="zh-TW" sz="1600" dirty="0">
                <a:latin typeface="Garamond" panose="02020404030301010803" pitchFamily="18" charset="0"/>
              </a:rPr>
              <a:t>http://play-othello.appspot.com/files/Othello.pdf 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5602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Heuristic 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Heuristic counts pieces won, but the second try to take the queen.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36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67219"/>
              </p:ext>
            </p:extLst>
          </p:nvPr>
        </p:nvGraphicFramePr>
        <p:xfrm>
          <a:off x="812046" y="263691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♚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♛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00822" y="5600888"/>
            <a:ext cx="1870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TW" sz="2200" dirty="0">
                <a:solidFill>
                  <a:srgbClr val="0070C0"/>
                </a:solidFill>
              </a:rPr>
              <a:t>White to move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5906" y="3086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♝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496" y="458112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♘♙</a:t>
            </a:r>
            <a:endParaRPr lang="en-US" altLang="zh-TW" sz="2400" dirty="0"/>
          </a:p>
          <a:p>
            <a:r>
              <a:rPr lang="zh-TW" altLang="en-US" sz="2400" dirty="0"/>
              <a:t>♙♗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10681"/>
              </p:ext>
            </p:extLst>
          </p:nvPr>
        </p:nvGraphicFramePr>
        <p:xfrm>
          <a:off x="4201128" y="263691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♚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♛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  <a:sym typeface="Wingdings 3" panose="05040102010807070707" pitchFamily="18" charset="2"/>
                        </a:rPr>
                        <a:t>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789904" y="5600888"/>
            <a:ext cx="1870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TW" sz="2200" dirty="0">
                <a:solidFill>
                  <a:srgbClr val="0070C0"/>
                </a:solidFill>
              </a:rPr>
              <a:t>White to move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40510" y="3086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♝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90100" y="458112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♘♙</a:t>
            </a:r>
            <a:endParaRPr lang="en-US" altLang="zh-TW" sz="2400" dirty="0"/>
          </a:p>
          <a:p>
            <a:r>
              <a:rPr lang="zh-TW" altLang="en-US" sz="2400" dirty="0"/>
              <a:t>♙♗</a:t>
            </a:r>
          </a:p>
        </p:txBody>
      </p:sp>
    </p:spTree>
    <p:extLst>
      <p:ext uri="{BB962C8B-B14F-4D97-AF65-F5344CB8AC3E}">
        <p14:creationId xmlns:p14="http://schemas.microsoft.com/office/powerpoint/2010/main" val="4114681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Monte-Carlo EVAL 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each possible next move:</a:t>
            </a:r>
          </a:p>
          <a:p>
            <a:pPr lvl="1"/>
            <a:r>
              <a:rPr lang="en-US" altLang="zh-TW" dirty="0"/>
              <a:t>Randomly walk through next N steps</a:t>
            </a:r>
            <a:br>
              <a:rPr lang="en-US" altLang="zh-TW" dirty="0"/>
            </a:br>
            <a:r>
              <a:rPr lang="en-US" altLang="zh-TW" dirty="0"/>
              <a:t>and estimate the score of winning</a:t>
            </a:r>
          </a:p>
          <a:p>
            <a:pPr lvl="2"/>
            <a:r>
              <a:rPr lang="zh-TW" altLang="en-US" dirty="0"/>
              <a:t>隨機走</a:t>
            </a:r>
            <a:r>
              <a:rPr lang="en-US" altLang="zh-TW" dirty="0"/>
              <a:t>n</a:t>
            </a:r>
            <a:r>
              <a:rPr lang="zh-TW" altLang="en-US" dirty="0"/>
              <a:t>步後評估贏的機率</a:t>
            </a:r>
            <a:endParaRPr lang="en-US" altLang="zh-TW" dirty="0"/>
          </a:p>
          <a:p>
            <a:pPr lvl="2"/>
            <a:r>
              <a:rPr lang="en-US" altLang="zh-TW" dirty="0"/>
              <a:t>If possible, walk until the end of the</a:t>
            </a:r>
            <a:br>
              <a:rPr lang="en-US" altLang="zh-TW" dirty="0"/>
            </a:br>
            <a:r>
              <a:rPr lang="en-US" altLang="zh-TW" dirty="0"/>
              <a:t>game to see the winner</a:t>
            </a:r>
          </a:p>
          <a:p>
            <a:pPr lvl="3"/>
            <a:r>
              <a:rPr lang="zh-TW" altLang="en-US" dirty="0"/>
              <a:t>如果走的到終點，評估輸贏</a:t>
            </a:r>
            <a:endParaRPr lang="en-US" altLang="zh-TW" dirty="0"/>
          </a:p>
          <a:p>
            <a:pPr lvl="1"/>
            <a:r>
              <a:rPr lang="en-US" altLang="zh-TW" dirty="0"/>
              <a:t>Repeat K times and</a:t>
            </a:r>
            <a:br>
              <a:rPr lang="en-US" altLang="zh-TW" dirty="0"/>
            </a:br>
            <a:r>
              <a:rPr lang="en-US" altLang="zh-TW" dirty="0"/>
              <a:t>average the scores</a:t>
            </a:r>
          </a:p>
          <a:p>
            <a:pPr lvl="2"/>
            <a:r>
              <a:rPr lang="zh-TW" altLang="en-US" dirty="0"/>
              <a:t>走</a:t>
            </a:r>
            <a:r>
              <a:rPr lang="en-US" altLang="zh-TW" dirty="0"/>
              <a:t>K</a:t>
            </a:r>
            <a:r>
              <a:rPr lang="zh-TW" altLang="en-US" dirty="0"/>
              <a:t>次取平均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37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96136" y="2306357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♘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♗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7320136" y="4509120"/>
            <a:ext cx="348208" cy="43204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7425344" y="3931193"/>
            <a:ext cx="170992" cy="577927"/>
          </a:xfrm>
          <a:prstGeom prst="up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237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Horizon Effect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Caused when searching depth</a:t>
            </a:r>
            <a:br>
              <a:rPr lang="en-US" altLang="zh-TW" dirty="0"/>
            </a:br>
            <a:r>
              <a:rPr lang="en-US" altLang="zh-TW" dirty="0"/>
              <a:t>is not enough</a:t>
            </a:r>
          </a:p>
          <a:p>
            <a:pPr lvl="1"/>
            <a:r>
              <a:rPr lang="zh-TW" altLang="en-US" dirty="0"/>
              <a:t>深度不夠會發生地平線效應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(In this example; black to move)</a:t>
            </a:r>
          </a:p>
          <a:p>
            <a:r>
              <a:rPr lang="en-US" altLang="zh-TW" dirty="0"/>
              <a:t>Suggested move:</a:t>
            </a:r>
            <a:br>
              <a:rPr lang="en-US" altLang="zh-TW" dirty="0"/>
            </a:br>
            <a:r>
              <a:rPr lang="en-US" altLang="zh-TW" dirty="0"/>
              <a:t>Move the pawn to attack the king</a:t>
            </a:r>
            <a:br>
              <a:rPr lang="en-US" altLang="zh-TW" dirty="0"/>
            </a:br>
            <a:r>
              <a:rPr lang="en-US" altLang="zh-TW" dirty="0"/>
              <a:t>in order to keep the bishop</a:t>
            </a:r>
          </a:p>
          <a:p>
            <a:r>
              <a:rPr lang="en-US" altLang="zh-TW" dirty="0"/>
              <a:t>Better move:</a:t>
            </a:r>
            <a:br>
              <a:rPr lang="en-US" altLang="zh-TW" dirty="0"/>
            </a:br>
            <a:r>
              <a:rPr lang="en-US" altLang="zh-TW" dirty="0"/>
              <a:t>Exchange the bishop with a pawn</a:t>
            </a:r>
            <a:br>
              <a:rPr lang="en-US" altLang="zh-TW" dirty="0"/>
            </a:br>
            <a:r>
              <a:rPr lang="en-US" altLang="zh-TW" dirty="0"/>
              <a:t>but later attack by the row of pawns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38</a:t>
            </a:fld>
            <a:endParaRPr lang="en-US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64685"/>
              </p:ext>
            </p:extLst>
          </p:nvPr>
        </p:nvGraphicFramePr>
        <p:xfrm>
          <a:off x="5556448" y="1916832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♚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♟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♟</a:t>
                      </a: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591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Horizon Effect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845734"/>
            <a:ext cx="4253096" cy="4023360"/>
          </a:xfrm>
        </p:spPr>
        <p:txBody>
          <a:bodyPr>
            <a:normAutofit/>
          </a:bodyPr>
          <a:lstStyle/>
          <a:p>
            <a:r>
              <a:rPr lang="en-US" altLang="zh-TW" dirty="0"/>
              <a:t>What will the computer do</a:t>
            </a:r>
            <a:br>
              <a:rPr lang="en-US" altLang="zh-TW" dirty="0"/>
            </a:br>
            <a:r>
              <a:rPr lang="en-US" altLang="zh-TW" dirty="0"/>
              <a:t>if it thinks with</a:t>
            </a:r>
          </a:p>
          <a:p>
            <a:pPr lvl="1"/>
            <a:r>
              <a:rPr lang="en-US" altLang="zh-TW" dirty="0"/>
              <a:t>1 ply depth</a:t>
            </a:r>
          </a:p>
          <a:p>
            <a:pPr lvl="1"/>
            <a:r>
              <a:rPr lang="en-US" altLang="zh-TW" dirty="0"/>
              <a:t>2 ply depth</a:t>
            </a:r>
          </a:p>
          <a:p>
            <a:pPr lvl="1"/>
            <a:r>
              <a:rPr lang="en-US" altLang="zh-TW" dirty="0"/>
              <a:t>3 ply depth</a:t>
            </a:r>
          </a:p>
          <a:p>
            <a:pPr lvl="1"/>
            <a:r>
              <a:rPr lang="en-US" altLang="zh-TW" dirty="0"/>
              <a:t>4 ply depth</a:t>
            </a:r>
          </a:p>
          <a:p>
            <a:r>
              <a:rPr lang="en-US" altLang="zh-TW" dirty="0"/>
              <a:t>Solution:</a:t>
            </a:r>
            <a:br>
              <a:rPr lang="en-US" altLang="zh-TW" dirty="0"/>
            </a:br>
            <a:r>
              <a:rPr lang="en-US" altLang="zh-TW" dirty="0"/>
              <a:t>Quiescence Search</a:t>
            </a:r>
          </a:p>
          <a:p>
            <a:pPr lvl="1"/>
            <a:r>
              <a:rPr lang="en-US" altLang="zh-TW" dirty="0"/>
              <a:t>Expand a horizon node</a:t>
            </a:r>
            <a:br>
              <a:rPr lang="en-US" altLang="zh-TW" dirty="0"/>
            </a:br>
            <a:r>
              <a:rPr lang="en-US" altLang="zh-TW" dirty="0"/>
              <a:t>until no pieces can be captured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39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51792"/>
              </p:ext>
            </p:extLst>
          </p:nvPr>
        </p:nvGraphicFramePr>
        <p:xfrm>
          <a:off x="4594859" y="1988840"/>
          <a:ext cx="3048000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558802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726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65756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4641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024736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41322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692705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09978114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♚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6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4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♟</a:t>
                      </a:r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♖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♖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043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4522" y="5977467"/>
            <a:ext cx="7367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(From: </a:t>
            </a:r>
            <a:r>
              <a:rPr lang="en-US" altLang="zh-TW" sz="1400" dirty="0">
                <a:latin typeface="Garamond" panose="02020404030301010803" pitchFamily="18" charset="0"/>
              </a:rPr>
              <a:t>http://mediocrechess.blogspot.com/2006/12/guide-quiescent-search-and-horizon.html</a:t>
            </a:r>
            <a:r>
              <a:rPr lang="en-US" altLang="zh-TW" sz="1400" dirty="0">
                <a:latin typeface="Franklin Gothic Book" panose="020B0503020102020204" pitchFamily="34" charset="0"/>
              </a:rPr>
              <a:t> )</a:t>
            </a:r>
            <a:endParaRPr lang="zh-TW" altLang="en-US" sz="1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Relation of Games to Search</a:t>
            </a:r>
            <a:endParaRPr lang="zh-TW" altLang="en-US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Search – no adversary</a:t>
            </a:r>
          </a:p>
          <a:p>
            <a:pPr lvl="1"/>
            <a:r>
              <a:rPr lang="en-US" altLang="zh-TW" dirty="0"/>
              <a:t>Solution is (heuristic) method for finding goal</a:t>
            </a:r>
          </a:p>
          <a:p>
            <a:pPr lvl="1"/>
            <a:r>
              <a:rPr lang="en-US" altLang="zh-TW" dirty="0"/>
              <a:t>Heuristics and CSP techniques can find </a:t>
            </a:r>
            <a:r>
              <a:rPr lang="en-US" altLang="zh-TW" i="1" dirty="0">
                <a:solidFill>
                  <a:srgbClr val="FF3399"/>
                </a:solidFill>
              </a:rPr>
              <a:t>optimal</a:t>
            </a:r>
            <a:r>
              <a:rPr lang="en-US" altLang="zh-TW" dirty="0"/>
              <a:t> solution</a:t>
            </a:r>
          </a:p>
          <a:p>
            <a:pPr lvl="1"/>
            <a:r>
              <a:rPr lang="en-US" altLang="zh-TW" dirty="0"/>
              <a:t>Evaluation function: estimate of cost from start to goal through given node</a:t>
            </a:r>
          </a:p>
          <a:p>
            <a:pPr lvl="1"/>
            <a:r>
              <a:rPr lang="en-US" altLang="zh-TW" dirty="0"/>
              <a:t>Examples: path planning, scheduling activities</a:t>
            </a:r>
          </a:p>
          <a:p>
            <a:r>
              <a:rPr lang="en-US" altLang="zh-TW" dirty="0"/>
              <a:t>Games – adversary</a:t>
            </a:r>
          </a:p>
          <a:p>
            <a:pPr lvl="1"/>
            <a:r>
              <a:rPr lang="en-US" altLang="zh-TW" dirty="0"/>
              <a:t>Solution is strategy (strategy specifies move for every possible opponent reply).</a:t>
            </a:r>
          </a:p>
          <a:p>
            <a:pPr lvl="1"/>
            <a:r>
              <a:rPr lang="en-US" altLang="zh-TW" dirty="0"/>
              <a:t>Time limits force an </a:t>
            </a:r>
            <a:r>
              <a:rPr lang="en-US" altLang="zh-TW" i="1" dirty="0">
                <a:solidFill>
                  <a:srgbClr val="FF3399"/>
                </a:solidFill>
              </a:rPr>
              <a:t>approximate</a:t>
            </a:r>
            <a:r>
              <a:rPr lang="en-US" altLang="zh-TW" dirty="0"/>
              <a:t> solution</a:t>
            </a:r>
          </a:p>
          <a:p>
            <a:pPr lvl="1"/>
            <a:r>
              <a:rPr lang="en-US" altLang="zh-TW" dirty="0"/>
              <a:t>Evaluation function: evaluate “goodness” of </a:t>
            </a:r>
            <a:br>
              <a:rPr lang="en-US" altLang="zh-TW" dirty="0"/>
            </a:br>
            <a:r>
              <a:rPr lang="en-US" altLang="zh-TW" dirty="0"/>
              <a:t>game position</a:t>
            </a:r>
          </a:p>
          <a:p>
            <a:pPr lvl="1"/>
            <a:r>
              <a:rPr lang="en-US" altLang="zh-TW" dirty="0"/>
              <a:t>Examples: chess, checkers, Othello, backgammon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70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 Facts about Chinese Chess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69790"/>
          </a:xfrm>
        </p:spPr>
        <p:txBody>
          <a:bodyPr/>
          <a:lstStyle/>
          <a:p>
            <a:r>
              <a:rPr lang="en-US" altLang="zh-TW" dirty="0"/>
              <a:t>Different strategies during different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40</a:t>
            </a:fld>
            <a:endParaRPr lang="en-US" altLang="zh-TW"/>
          </a:p>
        </p:txBody>
      </p:sp>
      <p:grpSp>
        <p:nvGrpSpPr>
          <p:cNvPr id="11" name="群組 10"/>
          <p:cNvGrpSpPr/>
          <p:nvPr/>
        </p:nvGrpSpPr>
        <p:grpSpPr>
          <a:xfrm>
            <a:off x="710139" y="2739937"/>
            <a:ext cx="2131200" cy="2434170"/>
            <a:chOff x="710139" y="2739937"/>
            <a:chExt cx="2131200" cy="243417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2" b="-1352"/>
            <a:stretch/>
          </p:blipFill>
          <p:spPr>
            <a:xfrm>
              <a:off x="721545" y="2743600"/>
              <a:ext cx="2119794" cy="242684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55" y="2743600"/>
              <a:ext cx="227351" cy="22929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118" y="2739937"/>
              <a:ext cx="227351" cy="229297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503" y="2743599"/>
              <a:ext cx="227351" cy="22929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58" y="4938999"/>
              <a:ext cx="227351" cy="229297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39" y="4938999"/>
              <a:ext cx="227351" cy="229297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186" y="4944810"/>
              <a:ext cx="227351" cy="22929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877" y="4944809"/>
              <a:ext cx="227351" cy="229297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30" y="4941147"/>
              <a:ext cx="227351" cy="229297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509" y="4938349"/>
              <a:ext cx="227351" cy="22929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840" y="4937362"/>
              <a:ext cx="227351" cy="229297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58" y="4478891"/>
              <a:ext cx="227351" cy="229297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" y="4203389"/>
              <a:ext cx="227351" cy="22929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620" y="2741451"/>
              <a:ext cx="227351" cy="229297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343" y="2745304"/>
              <a:ext cx="227351" cy="229297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550" y="2744791"/>
              <a:ext cx="227351" cy="229297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58" y="3217238"/>
              <a:ext cx="227351" cy="22929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" y="3473864"/>
              <a:ext cx="227351" cy="22929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033" y="4937362"/>
              <a:ext cx="227351" cy="22929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249" y="4941147"/>
              <a:ext cx="227351" cy="229297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367" y="4478891"/>
              <a:ext cx="227351" cy="229297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016" y="4203389"/>
              <a:ext cx="227351" cy="229297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175" y="2742553"/>
              <a:ext cx="227351" cy="229297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38" y="2747170"/>
              <a:ext cx="227351" cy="229297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002" y="2744791"/>
              <a:ext cx="227351" cy="229297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367" y="3218615"/>
              <a:ext cx="227351" cy="22929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44" y="3473494"/>
              <a:ext cx="227351" cy="22929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824" y="4203389"/>
              <a:ext cx="227351" cy="229297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497" y="3478463"/>
              <a:ext cx="227351" cy="229297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492" y="4203389"/>
              <a:ext cx="227351" cy="22929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644" y="3466384"/>
              <a:ext cx="227351" cy="229297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330" y="4203389"/>
              <a:ext cx="227351" cy="22929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711" y="3481358"/>
              <a:ext cx="227351" cy="229297"/>
            </a:xfrm>
            <a:prstGeom prst="rect">
              <a:avLst/>
            </a:prstGeom>
          </p:spPr>
        </p:pic>
      </p:grpSp>
      <p:grpSp>
        <p:nvGrpSpPr>
          <p:cNvPr id="54" name="群組 53"/>
          <p:cNvGrpSpPr/>
          <p:nvPr/>
        </p:nvGrpSpPr>
        <p:grpSpPr>
          <a:xfrm>
            <a:off x="3276161" y="2736045"/>
            <a:ext cx="2131437" cy="2422112"/>
            <a:chOff x="3276161" y="2736045"/>
            <a:chExt cx="2131437" cy="2422112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17" cstate="print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2" b="-1352"/>
            <a:stretch/>
          </p:blipFill>
          <p:spPr>
            <a:xfrm>
              <a:off x="3276161" y="2738688"/>
              <a:ext cx="2131437" cy="2419469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822" y="2736045"/>
              <a:ext cx="228600" cy="22860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013" y="2973807"/>
              <a:ext cx="228600" cy="22860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583" y="2736045"/>
              <a:ext cx="228600" cy="22860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878" y="4456678"/>
              <a:ext cx="228600" cy="22860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459" y="3182070"/>
              <a:ext cx="228600" cy="22860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016" y="4435103"/>
              <a:ext cx="228600" cy="22860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210" y="4922825"/>
              <a:ext cx="228600" cy="22860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541" y="4922180"/>
              <a:ext cx="228600" cy="228600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541" y="4680189"/>
              <a:ext cx="228600" cy="228600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650" y="4447498"/>
              <a:ext cx="228600" cy="228600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541" y="4435103"/>
              <a:ext cx="228600" cy="228600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54" y="4194041"/>
              <a:ext cx="228600" cy="228600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146" y="2736045"/>
              <a:ext cx="228600" cy="228600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662" y="2739937"/>
              <a:ext cx="228600" cy="228600"/>
            </a:xfrm>
            <a:prstGeom prst="rect">
              <a:avLst/>
            </a:prstGeom>
          </p:spPr>
        </p:pic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927" y="4197905"/>
              <a:ext cx="228600" cy="228600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54" y="3466733"/>
              <a:ext cx="228600" cy="228600"/>
            </a:xfrm>
            <a:prstGeom prst="rect">
              <a:avLst/>
            </a:prstGeom>
          </p:spPr>
        </p:pic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416" y="4927415"/>
              <a:ext cx="228600" cy="228600"/>
            </a:xfrm>
            <a:prstGeom prst="rect">
              <a:avLst/>
            </a:prstGeom>
          </p:spPr>
        </p:pic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440" y="4927415"/>
              <a:ext cx="228600" cy="228600"/>
            </a:xfrm>
            <a:prstGeom prst="rect">
              <a:avLst/>
            </a:prstGeom>
          </p:spPr>
        </p:pic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822" y="3216806"/>
              <a:ext cx="228600" cy="228600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0546" y="4190177"/>
              <a:ext cx="228600" cy="228600"/>
            </a:xfrm>
            <a:prstGeom prst="rect">
              <a:avLst/>
            </a:prstGeom>
          </p:spPr>
        </p:pic>
        <p:pic>
          <p:nvPicPr>
            <p:cNvPr id="63" name="圖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016" y="4193695"/>
              <a:ext cx="228600" cy="228600"/>
            </a:xfrm>
            <a:prstGeom prst="rect">
              <a:avLst/>
            </a:prstGeom>
          </p:spPr>
        </p:pic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040" y="4190177"/>
              <a:ext cx="228600" cy="228600"/>
            </a:xfrm>
            <a:prstGeom prst="rect">
              <a:avLst/>
            </a:prstGeom>
          </p:spPr>
        </p:pic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523" y="3670161"/>
              <a:ext cx="228600" cy="228600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983" y="3956654"/>
              <a:ext cx="228600" cy="228600"/>
            </a:xfrm>
            <a:prstGeom prst="rect">
              <a:avLst/>
            </a:prstGeom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154" y="3470340"/>
              <a:ext cx="228600" cy="228600"/>
            </a:xfrm>
            <a:prstGeom prst="rect">
              <a:avLst/>
            </a:prstGeom>
          </p:spPr>
        </p:pic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472" y="4194041"/>
              <a:ext cx="228600" cy="228600"/>
            </a:xfrm>
            <a:prstGeom prst="rect">
              <a:avLst/>
            </a:prstGeom>
          </p:spPr>
        </p:pic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6262" y="3454661"/>
              <a:ext cx="228600" cy="228600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541" y="3948422"/>
              <a:ext cx="228600" cy="228600"/>
            </a:xfrm>
            <a:prstGeom prst="rect">
              <a:avLst/>
            </a:prstGeom>
          </p:spPr>
        </p:pic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762" y="3461475"/>
              <a:ext cx="228600" cy="228600"/>
            </a:xfrm>
            <a:prstGeom prst="rect">
              <a:avLst/>
            </a:prstGeom>
          </p:spPr>
        </p:pic>
      </p:grpSp>
      <p:grpSp>
        <p:nvGrpSpPr>
          <p:cNvPr id="59" name="群組 58"/>
          <p:cNvGrpSpPr/>
          <p:nvPr/>
        </p:nvGrpSpPr>
        <p:grpSpPr>
          <a:xfrm>
            <a:off x="6009381" y="2748984"/>
            <a:ext cx="2131437" cy="2419469"/>
            <a:chOff x="6009381" y="2748984"/>
            <a:chExt cx="2131437" cy="2419469"/>
          </a:xfrm>
        </p:grpSpPr>
        <p:pic>
          <p:nvPicPr>
            <p:cNvPr id="73" name="圖片 72"/>
            <p:cNvPicPr>
              <a:picLocks noChangeAspect="1"/>
            </p:cNvPicPr>
            <p:nvPr/>
          </p:nvPicPr>
          <p:blipFill rotWithShape="1">
            <a:blip r:embed="rId17" cstate="print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2" b="-1352"/>
            <a:stretch/>
          </p:blipFill>
          <p:spPr>
            <a:xfrm>
              <a:off x="6009381" y="2748984"/>
              <a:ext cx="2131437" cy="2419469"/>
            </a:xfrm>
            <a:prstGeom prst="rect">
              <a:avLst/>
            </a:prstGeom>
          </p:spPr>
        </p:pic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0305" y="2750022"/>
              <a:ext cx="228600" cy="228600"/>
            </a:xfrm>
            <a:prstGeom prst="rect">
              <a:avLst/>
            </a:prstGeom>
          </p:spPr>
        </p:pic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872" y="2750022"/>
              <a:ext cx="228600" cy="228600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722" y="2750022"/>
              <a:ext cx="228600" cy="228600"/>
            </a:xfrm>
            <a:prstGeom prst="rect">
              <a:avLst/>
            </a:prstGeom>
          </p:spPr>
        </p:pic>
        <p:pic>
          <p:nvPicPr>
            <p:cNvPr id="78" name="圖片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722" y="3956654"/>
              <a:ext cx="228600" cy="228600"/>
            </a:xfrm>
            <a:prstGeom prst="rect">
              <a:avLst/>
            </a:prstGeom>
          </p:spPr>
        </p:pic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09" y="4686395"/>
              <a:ext cx="228600" cy="228600"/>
            </a:xfrm>
            <a:prstGeom prst="rect">
              <a:avLst/>
            </a:prstGeom>
          </p:spPr>
        </p:pic>
        <p:pic>
          <p:nvPicPr>
            <p:cNvPr id="82" name="圖片 8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761" y="4690485"/>
              <a:ext cx="228600" cy="228600"/>
            </a:xfrm>
            <a:prstGeom prst="rect">
              <a:avLst/>
            </a:prstGeom>
          </p:spPr>
        </p:pic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713" y="3958719"/>
              <a:ext cx="228600" cy="228600"/>
            </a:xfrm>
            <a:prstGeom prst="rect">
              <a:avLst/>
            </a:prstGeom>
          </p:spPr>
        </p:pic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744" y="4918959"/>
              <a:ext cx="228600" cy="228600"/>
            </a:xfrm>
            <a:prstGeom prst="rect">
              <a:avLst/>
            </a:prstGeom>
          </p:spPr>
        </p:pic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271" y="3211098"/>
              <a:ext cx="228600" cy="228600"/>
            </a:xfrm>
            <a:prstGeom prst="rect">
              <a:avLst/>
            </a:prstGeom>
          </p:spPr>
        </p:pic>
        <p:pic>
          <p:nvPicPr>
            <p:cNvPr id="93" name="圖片 9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835" y="4918959"/>
              <a:ext cx="228600" cy="228600"/>
            </a:xfrm>
            <a:prstGeom prst="rect">
              <a:avLst/>
            </a:prstGeom>
          </p:spPr>
        </p:pic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727" y="3705629"/>
              <a:ext cx="228600" cy="228600"/>
            </a:xfrm>
            <a:prstGeom prst="rect">
              <a:avLst/>
            </a:prstGeom>
          </p:spPr>
        </p:pic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169" y="3726254"/>
              <a:ext cx="228600" cy="228600"/>
            </a:xfrm>
            <a:prstGeom prst="rect">
              <a:avLst/>
            </a:prstGeom>
          </p:spPr>
        </p:pic>
      </p:grpSp>
      <p:sp>
        <p:nvSpPr>
          <p:cNvPr id="105" name="文字方塊 104"/>
          <p:cNvSpPr txBox="1"/>
          <p:nvPr/>
        </p:nvSpPr>
        <p:spPr>
          <a:xfrm>
            <a:off x="877178" y="2361828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開局 </a:t>
            </a:r>
            <a:r>
              <a:rPr lang="en-US" altLang="zh-TW" sz="2000" dirty="0"/>
              <a:t>(opening)</a:t>
            </a:r>
            <a:endParaRPr lang="zh-TW" altLang="en-US" sz="2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152324" y="2377996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中局 </a:t>
            </a:r>
            <a:r>
              <a:rPr lang="en-US" altLang="zh-TW" sz="2000" dirty="0"/>
              <a:t>(middle game)</a:t>
            </a:r>
            <a:endParaRPr lang="zh-TW" altLang="en-US" sz="2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084388" y="241861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殘局 </a:t>
            </a:r>
            <a:r>
              <a:rPr lang="en-US" altLang="zh-TW" sz="2000" dirty="0"/>
              <a:t>(endgame)</a:t>
            </a:r>
            <a:endParaRPr lang="zh-TW" altLang="en-US" sz="20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634709" y="5223486"/>
            <a:ext cx="243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Opening book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(Experts’ knowledge)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98753" y="5220310"/>
            <a:ext cx="2732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Alpha-beta search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Monte-Carlo tree search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936714" y="5225562"/>
            <a:ext cx="2217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Retrograde analysis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Endgame Database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02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 Facts about Chinese Chess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874082" cy="4023360"/>
          </a:xfrm>
        </p:spPr>
        <p:txBody>
          <a:bodyPr/>
          <a:lstStyle/>
          <a:p>
            <a:r>
              <a:rPr lang="en-US" altLang="zh-TW" dirty="0"/>
              <a:t>Evaluation function</a:t>
            </a:r>
          </a:p>
          <a:p>
            <a:pPr lvl="1"/>
            <a:r>
              <a:rPr lang="en-US" altLang="zh-TW" dirty="0"/>
              <a:t>Weights of pieces</a:t>
            </a:r>
          </a:p>
          <a:p>
            <a:pPr lvl="2"/>
            <a:r>
              <a:rPr lang="zh-TW" altLang="en-US" dirty="0"/>
              <a:t>將 </a:t>
            </a:r>
            <a:r>
              <a:rPr lang="en-US" altLang="zh-TW" dirty="0"/>
              <a:t>(2000)</a:t>
            </a:r>
            <a:r>
              <a:rPr lang="zh-TW" altLang="en-US" dirty="0"/>
              <a:t>、士 </a:t>
            </a:r>
            <a:r>
              <a:rPr lang="en-US" altLang="zh-TW" dirty="0"/>
              <a:t>(40)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zh-TW" altLang="en-US" dirty="0"/>
              <a:t>象 </a:t>
            </a:r>
            <a:r>
              <a:rPr lang="en-US" altLang="zh-TW" dirty="0"/>
              <a:t>(40)</a:t>
            </a:r>
            <a:r>
              <a:rPr lang="zh-TW" altLang="en-US" dirty="0"/>
              <a:t>、車 </a:t>
            </a:r>
            <a:r>
              <a:rPr lang="en-US" altLang="zh-TW" dirty="0"/>
              <a:t>(200)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zh-TW" altLang="en-US" dirty="0"/>
              <a:t>馬 </a:t>
            </a:r>
            <a:r>
              <a:rPr lang="en-US" altLang="zh-TW" dirty="0"/>
              <a:t>(90)</a:t>
            </a:r>
            <a:r>
              <a:rPr lang="zh-TW" altLang="en-US" dirty="0"/>
              <a:t>、包 </a:t>
            </a:r>
            <a:r>
              <a:rPr lang="en-US" altLang="zh-TW" dirty="0"/>
              <a:t>(90)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zh-TW" altLang="en-US" dirty="0"/>
              <a:t>卒 </a:t>
            </a:r>
            <a:r>
              <a:rPr lang="en-US" altLang="zh-TW" dirty="0"/>
              <a:t>(10)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3779912" y="2276872"/>
            <a:ext cx="4586848" cy="3592223"/>
          </a:xfrm>
        </p:spPr>
        <p:txBody>
          <a:bodyPr/>
          <a:lstStyle/>
          <a:p>
            <a:pPr lvl="1"/>
            <a:r>
              <a:rPr lang="en-US" altLang="zh-TW" dirty="0"/>
              <a:t>Position</a:t>
            </a:r>
          </a:p>
          <a:p>
            <a:pPr lvl="2"/>
            <a:r>
              <a:rPr lang="en-US" altLang="zh-TW" dirty="0"/>
              <a:t>Heuristic scores for </a:t>
            </a:r>
            <a:r>
              <a:rPr lang="zh-TW" altLang="en-US" dirty="0"/>
              <a:t>車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41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876123"/>
            <a:ext cx="4669718" cy="30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However…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42</a:t>
            </a:fld>
            <a:endParaRPr lang="en-US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6084168" y="284042"/>
            <a:ext cx="2131200" cy="2433282"/>
            <a:chOff x="6084168" y="284042"/>
            <a:chExt cx="2131200" cy="243328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2" b="-1352"/>
            <a:stretch/>
          </p:blipFill>
          <p:spPr>
            <a:xfrm>
              <a:off x="6095574" y="290480"/>
              <a:ext cx="2119794" cy="242684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249" y="293130"/>
              <a:ext cx="227351" cy="2292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147" y="286817"/>
              <a:ext cx="227351" cy="229297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027" y="290480"/>
              <a:ext cx="227351" cy="22929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87" y="2485879"/>
              <a:ext cx="227351" cy="229297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485879"/>
              <a:ext cx="227351" cy="229297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876" y="1995570"/>
              <a:ext cx="227351" cy="229297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016" y="1016609"/>
              <a:ext cx="227351" cy="229297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359" y="2488027"/>
              <a:ext cx="227351" cy="229297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4890" y="2488027"/>
              <a:ext cx="227351" cy="22929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780" y="2484151"/>
              <a:ext cx="227351" cy="229297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87" y="2025771"/>
              <a:ext cx="227351" cy="229297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335" y="1750269"/>
              <a:ext cx="227351" cy="229297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037" y="286604"/>
              <a:ext cx="227351" cy="22929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611" y="284042"/>
              <a:ext cx="227351" cy="22929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173" y="761116"/>
              <a:ext cx="227351" cy="22929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87" y="764118"/>
              <a:ext cx="227351" cy="229297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335" y="1020744"/>
              <a:ext cx="227351" cy="229297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321" y="2485879"/>
              <a:ext cx="227351" cy="229297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045" y="2485879"/>
              <a:ext cx="227351" cy="229297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778" y="1992474"/>
              <a:ext cx="227351" cy="229297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045" y="1750269"/>
              <a:ext cx="227351" cy="229297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363" y="290480"/>
              <a:ext cx="227351" cy="22929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845" y="293130"/>
              <a:ext cx="227351" cy="22929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672" y="772192"/>
              <a:ext cx="227351" cy="229297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9179" y="532684"/>
              <a:ext cx="227351" cy="229297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673" y="1020374"/>
              <a:ext cx="227351" cy="22929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173" y="1513230"/>
              <a:ext cx="227351" cy="229297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173" y="1006323"/>
              <a:ext cx="227351" cy="22929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521" y="1750269"/>
              <a:ext cx="227351" cy="229297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276" y="1028238"/>
              <a:ext cx="227351" cy="229297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359" y="1750269"/>
              <a:ext cx="227351" cy="229297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070" y="1020374"/>
              <a:ext cx="227351" cy="229297"/>
            </a:xfrm>
            <a:prstGeom prst="rect">
              <a:avLst/>
            </a:prstGeom>
          </p:spPr>
        </p:pic>
      </p:grpSp>
      <p:pic>
        <p:nvPicPr>
          <p:cNvPr id="42" name="圖片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6196" y="2044073"/>
            <a:ext cx="4669718" cy="3023472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095574" y="3215271"/>
            <a:ext cx="2131200" cy="2433282"/>
            <a:chOff x="6095574" y="3215271"/>
            <a:chExt cx="2131200" cy="2433282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2" b="-1352"/>
            <a:stretch/>
          </p:blipFill>
          <p:spPr>
            <a:xfrm>
              <a:off x="6106980" y="3221709"/>
              <a:ext cx="2119794" cy="2426844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55" y="3224359"/>
              <a:ext cx="227351" cy="229297"/>
            </a:xfrm>
            <a:prstGeom prst="rect">
              <a:avLst/>
            </a:prstGeom>
          </p:spPr>
        </p:pic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553" y="3218046"/>
              <a:ext cx="227351" cy="229297"/>
            </a:xfrm>
            <a:prstGeom prst="rect">
              <a:avLst/>
            </a:prstGeom>
          </p:spPr>
        </p:pic>
        <p:pic>
          <p:nvPicPr>
            <p:cNvPr id="82" name="圖片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433" y="3221709"/>
              <a:ext cx="227351" cy="229297"/>
            </a:xfrm>
            <a:prstGeom prst="rect">
              <a:avLst/>
            </a:prstGeom>
          </p:spPr>
        </p:pic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093" y="5417108"/>
              <a:ext cx="227351" cy="229297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574" y="5417108"/>
              <a:ext cx="227351" cy="229297"/>
            </a:xfrm>
            <a:prstGeom prst="rect">
              <a:avLst/>
            </a:prstGeom>
          </p:spPr>
        </p:pic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282" y="4926799"/>
              <a:ext cx="227351" cy="229297"/>
            </a:xfrm>
            <a:prstGeom prst="rect">
              <a:avLst/>
            </a:prstGeom>
          </p:spPr>
        </p:pic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802" y="4450053"/>
              <a:ext cx="227351" cy="229297"/>
            </a:xfrm>
            <a:prstGeom prst="rect">
              <a:avLst/>
            </a:prstGeom>
          </p:spPr>
        </p:pic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765" y="5419256"/>
              <a:ext cx="227351" cy="229297"/>
            </a:xfrm>
            <a:prstGeom prst="rect">
              <a:avLst/>
            </a:prstGeom>
          </p:spPr>
        </p:pic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296" y="5419256"/>
              <a:ext cx="227351" cy="229297"/>
            </a:xfrm>
            <a:prstGeom prst="rect">
              <a:avLst/>
            </a:prstGeom>
          </p:spPr>
        </p:pic>
        <p:pic>
          <p:nvPicPr>
            <p:cNvPr id="89" name="圖片 8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186" y="5415380"/>
              <a:ext cx="227351" cy="229297"/>
            </a:xfrm>
            <a:prstGeom prst="rect">
              <a:avLst/>
            </a:prstGeom>
          </p:spPr>
        </p:pic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093" y="4957000"/>
              <a:ext cx="227351" cy="229297"/>
            </a:xfrm>
            <a:prstGeom prst="rect">
              <a:avLst/>
            </a:prstGeom>
          </p:spPr>
        </p:pic>
        <p:pic>
          <p:nvPicPr>
            <p:cNvPr id="91" name="圖片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741" y="4681498"/>
              <a:ext cx="227351" cy="229297"/>
            </a:xfrm>
            <a:prstGeom prst="rect">
              <a:avLst/>
            </a:prstGeom>
          </p:spPr>
        </p:pic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443" y="3217833"/>
              <a:ext cx="227351" cy="229297"/>
            </a:xfrm>
            <a:prstGeom prst="rect">
              <a:avLst/>
            </a:prstGeom>
          </p:spPr>
        </p:pic>
        <p:pic>
          <p:nvPicPr>
            <p:cNvPr id="93" name="圖片 9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017" y="3215271"/>
              <a:ext cx="227351" cy="229297"/>
            </a:xfrm>
            <a:prstGeom prst="rect">
              <a:avLst/>
            </a:prstGeom>
          </p:spPr>
        </p:pic>
        <p:pic>
          <p:nvPicPr>
            <p:cNvPr id="94" name="圖片 9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579" y="3692345"/>
              <a:ext cx="227351" cy="229297"/>
            </a:xfrm>
            <a:prstGeom prst="rect">
              <a:avLst/>
            </a:prstGeom>
          </p:spPr>
        </p:pic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093" y="3695347"/>
              <a:ext cx="227351" cy="229297"/>
            </a:xfrm>
            <a:prstGeom prst="rect">
              <a:avLst/>
            </a:prstGeom>
          </p:spPr>
        </p:pic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741" y="3951973"/>
              <a:ext cx="227351" cy="229297"/>
            </a:xfrm>
            <a:prstGeom prst="rect">
              <a:avLst/>
            </a:prstGeom>
          </p:spPr>
        </p:pic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7" y="5417108"/>
              <a:ext cx="227351" cy="229297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451" y="5417108"/>
              <a:ext cx="227351" cy="229297"/>
            </a:xfrm>
            <a:prstGeom prst="rect">
              <a:avLst/>
            </a:prstGeom>
          </p:spPr>
        </p:pic>
        <p:pic>
          <p:nvPicPr>
            <p:cNvPr id="99" name="圖片 9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184" y="4923703"/>
              <a:ext cx="227351" cy="229297"/>
            </a:xfrm>
            <a:prstGeom prst="rect">
              <a:avLst/>
            </a:prstGeom>
          </p:spPr>
        </p:pic>
        <p:pic>
          <p:nvPicPr>
            <p:cNvPr id="100" name="圖片 9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451" y="4681498"/>
              <a:ext cx="227351" cy="229297"/>
            </a:xfrm>
            <a:prstGeom prst="rect">
              <a:avLst/>
            </a:prstGeom>
          </p:spPr>
        </p:pic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769" y="3221709"/>
              <a:ext cx="227351" cy="229297"/>
            </a:xfrm>
            <a:prstGeom prst="rect">
              <a:avLst/>
            </a:prstGeom>
          </p:spPr>
        </p:pic>
        <p:pic>
          <p:nvPicPr>
            <p:cNvPr id="102" name="圖片 10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251" y="3224359"/>
              <a:ext cx="227351" cy="229297"/>
            </a:xfrm>
            <a:prstGeom prst="rect">
              <a:avLst/>
            </a:prstGeom>
          </p:spPr>
        </p:pic>
        <p:pic>
          <p:nvPicPr>
            <p:cNvPr id="103" name="圖片 10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078" y="3703421"/>
              <a:ext cx="227351" cy="229297"/>
            </a:xfrm>
            <a:prstGeom prst="rect">
              <a:avLst/>
            </a:prstGeom>
          </p:spPr>
        </p:pic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585" y="3463913"/>
              <a:ext cx="227351" cy="229297"/>
            </a:xfrm>
            <a:prstGeom prst="rect">
              <a:avLst/>
            </a:prstGeom>
          </p:spPr>
        </p:pic>
        <p:pic>
          <p:nvPicPr>
            <p:cNvPr id="105" name="圖片 10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079" y="3951603"/>
              <a:ext cx="227351" cy="229297"/>
            </a:xfrm>
            <a:prstGeom prst="rect">
              <a:avLst/>
            </a:prstGeom>
          </p:spPr>
        </p:pic>
        <p:pic>
          <p:nvPicPr>
            <p:cNvPr id="106" name="圖片 10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579" y="4444459"/>
              <a:ext cx="227351" cy="229297"/>
            </a:xfrm>
            <a:prstGeom prst="rect">
              <a:avLst/>
            </a:prstGeom>
          </p:spPr>
        </p:pic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579" y="3937552"/>
              <a:ext cx="227351" cy="229297"/>
            </a:xfrm>
            <a:prstGeom prst="rect">
              <a:avLst/>
            </a:prstGeom>
          </p:spPr>
        </p:pic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927" y="4681498"/>
              <a:ext cx="227351" cy="229297"/>
            </a:xfrm>
            <a:prstGeom prst="rect">
              <a:avLst/>
            </a:prstGeom>
          </p:spPr>
        </p:pic>
        <p:pic>
          <p:nvPicPr>
            <p:cNvPr id="109" name="圖片 10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682" y="3959467"/>
              <a:ext cx="227351" cy="229297"/>
            </a:xfrm>
            <a:prstGeom prst="rect">
              <a:avLst/>
            </a:prstGeom>
          </p:spPr>
        </p:pic>
        <p:pic>
          <p:nvPicPr>
            <p:cNvPr id="110" name="圖片 10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765" y="4681498"/>
              <a:ext cx="227351" cy="229297"/>
            </a:xfrm>
            <a:prstGeom prst="rect">
              <a:avLst/>
            </a:prstGeom>
          </p:spPr>
        </p:pic>
        <p:pic>
          <p:nvPicPr>
            <p:cNvPr id="111" name="圖片 11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476" y="3951603"/>
              <a:ext cx="227351" cy="229297"/>
            </a:xfrm>
            <a:prstGeom prst="rect">
              <a:avLst/>
            </a:prstGeom>
          </p:spPr>
        </p:pic>
      </p:grpSp>
      <p:sp>
        <p:nvSpPr>
          <p:cNvPr id="113" name="橢圓 112"/>
          <p:cNvSpPr/>
          <p:nvPr/>
        </p:nvSpPr>
        <p:spPr>
          <a:xfrm>
            <a:off x="4139952" y="3537856"/>
            <a:ext cx="288032" cy="251184"/>
          </a:xfrm>
          <a:prstGeom prst="ellipse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/>
          <p:cNvSpPr/>
          <p:nvPr/>
        </p:nvSpPr>
        <p:spPr>
          <a:xfrm>
            <a:off x="4139952" y="2958245"/>
            <a:ext cx="288032" cy="251184"/>
          </a:xfrm>
          <a:prstGeom prst="ellipse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114" idx="7"/>
            <a:endCxn id="9" idx="1"/>
          </p:cNvCxnSpPr>
          <p:nvPr/>
        </p:nvCxnSpPr>
        <p:spPr>
          <a:xfrm flipV="1">
            <a:off x="4385803" y="1503902"/>
            <a:ext cx="1709771" cy="1491128"/>
          </a:xfrm>
          <a:prstGeom prst="straightConnector1">
            <a:avLst/>
          </a:prstGeom>
          <a:ln w="25400">
            <a:solidFill>
              <a:srgbClr val="0066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13" idx="5"/>
            <a:endCxn id="79" idx="1"/>
          </p:cNvCxnSpPr>
          <p:nvPr/>
        </p:nvCxnSpPr>
        <p:spPr>
          <a:xfrm>
            <a:off x="4385803" y="3752255"/>
            <a:ext cx="1721177" cy="682876"/>
          </a:xfrm>
          <a:prstGeom prst="straightConnector1">
            <a:avLst/>
          </a:prstGeom>
          <a:ln w="25400">
            <a:solidFill>
              <a:srgbClr val="0066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5198646" y="120311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Expert</a:t>
            </a:r>
            <a:endParaRPr lang="zh-TW" altLang="en-US" sz="2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46588" y="4350094"/>
            <a:ext cx="127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Computer</a:t>
            </a:r>
            <a:endParaRPr lang="zh-TW" altLang="en-US" sz="2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575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Games that Include Chance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zh-TW" altLang="en-US" dirty="0">
                <a:ea typeface="新細明體" panose="02020500000000000000" pitchFamily="18" charset="-120"/>
              </a:rPr>
              <a:t>西洋雙陸棋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145" y="5715000"/>
            <a:ext cx="7643813" cy="762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>
                <a:ea typeface="新細明體" panose="02020500000000000000" pitchFamily="18" charset="-120"/>
              </a:rPr>
              <a:t>Possible moves (5-10,5-11), (5-11,19-24),(5-10,10-16) and (5-11,11-16)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1656" y="1852613"/>
            <a:ext cx="3971925" cy="3679825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808261"/>
              </p:ext>
            </p:extLst>
          </p:nvPr>
        </p:nvGraphicFramePr>
        <p:xfrm>
          <a:off x="251520" y="1676400"/>
          <a:ext cx="3971925" cy="396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6256562" imgH="6241321" progId="Paint.Picture">
                  <p:embed/>
                </p:oleObj>
              </mc:Choice>
              <mc:Fallback>
                <p:oleObj name="點陣圖影像" r:id="rId3" imgW="6256562" imgH="6241321" progId="Paint.Picture">
                  <p:embed/>
                  <p:pic>
                    <p:nvPicPr>
                      <p:cNvPr id="69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76400"/>
                        <a:ext cx="3971925" cy="396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4409256" y="2438400"/>
            <a:ext cx="42672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847656" y="1905000"/>
            <a:ext cx="176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chance nodes</a:t>
            </a:r>
          </a:p>
        </p:txBody>
      </p:sp>
    </p:spTree>
    <p:extLst>
      <p:ext uri="{BB962C8B-B14F-4D97-AF65-F5344CB8AC3E}">
        <p14:creationId xmlns:p14="http://schemas.microsoft.com/office/powerpoint/2010/main" val="150297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Games that Include Chance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5715000"/>
            <a:ext cx="7853436" cy="762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200" dirty="0">
                <a:ea typeface="新細明體" panose="02020500000000000000" pitchFamily="18" charset="-120"/>
              </a:rPr>
              <a:t>[1,1], [6,6] chance 1/36, all other chance 1/18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200" dirty="0">
                <a:ea typeface="新細明體" panose="02020500000000000000" pitchFamily="18" charset="-120"/>
              </a:rPr>
              <a:t>Can not calculate definite </a:t>
            </a:r>
            <a:r>
              <a:rPr lang="en-US" altLang="zh-TW" sz="2200" i="1" dirty="0">
                <a:solidFill>
                  <a:srgbClr val="00B050"/>
                </a:solidFill>
                <a:latin typeface="+mj-lt"/>
                <a:ea typeface="新細明體" panose="02020500000000000000" pitchFamily="18" charset="-120"/>
              </a:rPr>
              <a:t>minimax</a:t>
            </a:r>
            <a:r>
              <a:rPr lang="en-US" altLang="zh-TW" sz="2200" dirty="0">
                <a:ea typeface="新細明體" panose="02020500000000000000" pitchFamily="18" charset="-120"/>
              </a:rPr>
              <a:t> value, only </a:t>
            </a:r>
            <a:r>
              <a:rPr lang="en-US" altLang="zh-TW" sz="2200" i="1" dirty="0">
                <a:solidFill>
                  <a:schemeClr val="accent3"/>
                </a:solidFill>
                <a:latin typeface="+mj-lt"/>
                <a:ea typeface="新細明體" panose="02020500000000000000" pitchFamily="18" charset="-120"/>
              </a:rPr>
              <a:t>expected value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 sz="2000" i="1" dirty="0">
                <a:solidFill>
                  <a:schemeClr val="tx1"/>
                </a:solidFill>
                <a:latin typeface="+mj-lt"/>
                <a:ea typeface="新細明體" panose="02020500000000000000" pitchFamily="18" charset="-120"/>
              </a:rPr>
              <a:t>跟機率有關不能取最大最小值，要求期望值</a:t>
            </a:r>
            <a:endParaRPr lang="en-US" altLang="zh-TW" sz="2000" i="1" dirty="0">
              <a:solidFill>
                <a:schemeClr val="tx1"/>
              </a:solidFill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1656" y="1852613"/>
            <a:ext cx="3971925" cy="3679825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1520" y="1676400"/>
          <a:ext cx="3971925" cy="396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6256562" imgH="6241321" progId="Paint.Picture">
                  <p:embed/>
                </p:oleObj>
              </mc:Choice>
              <mc:Fallback>
                <p:oleObj name="點陣圖影像" r:id="rId3" imgW="6256562" imgH="6241321" progId="Paint.Picture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76400"/>
                        <a:ext cx="3971925" cy="396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4409256" y="2438400"/>
            <a:ext cx="42672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847656" y="1905000"/>
            <a:ext cx="176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chance nodes</a:t>
            </a:r>
          </a:p>
        </p:txBody>
      </p:sp>
    </p:spTree>
    <p:extLst>
      <p:ext uri="{BB962C8B-B14F-4D97-AF65-F5344CB8AC3E}">
        <p14:creationId xmlns:p14="http://schemas.microsoft.com/office/powerpoint/2010/main" val="3222067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Expected Minimax Value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4351" y="1844824"/>
                <a:ext cx="7925505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𝐸𝑥𝑝𝑒𝑐𝑡𝑒𝑑</m:t>
                    </m:r>
                    <m:r>
                      <a:rPr lang="en-US" altLang="zh-TW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𝑀𝑖𝑛𝑖𝑚𝑎𝑥𝑉𝑎𝑙𝑢𝑒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𝑡𝑖𝑙𝑖𝑡𝑦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terminal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𝑠𝑢𝑐𝑐𝑒𝑠𝑠𝑜𝑟𝑠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𝑎𝑙𝑢𝑒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𝑠𝑢𝑐𝑐𝑒𝑠𝑠𝑜𝑟𝑠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lim>
                                        </m:limLow>
                                      </m:fName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𝑀𝑖𝑛𝑖𝑚𝑎𝑥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𝑎𝑙𝑢𝑒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altLang="zh-TW" sz="200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𝑠𝑢𝑐𝑐𝑒𝑠𝑠𝑜𝑟𝑠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)×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𝐸𝑥𝑝𝑒𝑐𝑡𝑒𝑑𝑀𝑖𝑛𝑖𝑚𝑎𝑥𝑉𝑎𝑙𝑢𝑒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TW" sz="20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is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node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is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 b="0" i="0" smtClean="0">
                                        <a:latin typeface="Cambria Math" panose="02040503050406030204" pitchFamily="18" charset="0"/>
                                      </a:rPr>
                                      <m:t>chance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node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These equations can be backed-up recursively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all the way to the root of the game tree.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351" y="1844824"/>
                <a:ext cx="7925505" cy="4023360"/>
              </a:xfrm>
              <a:blipFill>
                <a:blip r:embed="rId2"/>
                <a:stretch>
                  <a:fillRect l="-1846" t="-455" r="-5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0075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Games that Include Chance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Consider a simple game:</a:t>
            </a:r>
          </a:p>
          <a:p>
            <a:r>
              <a:rPr lang="en-US" altLang="zh-TW" dirty="0"/>
              <a:t>Two players are picking </a:t>
            </a:r>
            <a:r>
              <a:rPr lang="en-US" altLang="zh-TW" i="1" dirty="0"/>
              <a:t>n</a:t>
            </a:r>
            <a:r>
              <a:rPr lang="en-US" altLang="zh-TW" dirty="0"/>
              <a:t> (e.g. 4) stones</a:t>
            </a:r>
            <a:r>
              <a:rPr lang="zh-TW" altLang="en-US" b="1" dirty="0">
                <a:solidFill>
                  <a:srgbClr val="CC0000"/>
                </a:solidFill>
              </a:rPr>
              <a:t>💎 </a:t>
            </a:r>
            <a:r>
              <a:rPr lang="en-US" altLang="zh-TW" dirty="0"/>
              <a:t>in turns.</a:t>
            </a:r>
          </a:p>
          <a:p>
            <a:r>
              <a:rPr lang="en-US" altLang="zh-TW" dirty="0"/>
              <a:t>In each turn, one player gets a number 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 [1, 2, 3] by rolling a dice        . This player can pick</a:t>
            </a:r>
            <a:r>
              <a:rPr lang="en-US" altLang="zh-TW" i="1" dirty="0"/>
              <a:t> p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 [1, </a:t>
            </a:r>
            <a:r>
              <a:rPr lang="en-US" altLang="zh-TW" i="1" dirty="0"/>
              <a:t>k</a:t>
            </a:r>
            <a:r>
              <a:rPr lang="en-US" altLang="zh-TW" dirty="0"/>
              <a:t>] stones.</a:t>
            </a:r>
          </a:p>
          <a:p>
            <a:r>
              <a:rPr lang="en-US" altLang="zh-TW" dirty="0"/>
              <a:t>The player who picks the last stone loses the game.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46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46" y="3284984"/>
            <a:ext cx="434487" cy="4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58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865753" y="88123"/>
            <a:ext cx="7543800" cy="74445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Games that Include Chance</a:t>
            </a:r>
            <a:endParaRPr lang="zh-TW" altLang="en-US" dirty="0"/>
          </a:p>
        </p:txBody>
      </p:sp>
      <p:cxnSp>
        <p:nvCxnSpPr>
          <p:cNvPr id="22" name="AutoShape 19"/>
          <p:cNvCxnSpPr>
            <a:cxnSpLocks noChangeShapeType="1"/>
            <a:stCxn id="56" idx="3"/>
            <a:endCxn id="61" idx="0"/>
          </p:cNvCxnSpPr>
          <p:nvPr/>
        </p:nvCxnSpPr>
        <p:spPr bwMode="auto">
          <a:xfrm flipH="1">
            <a:off x="3960021" y="1134036"/>
            <a:ext cx="1889935" cy="64516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0"/>
          <p:cNvCxnSpPr>
            <a:cxnSpLocks noChangeShapeType="1"/>
            <a:stCxn id="56" idx="3"/>
            <a:endCxn id="73" idx="0"/>
          </p:cNvCxnSpPr>
          <p:nvPr/>
        </p:nvCxnSpPr>
        <p:spPr bwMode="auto">
          <a:xfrm>
            <a:off x="5849956" y="1134036"/>
            <a:ext cx="1832722" cy="6745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88" idx="0"/>
            <a:endCxn id="185" idx="0"/>
          </p:cNvCxnSpPr>
          <p:nvPr/>
        </p:nvCxnSpPr>
        <p:spPr bwMode="auto">
          <a:xfrm flipH="1">
            <a:off x="3298080" y="3061267"/>
            <a:ext cx="369469" cy="59361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61" idx="3"/>
            <a:endCxn id="75" idx="3"/>
          </p:cNvCxnSpPr>
          <p:nvPr/>
        </p:nvCxnSpPr>
        <p:spPr bwMode="auto">
          <a:xfrm flipH="1">
            <a:off x="2235236" y="2092211"/>
            <a:ext cx="1595132" cy="6088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9"/>
          <p:cNvCxnSpPr>
            <a:cxnSpLocks noChangeShapeType="1"/>
            <a:stCxn id="75" idx="0"/>
            <a:endCxn id="121" idx="0"/>
          </p:cNvCxnSpPr>
          <p:nvPr/>
        </p:nvCxnSpPr>
        <p:spPr bwMode="auto">
          <a:xfrm flipH="1">
            <a:off x="2217885" y="3053772"/>
            <a:ext cx="17351" cy="568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933436" y="764704"/>
            <a:ext cx="84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b="1" dirty="0">
                <a:solidFill>
                  <a:srgbClr val="CC0000"/>
                </a:solidFill>
              </a:rPr>
              <a:t>💎</a:t>
            </a:r>
            <a:r>
              <a:rPr lang="en-US" altLang="zh-TW" dirty="0"/>
              <a:t>,</a:t>
            </a:r>
            <a:r>
              <a:rPr lang="zh-TW" altLang="en-US" sz="2400" dirty="0"/>
              <a:t>⚁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11289" y="764704"/>
            <a:ext cx="663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/>
              <a:t>MAX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16999" y="1694896"/>
            <a:ext cx="1622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/>
              <a:t>Chance (min)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19241" y="2597481"/>
            <a:ext cx="625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/>
              <a:t>MIN</a:t>
            </a:r>
          </a:p>
        </p:txBody>
      </p:sp>
      <p:sp>
        <p:nvSpPr>
          <p:cNvPr id="56" name="等腰三角形 55"/>
          <p:cNvSpPr/>
          <p:nvPr/>
        </p:nvSpPr>
        <p:spPr>
          <a:xfrm>
            <a:off x="5659456" y="781372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776664" y="1779202"/>
            <a:ext cx="366713" cy="366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7499321" y="1808610"/>
            <a:ext cx="366713" cy="366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等腰三角形 74"/>
          <p:cNvSpPr/>
          <p:nvPr/>
        </p:nvSpPr>
        <p:spPr>
          <a:xfrm rot="10800000">
            <a:off x="2044736" y="2701108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4108450" y="1760060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84" name="Text Box 33"/>
          <p:cNvSpPr txBox="1">
            <a:spLocks noChangeArrowheads="1"/>
          </p:cNvSpPr>
          <p:nvPr/>
        </p:nvSpPr>
        <p:spPr bwMode="auto">
          <a:xfrm>
            <a:off x="7873178" y="1778237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cxnSp>
        <p:nvCxnSpPr>
          <p:cNvPr id="87" name="AutoShape 27"/>
          <p:cNvCxnSpPr>
            <a:cxnSpLocks noChangeShapeType="1"/>
            <a:stCxn id="61" idx="4"/>
            <a:endCxn id="88" idx="3"/>
          </p:cNvCxnSpPr>
          <p:nvPr/>
        </p:nvCxnSpPr>
        <p:spPr bwMode="auto">
          <a:xfrm flipH="1">
            <a:off x="3667549" y="2145915"/>
            <a:ext cx="292472" cy="562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等腰三角形 87"/>
          <p:cNvSpPr/>
          <p:nvPr/>
        </p:nvSpPr>
        <p:spPr>
          <a:xfrm rot="10800000">
            <a:off x="3477049" y="2708603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1980037" y="2349781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⚀</a:t>
            </a:r>
          </a:p>
        </p:txBody>
      </p:sp>
      <p:sp>
        <p:nvSpPr>
          <p:cNvPr id="95" name="Text Box 33"/>
          <p:cNvSpPr txBox="1">
            <a:spLocks noChangeArrowheads="1"/>
          </p:cNvSpPr>
          <p:nvPr/>
        </p:nvSpPr>
        <p:spPr bwMode="auto">
          <a:xfrm>
            <a:off x="3682210" y="1383018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cxnSp>
        <p:nvCxnSpPr>
          <p:cNvPr id="97" name="AutoShape 23"/>
          <p:cNvCxnSpPr>
            <a:cxnSpLocks noChangeShapeType="1"/>
            <a:stCxn id="88" idx="0"/>
            <a:endCxn id="190" idx="0"/>
          </p:cNvCxnSpPr>
          <p:nvPr/>
        </p:nvCxnSpPr>
        <p:spPr bwMode="auto">
          <a:xfrm>
            <a:off x="3667549" y="3061267"/>
            <a:ext cx="540667" cy="60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23"/>
          <p:cNvCxnSpPr>
            <a:cxnSpLocks noChangeShapeType="1"/>
            <a:stCxn id="108" idx="0"/>
            <a:endCxn id="194" idx="0"/>
          </p:cNvCxnSpPr>
          <p:nvPr/>
        </p:nvCxnSpPr>
        <p:spPr bwMode="auto">
          <a:xfrm flipH="1">
            <a:off x="4884932" y="3069244"/>
            <a:ext cx="438801" cy="58356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等腰三角形 107"/>
          <p:cNvSpPr/>
          <p:nvPr/>
        </p:nvSpPr>
        <p:spPr>
          <a:xfrm rot="10800000">
            <a:off x="5133233" y="2716580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AutoShape 23"/>
          <p:cNvCxnSpPr>
            <a:cxnSpLocks noChangeShapeType="1"/>
            <a:stCxn id="108" idx="0"/>
            <a:endCxn id="196" idx="0"/>
          </p:cNvCxnSpPr>
          <p:nvPr/>
        </p:nvCxnSpPr>
        <p:spPr bwMode="auto">
          <a:xfrm>
            <a:off x="5323733" y="3069244"/>
            <a:ext cx="351709" cy="59887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27"/>
          <p:cNvCxnSpPr>
            <a:cxnSpLocks noChangeShapeType="1"/>
            <a:stCxn id="61" idx="5"/>
            <a:endCxn id="108" idx="3"/>
          </p:cNvCxnSpPr>
          <p:nvPr/>
        </p:nvCxnSpPr>
        <p:spPr bwMode="auto">
          <a:xfrm>
            <a:off x="4089673" y="2092211"/>
            <a:ext cx="1234060" cy="62436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 Box 36"/>
          <p:cNvSpPr txBox="1">
            <a:spLocks noChangeArrowheads="1"/>
          </p:cNvSpPr>
          <p:nvPr/>
        </p:nvSpPr>
        <p:spPr bwMode="auto">
          <a:xfrm>
            <a:off x="2029146" y="2628804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118" name="Text Box 42"/>
          <p:cNvSpPr txBox="1">
            <a:spLocks noChangeArrowheads="1"/>
          </p:cNvSpPr>
          <p:nvPr/>
        </p:nvSpPr>
        <p:spPr bwMode="auto">
          <a:xfrm>
            <a:off x="5128777" y="2646169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-1</a:t>
            </a:r>
            <a:endParaRPr lang="zh-TW" altLang="en-US" dirty="0"/>
          </a:p>
        </p:txBody>
      </p:sp>
      <p:sp>
        <p:nvSpPr>
          <p:cNvPr id="119" name="Text Box 42"/>
          <p:cNvSpPr txBox="1">
            <a:spLocks noChangeArrowheads="1"/>
          </p:cNvSpPr>
          <p:nvPr/>
        </p:nvSpPr>
        <p:spPr bwMode="auto">
          <a:xfrm>
            <a:off x="3696794" y="1759227"/>
            <a:ext cx="5196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altLang="zh-TW" sz="20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⅓</a:t>
            </a:r>
            <a:endParaRPr lang="zh-TW" altLang="en-US" b="1" i="1" dirty="0">
              <a:latin typeface="Cambria" panose="02040503050406030204" pitchFamily="18" charset="0"/>
            </a:endParaRPr>
          </a:p>
        </p:txBody>
      </p:sp>
      <p:cxnSp>
        <p:nvCxnSpPr>
          <p:cNvPr id="46" name="AutoShape 23"/>
          <p:cNvCxnSpPr>
            <a:cxnSpLocks noChangeShapeType="1"/>
            <a:stCxn id="57" idx="0"/>
            <a:endCxn id="211" idx="0"/>
          </p:cNvCxnSpPr>
          <p:nvPr/>
        </p:nvCxnSpPr>
        <p:spPr bwMode="auto">
          <a:xfrm flipH="1">
            <a:off x="7225772" y="3058316"/>
            <a:ext cx="266405" cy="614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7"/>
          <p:cNvCxnSpPr>
            <a:cxnSpLocks noChangeShapeType="1"/>
            <a:stCxn id="73" idx="3"/>
            <a:endCxn id="52" idx="3"/>
          </p:cNvCxnSpPr>
          <p:nvPr/>
        </p:nvCxnSpPr>
        <p:spPr bwMode="auto">
          <a:xfrm flipH="1">
            <a:off x="6698174" y="2121619"/>
            <a:ext cx="854851" cy="5804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9"/>
          <p:cNvCxnSpPr>
            <a:cxnSpLocks noChangeShapeType="1"/>
            <a:stCxn id="52" idx="0"/>
            <a:endCxn id="205" idx="0"/>
          </p:cNvCxnSpPr>
          <p:nvPr/>
        </p:nvCxnSpPr>
        <p:spPr bwMode="auto">
          <a:xfrm flipH="1">
            <a:off x="6690053" y="3054776"/>
            <a:ext cx="8121" cy="62132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等腰三角形 51"/>
          <p:cNvSpPr/>
          <p:nvPr/>
        </p:nvSpPr>
        <p:spPr>
          <a:xfrm rot="10800000">
            <a:off x="6507674" y="2702112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AutoShape 27"/>
          <p:cNvCxnSpPr>
            <a:cxnSpLocks noChangeShapeType="1"/>
            <a:stCxn id="73" idx="4"/>
            <a:endCxn id="57" idx="3"/>
          </p:cNvCxnSpPr>
          <p:nvPr/>
        </p:nvCxnSpPr>
        <p:spPr bwMode="auto">
          <a:xfrm flipH="1">
            <a:off x="7492177" y="2175323"/>
            <a:ext cx="190501" cy="5303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等腰三角形 56"/>
          <p:cNvSpPr/>
          <p:nvPr/>
        </p:nvSpPr>
        <p:spPr>
          <a:xfrm rot="10800000">
            <a:off x="7301677" y="2705652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7415581" y="1434922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5844244" y="3353184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p=3</a:t>
            </a:r>
            <a:endParaRPr lang="zh-TW" altLang="en-US" dirty="0"/>
          </a:p>
        </p:txBody>
      </p:sp>
      <p:cxnSp>
        <p:nvCxnSpPr>
          <p:cNvPr id="62" name="AutoShape 23"/>
          <p:cNvCxnSpPr>
            <a:cxnSpLocks noChangeShapeType="1"/>
            <a:stCxn id="57" idx="0"/>
            <a:endCxn id="212" idx="0"/>
          </p:cNvCxnSpPr>
          <p:nvPr/>
        </p:nvCxnSpPr>
        <p:spPr bwMode="auto">
          <a:xfrm>
            <a:off x="7492177" y="3058316"/>
            <a:ext cx="264238" cy="60849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23"/>
          <p:cNvCxnSpPr>
            <a:cxnSpLocks noChangeShapeType="1"/>
            <a:stCxn id="67" idx="0"/>
            <a:endCxn id="213" idx="0"/>
          </p:cNvCxnSpPr>
          <p:nvPr/>
        </p:nvCxnSpPr>
        <p:spPr bwMode="auto">
          <a:xfrm flipH="1">
            <a:off x="8202332" y="3058316"/>
            <a:ext cx="267572" cy="61707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等腰三角形 66"/>
          <p:cNvSpPr/>
          <p:nvPr/>
        </p:nvSpPr>
        <p:spPr>
          <a:xfrm rot="10800000">
            <a:off x="8279404" y="2705652"/>
            <a:ext cx="381000" cy="3526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AutoShape 23"/>
          <p:cNvCxnSpPr>
            <a:cxnSpLocks noChangeShapeType="1"/>
            <a:stCxn id="67" idx="0"/>
            <a:endCxn id="214" idx="0"/>
          </p:cNvCxnSpPr>
          <p:nvPr/>
        </p:nvCxnSpPr>
        <p:spPr bwMode="auto">
          <a:xfrm>
            <a:off x="8469904" y="3058316"/>
            <a:ext cx="263071" cy="6113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7"/>
          <p:cNvCxnSpPr>
            <a:cxnSpLocks noChangeShapeType="1"/>
            <a:stCxn id="73" idx="5"/>
            <a:endCxn id="67" idx="3"/>
          </p:cNvCxnSpPr>
          <p:nvPr/>
        </p:nvCxnSpPr>
        <p:spPr bwMode="auto">
          <a:xfrm>
            <a:off x="7812330" y="2121619"/>
            <a:ext cx="657574" cy="584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6498871" y="2624244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-1</a:t>
            </a:r>
            <a:endParaRPr lang="zh-TW" altLang="en-US" dirty="0"/>
          </a:p>
        </p:txBody>
      </p: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7303986" y="2627942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-1</a:t>
            </a:r>
            <a:endParaRPr lang="zh-TW" altLang="en-US" dirty="0"/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8285656" y="2630289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-1</a:t>
            </a:r>
            <a:endParaRPr lang="zh-TW" altLang="en-US" dirty="0"/>
          </a:p>
        </p:txBody>
      </p:sp>
      <p:sp>
        <p:nvSpPr>
          <p:cNvPr id="121" name="橢圓 120"/>
          <p:cNvSpPr/>
          <p:nvPr/>
        </p:nvSpPr>
        <p:spPr>
          <a:xfrm>
            <a:off x="2034528" y="3622650"/>
            <a:ext cx="366713" cy="366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1238975" y="5601010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cxnSp>
        <p:nvCxnSpPr>
          <p:cNvPr id="126" name="AutoShape 23"/>
          <p:cNvCxnSpPr>
            <a:cxnSpLocks noChangeShapeType="1"/>
            <a:stCxn id="133" idx="3"/>
            <a:endCxn id="151" idx="0"/>
          </p:cNvCxnSpPr>
          <p:nvPr/>
        </p:nvCxnSpPr>
        <p:spPr bwMode="auto">
          <a:xfrm flipH="1">
            <a:off x="1927094" y="5088922"/>
            <a:ext cx="288894" cy="50849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27"/>
          <p:cNvCxnSpPr>
            <a:cxnSpLocks noChangeShapeType="1"/>
            <a:stCxn id="121" idx="3"/>
            <a:endCxn id="131" idx="0"/>
          </p:cNvCxnSpPr>
          <p:nvPr/>
        </p:nvCxnSpPr>
        <p:spPr bwMode="auto">
          <a:xfrm flipH="1">
            <a:off x="1396604" y="3935659"/>
            <a:ext cx="691628" cy="80346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29"/>
          <p:cNvCxnSpPr>
            <a:cxnSpLocks noChangeShapeType="1"/>
            <a:stCxn id="131" idx="3"/>
            <a:endCxn id="124" idx="0"/>
          </p:cNvCxnSpPr>
          <p:nvPr/>
        </p:nvCxnSpPr>
        <p:spPr bwMode="auto">
          <a:xfrm flipH="1">
            <a:off x="1391375" y="5088921"/>
            <a:ext cx="5229" cy="5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1172932" y="5893074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+1</a:t>
            </a:r>
          </a:p>
        </p:txBody>
      </p:sp>
      <p:sp>
        <p:nvSpPr>
          <p:cNvPr id="130" name="Text Box 42"/>
          <p:cNvSpPr txBox="1">
            <a:spLocks noChangeArrowheads="1"/>
          </p:cNvSpPr>
          <p:nvPr/>
        </p:nvSpPr>
        <p:spPr bwMode="auto">
          <a:xfrm>
            <a:off x="1709221" y="5887197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+1</a:t>
            </a:r>
          </a:p>
        </p:txBody>
      </p:sp>
      <p:sp>
        <p:nvSpPr>
          <p:cNvPr id="131" name="等腰三角形 130"/>
          <p:cNvSpPr/>
          <p:nvPr/>
        </p:nvSpPr>
        <p:spPr>
          <a:xfrm>
            <a:off x="1206104" y="4739120"/>
            <a:ext cx="381000" cy="34980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2" name="AutoShape 27"/>
          <p:cNvCxnSpPr>
            <a:cxnSpLocks noChangeShapeType="1"/>
            <a:stCxn id="121" idx="4"/>
            <a:endCxn id="133" idx="0"/>
          </p:cNvCxnSpPr>
          <p:nvPr/>
        </p:nvCxnSpPr>
        <p:spPr bwMode="auto">
          <a:xfrm flipH="1">
            <a:off x="2215988" y="3989363"/>
            <a:ext cx="1897" cy="74975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等腰三角形 132"/>
          <p:cNvSpPr/>
          <p:nvPr/>
        </p:nvSpPr>
        <p:spPr>
          <a:xfrm>
            <a:off x="2025488" y="4739121"/>
            <a:ext cx="381000" cy="34980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AutoShape 23"/>
          <p:cNvCxnSpPr>
            <a:cxnSpLocks noChangeShapeType="1"/>
            <a:stCxn id="133" idx="3"/>
            <a:endCxn id="152" idx="0"/>
          </p:cNvCxnSpPr>
          <p:nvPr/>
        </p:nvCxnSpPr>
        <p:spPr bwMode="auto">
          <a:xfrm>
            <a:off x="2215988" y="5088922"/>
            <a:ext cx="241749" cy="50279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Text Box 42"/>
          <p:cNvSpPr txBox="1">
            <a:spLocks noChangeArrowheads="1"/>
          </p:cNvSpPr>
          <p:nvPr/>
        </p:nvSpPr>
        <p:spPr bwMode="auto">
          <a:xfrm>
            <a:off x="2250284" y="5896516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cxnSp>
        <p:nvCxnSpPr>
          <p:cNvPr id="139" name="AutoShape 23"/>
          <p:cNvCxnSpPr>
            <a:cxnSpLocks noChangeShapeType="1"/>
            <a:stCxn id="141" idx="3"/>
            <a:endCxn id="153" idx="0"/>
          </p:cNvCxnSpPr>
          <p:nvPr/>
        </p:nvCxnSpPr>
        <p:spPr bwMode="auto">
          <a:xfrm flipH="1">
            <a:off x="2903654" y="5088921"/>
            <a:ext cx="265333" cy="51137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Text Box 42"/>
          <p:cNvSpPr txBox="1">
            <a:spLocks noChangeArrowheads="1"/>
          </p:cNvSpPr>
          <p:nvPr/>
        </p:nvSpPr>
        <p:spPr bwMode="auto">
          <a:xfrm>
            <a:off x="2647172" y="5883648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+1</a:t>
            </a:r>
          </a:p>
        </p:txBody>
      </p:sp>
      <p:sp>
        <p:nvSpPr>
          <p:cNvPr id="141" name="等腰三角形 140"/>
          <p:cNvSpPr/>
          <p:nvPr/>
        </p:nvSpPr>
        <p:spPr>
          <a:xfrm>
            <a:off x="2978487" y="4739120"/>
            <a:ext cx="381000" cy="34980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4" name="AutoShape 23"/>
          <p:cNvCxnSpPr>
            <a:cxnSpLocks noChangeShapeType="1"/>
            <a:stCxn id="141" idx="3"/>
            <a:endCxn id="154" idx="0"/>
          </p:cNvCxnSpPr>
          <p:nvPr/>
        </p:nvCxnSpPr>
        <p:spPr bwMode="auto">
          <a:xfrm>
            <a:off x="3168987" y="5088921"/>
            <a:ext cx="265310" cy="5056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 Box 42"/>
          <p:cNvSpPr txBox="1">
            <a:spLocks noChangeArrowheads="1"/>
          </p:cNvSpPr>
          <p:nvPr/>
        </p:nvSpPr>
        <p:spPr bwMode="auto">
          <a:xfrm>
            <a:off x="3177611" y="5892967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cxnSp>
        <p:nvCxnSpPr>
          <p:cNvPr id="146" name="AutoShape 27"/>
          <p:cNvCxnSpPr>
            <a:cxnSpLocks noChangeShapeType="1"/>
            <a:stCxn id="121" idx="5"/>
            <a:endCxn id="141" idx="0"/>
          </p:cNvCxnSpPr>
          <p:nvPr/>
        </p:nvCxnSpPr>
        <p:spPr bwMode="auto">
          <a:xfrm>
            <a:off x="2347537" y="3935659"/>
            <a:ext cx="821450" cy="80346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Text Box 36"/>
          <p:cNvSpPr txBox="1">
            <a:spLocks noChangeArrowheads="1"/>
          </p:cNvSpPr>
          <p:nvPr/>
        </p:nvSpPr>
        <p:spPr bwMode="auto">
          <a:xfrm>
            <a:off x="1176334" y="4804736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148" name="Text Box 42"/>
          <p:cNvSpPr txBox="1">
            <a:spLocks noChangeArrowheads="1"/>
          </p:cNvSpPr>
          <p:nvPr/>
        </p:nvSpPr>
        <p:spPr bwMode="auto">
          <a:xfrm>
            <a:off x="1997229" y="4809290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149" name="Text Box 42"/>
          <p:cNvSpPr txBox="1">
            <a:spLocks noChangeArrowheads="1"/>
          </p:cNvSpPr>
          <p:nvPr/>
        </p:nvSpPr>
        <p:spPr bwMode="auto">
          <a:xfrm>
            <a:off x="2936060" y="4804736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3382510" y="2345538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⚁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5205683" y="2360464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⚂</a:t>
            </a: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>
            <a:off x="6374349" y="2340270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⚀</a:t>
            </a:r>
          </a:p>
        </p:txBody>
      </p:sp>
      <p:sp>
        <p:nvSpPr>
          <p:cNvPr id="102" name="Text Box 33"/>
          <p:cNvSpPr txBox="1">
            <a:spLocks noChangeArrowheads="1"/>
          </p:cNvSpPr>
          <p:nvPr/>
        </p:nvSpPr>
        <p:spPr bwMode="auto">
          <a:xfrm>
            <a:off x="7124218" y="2352814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⚁</a:t>
            </a: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>
            <a:off x="8361877" y="2361374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⚂</a:t>
            </a:r>
          </a:p>
        </p:txBody>
      </p:sp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1122085" y="4374624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⚀</a:t>
            </a:r>
          </a:p>
        </p:txBody>
      </p:sp>
      <p:sp>
        <p:nvSpPr>
          <p:cNvPr id="114" name="Text Box 33"/>
          <p:cNvSpPr txBox="1">
            <a:spLocks noChangeArrowheads="1"/>
          </p:cNvSpPr>
          <p:nvPr/>
        </p:nvSpPr>
        <p:spPr bwMode="auto">
          <a:xfrm>
            <a:off x="1875983" y="4398180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⚁</a:t>
            </a:r>
          </a:p>
        </p:txBody>
      </p:sp>
      <p:sp>
        <p:nvSpPr>
          <p:cNvPr id="115" name="Text Box 33"/>
          <p:cNvSpPr txBox="1">
            <a:spLocks noChangeArrowheads="1"/>
          </p:cNvSpPr>
          <p:nvPr/>
        </p:nvSpPr>
        <p:spPr bwMode="auto">
          <a:xfrm>
            <a:off x="3064272" y="4365104"/>
            <a:ext cx="417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/>
              <a:t>⚂</a:t>
            </a:r>
          </a:p>
        </p:txBody>
      </p:sp>
      <p:sp>
        <p:nvSpPr>
          <p:cNvPr id="151" name="Rectangle 11"/>
          <p:cNvSpPr>
            <a:spLocks noChangeArrowheads="1"/>
          </p:cNvSpPr>
          <p:nvPr/>
        </p:nvSpPr>
        <p:spPr bwMode="auto">
          <a:xfrm>
            <a:off x="1774694" y="5597412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52" name="Rectangle 11"/>
          <p:cNvSpPr>
            <a:spLocks noChangeArrowheads="1"/>
          </p:cNvSpPr>
          <p:nvPr/>
        </p:nvSpPr>
        <p:spPr bwMode="auto">
          <a:xfrm>
            <a:off x="2305337" y="5591716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TW" b="1" dirty="0">
                <a:solidFill>
                  <a:srgbClr val="CC0000"/>
                </a:solidFill>
                <a:latin typeface="Book Antiqua" panose="02040602050305030304" pitchFamily="18" charset="0"/>
              </a:rPr>
              <a:t>Ø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  <p:sp>
        <p:nvSpPr>
          <p:cNvPr id="153" name="Rectangle 11"/>
          <p:cNvSpPr>
            <a:spLocks noChangeArrowheads="1"/>
          </p:cNvSpPr>
          <p:nvPr/>
        </p:nvSpPr>
        <p:spPr bwMode="auto">
          <a:xfrm>
            <a:off x="2751254" y="5600297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54" name="Rectangle 11"/>
          <p:cNvSpPr>
            <a:spLocks noChangeArrowheads="1"/>
          </p:cNvSpPr>
          <p:nvPr/>
        </p:nvSpPr>
        <p:spPr bwMode="auto">
          <a:xfrm>
            <a:off x="3281897" y="5594601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TW" b="1" dirty="0">
                <a:solidFill>
                  <a:srgbClr val="CC0000"/>
                </a:solidFill>
                <a:latin typeface="Book Antiqua" panose="02040602050305030304" pitchFamily="18" charset="0"/>
              </a:rPr>
              <a:t>Ø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  <p:sp>
        <p:nvSpPr>
          <p:cNvPr id="166" name="Text Box 48"/>
          <p:cNvSpPr txBox="1">
            <a:spLocks noChangeArrowheads="1"/>
          </p:cNvSpPr>
          <p:nvPr/>
        </p:nvSpPr>
        <p:spPr bwMode="auto">
          <a:xfrm>
            <a:off x="-2910" y="4737116"/>
            <a:ext cx="663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/>
              <a:t>MAX</a:t>
            </a:r>
          </a:p>
        </p:txBody>
      </p:sp>
      <p:sp>
        <p:nvSpPr>
          <p:cNvPr id="167" name="Text Box 50"/>
          <p:cNvSpPr txBox="1">
            <a:spLocks noChangeArrowheads="1"/>
          </p:cNvSpPr>
          <p:nvPr/>
        </p:nvSpPr>
        <p:spPr bwMode="auto">
          <a:xfrm>
            <a:off x="10569" y="3580792"/>
            <a:ext cx="16690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/>
              <a:t>Chance (max)</a:t>
            </a:r>
          </a:p>
        </p:txBody>
      </p:sp>
      <p:sp>
        <p:nvSpPr>
          <p:cNvPr id="170" name="Text Box 33"/>
          <p:cNvSpPr txBox="1">
            <a:spLocks noChangeArrowheads="1"/>
          </p:cNvSpPr>
          <p:nvPr/>
        </p:nvSpPr>
        <p:spPr bwMode="auto">
          <a:xfrm>
            <a:off x="2181719" y="3309084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171" name="Text Box 33"/>
          <p:cNvSpPr txBox="1">
            <a:spLocks noChangeArrowheads="1"/>
          </p:cNvSpPr>
          <p:nvPr/>
        </p:nvSpPr>
        <p:spPr bwMode="auto">
          <a:xfrm>
            <a:off x="3001842" y="3344770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172" name="Text Box 33"/>
          <p:cNvSpPr txBox="1">
            <a:spLocks noChangeArrowheads="1"/>
          </p:cNvSpPr>
          <p:nvPr/>
        </p:nvSpPr>
        <p:spPr bwMode="auto">
          <a:xfrm>
            <a:off x="4621861" y="3326603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175" name="Text Box 33"/>
          <p:cNvSpPr txBox="1">
            <a:spLocks noChangeArrowheads="1"/>
          </p:cNvSpPr>
          <p:nvPr/>
        </p:nvSpPr>
        <p:spPr bwMode="auto">
          <a:xfrm>
            <a:off x="2344506" y="3630040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76" name="Text Box 33"/>
          <p:cNvSpPr txBox="1">
            <a:spLocks noChangeArrowheads="1"/>
          </p:cNvSpPr>
          <p:nvPr/>
        </p:nvSpPr>
        <p:spPr bwMode="auto">
          <a:xfrm>
            <a:off x="1057687" y="5283552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177" name="Text Box 33"/>
          <p:cNvSpPr txBox="1">
            <a:spLocks noChangeArrowheads="1"/>
          </p:cNvSpPr>
          <p:nvPr/>
        </p:nvSpPr>
        <p:spPr bwMode="auto">
          <a:xfrm>
            <a:off x="1657833" y="5261530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178" name="Text Box 33"/>
          <p:cNvSpPr txBox="1">
            <a:spLocks noChangeArrowheads="1"/>
          </p:cNvSpPr>
          <p:nvPr/>
        </p:nvSpPr>
        <p:spPr bwMode="auto">
          <a:xfrm>
            <a:off x="2636664" y="5268394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179" name="Text Box 33"/>
          <p:cNvSpPr txBox="1">
            <a:spLocks noChangeArrowheads="1"/>
          </p:cNvSpPr>
          <p:nvPr/>
        </p:nvSpPr>
        <p:spPr bwMode="auto">
          <a:xfrm>
            <a:off x="2162039" y="5274828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180" name="Text Box 33"/>
          <p:cNvSpPr txBox="1">
            <a:spLocks noChangeArrowheads="1"/>
          </p:cNvSpPr>
          <p:nvPr/>
        </p:nvSpPr>
        <p:spPr bwMode="auto">
          <a:xfrm>
            <a:off x="3147938" y="5268394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182" name="Text Box 36"/>
          <p:cNvSpPr txBox="1">
            <a:spLocks noChangeArrowheads="1"/>
          </p:cNvSpPr>
          <p:nvPr/>
        </p:nvSpPr>
        <p:spPr bwMode="auto">
          <a:xfrm>
            <a:off x="2016826" y="3630720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183" name="橢圓 182"/>
          <p:cNvSpPr/>
          <p:nvPr/>
        </p:nvSpPr>
        <p:spPr>
          <a:xfrm>
            <a:off x="3100819" y="3646814"/>
            <a:ext cx="366713" cy="366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4" name="Text Box 33"/>
          <p:cNvSpPr txBox="1">
            <a:spLocks noChangeArrowheads="1"/>
          </p:cNvSpPr>
          <p:nvPr/>
        </p:nvSpPr>
        <p:spPr bwMode="auto">
          <a:xfrm>
            <a:off x="3410797" y="3654204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85" name="Text Box 36"/>
          <p:cNvSpPr txBox="1">
            <a:spLocks noChangeArrowheads="1"/>
          </p:cNvSpPr>
          <p:nvPr/>
        </p:nvSpPr>
        <p:spPr bwMode="auto">
          <a:xfrm>
            <a:off x="3083117" y="3654884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187" name="Text Box 33"/>
          <p:cNvSpPr txBox="1">
            <a:spLocks noChangeArrowheads="1"/>
          </p:cNvSpPr>
          <p:nvPr/>
        </p:nvSpPr>
        <p:spPr bwMode="auto">
          <a:xfrm>
            <a:off x="3924519" y="3344770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188" name="Text Box 36"/>
          <p:cNvSpPr txBox="1">
            <a:spLocks noChangeArrowheads="1"/>
          </p:cNvSpPr>
          <p:nvPr/>
        </p:nvSpPr>
        <p:spPr bwMode="auto">
          <a:xfrm>
            <a:off x="3461459" y="2625852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-1</a:t>
            </a:r>
            <a:endParaRPr lang="zh-TW" altLang="en-US" dirty="0"/>
          </a:p>
        </p:txBody>
      </p:sp>
      <p:sp>
        <p:nvSpPr>
          <p:cNvPr id="189" name="Text Box 42"/>
          <p:cNvSpPr txBox="1">
            <a:spLocks noChangeArrowheads="1"/>
          </p:cNvSpPr>
          <p:nvPr/>
        </p:nvSpPr>
        <p:spPr bwMode="auto">
          <a:xfrm>
            <a:off x="3962154" y="3953543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sp>
        <p:nvSpPr>
          <p:cNvPr id="190" name="Rectangle 11"/>
          <p:cNvSpPr>
            <a:spLocks noChangeArrowheads="1"/>
          </p:cNvSpPr>
          <p:nvPr/>
        </p:nvSpPr>
        <p:spPr bwMode="auto">
          <a:xfrm>
            <a:off x="4055816" y="3670192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92" name="橢圓 191"/>
          <p:cNvSpPr/>
          <p:nvPr/>
        </p:nvSpPr>
        <p:spPr>
          <a:xfrm>
            <a:off x="4687671" y="3644739"/>
            <a:ext cx="366713" cy="366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4992297" y="3651939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94" name="Text Box 36"/>
          <p:cNvSpPr txBox="1">
            <a:spLocks noChangeArrowheads="1"/>
          </p:cNvSpPr>
          <p:nvPr/>
        </p:nvSpPr>
        <p:spPr bwMode="auto">
          <a:xfrm>
            <a:off x="4669969" y="3652809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+1</a:t>
            </a:r>
            <a:endParaRPr lang="zh-TW" altLang="en-US" dirty="0"/>
          </a:p>
        </p:txBody>
      </p:sp>
      <p:sp>
        <p:nvSpPr>
          <p:cNvPr id="195" name="Text Box 42"/>
          <p:cNvSpPr txBox="1">
            <a:spLocks noChangeArrowheads="1"/>
          </p:cNvSpPr>
          <p:nvPr/>
        </p:nvSpPr>
        <p:spPr bwMode="auto">
          <a:xfrm>
            <a:off x="5429380" y="3951468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sp>
        <p:nvSpPr>
          <p:cNvPr id="196" name="Rectangle 11"/>
          <p:cNvSpPr>
            <a:spLocks noChangeArrowheads="1"/>
          </p:cNvSpPr>
          <p:nvPr/>
        </p:nvSpPr>
        <p:spPr bwMode="auto">
          <a:xfrm>
            <a:off x="5523042" y="3668117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199" name="Text Box 42"/>
          <p:cNvSpPr txBox="1">
            <a:spLocks noChangeArrowheads="1"/>
          </p:cNvSpPr>
          <p:nvPr/>
        </p:nvSpPr>
        <p:spPr bwMode="auto">
          <a:xfrm>
            <a:off x="5933436" y="3961374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+1</a:t>
            </a:r>
          </a:p>
        </p:txBody>
      </p:sp>
      <p:sp>
        <p:nvSpPr>
          <p:cNvPr id="200" name="Rectangle 11"/>
          <p:cNvSpPr>
            <a:spLocks noChangeArrowheads="1"/>
          </p:cNvSpPr>
          <p:nvPr/>
        </p:nvSpPr>
        <p:spPr bwMode="auto">
          <a:xfrm>
            <a:off x="5968082" y="3663008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TW" b="1" dirty="0">
                <a:solidFill>
                  <a:srgbClr val="CC0000"/>
                </a:solidFill>
                <a:latin typeface="Book Antiqua" panose="02040602050305030304" pitchFamily="18" charset="0"/>
              </a:rPr>
              <a:t>Ø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  <p:cxnSp>
        <p:nvCxnSpPr>
          <p:cNvPr id="201" name="AutoShape 23"/>
          <p:cNvCxnSpPr>
            <a:cxnSpLocks noChangeShapeType="1"/>
            <a:stCxn id="108" idx="0"/>
            <a:endCxn id="200" idx="0"/>
          </p:cNvCxnSpPr>
          <p:nvPr/>
        </p:nvCxnSpPr>
        <p:spPr bwMode="auto">
          <a:xfrm>
            <a:off x="5323733" y="3069244"/>
            <a:ext cx="796749" cy="59376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Text Box 33"/>
          <p:cNvSpPr txBox="1">
            <a:spLocks noChangeArrowheads="1"/>
          </p:cNvSpPr>
          <p:nvPr/>
        </p:nvSpPr>
        <p:spPr bwMode="auto">
          <a:xfrm>
            <a:off x="5371230" y="3349342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205" name="Rectangle 11"/>
          <p:cNvSpPr>
            <a:spLocks noChangeArrowheads="1"/>
          </p:cNvSpPr>
          <p:nvPr/>
        </p:nvSpPr>
        <p:spPr bwMode="auto">
          <a:xfrm>
            <a:off x="6537653" y="3676102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206" name="Text Box 36"/>
          <p:cNvSpPr txBox="1">
            <a:spLocks noChangeArrowheads="1"/>
          </p:cNvSpPr>
          <p:nvPr/>
        </p:nvSpPr>
        <p:spPr bwMode="auto">
          <a:xfrm>
            <a:off x="6482030" y="3968166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sp>
        <p:nvSpPr>
          <p:cNvPr id="207" name="Text Box 42"/>
          <p:cNvSpPr txBox="1">
            <a:spLocks noChangeArrowheads="1"/>
          </p:cNvSpPr>
          <p:nvPr/>
        </p:nvSpPr>
        <p:spPr bwMode="auto">
          <a:xfrm>
            <a:off x="7018319" y="3962289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sp>
        <p:nvSpPr>
          <p:cNvPr id="208" name="Text Box 42"/>
          <p:cNvSpPr txBox="1">
            <a:spLocks noChangeArrowheads="1"/>
          </p:cNvSpPr>
          <p:nvPr/>
        </p:nvSpPr>
        <p:spPr bwMode="auto">
          <a:xfrm>
            <a:off x="7538542" y="3971608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+1</a:t>
            </a:r>
          </a:p>
        </p:txBody>
      </p:sp>
      <p:sp>
        <p:nvSpPr>
          <p:cNvPr id="209" name="Text Box 42"/>
          <p:cNvSpPr txBox="1">
            <a:spLocks noChangeArrowheads="1"/>
          </p:cNvSpPr>
          <p:nvPr/>
        </p:nvSpPr>
        <p:spPr bwMode="auto">
          <a:xfrm>
            <a:off x="7956270" y="395874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-1</a:t>
            </a:r>
          </a:p>
        </p:txBody>
      </p:sp>
      <p:sp>
        <p:nvSpPr>
          <p:cNvPr id="210" name="Text Box 42"/>
          <p:cNvSpPr txBox="1">
            <a:spLocks noChangeArrowheads="1"/>
          </p:cNvSpPr>
          <p:nvPr/>
        </p:nvSpPr>
        <p:spPr bwMode="auto">
          <a:xfrm>
            <a:off x="8532832" y="3968166"/>
            <a:ext cx="4299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Magneto" panose="04030805050802020D02" pitchFamily="82" charset="0"/>
              </a:rPr>
              <a:t>+1</a:t>
            </a:r>
          </a:p>
        </p:txBody>
      </p:sp>
      <p:sp>
        <p:nvSpPr>
          <p:cNvPr id="211" name="Rectangle 11"/>
          <p:cNvSpPr>
            <a:spLocks noChangeArrowheads="1"/>
          </p:cNvSpPr>
          <p:nvPr/>
        </p:nvSpPr>
        <p:spPr bwMode="auto">
          <a:xfrm>
            <a:off x="7073372" y="3672504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212" name="Rectangle 11"/>
          <p:cNvSpPr>
            <a:spLocks noChangeArrowheads="1"/>
          </p:cNvSpPr>
          <p:nvPr/>
        </p:nvSpPr>
        <p:spPr bwMode="auto">
          <a:xfrm>
            <a:off x="7604015" y="3666808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TW" b="1" dirty="0">
                <a:solidFill>
                  <a:srgbClr val="CC0000"/>
                </a:solidFill>
                <a:latin typeface="Book Antiqua" panose="02040602050305030304" pitchFamily="18" charset="0"/>
              </a:rPr>
              <a:t>Ø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  <p:sp>
        <p:nvSpPr>
          <p:cNvPr id="213" name="Rectangle 11"/>
          <p:cNvSpPr>
            <a:spLocks noChangeArrowheads="1"/>
          </p:cNvSpPr>
          <p:nvPr/>
        </p:nvSpPr>
        <p:spPr bwMode="auto">
          <a:xfrm>
            <a:off x="8049932" y="3675389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zh-TW" altLang="en-US" b="1" dirty="0">
                <a:solidFill>
                  <a:srgbClr val="CC0000"/>
                </a:solidFill>
              </a:rPr>
              <a:t>💎</a:t>
            </a:r>
            <a:endParaRPr lang="zh-TW" altLang="en-US" dirty="0"/>
          </a:p>
        </p:txBody>
      </p:sp>
      <p:sp>
        <p:nvSpPr>
          <p:cNvPr id="214" name="Rectangle 11"/>
          <p:cNvSpPr>
            <a:spLocks noChangeArrowheads="1"/>
          </p:cNvSpPr>
          <p:nvPr/>
        </p:nvSpPr>
        <p:spPr bwMode="auto">
          <a:xfrm>
            <a:off x="8580575" y="3669693"/>
            <a:ext cx="3048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TW" b="1" dirty="0">
                <a:solidFill>
                  <a:srgbClr val="CC0000"/>
                </a:solidFill>
                <a:latin typeface="Book Antiqua" panose="02040602050305030304" pitchFamily="18" charset="0"/>
              </a:rPr>
              <a:t>Ø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  <p:sp>
        <p:nvSpPr>
          <p:cNvPr id="215" name="Text Box 33"/>
          <p:cNvSpPr txBox="1">
            <a:spLocks noChangeArrowheads="1"/>
          </p:cNvSpPr>
          <p:nvPr/>
        </p:nvSpPr>
        <p:spPr bwMode="auto">
          <a:xfrm>
            <a:off x="6356365" y="3358644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216" name="Text Box 33"/>
          <p:cNvSpPr txBox="1">
            <a:spLocks noChangeArrowheads="1"/>
          </p:cNvSpPr>
          <p:nvPr/>
        </p:nvSpPr>
        <p:spPr bwMode="auto">
          <a:xfrm>
            <a:off x="7460717" y="3349920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245" name="Text Box 33"/>
          <p:cNvSpPr txBox="1">
            <a:spLocks noChangeArrowheads="1"/>
          </p:cNvSpPr>
          <p:nvPr/>
        </p:nvSpPr>
        <p:spPr bwMode="auto">
          <a:xfrm>
            <a:off x="6948248" y="3359593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246" name="Text Box 33"/>
          <p:cNvSpPr txBox="1">
            <a:spLocks noChangeArrowheads="1"/>
          </p:cNvSpPr>
          <p:nvPr/>
        </p:nvSpPr>
        <p:spPr bwMode="auto">
          <a:xfrm>
            <a:off x="8459094" y="3349342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p=2</a:t>
            </a:r>
            <a:endParaRPr lang="zh-TW" altLang="en-US" dirty="0"/>
          </a:p>
        </p:txBody>
      </p:sp>
      <p:sp>
        <p:nvSpPr>
          <p:cNvPr id="247" name="Text Box 33"/>
          <p:cNvSpPr txBox="1">
            <a:spLocks noChangeArrowheads="1"/>
          </p:cNvSpPr>
          <p:nvPr/>
        </p:nvSpPr>
        <p:spPr bwMode="auto">
          <a:xfrm>
            <a:off x="7925790" y="3349342"/>
            <a:ext cx="577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p=1</a:t>
            </a:r>
            <a:endParaRPr lang="zh-TW" altLang="en-US" dirty="0"/>
          </a:p>
        </p:txBody>
      </p:sp>
      <p:sp>
        <p:nvSpPr>
          <p:cNvPr id="252" name="Text Box 36"/>
          <p:cNvSpPr txBox="1">
            <a:spLocks noChangeArrowheads="1"/>
          </p:cNvSpPr>
          <p:nvPr/>
        </p:nvSpPr>
        <p:spPr bwMode="auto">
          <a:xfrm>
            <a:off x="7470040" y="1805952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Magneto" panose="04030805050802020D02" pitchFamily="82" charset="0"/>
              </a:rPr>
              <a:t>-1</a:t>
            </a:r>
            <a:endParaRPr lang="zh-TW" altLang="en-US" dirty="0"/>
          </a:p>
        </p:txBody>
      </p:sp>
      <p:sp>
        <p:nvSpPr>
          <p:cNvPr id="254" name="Text Box 42"/>
          <p:cNvSpPr txBox="1">
            <a:spLocks noChangeArrowheads="1"/>
          </p:cNvSpPr>
          <p:nvPr/>
        </p:nvSpPr>
        <p:spPr bwMode="auto">
          <a:xfrm>
            <a:off x="5304359" y="737482"/>
            <a:ext cx="5196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altLang="zh-TW" sz="20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⅓</a:t>
            </a:r>
            <a:endParaRPr lang="zh-TW" alt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1" grpId="0" animBg="1"/>
      <p:bldP spid="73" grpId="0" animBg="1"/>
      <p:bldP spid="75" grpId="0" animBg="1"/>
      <p:bldP spid="83" grpId="0"/>
      <p:bldP spid="84" grpId="0"/>
      <p:bldP spid="88" grpId="0" animBg="1"/>
      <p:bldP spid="94" grpId="0"/>
      <p:bldP spid="95" grpId="0"/>
      <p:bldP spid="108" grpId="0" animBg="1"/>
      <p:bldP spid="116" grpId="0"/>
      <p:bldP spid="118" grpId="0"/>
      <p:bldP spid="119" grpId="0"/>
      <p:bldP spid="52" grpId="0" animBg="1"/>
      <p:bldP spid="57" grpId="0" animBg="1"/>
      <p:bldP spid="58" grpId="0"/>
      <p:bldP spid="59" grpId="0"/>
      <p:bldP spid="67" grpId="0" animBg="1"/>
      <p:bldP spid="74" grpId="0"/>
      <p:bldP spid="76" grpId="0"/>
      <p:bldP spid="77" grpId="0"/>
      <p:bldP spid="121" grpId="0" animBg="1"/>
      <p:bldP spid="124" grpId="0" animBg="1"/>
      <p:bldP spid="129" grpId="0"/>
      <p:bldP spid="130" grpId="0"/>
      <p:bldP spid="131" grpId="0" animBg="1"/>
      <p:bldP spid="133" grpId="0" animBg="1"/>
      <p:bldP spid="137" grpId="0"/>
      <p:bldP spid="140" grpId="0"/>
      <p:bldP spid="141" grpId="0" animBg="1"/>
      <p:bldP spid="145" grpId="0"/>
      <p:bldP spid="147" grpId="0"/>
      <p:bldP spid="148" grpId="0"/>
      <p:bldP spid="149" grpId="0"/>
      <p:bldP spid="99" grpId="0"/>
      <p:bldP spid="100" grpId="0"/>
      <p:bldP spid="101" grpId="0"/>
      <p:bldP spid="102" grpId="0"/>
      <p:bldP spid="103" grpId="0"/>
      <p:bldP spid="104" grpId="0"/>
      <p:bldP spid="114" grpId="0"/>
      <p:bldP spid="115" grpId="0"/>
      <p:bldP spid="151" grpId="0" animBg="1"/>
      <p:bldP spid="152" grpId="0" animBg="1"/>
      <p:bldP spid="153" grpId="0" animBg="1"/>
      <p:bldP spid="154" grpId="0" animBg="1"/>
      <p:bldP spid="166" grpId="0"/>
      <p:bldP spid="167" grpId="0"/>
      <p:bldP spid="170" grpId="0"/>
      <p:bldP spid="171" grpId="0"/>
      <p:bldP spid="172" grpId="0"/>
      <p:bldP spid="175" grpId="0"/>
      <p:bldP spid="176" grpId="0"/>
      <p:bldP spid="177" grpId="0"/>
      <p:bldP spid="178" grpId="0"/>
      <p:bldP spid="179" grpId="0"/>
      <p:bldP spid="180" grpId="0"/>
      <p:bldP spid="182" grpId="0"/>
      <p:bldP spid="183" grpId="0" animBg="1"/>
      <p:bldP spid="184" grpId="0"/>
      <p:bldP spid="185" grpId="0"/>
      <p:bldP spid="187" grpId="0"/>
      <p:bldP spid="188" grpId="0"/>
      <p:bldP spid="189" grpId="0"/>
      <p:bldP spid="190" grpId="0" animBg="1"/>
      <p:bldP spid="192" grpId="0" animBg="1"/>
      <p:bldP spid="193" grpId="0"/>
      <p:bldP spid="194" grpId="0"/>
      <p:bldP spid="195" grpId="0"/>
      <p:bldP spid="196" grpId="0" animBg="1"/>
      <p:bldP spid="199" grpId="0"/>
      <p:bldP spid="200" grpId="0" animBg="1"/>
      <p:bldP spid="204" grpId="0"/>
      <p:bldP spid="205" grpId="0" animBg="1"/>
      <p:bldP spid="206" grpId="0"/>
      <p:bldP spid="207" grpId="0"/>
      <p:bldP spid="208" grpId="0"/>
      <p:bldP spid="209" grpId="0"/>
      <p:bldP spid="210" grpId="0"/>
      <p:bldP spid="211" grpId="0" animBg="1"/>
      <p:bldP spid="212" grpId="0" animBg="1"/>
      <p:bldP spid="213" grpId="0" animBg="1"/>
      <p:bldP spid="214" grpId="0" animBg="1"/>
      <p:bldP spid="215" grpId="0"/>
      <p:bldP spid="216" grpId="0"/>
      <p:bldP spid="245" grpId="0"/>
      <p:bldP spid="246" grpId="0"/>
      <p:bldP spid="247" grpId="0"/>
      <p:bldP spid="252" grpId="0"/>
      <p:bldP spid="2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AC6136-9236-BE6C-C696-1280068B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F41-F984-443E-BD7C-FCF32BBF2BE4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349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740352" y="4581128"/>
            <a:ext cx="504782" cy="40115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 Evaluation with Chance Nodes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4941168"/>
            <a:ext cx="8229600" cy="118499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476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200" dirty="0"/>
              <a:t>Outcome of evaluation function may not change</a:t>
            </a:r>
            <a:br>
              <a:rPr lang="en-US" altLang="zh-TW" sz="2200" dirty="0"/>
            </a:br>
            <a:r>
              <a:rPr lang="en-US" altLang="zh-TW" sz="2200" dirty="0"/>
              <a:t>when values are scaled differently.</a:t>
            </a:r>
          </a:p>
          <a:p>
            <a:pPr>
              <a:spcBef>
                <a:spcPts val="0"/>
              </a:spcBef>
            </a:pPr>
            <a:r>
              <a:rPr lang="en-US" altLang="zh-TW" sz="2200" dirty="0"/>
              <a:t>Behavior is preserved only by a positive linear transformation</a:t>
            </a:r>
            <a:br>
              <a:rPr lang="en-US" altLang="zh-TW" sz="2200" dirty="0"/>
            </a:br>
            <a:r>
              <a:rPr lang="en-US" altLang="zh-TW" sz="2200" dirty="0"/>
              <a:t>of EVAL.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5270" y="1953261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MAX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6383" y="286924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DICE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908" y="3950336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MIN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41" y="1696250"/>
            <a:ext cx="7212193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Types of Games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5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20376"/>
              </p:ext>
            </p:extLst>
          </p:nvPr>
        </p:nvGraphicFramePr>
        <p:xfrm>
          <a:off x="670423" y="2276872"/>
          <a:ext cx="7848873" cy="21424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1458697208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803533284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3239677503"/>
                    </a:ext>
                  </a:extLst>
                </a:gridCol>
              </a:tblGrid>
              <a:tr h="740332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Deterministic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Chance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771469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Perfect information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chess, checkers, go, </a:t>
                      </a:r>
                      <a:r>
                        <a:rPr lang="en-US" altLang="zh-TW" sz="2000" dirty="0" err="1"/>
                        <a:t>othello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backgammon, monopoly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12576"/>
                  </a:ext>
                </a:extLst>
              </a:tr>
              <a:tr h="286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Imperfect information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bridge,</a:t>
                      </a:r>
                      <a:r>
                        <a:rPr lang="en-US" altLang="zh-TW" sz="2000" baseline="0" dirty="0"/>
                        <a:t> poker, scrabble, nuclear war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58628"/>
                  </a:ext>
                </a:extLst>
              </a:tr>
            </a:tbl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275856" y="2996952"/>
            <a:ext cx="2592288" cy="72008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Card Games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Idea: </a:t>
            </a:r>
            <a:r>
              <a:rPr lang="en-US" altLang="zh-TW" dirty="0">
                <a:latin typeface="CMSS17" charset="0"/>
              </a:rPr>
              <a:t>choose the action with highest expected value over all deals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50</a:t>
            </a:fld>
            <a:endParaRPr lang="en-US" altLang="zh-TW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35031"/>
              </p:ext>
            </p:extLst>
          </p:nvPr>
        </p:nvGraphicFramePr>
        <p:xfrm>
          <a:off x="562609" y="2543258"/>
          <a:ext cx="80645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375106" imgH="4092295" progId="Paint.Picture">
                  <p:embed/>
                </p:oleObj>
              </mc:Choice>
              <mc:Fallback>
                <p:oleObj name="點陣圖影像" r:id="rId2" imgW="8375106" imgH="4092295" progId="Paint.Picture">
                  <p:embed/>
                  <p:pic>
                    <p:nvPicPr>
                      <p:cNvPr id="72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09" y="2543258"/>
                        <a:ext cx="8064500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847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Commonsense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7961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TW" dirty="0"/>
              <a:t>Road A leads to a small heap of gold pieces</a:t>
            </a:r>
          </a:p>
          <a:p>
            <a:pPr lvl="1"/>
            <a:r>
              <a:rPr lang="en-US" altLang="zh-TW" dirty="0"/>
              <a:t>Road B leads to a fork:</a:t>
            </a:r>
          </a:p>
          <a:p>
            <a:pPr lvl="2"/>
            <a:r>
              <a:rPr lang="en-US" altLang="zh-TW" dirty="0"/>
              <a:t>take the left fork and you'll find a mound of jewels;</a:t>
            </a:r>
          </a:p>
          <a:p>
            <a:pPr lvl="2"/>
            <a:r>
              <a:rPr lang="en-US" altLang="zh-TW" dirty="0"/>
              <a:t>take the right fork and you'll be run over by a bus.</a:t>
            </a:r>
          </a:p>
          <a:p>
            <a:pPr lvl="1"/>
            <a:r>
              <a:rPr lang="en-US" altLang="zh-TW" dirty="0"/>
              <a:t>Road A leads to a small heap of gold pieces</a:t>
            </a:r>
          </a:p>
          <a:p>
            <a:pPr lvl="1"/>
            <a:r>
              <a:rPr lang="en-US" altLang="zh-TW" dirty="0"/>
              <a:t>Road B leads to a fork:</a:t>
            </a:r>
          </a:p>
          <a:p>
            <a:pPr lvl="2"/>
            <a:r>
              <a:rPr lang="en-US" altLang="zh-TW" dirty="0"/>
              <a:t>take the left fork and you'll be run over by a bus;</a:t>
            </a:r>
          </a:p>
          <a:p>
            <a:pPr lvl="2"/>
            <a:r>
              <a:rPr lang="en-US" altLang="zh-TW" dirty="0"/>
              <a:t>take the right fork and you'll find a mound of jewels.</a:t>
            </a:r>
          </a:p>
          <a:p>
            <a:pPr lvl="1"/>
            <a:r>
              <a:rPr lang="en-US" altLang="zh-TW" dirty="0"/>
              <a:t>Road A leads to a small heap of gold pieces</a:t>
            </a:r>
          </a:p>
          <a:p>
            <a:pPr lvl="1"/>
            <a:r>
              <a:rPr lang="en-US" altLang="zh-TW" dirty="0"/>
              <a:t>Road B leads to a fork:</a:t>
            </a:r>
          </a:p>
          <a:p>
            <a:pPr lvl="2"/>
            <a:r>
              <a:rPr lang="en-US" altLang="zh-TW" dirty="0"/>
              <a:t>guess correctly and you'll find a mound of jewels;</a:t>
            </a:r>
          </a:p>
          <a:p>
            <a:pPr lvl="2"/>
            <a:r>
              <a:rPr lang="en-US" altLang="zh-TW" dirty="0"/>
              <a:t>guess incorrectly and you'll be run over by a bus.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99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 </a:t>
            </a:r>
            <a:r>
              <a:rPr lang="en-US" altLang="zh-TW" dirty="0">
                <a:solidFill>
                  <a:srgbClr val="000099"/>
                </a:solidFill>
                <a:latin typeface="Garamond" panose="02020404030301010803" pitchFamily="18" charset="0"/>
              </a:rPr>
              <a:t>What to do in Day3?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6710" y="1737913"/>
            <a:ext cx="7384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Day1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6710" y="3068960"/>
            <a:ext cx="7384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Day2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6710" y="4430400"/>
            <a:ext cx="7384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Day3</a:t>
            </a:r>
          </a:p>
        </p:txBody>
      </p:sp>
    </p:spTree>
    <p:extLst>
      <p:ext uri="{BB962C8B-B14F-4D97-AF65-F5344CB8AC3E}">
        <p14:creationId xmlns:p14="http://schemas.microsoft.com/office/powerpoint/2010/main" val="25462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Intuition that the value of an action is the average of its values in all actual states is </a:t>
            </a:r>
            <a:r>
              <a:rPr lang="en-US" altLang="zh-TW" dirty="0">
                <a:solidFill>
                  <a:srgbClr val="FF0000"/>
                </a:solidFill>
              </a:rPr>
              <a:t>WRONG</a:t>
            </a:r>
          </a:p>
          <a:p>
            <a:r>
              <a:rPr lang="en-US" altLang="zh-TW" dirty="0"/>
              <a:t>One should collect more information during the game.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863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Games are fun (and dangerous)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They illustrate several important points about AI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Perfection is unattainable -&gt; approximation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Good idea to think about what to think about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Uncertainty constrains the assignment of values to states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Games are to AI as grand prix racing is to automobile design.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0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Setup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players: </a:t>
            </a:r>
            <a:r>
              <a:rPr lang="en-US" altLang="zh-TW" dirty="0">
                <a:latin typeface="+mj-lt"/>
              </a:rPr>
              <a:t>MAX</a:t>
            </a:r>
            <a:r>
              <a:rPr lang="en-US" altLang="zh-TW" dirty="0"/>
              <a:t> and </a:t>
            </a:r>
            <a:r>
              <a:rPr lang="en-US" altLang="zh-TW" dirty="0">
                <a:latin typeface="+mj-lt"/>
              </a:rPr>
              <a:t>MIN</a:t>
            </a:r>
          </a:p>
          <a:p>
            <a:r>
              <a:rPr lang="en-US" altLang="zh-TW" dirty="0">
                <a:latin typeface="+mj-lt"/>
              </a:rPr>
              <a:t>MAX</a:t>
            </a:r>
            <a:r>
              <a:rPr lang="en-US" altLang="zh-TW" dirty="0"/>
              <a:t> moves first and they take turns until the game is over. Winner gets award, loser gets penalty.</a:t>
            </a:r>
          </a:p>
          <a:p>
            <a:r>
              <a:rPr lang="en-US" altLang="zh-TW" dirty="0"/>
              <a:t>Games as search: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Initial state</a:t>
            </a:r>
            <a:r>
              <a:rPr lang="en-US" altLang="zh-TW" dirty="0"/>
              <a:t>: e.g. board configuration of chess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Successor function</a:t>
            </a:r>
            <a:r>
              <a:rPr lang="en-US" altLang="zh-TW" dirty="0"/>
              <a:t>: list of (</a:t>
            </a:r>
            <a:r>
              <a:rPr lang="en-US" altLang="zh-TW" dirty="0" err="1"/>
              <a:t>move,state</a:t>
            </a:r>
            <a:r>
              <a:rPr lang="en-US" altLang="zh-TW" dirty="0"/>
              <a:t>) pairs specifying legal moves.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Terminal test</a:t>
            </a:r>
            <a:r>
              <a:rPr lang="en-US" altLang="zh-TW" dirty="0"/>
              <a:t>: Is the game finished?</a:t>
            </a:r>
          </a:p>
          <a:p>
            <a:pPr lvl="1"/>
            <a:r>
              <a:rPr lang="en-US" altLang="zh-TW" dirty="0">
                <a:solidFill>
                  <a:srgbClr val="008000"/>
                </a:solidFill>
              </a:rPr>
              <a:t>Utility function</a:t>
            </a:r>
            <a:r>
              <a:rPr lang="en-US" altLang="zh-TW" dirty="0"/>
              <a:t>: Gives numerical value of </a:t>
            </a:r>
            <a:r>
              <a:rPr lang="en-US" altLang="zh-TW" dirty="0">
                <a:solidFill>
                  <a:srgbClr val="FF3300"/>
                </a:solidFill>
              </a:rPr>
              <a:t>terminal states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E.g. win (+1), lose (-1) and draw (0)</a:t>
            </a:r>
          </a:p>
          <a:p>
            <a:r>
              <a:rPr lang="en-US" altLang="zh-TW" dirty="0">
                <a:latin typeface="+mj-lt"/>
              </a:rPr>
              <a:t>MAX</a:t>
            </a:r>
            <a:r>
              <a:rPr lang="en-US" altLang="zh-TW" dirty="0"/>
              <a:t> uses search tree to determine next move.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Partial Game Tree for Tic-Tac-Toe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31"/>
          <a:stretch/>
        </p:blipFill>
        <p:spPr>
          <a:xfrm>
            <a:off x="683568" y="1765564"/>
            <a:ext cx="6998815" cy="58331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69490"/>
          <a:stretch/>
        </p:blipFill>
        <p:spPr>
          <a:xfrm>
            <a:off x="683567" y="2344994"/>
            <a:ext cx="6998815" cy="9361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8" b="50605"/>
          <a:stretch/>
        </p:blipFill>
        <p:spPr>
          <a:xfrm>
            <a:off x="683566" y="3281098"/>
            <a:ext cx="6998815" cy="93610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4" b="33192"/>
          <a:stretch/>
        </p:blipFill>
        <p:spPr>
          <a:xfrm>
            <a:off x="683566" y="4217202"/>
            <a:ext cx="6998815" cy="8640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1" b="-227"/>
          <a:stretch/>
        </p:blipFill>
        <p:spPr>
          <a:xfrm>
            <a:off x="683566" y="5081298"/>
            <a:ext cx="6998815" cy="165618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6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0352" y="4581128"/>
            <a:ext cx="1008112" cy="10081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2959" y="1845734"/>
                <a:ext cx="7925505" cy="431957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Find the contingent </a:t>
                </a:r>
                <a:r>
                  <a:rPr lang="en-US" altLang="zh-TW" i="1" dirty="0">
                    <a:solidFill>
                      <a:srgbClr val="008000"/>
                    </a:solidFill>
                  </a:rPr>
                  <a:t>strategy</a:t>
                </a:r>
                <a:r>
                  <a:rPr lang="en-US" altLang="zh-TW" dirty="0"/>
                  <a:t> for </a:t>
                </a:r>
                <a:r>
                  <a:rPr lang="en-US" altLang="zh-TW" dirty="0">
                    <a:latin typeface="+mj-lt"/>
                  </a:rPr>
                  <a:t>MAX</a:t>
                </a:r>
                <a:r>
                  <a:rPr lang="en-US" altLang="zh-TW" dirty="0"/>
                  <a:t> assuming an infallible MIN opponent.</a:t>
                </a:r>
              </a:p>
              <a:p>
                <a:r>
                  <a:rPr lang="en-US" altLang="zh-TW" dirty="0">
                    <a:solidFill>
                      <a:srgbClr val="FF3399"/>
                    </a:solidFill>
                  </a:rPr>
                  <a:t>Assumption: Both players play optimally !!</a:t>
                </a:r>
              </a:p>
              <a:p>
                <a:r>
                  <a:rPr lang="en-US" altLang="zh-TW" dirty="0"/>
                  <a:t>Given a game tree, the optimal strategy can be determined by using the minimax value of each node: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𝑀𝑖𝑛𝑖𝑚𝑎𝑥𝑉𝑎𝑙𝑢𝑒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𝑡𝑖𝑙𝑖𝑡𝑦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terminal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𝑠𝑢𝑐𝑐𝑒𝑠𝑠𝑜𝑟𝑠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33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33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𝑎𝑙𝑢𝑒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b="0" i="1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𝑠𝑢𝑐𝑐𝑒𝑠𝑠𝑜𝑟𝑠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rgbClr val="FF33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33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TW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en-US" altLang="zh-TW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𝑎𝑙𝑢𝑒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TW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7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2959" y="1845734"/>
                <a:ext cx="7925505" cy="4319570"/>
              </a:xfrm>
              <a:blipFill>
                <a:blip r:embed="rId2"/>
                <a:stretch>
                  <a:fillRect l="-2154" t="-2119" r="-3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1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Two-Ply Game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"/>
          <a:stretch/>
        </p:blipFill>
        <p:spPr>
          <a:xfrm>
            <a:off x="380979" y="1916832"/>
            <a:ext cx="8028384" cy="33123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9"/>
          <a:stretch/>
        </p:blipFill>
        <p:spPr>
          <a:xfrm>
            <a:off x="380979" y="5229200"/>
            <a:ext cx="8028384" cy="318464"/>
          </a:xfrm>
          <a:prstGeom prst="rect">
            <a:avLst/>
          </a:prstGeom>
        </p:spPr>
      </p:pic>
      <p:cxnSp>
        <p:nvCxnSpPr>
          <p:cNvPr id="7" name="AutoShape 25"/>
          <p:cNvCxnSpPr>
            <a:cxnSpLocks noChangeShapeType="1"/>
            <a:stCxn id="8" idx="2"/>
          </p:cNvCxnSpPr>
          <p:nvPr/>
        </p:nvCxnSpPr>
        <p:spPr bwMode="auto">
          <a:xfrm rot="10800000" flipH="1">
            <a:off x="467147" y="3680048"/>
            <a:ext cx="1152525" cy="1752600"/>
          </a:xfrm>
          <a:prstGeom prst="curvedConnector3">
            <a:avLst>
              <a:gd name="adj1" fmla="val -19009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476672" y="5204048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40224"/>
            <a:ext cx="229714" cy="299905"/>
          </a:xfrm>
          <a:prstGeom prst="rect">
            <a:avLst/>
          </a:prstGeom>
        </p:spPr>
      </p:pic>
      <p:cxnSp>
        <p:nvCxnSpPr>
          <p:cNvPr id="10" name="AutoShape 28"/>
          <p:cNvCxnSpPr>
            <a:cxnSpLocks noChangeShapeType="1"/>
            <a:stCxn id="11" idx="2"/>
          </p:cNvCxnSpPr>
          <p:nvPr/>
        </p:nvCxnSpPr>
        <p:spPr bwMode="auto">
          <a:xfrm rot="10800000" flipH="1">
            <a:off x="3292227" y="3680048"/>
            <a:ext cx="847725" cy="1752600"/>
          </a:xfrm>
          <a:prstGeom prst="curvedConnector3">
            <a:avLst>
              <a:gd name="adj1" fmla="val -25843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3301752" y="5204048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92" y="3383196"/>
            <a:ext cx="204191" cy="325428"/>
          </a:xfrm>
          <a:prstGeom prst="rect">
            <a:avLst/>
          </a:prstGeom>
        </p:spPr>
      </p:pic>
      <p:cxnSp>
        <p:nvCxnSpPr>
          <p:cNvPr id="13" name="AutoShape 31"/>
          <p:cNvCxnSpPr>
            <a:cxnSpLocks noChangeShapeType="1"/>
            <a:stCxn id="14" idx="7"/>
          </p:cNvCxnSpPr>
          <p:nvPr/>
        </p:nvCxnSpPr>
        <p:spPr bwMode="auto">
          <a:xfrm rot="5400000" flipH="1">
            <a:off x="6836420" y="3664645"/>
            <a:ext cx="1504950" cy="1609725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003232" y="5164833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1" y="3383196"/>
            <a:ext cx="204191" cy="325428"/>
          </a:xfrm>
          <a:prstGeom prst="rect">
            <a:avLst/>
          </a:prstGeom>
        </p:spPr>
      </p:pic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 rot="16200000">
            <a:off x="2447900" y="1634159"/>
            <a:ext cx="1049338" cy="2190750"/>
          </a:xfrm>
          <a:prstGeom prst="curvedConnector3">
            <a:avLst>
              <a:gd name="adj1" fmla="val 110868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130175" y="1736725"/>
            <a:ext cx="264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000" i="1">
                <a:solidFill>
                  <a:srgbClr val="FF0000"/>
                </a:solidFill>
              </a:rPr>
              <a:t>The minimax decision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63" y="1916832"/>
            <a:ext cx="229714" cy="299905"/>
          </a:xfrm>
          <a:prstGeom prst="rect">
            <a:avLst/>
          </a:prstGeom>
        </p:spPr>
      </p:pic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7308304" y="193516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MAX</a:t>
            </a: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7328942" y="3284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MIN</a:t>
            </a:r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471498" y="5760888"/>
            <a:ext cx="7074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 b="1" i="1" dirty="0">
                <a:solidFill>
                  <a:schemeClr val="accent6">
                    <a:lumMod val="75000"/>
                  </a:schemeClr>
                </a:solidFill>
              </a:rPr>
              <a:t>Minimax maximizes the worst-case outcome for max.</a:t>
            </a:r>
          </a:p>
        </p:txBody>
      </p:sp>
    </p:spTree>
    <p:extLst>
      <p:ext uri="{BB962C8B-B14F-4D97-AF65-F5344CB8AC3E}">
        <p14:creationId xmlns:p14="http://schemas.microsoft.com/office/powerpoint/2010/main" val="929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回顧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6566</TotalTime>
  <Words>3316</Words>
  <Application>Microsoft Office PowerPoint</Application>
  <PresentationFormat>如螢幕大小 (4:3)</PresentationFormat>
  <Paragraphs>866</Paragraphs>
  <Slides>53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71" baseType="lpstr">
      <vt:lpstr>CMSS17</vt:lpstr>
      <vt:lpstr>新細明體</vt:lpstr>
      <vt:lpstr>Arial</vt:lpstr>
      <vt:lpstr>Book Antiqua</vt:lpstr>
      <vt:lpstr>Calibri</vt:lpstr>
      <vt:lpstr>Cambria</vt:lpstr>
      <vt:lpstr>Cambria Math</vt:lpstr>
      <vt:lpstr>Constantia</vt:lpstr>
      <vt:lpstr>Franklin Gothic Book</vt:lpstr>
      <vt:lpstr>Garamond</vt:lpstr>
      <vt:lpstr>Magneto</vt:lpstr>
      <vt:lpstr>Symbol</vt:lpstr>
      <vt:lpstr>Times New Roman</vt:lpstr>
      <vt:lpstr>Verdana</vt:lpstr>
      <vt:lpstr>Wingdings</vt:lpstr>
      <vt:lpstr>Wingdings 3</vt:lpstr>
      <vt:lpstr>回顧</vt:lpstr>
      <vt:lpstr>點陣圖影像</vt:lpstr>
      <vt:lpstr>Adversarial Search</vt:lpstr>
      <vt:lpstr>Outline</vt:lpstr>
      <vt:lpstr>What and Why Study Games?</vt:lpstr>
      <vt:lpstr>Relation of Games to Search</vt:lpstr>
      <vt:lpstr>Types of Games</vt:lpstr>
      <vt:lpstr>Game Setup</vt:lpstr>
      <vt:lpstr>Partial Game Tree for Tic-Tac-Toe</vt:lpstr>
      <vt:lpstr>Optimal Strategies</vt:lpstr>
      <vt:lpstr>Two-Ply Game Tree</vt:lpstr>
      <vt:lpstr>What if MIN does not play optimally?</vt:lpstr>
      <vt:lpstr>Minimax Algorithm</vt:lpstr>
      <vt:lpstr>Properties of Minimax</vt:lpstr>
      <vt:lpstr>Properties of Minimax</vt:lpstr>
      <vt:lpstr>Properties of Minimax</vt:lpstr>
      <vt:lpstr>Properties of Minimax</vt:lpstr>
      <vt:lpstr>Properties of Minimax</vt:lpstr>
      <vt:lpstr>Complexity of Games</vt:lpstr>
      <vt:lpstr>Multiplayer Games</vt:lpstr>
      <vt:lpstr>Problem of Minimax Search</vt:lpstr>
      <vt:lpstr>Alpha-Beta Pruning</vt:lpstr>
      <vt:lpstr>Alpha-Beta Pruning (continued)</vt:lpstr>
      <vt:lpstr>Alpha-Beta Pruning (continued)</vt:lpstr>
      <vt:lpstr>Alpha-Beta Search Algorithm</vt:lpstr>
      <vt:lpstr>Alpha-Beta Search Algorithm</vt:lpstr>
      <vt:lpstr>Alpha-Beta (Deep) Pruning</vt:lpstr>
      <vt:lpstr>General Alpha-Beta Pruning</vt:lpstr>
      <vt:lpstr>Final Comments about α-β Pruning</vt:lpstr>
      <vt:lpstr>Games of Imperfect Information</vt:lpstr>
      <vt:lpstr>Cutting-off Search</vt:lpstr>
      <vt:lpstr>Cutting-off Search</vt:lpstr>
      <vt:lpstr>Heuristic EVAL</vt:lpstr>
      <vt:lpstr>Heuristic EVAL example</vt:lpstr>
      <vt:lpstr>Heuristic EVAL example</vt:lpstr>
      <vt:lpstr>Heuristic EVAL Function</vt:lpstr>
      <vt:lpstr>Heuristics for Othello</vt:lpstr>
      <vt:lpstr>Heuristic Difficulties</vt:lpstr>
      <vt:lpstr>Monte-Carlo EVAL Function </vt:lpstr>
      <vt:lpstr>Horizon Effect</vt:lpstr>
      <vt:lpstr>Horizon Effect - Example</vt:lpstr>
      <vt:lpstr>Fun Facts about Chinese Chess</vt:lpstr>
      <vt:lpstr>Fun Facts about Chinese Chess</vt:lpstr>
      <vt:lpstr>However…</vt:lpstr>
      <vt:lpstr>Games that Include Chance 西洋雙陸棋</vt:lpstr>
      <vt:lpstr>Games that Include Chance</vt:lpstr>
      <vt:lpstr>Expected Minimax Value</vt:lpstr>
      <vt:lpstr>Games that Include Chance</vt:lpstr>
      <vt:lpstr>Games that Include Chance</vt:lpstr>
      <vt:lpstr>PowerPoint 簡報</vt:lpstr>
      <vt:lpstr>Position Evaluation with Chance Nodes</vt:lpstr>
      <vt:lpstr>Card Games</vt:lpstr>
      <vt:lpstr>Commonsense</vt:lpstr>
      <vt:lpstr>Proper Analysis</vt:lpstr>
      <vt:lpstr>Summary</vt:lpstr>
    </vt:vector>
  </TitlesOfParts>
  <Company>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Ian Lin</cp:lastModifiedBy>
  <cp:revision>504</cp:revision>
  <dcterms:created xsi:type="dcterms:W3CDTF">2012-02-06T06:42:39Z</dcterms:created>
  <dcterms:modified xsi:type="dcterms:W3CDTF">2025-04-13T05:09:27Z</dcterms:modified>
</cp:coreProperties>
</file>