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940C5-6B25-3449-896C-1ED38BE8B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34DBCF-1C28-EF44-B764-D30BABDAC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FDE9B8-0986-9B45-BA14-E60186A6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0CAF-CD15-1441-8A6A-1D0C281989F6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D068F3-EE5C-4743-85BE-B6812434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A767C4-1061-2747-984B-466C65E7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6803D-7960-C949-AA15-6CA4A125F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2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4F45D-3E1B-ED43-8242-B58E331D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0784AB-D57B-8944-A5BE-05CFC4C7A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7A3945-4390-4243-BB00-9CE70F9C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0CAF-CD15-1441-8A6A-1D0C281989F6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E6B650-AB80-CC41-8052-B90ABD31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18A235-5386-8945-A824-71E19929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6803D-7960-C949-AA15-6CA4A125F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41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F2D8233-2F1A-C146-A854-8A1FAFDDA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D90AA2-EE7E-7F45-A570-B7203B7D4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FCBB56-6A23-A142-9445-EC3930FA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0CAF-CD15-1441-8A6A-1D0C281989F6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9A6C28-54F6-804D-A6C5-638888B6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5D8DF5-4347-6944-9F89-CB5DCB42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6803D-7960-C949-AA15-6CA4A125F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36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F8B64-60B6-624B-A3DB-F0AE7C61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4F381A-3A8D-2F4C-B83E-101BE53A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92E971-6448-C349-8082-F3448B06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0CAF-CD15-1441-8A6A-1D0C281989F6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1B4BD-3DEF-3148-B53B-F577F370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EF1D5-1001-094C-9B2D-433F2077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6803D-7960-C949-AA15-6CA4A125F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5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E3663D-1F18-4149-B49D-84060D05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B11998-8C53-4541-AA59-B65BD0C32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3F2901-DBF2-9740-9FF4-DAD16F4F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0CAF-CD15-1441-8A6A-1D0C281989F6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4E6A76-1195-DC49-A226-545DFDE3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8AAA68-2FFF-394D-A4B4-0A2172E0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6803D-7960-C949-AA15-6CA4A125F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27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6CD43-5251-B04C-A833-E7D87EE5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B14631-B632-AD42-B091-2D4F09D9D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2908A3-AD08-3B45-853C-F3C7632E8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778309-C130-8945-88AD-A30E7EBA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0CAF-CD15-1441-8A6A-1D0C281989F6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C4B3B7-D79B-FF4A-A677-FF633125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02CEAD-B1E3-9C43-B0CE-400E77E5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6803D-7960-C949-AA15-6CA4A125F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67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E5B7B-87B9-0845-84C9-A72103526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800CA8-5C92-E24B-8C45-1F1C7B689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AEFFD2-3466-C147-9C2E-4FF5F335E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0A25546-1771-0C41-AAAB-8937926F3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BE6BA1D-D32A-5845-9B0B-BEBE21FF5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0A752B-84A0-4640-953B-E70C2AEB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0CAF-CD15-1441-8A6A-1D0C281989F6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05CA4E8-2650-9E4D-ACBB-DC61396FF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6E062E-BE72-D048-9FD5-034FBBD0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6803D-7960-C949-AA15-6CA4A125F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19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F7F66A-A930-B640-B4F1-C9D710DE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26C01D-F059-1B49-8947-3C41A7E5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0CAF-CD15-1441-8A6A-1D0C281989F6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0D35EB-3F4F-664B-8FFE-363A18BE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909FF4-9F6D-574D-84FA-1FE9B152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6803D-7960-C949-AA15-6CA4A125F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70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6F23780-468E-2547-AB7B-0A89C65A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0CAF-CD15-1441-8A6A-1D0C281989F6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DD131A-AB5C-1D48-86FA-AE342307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99E7D5-4744-E946-8905-7B0FD64E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6803D-7960-C949-AA15-6CA4A125F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26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92AD2-6F11-B743-A6ED-5A591678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E5B933-864D-AC49-987F-51209C186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65D977-9D71-7B4C-809F-87BD949D9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87A90F-EB76-D24F-BF02-A993C6D9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0CAF-CD15-1441-8A6A-1D0C281989F6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7A4E71-CFBE-9E46-AD76-3F0B525B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9AB561-0683-2A45-AED1-3C90717E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6803D-7960-C949-AA15-6CA4A125F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94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61D608-F4DD-E142-AAA4-CF93DB382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3481967-EC24-2A44-9158-2978819C3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25DF2B-3769-FC42-AB72-B55E78AA0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D204AC-61D3-9242-A219-64C75B7E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0CAF-CD15-1441-8A6A-1D0C281989F6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1FEE65-75A6-964E-BE13-A7BEDA61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58E5BC-6FB8-1944-87D0-84500C1D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6803D-7960-C949-AA15-6CA4A125F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02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517A8-8D8B-8E4D-A5BC-803F8B45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660C6D-42A0-8D41-AA8C-BF6650A57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55D485-C4EE-A341-9119-B94A057B7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D0CAF-CD15-1441-8A6A-1D0C281989F6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7933DB-8B26-DC42-8E8E-40BEA3948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82BD2E-84C3-F248-9C81-1DD6C7A10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6803D-7960-C949-AA15-6CA4A125F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84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081F3-CD57-184F-B760-FB5EED8A9C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Видеокурс от </a:t>
            </a:r>
            <a:r>
              <a:rPr lang="en-US" dirty="0" err="1"/>
              <a:t>Megafon</a:t>
            </a:r>
            <a:r>
              <a:rPr lang="en-US" dirty="0"/>
              <a:t> + </a:t>
            </a:r>
            <a:r>
              <a:rPr lang="ru-RU" dirty="0"/>
              <a:t>курсовой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C7BA67-3BDD-FC47-B392-4BE4BB33C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3600" dirty="0">
                <a:solidFill>
                  <a:schemeClr val="accent1"/>
                </a:solidFill>
              </a:rPr>
              <a:t>Власов Ян</a:t>
            </a:r>
          </a:p>
        </p:txBody>
      </p:sp>
    </p:spTree>
    <p:extLst>
      <p:ext uri="{BB962C8B-B14F-4D97-AF65-F5344CB8AC3E}">
        <p14:creationId xmlns:p14="http://schemas.microsoft.com/office/powerpoint/2010/main" val="43959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03794-848C-9B41-92A5-0104F8B3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Предоставляемые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13E3B8-7519-904C-913A-5EEC91AD0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Презентация</a:t>
            </a:r>
            <a:r>
              <a:rPr lang="ru-RU" dirty="0"/>
              <a:t> с описанием решения</a:t>
            </a:r>
          </a:p>
          <a:p>
            <a:r>
              <a:rPr lang="ru-RU" dirty="0">
                <a:solidFill>
                  <a:schemeClr val="accent1"/>
                </a:solidFill>
              </a:rPr>
              <a:t>Сопроводительный </a:t>
            </a:r>
            <a:r>
              <a:rPr lang="en-US" dirty="0" err="1">
                <a:solidFill>
                  <a:schemeClr val="accent1"/>
                </a:solidFill>
              </a:rPr>
              <a:t>jupyter</a:t>
            </a:r>
            <a:r>
              <a:rPr lang="en-US" dirty="0">
                <a:solidFill>
                  <a:schemeClr val="accent1"/>
                </a:solidFill>
              </a:rPr>
              <a:t>-notebook </a:t>
            </a:r>
            <a:r>
              <a:rPr lang="ru-RU" dirty="0"/>
              <a:t>для презентации с ходом решения (</a:t>
            </a:r>
            <a:r>
              <a:rPr lang="en-US" dirty="0" err="1"/>
              <a:t>IanVlasov_solution_process.ipynb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Jupyter</a:t>
            </a:r>
            <a:r>
              <a:rPr lang="en-US" dirty="0">
                <a:solidFill>
                  <a:schemeClr val="accent1"/>
                </a:solidFill>
              </a:rPr>
              <a:t>-notebook </a:t>
            </a:r>
            <a:r>
              <a:rPr lang="ru-RU" dirty="0">
                <a:solidFill>
                  <a:schemeClr val="accent1"/>
                </a:solidFill>
              </a:rPr>
              <a:t>с кодом </a:t>
            </a:r>
            <a:r>
              <a:rPr lang="ru-RU" dirty="0"/>
              <a:t>готовой модели (</a:t>
            </a:r>
            <a:r>
              <a:rPr lang="en-US" dirty="0" err="1"/>
              <a:t>IanVlasov_solution.ipynb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>
                <a:solidFill>
                  <a:schemeClr val="accent1"/>
                </a:solidFill>
              </a:rPr>
              <a:t>Модель в формате </a:t>
            </a:r>
            <a:r>
              <a:rPr lang="en-US" dirty="0">
                <a:solidFill>
                  <a:schemeClr val="accent1"/>
                </a:solidFill>
              </a:rPr>
              <a:t>pickle </a:t>
            </a:r>
            <a:r>
              <a:rPr lang="en-US" dirty="0"/>
              <a:t>(</a:t>
            </a:r>
            <a:r>
              <a:rPr lang="en-US" dirty="0" err="1"/>
              <a:t>IanVlasov_final_model.pkl</a:t>
            </a:r>
            <a:r>
              <a:rPr lang="en-US" dirty="0"/>
              <a:t>)</a:t>
            </a:r>
          </a:p>
          <a:p>
            <a:r>
              <a:rPr lang="ru-RU" dirty="0">
                <a:solidFill>
                  <a:schemeClr val="accent1"/>
                </a:solidFill>
              </a:rPr>
              <a:t>Файл с предсказаниями </a:t>
            </a:r>
            <a:r>
              <a:rPr lang="ru-RU" dirty="0"/>
              <a:t>(</a:t>
            </a:r>
            <a:r>
              <a:rPr lang="en-US" dirty="0" err="1"/>
              <a:t>answers_test.csv</a:t>
            </a:r>
            <a:r>
              <a:rPr lang="en-US" dirty="0"/>
              <a:t>)</a:t>
            </a:r>
          </a:p>
          <a:p>
            <a:r>
              <a:rPr lang="ru-RU" dirty="0">
                <a:solidFill>
                  <a:schemeClr val="accent1"/>
                </a:solidFill>
              </a:rPr>
              <a:t>Модуль </a:t>
            </a:r>
            <a:r>
              <a:rPr lang="en-US" dirty="0" err="1">
                <a:solidFill>
                  <a:schemeClr val="accent1"/>
                </a:solidFill>
              </a:rPr>
              <a:t>megafon.py</a:t>
            </a:r>
            <a:r>
              <a:rPr lang="ru-RU" dirty="0">
                <a:solidFill>
                  <a:schemeClr val="accent1"/>
                </a:solidFill>
              </a:rPr>
              <a:t>  </a:t>
            </a:r>
            <a:r>
              <a:rPr lang="ru-RU" dirty="0"/>
              <a:t>с необходимыми для предсказаний модели классами и функциями</a:t>
            </a:r>
          </a:p>
        </p:txBody>
      </p:sp>
    </p:spTree>
    <p:extLst>
      <p:ext uri="{BB962C8B-B14F-4D97-AF65-F5344CB8AC3E}">
        <p14:creationId xmlns:p14="http://schemas.microsoft.com/office/powerpoint/2010/main" val="308620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CF5F8-D8CD-6A4B-921B-7A14FA1B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0EA096-BF9E-AA4D-B773-994F87C7F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1">
            <a:normAutofit fontScale="92500" lnSpcReduction="10000"/>
          </a:bodyPr>
          <a:lstStyle/>
          <a:p>
            <a:r>
              <a:rPr lang="ru-RU" sz="1800" dirty="0"/>
              <a:t>Модель построена на базе </a:t>
            </a:r>
            <a:r>
              <a:rPr lang="ru-RU" sz="1800" dirty="0" err="1"/>
              <a:t>бустингого</a:t>
            </a:r>
            <a:r>
              <a:rPr lang="ru-RU" sz="1800" dirty="0"/>
              <a:t> алгоритма на основе деревьев решений </a:t>
            </a:r>
            <a:r>
              <a:rPr lang="en-US" sz="1800" dirty="0" err="1">
                <a:solidFill>
                  <a:schemeClr val="accent1"/>
                </a:solidFill>
              </a:rPr>
              <a:t>XGBClassifier</a:t>
            </a:r>
            <a:endParaRPr lang="ru-RU" sz="1800" dirty="0">
              <a:solidFill>
                <a:schemeClr val="accent1"/>
              </a:solidFill>
            </a:endParaRPr>
          </a:p>
          <a:p>
            <a:r>
              <a:rPr lang="ru-RU" sz="1800" dirty="0"/>
              <a:t>Финальная модель состоит из:</a:t>
            </a:r>
          </a:p>
          <a:p>
            <a:pPr lvl="1">
              <a:buFont typeface="Wingdings" pitchFamily="2" charset="2"/>
              <a:buChar char="§"/>
            </a:pPr>
            <a:r>
              <a:rPr lang="ru-RU" sz="1400" dirty="0"/>
              <a:t>Функций начальной предобработки данных и добавления признаков к тестируемому </a:t>
            </a:r>
            <a:r>
              <a:rPr lang="ru-RU" sz="1400" dirty="0" err="1"/>
              <a:t>датасету</a:t>
            </a:r>
            <a:r>
              <a:rPr lang="ru-RU" sz="1400" dirty="0"/>
              <a:t> из файла </a:t>
            </a:r>
            <a:r>
              <a:rPr lang="en-US" sz="1400" dirty="0" err="1"/>
              <a:t>features.csv</a:t>
            </a:r>
            <a:endParaRPr lang="ru-RU" sz="1400" dirty="0"/>
          </a:p>
          <a:p>
            <a:pPr lvl="1">
              <a:buFont typeface="Wingdings" pitchFamily="2" charset="2"/>
              <a:buChar char="§"/>
            </a:pPr>
            <a:r>
              <a:rPr lang="ru-RU" sz="1400" dirty="0"/>
              <a:t>3 шагов </a:t>
            </a:r>
            <a:r>
              <a:rPr lang="ru-RU" sz="1400" dirty="0" err="1"/>
              <a:t>пайплайна</a:t>
            </a:r>
            <a:r>
              <a:rPr lang="ru-RU" sz="1400" dirty="0"/>
              <a:t>:</a:t>
            </a:r>
            <a:r>
              <a:rPr lang="en-US" sz="1400" dirty="0"/>
              <a:t> </a:t>
            </a:r>
          </a:p>
          <a:p>
            <a:pPr lvl="2">
              <a:buFont typeface="Wingdings" pitchFamily="2" charset="2"/>
              <a:buChar char="§"/>
            </a:pPr>
            <a:r>
              <a:rPr lang="ru-RU" sz="1400" dirty="0"/>
              <a:t>Модели предобработки признаков (стандартизация численных признаков, кодирование предположительно категориальных признаков и </a:t>
            </a:r>
            <a:r>
              <a:rPr lang="ru-RU" sz="1400" dirty="0" err="1"/>
              <a:t>детекция</a:t>
            </a:r>
            <a:r>
              <a:rPr lang="ru-RU" sz="1400" dirty="0"/>
              <a:t> нерепрезентативных)</a:t>
            </a:r>
          </a:p>
          <a:p>
            <a:pPr lvl="2">
              <a:buFont typeface="Wingdings" pitchFamily="2" charset="2"/>
              <a:buChar char="§"/>
            </a:pPr>
            <a:r>
              <a:rPr lang="ru-RU" sz="1400" dirty="0"/>
              <a:t>Модели отбора признаков на основе </a:t>
            </a:r>
            <a:r>
              <a:rPr lang="en-US" sz="1400" dirty="0" err="1"/>
              <a:t>feature_importance</a:t>
            </a:r>
            <a:r>
              <a:rPr lang="en-US" sz="1400" dirty="0"/>
              <a:t> </a:t>
            </a:r>
            <a:r>
              <a:rPr lang="ru-RU" sz="1400" dirty="0"/>
              <a:t>стандартной обученной модели </a:t>
            </a:r>
            <a:r>
              <a:rPr lang="en-US" sz="1400" dirty="0" err="1"/>
              <a:t>XGBClassifier</a:t>
            </a:r>
            <a:endParaRPr lang="en-US" sz="1400" dirty="0"/>
          </a:p>
          <a:p>
            <a:pPr lvl="2">
              <a:buFont typeface="Wingdings" pitchFamily="2" charset="2"/>
              <a:buChar char="§"/>
            </a:pPr>
            <a:r>
              <a:rPr lang="ru-RU" sz="1400" dirty="0"/>
              <a:t>Классификатора</a:t>
            </a:r>
          </a:p>
          <a:p>
            <a:r>
              <a:rPr lang="ru-RU" sz="1800" dirty="0"/>
              <a:t>Оценочный </a:t>
            </a:r>
            <a:r>
              <a:rPr lang="en-US" sz="1800" dirty="0">
                <a:solidFill>
                  <a:schemeClr val="accent1"/>
                </a:solidFill>
              </a:rPr>
              <a:t>F1 macro score </a:t>
            </a:r>
            <a:r>
              <a:rPr lang="ru-RU" sz="1800" dirty="0"/>
              <a:t>модели на базе кросс-</a:t>
            </a:r>
            <a:r>
              <a:rPr lang="ru-RU" sz="1800" dirty="0" err="1"/>
              <a:t>валидации</a:t>
            </a:r>
            <a:r>
              <a:rPr lang="ru-RU" sz="1800" dirty="0"/>
              <a:t> по 10 </a:t>
            </a:r>
            <a:r>
              <a:rPr lang="ru-RU" sz="1800" dirty="0" err="1"/>
              <a:t>фолдам</a:t>
            </a:r>
            <a:r>
              <a:rPr lang="ru-RU" sz="1800" dirty="0"/>
              <a:t>: 69</a:t>
            </a:r>
            <a:r>
              <a:rPr lang="en-US" sz="1800" dirty="0"/>
              <a:t>%</a:t>
            </a:r>
            <a:endParaRPr lang="ru-RU" sz="1800" dirty="0"/>
          </a:p>
          <a:p>
            <a:r>
              <a:rPr lang="ru-RU" sz="1800" dirty="0"/>
              <a:t>Параметры модели, подобранные в ходе оптимизации:</a:t>
            </a:r>
            <a:endParaRPr lang="en-US" sz="1800" dirty="0"/>
          </a:p>
          <a:p>
            <a:pPr lvl="1"/>
            <a:r>
              <a:rPr lang="en" sz="1400" dirty="0" err="1"/>
              <a:t>colsample_bytree</a:t>
            </a:r>
            <a:r>
              <a:rPr lang="en" sz="1400" dirty="0"/>
              <a:t>: 0.429</a:t>
            </a:r>
          </a:p>
          <a:p>
            <a:pPr lvl="1"/>
            <a:r>
              <a:rPr lang="en" sz="1400" dirty="0"/>
              <a:t>lambda: 1.570</a:t>
            </a:r>
          </a:p>
          <a:p>
            <a:pPr lvl="1"/>
            <a:r>
              <a:rPr lang="en" sz="1400" dirty="0" err="1"/>
              <a:t>learning_rate</a:t>
            </a:r>
            <a:r>
              <a:rPr lang="en" sz="1400" dirty="0"/>
              <a:t>: 0.055</a:t>
            </a:r>
          </a:p>
          <a:p>
            <a:pPr lvl="1"/>
            <a:r>
              <a:rPr lang="en" sz="1400" dirty="0" err="1"/>
              <a:t>max_depth</a:t>
            </a:r>
            <a:r>
              <a:rPr lang="en" sz="1400" dirty="0"/>
              <a:t>: 4</a:t>
            </a:r>
          </a:p>
          <a:p>
            <a:pPr lvl="1"/>
            <a:r>
              <a:rPr lang="en" sz="1400" dirty="0" err="1"/>
              <a:t>min_child_weight</a:t>
            </a:r>
            <a:r>
              <a:rPr lang="en" sz="1400" dirty="0"/>
              <a:t>: 9 </a:t>
            </a:r>
          </a:p>
          <a:p>
            <a:pPr lvl="1"/>
            <a:r>
              <a:rPr lang="en" sz="1400" dirty="0" err="1"/>
              <a:t>n_estimators</a:t>
            </a:r>
            <a:r>
              <a:rPr lang="en" sz="1400" dirty="0"/>
              <a:t>: 250.0, </a:t>
            </a:r>
          </a:p>
          <a:p>
            <a:pPr lvl="1"/>
            <a:r>
              <a:rPr lang="en" sz="1400" dirty="0"/>
              <a:t>subsample: 0.635</a:t>
            </a:r>
          </a:p>
          <a:p>
            <a:pPr lvl="1"/>
            <a:r>
              <a:rPr lang="en" sz="1400" dirty="0" err="1"/>
              <a:t>max_features</a:t>
            </a:r>
            <a:r>
              <a:rPr lang="en" sz="1400" dirty="0"/>
              <a:t>: 54 (</a:t>
            </a:r>
            <a:r>
              <a:rPr lang="ru-RU" sz="1400" dirty="0"/>
              <a:t>параметр селектора)</a:t>
            </a:r>
          </a:p>
        </p:txBody>
      </p:sp>
    </p:spTree>
    <p:extLst>
      <p:ext uri="{BB962C8B-B14F-4D97-AF65-F5344CB8AC3E}">
        <p14:creationId xmlns:p14="http://schemas.microsoft.com/office/powerpoint/2010/main" val="401225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05C54-9D1D-914E-852A-AA07AF3E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План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6510DD-C8BB-F24A-B749-6E350A7FA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Работа была разбита на следующие подзадачи:</a:t>
            </a:r>
          </a:p>
          <a:p>
            <a:pPr>
              <a:lnSpc>
                <a:spcPct val="100000"/>
              </a:lnSpc>
            </a:pPr>
            <a:r>
              <a:rPr lang="ru-RU" sz="1800" dirty="0">
                <a:solidFill>
                  <a:schemeClr val="accent1"/>
                </a:solidFill>
              </a:rPr>
              <a:t>Объединить данные из </a:t>
            </a:r>
            <a:r>
              <a:rPr lang="ru-RU" sz="1800" dirty="0" err="1">
                <a:solidFill>
                  <a:schemeClr val="accent1"/>
                </a:solidFill>
              </a:rPr>
              <a:t>датасетов</a:t>
            </a:r>
            <a:r>
              <a:rPr lang="ru-RU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df_train</a:t>
            </a:r>
            <a:r>
              <a:rPr lang="en-US" sz="1800" dirty="0">
                <a:solidFill>
                  <a:schemeClr val="accent1"/>
                </a:solidFill>
              </a:rPr>
              <a:t>/</a:t>
            </a:r>
            <a:r>
              <a:rPr lang="en-US" sz="1800" dirty="0" err="1">
                <a:solidFill>
                  <a:schemeClr val="accent1"/>
                </a:solidFill>
              </a:rPr>
              <a:t>df_test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ru-RU" sz="1800" dirty="0">
                <a:solidFill>
                  <a:schemeClr val="accent1"/>
                </a:solidFill>
              </a:rPr>
              <a:t>с </a:t>
            </a:r>
            <a:r>
              <a:rPr lang="en-US" sz="1800" dirty="0">
                <a:solidFill>
                  <a:schemeClr val="accent1"/>
                </a:solidFill>
              </a:rPr>
              <a:t>features</a:t>
            </a:r>
            <a:br>
              <a:rPr lang="ru-RU" sz="1800" dirty="0"/>
            </a:br>
            <a:r>
              <a:rPr lang="ru-RU" sz="1800" dirty="0"/>
              <a:t>Объединение происходило по правилу ближайшего по времени профиля к </a:t>
            </a:r>
            <a:r>
              <a:rPr lang="en-US" sz="1800" dirty="0" err="1"/>
              <a:t>buy_date</a:t>
            </a:r>
            <a:r>
              <a:rPr lang="ru-RU" sz="1800" dirty="0"/>
              <a:t> в тренировочных и тестовых </a:t>
            </a:r>
            <a:r>
              <a:rPr lang="ru-RU" sz="1800" dirty="0" err="1"/>
              <a:t>датасетах</a:t>
            </a:r>
            <a:endParaRPr lang="ru-RU" sz="1800" dirty="0"/>
          </a:p>
          <a:p>
            <a:pPr>
              <a:lnSpc>
                <a:spcPct val="100000"/>
              </a:lnSpc>
            </a:pPr>
            <a:r>
              <a:rPr lang="ru-RU" sz="1800" dirty="0">
                <a:solidFill>
                  <a:schemeClr val="accent1"/>
                </a:solidFill>
              </a:rPr>
              <a:t>Обработать признаки </a:t>
            </a:r>
            <a:br>
              <a:rPr lang="ru-RU" sz="1800" dirty="0">
                <a:solidFill>
                  <a:schemeClr val="accent1"/>
                </a:solidFill>
              </a:rPr>
            </a:br>
            <a:r>
              <a:rPr lang="ru-RU" sz="1800" dirty="0"/>
              <a:t>Выделить числовые и категориальные признаки, числовые – стандартизировать, категориальные – закодировать по методу </a:t>
            </a:r>
            <a:r>
              <a:rPr lang="en-US" sz="1800" dirty="0" err="1"/>
              <a:t>OneHot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ru-RU" sz="1800" dirty="0">
                <a:solidFill>
                  <a:schemeClr val="accent1"/>
                </a:solidFill>
              </a:rPr>
              <a:t>Подготовить функцию корректной кросс-</a:t>
            </a:r>
            <a:r>
              <a:rPr lang="ru-RU" sz="1800" dirty="0" err="1">
                <a:solidFill>
                  <a:schemeClr val="accent1"/>
                </a:solidFill>
              </a:rPr>
              <a:t>валидации</a:t>
            </a:r>
            <a:r>
              <a:rPr lang="ru-RU" sz="1800" dirty="0"/>
              <a:t> с использованием предварительной балансировки </a:t>
            </a:r>
            <a:r>
              <a:rPr lang="ru-RU" sz="1800" dirty="0" err="1"/>
              <a:t>датасетов</a:t>
            </a:r>
            <a:endParaRPr lang="ru-RU" sz="1800" dirty="0"/>
          </a:p>
          <a:p>
            <a:pPr>
              <a:lnSpc>
                <a:spcPct val="100000"/>
              </a:lnSpc>
            </a:pPr>
            <a:r>
              <a:rPr lang="ru-RU" sz="1800" dirty="0">
                <a:solidFill>
                  <a:schemeClr val="accent1"/>
                </a:solidFill>
              </a:rPr>
              <a:t>Протестировать несколько моделей </a:t>
            </a:r>
            <a:r>
              <a:rPr lang="ru-RU" sz="1800" dirty="0"/>
              <a:t>и выбрать модель для дальнейшего улучшения</a:t>
            </a:r>
          </a:p>
          <a:p>
            <a:pPr>
              <a:lnSpc>
                <a:spcPct val="100000"/>
              </a:lnSpc>
            </a:pPr>
            <a:r>
              <a:rPr lang="ru-RU" sz="1800" dirty="0">
                <a:solidFill>
                  <a:schemeClr val="accent1"/>
                </a:solidFill>
              </a:rPr>
              <a:t>Протестировать несколько моделей балансировки </a:t>
            </a:r>
            <a:r>
              <a:rPr lang="ru-RU" sz="1800" dirty="0"/>
              <a:t>и выбрать модель для дальнейшего использования</a:t>
            </a:r>
          </a:p>
          <a:p>
            <a:pPr>
              <a:lnSpc>
                <a:spcPct val="100000"/>
              </a:lnSpc>
            </a:pPr>
            <a:r>
              <a:rPr lang="ru-RU" sz="1800" dirty="0">
                <a:solidFill>
                  <a:schemeClr val="accent1"/>
                </a:solidFill>
              </a:rPr>
              <a:t>Настроить </a:t>
            </a:r>
            <a:r>
              <a:rPr lang="ru-RU" sz="1800" dirty="0" err="1">
                <a:solidFill>
                  <a:schemeClr val="accent1"/>
                </a:solidFill>
              </a:rPr>
              <a:t>гиперпараметры</a:t>
            </a:r>
            <a:r>
              <a:rPr lang="ru-RU" sz="1800" dirty="0">
                <a:solidFill>
                  <a:schemeClr val="accent1"/>
                </a:solidFill>
              </a:rPr>
              <a:t> </a:t>
            </a:r>
            <a:r>
              <a:rPr lang="ru-RU" sz="1800" dirty="0"/>
              <a:t>при помощи </a:t>
            </a:r>
            <a:r>
              <a:rPr lang="en-US" sz="1800" dirty="0" err="1"/>
              <a:t>HyperOpt</a:t>
            </a:r>
            <a:endParaRPr lang="en-US" sz="1800" dirty="0"/>
          </a:p>
          <a:p>
            <a:pPr>
              <a:spcAft>
                <a:spcPts val="600"/>
              </a:spcAft>
            </a:pPr>
            <a:r>
              <a:rPr lang="ru-RU" sz="1800" dirty="0">
                <a:solidFill>
                  <a:schemeClr val="accent1"/>
                </a:solidFill>
              </a:rPr>
              <a:t>Проанализировать и сохранить </a:t>
            </a:r>
            <a:r>
              <a:rPr lang="ru-RU" sz="1800" dirty="0"/>
              <a:t>результаты модели</a:t>
            </a:r>
          </a:p>
          <a:p>
            <a:pPr>
              <a:spcAft>
                <a:spcPts val="600"/>
              </a:spcAft>
            </a:pPr>
            <a:r>
              <a:rPr lang="ru-RU" sz="1800" dirty="0">
                <a:solidFill>
                  <a:schemeClr val="accent1"/>
                </a:solidFill>
              </a:rPr>
              <a:t>Построить предсказания</a:t>
            </a:r>
            <a:endParaRPr lang="en-US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50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CE1D2F-E1C3-7449-AEAE-4A545D09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Дополнительные комментарии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0DDD88-B67E-E64C-99F6-45B4E016A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 dirty="0">
                <a:solidFill>
                  <a:schemeClr val="accent1"/>
                </a:solidFill>
              </a:rPr>
              <a:t>В качестве базовой модели </a:t>
            </a:r>
            <a:r>
              <a:rPr lang="ru-RU" sz="1600" dirty="0"/>
              <a:t>был взять наивный классификатор, предсказывающий всегда значение 0. </a:t>
            </a:r>
            <a:r>
              <a:rPr lang="en-US" sz="1600" dirty="0"/>
              <a:t>f1 macro score </a:t>
            </a:r>
            <a:r>
              <a:rPr lang="ru-RU" sz="1600" dirty="0"/>
              <a:t>такого классификатора равен </a:t>
            </a:r>
            <a:r>
              <a:rPr lang="en-US" sz="1600" dirty="0"/>
              <a:t>0.48</a:t>
            </a:r>
            <a:endParaRPr lang="ru-RU" sz="1600" dirty="0"/>
          </a:p>
          <a:p>
            <a:r>
              <a:rPr lang="ru-RU" sz="1600" dirty="0"/>
              <a:t>Выбор модели происходил на основе оценки результатов нескольких моделей на кросс-</a:t>
            </a:r>
            <a:r>
              <a:rPr lang="ru-RU" sz="1600" dirty="0" err="1"/>
              <a:t>валидации</a:t>
            </a:r>
            <a:r>
              <a:rPr lang="ru-RU" sz="1600" dirty="0"/>
              <a:t> по 4 </a:t>
            </a:r>
            <a:r>
              <a:rPr lang="ru-RU" sz="1600" dirty="0" err="1"/>
              <a:t>фолдам</a:t>
            </a:r>
            <a:endParaRPr lang="ru-RU" sz="1600" dirty="0"/>
          </a:p>
          <a:p>
            <a:r>
              <a:rPr lang="ru-RU" sz="1600" dirty="0">
                <a:solidFill>
                  <a:schemeClr val="accent1"/>
                </a:solidFill>
              </a:rPr>
              <a:t>Под </a:t>
            </a:r>
            <a:r>
              <a:rPr lang="en-US" sz="1600" dirty="0">
                <a:solidFill>
                  <a:schemeClr val="accent1"/>
                </a:solidFill>
              </a:rPr>
              <a:t>“</a:t>
            </a:r>
            <a:r>
              <a:rPr lang="ru-RU" sz="1600" dirty="0">
                <a:solidFill>
                  <a:schemeClr val="accent1"/>
                </a:solidFill>
              </a:rPr>
              <a:t>корректной кросс-</a:t>
            </a:r>
            <a:r>
              <a:rPr lang="ru-RU" sz="1600" dirty="0" err="1">
                <a:solidFill>
                  <a:schemeClr val="accent1"/>
                </a:solidFill>
              </a:rPr>
              <a:t>валидацией</a:t>
            </a:r>
            <a:r>
              <a:rPr lang="en-US" sz="1600" dirty="0">
                <a:solidFill>
                  <a:schemeClr val="accent1"/>
                </a:solidFill>
              </a:rPr>
              <a:t>”</a:t>
            </a:r>
            <a:r>
              <a:rPr lang="ru-RU" sz="1600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подразумеваю необходимость балансировки тренировочных  </a:t>
            </a:r>
            <a:r>
              <a:rPr lang="ru-RU" sz="1600" dirty="0" err="1"/>
              <a:t>датасетов</a:t>
            </a:r>
            <a:r>
              <a:rPr lang="ru-RU" sz="1600" dirty="0"/>
              <a:t> на каждом шаге проверки, не затрагивая при этом тестового </a:t>
            </a:r>
            <a:r>
              <a:rPr lang="ru-RU" sz="1600" dirty="0" err="1"/>
              <a:t>датасета</a:t>
            </a:r>
            <a:r>
              <a:rPr lang="ru-RU" sz="1600" dirty="0"/>
              <a:t>, и проверки модели именно на </a:t>
            </a:r>
            <a:r>
              <a:rPr lang="ru-RU" sz="1600" dirty="0" err="1"/>
              <a:t>несбаласированных</a:t>
            </a:r>
            <a:r>
              <a:rPr lang="ru-RU" sz="1600" dirty="0"/>
              <a:t> данных. Кросс-</a:t>
            </a:r>
            <a:r>
              <a:rPr lang="ru-RU" sz="1600" dirty="0" err="1"/>
              <a:t>валидация</a:t>
            </a:r>
            <a:r>
              <a:rPr lang="ru-RU" sz="1600" dirty="0"/>
              <a:t> таким способом дает более точные данные о том, как модель будет себя вести на новых данных. </a:t>
            </a:r>
          </a:p>
          <a:p>
            <a:r>
              <a:rPr lang="ru-RU" sz="1600" dirty="0"/>
              <a:t>По финальным результатам, думаю, что в данной задаче необходимо больше времени посвятить</a:t>
            </a:r>
            <a:r>
              <a:rPr lang="en-US" sz="1600" dirty="0"/>
              <a:t> </a:t>
            </a:r>
            <a:r>
              <a:rPr lang="ru-RU" sz="1600" dirty="0"/>
              <a:t>исследованию признаков, несмотря на то, что они полностью </a:t>
            </a:r>
            <a:r>
              <a:rPr lang="ru-RU" sz="1600" dirty="0" err="1"/>
              <a:t>анонимизированы</a:t>
            </a:r>
            <a:r>
              <a:rPr lang="ru-RU" sz="1600" dirty="0"/>
              <a:t>. Плохо понимаю, какими еще методами можно повысить оценочную метрику</a:t>
            </a:r>
            <a:r>
              <a:rPr lang="en-US" sz="1600" dirty="0"/>
              <a:t>, </a:t>
            </a:r>
            <a:r>
              <a:rPr lang="ru-RU" sz="1600" dirty="0"/>
              <a:t>так как, судя по графикам, представленным в конце ноутбука, строить каскады моделей и усреднять их не имеет большого смысла. С каскадами и </a:t>
            </a:r>
            <a:r>
              <a:rPr lang="ru-RU" sz="1600" dirty="0" err="1"/>
              <a:t>стакингом</a:t>
            </a:r>
            <a:r>
              <a:rPr lang="ru-RU" sz="1600" dirty="0"/>
              <a:t> знаком пока только на расстоянии (видел, слышал, но сам не пробовал) и, вроде как по отзывам, их все равно не применяют в </a:t>
            </a:r>
            <a:r>
              <a:rPr lang="ru-RU" sz="1600" dirty="0" err="1"/>
              <a:t>продакшене</a:t>
            </a:r>
            <a:endParaRPr lang="ru-RU" sz="1600" dirty="0"/>
          </a:p>
          <a:p>
            <a:r>
              <a:rPr lang="ru-RU" sz="1600" dirty="0"/>
              <a:t>От себя: спасибо за курс, видео очень полезные, наконец-то подробно разобрался как работать с </a:t>
            </a:r>
            <a:r>
              <a:rPr lang="ru-RU" sz="1600" dirty="0" err="1"/>
              <a:t>пайплайнами</a:t>
            </a:r>
            <a:r>
              <a:rPr lang="ru-RU" sz="1600" dirty="0"/>
              <a:t> и правильно </a:t>
            </a:r>
            <a:r>
              <a:rPr lang="ru-RU" sz="1600" dirty="0" err="1"/>
              <a:t>валидировать</a:t>
            </a:r>
            <a:r>
              <a:rPr lang="ru-RU" sz="1600" dirty="0"/>
              <a:t> результаты.</a:t>
            </a:r>
          </a:p>
          <a:p>
            <a:r>
              <a:rPr lang="ru-RU" sz="1600" dirty="0"/>
              <a:t>Более подробные комментарии по ходу исследования можно найти в ноутбуке </a:t>
            </a:r>
            <a:r>
              <a:rPr lang="en-US" sz="1600" dirty="0" err="1"/>
              <a:t>IanVlasov_solution_process.ipynb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271897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449</Words>
  <Application>Microsoft Macintosh PowerPoint</Application>
  <PresentationFormat>Широкоэкранный</PresentationFormat>
  <Paragraphs>44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Тема Office</vt:lpstr>
      <vt:lpstr>Видеокурс от Megafon + курсовой проект</vt:lpstr>
      <vt:lpstr>Предоставляемые данные</vt:lpstr>
      <vt:lpstr>Описание модели</vt:lpstr>
      <vt:lpstr>План исследования</vt:lpstr>
      <vt:lpstr>Дополнительные комментарии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13</cp:revision>
  <dcterms:created xsi:type="dcterms:W3CDTF">2020-03-15T15:55:40Z</dcterms:created>
  <dcterms:modified xsi:type="dcterms:W3CDTF">2020-03-18T14:48:17Z</dcterms:modified>
</cp:coreProperties>
</file>