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E6B08-0103-4080-9620-B965100254F9}" v="995" dt="2022-10-31T14:59:34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Vlasov/hw_tes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Vlasov/hw_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task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Author: Yan Vlasov</a:t>
            </a:r>
          </a:p>
          <a:p>
            <a:r>
              <a:rPr lang="en-US" dirty="0">
                <a:cs typeface="Calibri"/>
                <a:hlinkClick r:id="rId2"/>
              </a:rPr>
              <a:t>Solution repository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FB3D-123D-31E8-BB91-49DDFAAA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C67E-E47C-E0B8-5209-5724233D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dataset in “2022_Test_ML.csv” consists of 4 features (</a:t>
            </a:r>
            <a:r>
              <a:rPr lang="en-US" dirty="0" err="1">
                <a:ea typeface="+mn-lt"/>
                <a:cs typeface="+mn-lt"/>
              </a:rPr>
              <a:t>s_mt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s_mq</a:t>
            </a:r>
            <a:r>
              <a:rPr lang="en-US" dirty="0">
                <a:ea typeface="+mn-lt"/>
                <a:cs typeface="+mn-lt"/>
              </a:rPr>
              <a:t>, d, </a:t>
            </a:r>
            <a:r>
              <a:rPr lang="en-US" dirty="0" err="1">
                <a:ea typeface="+mn-lt"/>
                <a:cs typeface="+mn-lt"/>
              </a:rPr>
              <a:t>h_p</a:t>
            </a:r>
            <a:r>
              <a:rPr lang="en-US" dirty="0">
                <a:ea typeface="+mn-lt"/>
                <a:cs typeface="+mn-lt"/>
              </a:rPr>
              <a:t>) and of 2 objectives (QW, DP). The goal of the task is to build the model which approximates and generalizes QW and DP for arbitrary values of </a:t>
            </a:r>
            <a:r>
              <a:rPr lang="en-US" dirty="0" err="1">
                <a:ea typeface="+mn-lt"/>
                <a:cs typeface="+mn-lt"/>
              </a:rPr>
              <a:t>s_mt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s_mq</a:t>
            </a:r>
            <a:r>
              <a:rPr lang="en-US" dirty="0">
                <a:ea typeface="+mn-lt"/>
                <a:cs typeface="+mn-lt"/>
              </a:rPr>
              <a:t>, d, </a:t>
            </a:r>
            <a:r>
              <a:rPr lang="en-US" dirty="0" err="1">
                <a:ea typeface="+mn-lt"/>
                <a:cs typeface="+mn-lt"/>
              </a:rPr>
              <a:t>h_p</a:t>
            </a:r>
            <a:r>
              <a:rPr lang="en-US" dirty="0">
                <a:ea typeface="+mn-lt"/>
                <a:cs typeface="+mn-lt"/>
              </a:rPr>
              <a:t> within the range of their variation ( Table 1 ).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2B4B71-2B24-B01E-FDFA-285F5A689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2800"/>
              </p:ext>
            </p:extLst>
          </p:nvPr>
        </p:nvGraphicFramePr>
        <p:xfrm>
          <a:off x="1259840" y="4054856"/>
          <a:ext cx="9570745" cy="247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49">
                  <a:extLst>
                    <a:ext uri="{9D8B030D-6E8A-4147-A177-3AD203B41FA5}">
                      <a16:colId xmlns:a16="http://schemas.microsoft.com/office/drawing/2014/main" val="1188211717"/>
                    </a:ext>
                  </a:extLst>
                </a:gridCol>
                <a:gridCol w="1914149">
                  <a:extLst>
                    <a:ext uri="{9D8B030D-6E8A-4147-A177-3AD203B41FA5}">
                      <a16:colId xmlns:a16="http://schemas.microsoft.com/office/drawing/2014/main" val="3480852884"/>
                    </a:ext>
                  </a:extLst>
                </a:gridCol>
                <a:gridCol w="1914149">
                  <a:extLst>
                    <a:ext uri="{9D8B030D-6E8A-4147-A177-3AD203B41FA5}">
                      <a16:colId xmlns:a16="http://schemas.microsoft.com/office/drawing/2014/main" val="72021136"/>
                    </a:ext>
                  </a:extLst>
                </a:gridCol>
                <a:gridCol w="1914149">
                  <a:extLst>
                    <a:ext uri="{9D8B030D-6E8A-4147-A177-3AD203B41FA5}">
                      <a16:colId xmlns:a16="http://schemas.microsoft.com/office/drawing/2014/main" val="3950591915"/>
                    </a:ext>
                  </a:extLst>
                </a:gridCol>
                <a:gridCol w="1914149">
                  <a:extLst>
                    <a:ext uri="{9D8B030D-6E8A-4147-A177-3AD203B41FA5}">
                      <a16:colId xmlns:a16="http://schemas.microsoft.com/office/drawing/2014/main" val="4240437527"/>
                    </a:ext>
                  </a:extLst>
                </a:gridCol>
              </a:tblGrid>
              <a:tr h="77899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 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 err="1">
                          <a:latin typeface="Calibri"/>
                        </a:rPr>
                        <a:t>s_mt</a:t>
                      </a:r>
                      <a:endParaRPr 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 err="1">
                          <a:latin typeface="Calibri"/>
                        </a:rPr>
                        <a:t>s_mq</a:t>
                      </a:r>
                      <a:endParaRPr 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latin typeface="Calibri"/>
                        </a:rPr>
                        <a:t>d </a:t>
                      </a:r>
                      <a:endParaRPr 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 err="1">
                          <a:latin typeface="Calibri"/>
                        </a:rPr>
                        <a:t>h_p</a:t>
                      </a:r>
                      <a:endParaRPr lang="en-US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821241"/>
                  </a:ext>
                </a:extLst>
              </a:tr>
              <a:tr h="7789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latin typeface="Calibri"/>
                        </a:rPr>
                        <a:t>Min </a:t>
                      </a:r>
                      <a:endParaRPr 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latin typeface="Calibri"/>
                        </a:rPr>
                        <a:t>0.8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latin typeface="Calibri"/>
                        </a:rPr>
                        <a:t>0.8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latin typeface="Calibri"/>
                        </a:rPr>
                        <a:t>1.0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latin typeface="Calibri"/>
                        </a:rPr>
                        <a:t>4.0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782359"/>
                  </a:ext>
                </a:extLst>
              </a:tr>
              <a:tr h="7789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latin typeface="Calibri"/>
                        </a:rPr>
                        <a:t>Max </a:t>
                      </a:r>
                      <a:endParaRPr lang="en-US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latin typeface="Calibri"/>
                        </a:rPr>
                        <a:t>2.7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latin typeface="Calibri"/>
                        </a:rPr>
                        <a:t> 2.1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latin typeface="Calibri"/>
                        </a:rPr>
                        <a:t>3.0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latin typeface="Calibri"/>
                        </a:rPr>
                        <a:t>10.0</a:t>
                      </a:r>
                      <a:endParaRPr lang="en-US" sz="2800" b="1" i="0" u="none" strike="noStrike" noProof="0" dirty="0"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47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9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1343-72C7-C4EB-1BE9-D1BFBA6E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EDA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7824-EBA4-0B59-FDF7-92BFF2CC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Please refer to notebook/profiling_report.html in the </a:t>
            </a:r>
            <a:r>
              <a:rPr lang="en-US" dirty="0">
                <a:ea typeface="+mn-lt"/>
                <a:cs typeface="+mn-lt"/>
                <a:hlinkClick r:id="rId2"/>
              </a:rPr>
              <a:t>solution repository</a:t>
            </a:r>
            <a:r>
              <a:rPr lang="en-US" dirty="0">
                <a:ea typeface="+mn-lt"/>
                <a:cs typeface="+mn-lt"/>
              </a:rPr>
              <a:t> to see graphs described below.</a:t>
            </a:r>
          </a:p>
          <a:p>
            <a:r>
              <a:rPr lang="en-US" dirty="0">
                <a:ea typeface="+mn-lt"/>
                <a:cs typeface="+mn-lt"/>
              </a:rPr>
              <a:t>Both features and objectives have no missing values and no zeros.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All limits (min-max) for the features are set correctly according to the table in the description.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Distributions: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All features have uniform distribution.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QW</a:t>
            </a:r>
            <a:r>
              <a:rPr lang="en-US" dirty="0">
                <a:ea typeface="+mn-lt"/>
                <a:cs typeface="+mn-lt"/>
              </a:rPr>
              <a:t> looks like normal or bimodal distribution.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DP</a:t>
            </a:r>
            <a:r>
              <a:rPr lang="en-US" dirty="0">
                <a:ea typeface="+mn-lt"/>
                <a:cs typeface="+mn-lt"/>
              </a:rPr>
              <a:t> looks like log-normal.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Interactions and Correlations: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Quadratic relationship between the variables </a:t>
            </a:r>
            <a:r>
              <a:rPr lang="en-US" b="1" dirty="0" err="1">
                <a:ea typeface="+mn-lt"/>
                <a:cs typeface="+mn-lt"/>
              </a:rPr>
              <a:t>h_p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b="1" dirty="0">
                <a:ea typeface="+mn-lt"/>
                <a:cs typeface="+mn-lt"/>
              </a:rPr>
              <a:t>DP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Relationship between </a:t>
            </a:r>
            <a:r>
              <a:rPr lang="en-US" b="1" dirty="0" err="1">
                <a:ea typeface="+mn-lt"/>
                <a:cs typeface="+mn-lt"/>
              </a:rPr>
              <a:t>h_p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b="1" dirty="0">
                <a:ea typeface="+mn-lt"/>
                <a:cs typeface="+mn-lt"/>
              </a:rPr>
              <a:t>QW</a:t>
            </a:r>
            <a:r>
              <a:rPr lang="en-US" dirty="0">
                <a:ea typeface="+mn-lt"/>
                <a:cs typeface="+mn-lt"/>
              </a:rPr>
              <a:t> looks linear.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Spearman's correlation shows strong negative dependency between </a:t>
            </a:r>
            <a:r>
              <a:rPr lang="en-US" b="1" dirty="0" err="1">
                <a:ea typeface="+mn-lt"/>
                <a:cs typeface="+mn-lt"/>
              </a:rPr>
              <a:t>h_p</a:t>
            </a:r>
            <a:r>
              <a:rPr lang="en-US" b="1" dirty="0">
                <a:ea typeface="+mn-lt"/>
                <a:cs typeface="+mn-lt"/>
              </a:rPr>
              <a:t>-DP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b="1" dirty="0" err="1">
                <a:ea typeface="+mn-lt"/>
                <a:cs typeface="+mn-lt"/>
              </a:rPr>
              <a:t>h_p</a:t>
            </a:r>
            <a:r>
              <a:rPr lang="en-US" b="1" dirty="0">
                <a:ea typeface="+mn-lt"/>
                <a:cs typeface="+mn-lt"/>
              </a:rPr>
              <a:t>-QW</a:t>
            </a:r>
            <a:r>
              <a:rPr lang="en-US" dirty="0">
                <a:ea typeface="+mn-lt"/>
                <a:cs typeface="+mn-lt"/>
              </a:rPr>
              <a:t>. It means that with </a:t>
            </a:r>
            <a:r>
              <a:rPr lang="en-US" b="1" dirty="0" err="1">
                <a:ea typeface="+mn-lt"/>
                <a:cs typeface="+mn-lt"/>
              </a:rPr>
              <a:t>h_p</a:t>
            </a:r>
            <a:r>
              <a:rPr lang="en-US" dirty="0">
                <a:ea typeface="+mn-lt"/>
                <a:cs typeface="+mn-lt"/>
              </a:rPr>
              <a:t> increasing both objectives are decreased.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Strong positive correlation between 2 objectives </a:t>
            </a:r>
            <a:r>
              <a:rPr lang="en-US" b="1" dirty="0">
                <a:ea typeface="+mn-lt"/>
                <a:cs typeface="+mn-lt"/>
              </a:rPr>
              <a:t>QW-DP</a:t>
            </a:r>
            <a:r>
              <a:rPr lang="en-US" dirty="0">
                <a:ea typeface="+mn-lt"/>
                <a:cs typeface="+mn-lt"/>
              </a:rPr>
              <a:t>. According to the graph it looks quadratic.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Slight positive dependency between </a:t>
            </a:r>
            <a:r>
              <a:rPr lang="en-US" b="1" dirty="0"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 and the both objectives.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Both </a:t>
            </a:r>
            <a:r>
              <a:rPr lang="en-US" b="1" dirty="0" err="1">
                <a:ea typeface="+mn-lt"/>
                <a:cs typeface="+mn-lt"/>
              </a:rPr>
              <a:t>s_mt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b="1" dirty="0" err="1">
                <a:ea typeface="+mn-lt"/>
                <a:cs typeface="+mn-lt"/>
              </a:rPr>
              <a:t>s_mq</a:t>
            </a:r>
            <a:r>
              <a:rPr lang="en-US" dirty="0">
                <a:ea typeface="+mn-lt"/>
                <a:cs typeface="+mn-lt"/>
              </a:rPr>
              <a:t> graphs against </a:t>
            </a:r>
            <a:r>
              <a:rPr lang="en-US" b="1" dirty="0">
                <a:ea typeface="+mn-lt"/>
                <a:cs typeface="+mn-lt"/>
              </a:rPr>
              <a:t>QW</a:t>
            </a:r>
            <a:r>
              <a:rPr lang="en-US" dirty="0">
                <a:ea typeface="+mn-lt"/>
                <a:cs typeface="+mn-lt"/>
              </a:rPr>
              <a:t> looks like a normal noise.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3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D5E5-A5A9-3C1D-300A-1352E550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0489-771A-0E3A-E3D2-BA8D94CE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Train-test split: random strategy of choosing 70% of the data for training set was applied.</a:t>
            </a:r>
          </a:p>
          <a:p>
            <a:r>
              <a:rPr lang="en-US" dirty="0">
                <a:cs typeface="Calibri"/>
              </a:rPr>
              <a:t>Validation scheme: holdout with calculating confidence interval on the test set based on bootstrapped samples.</a:t>
            </a:r>
          </a:p>
          <a:p>
            <a:r>
              <a:rPr lang="en-US" dirty="0">
                <a:cs typeface="Calibri"/>
              </a:rPr>
              <a:t>Scoring: R2 score</a:t>
            </a:r>
          </a:p>
          <a:p>
            <a:r>
              <a:rPr lang="en-US" dirty="0">
                <a:cs typeface="Calibri"/>
              </a:rPr>
              <a:t>Data: features without any modifications were chosen for building the baseline.</a:t>
            </a:r>
          </a:p>
          <a:p>
            <a:r>
              <a:rPr lang="en-US" dirty="0">
                <a:cs typeface="Calibri"/>
              </a:rPr>
              <a:t>Models: </a:t>
            </a:r>
            <a:r>
              <a:rPr lang="en-US" dirty="0" err="1">
                <a:cs typeface="Calibri"/>
              </a:rPr>
              <a:t>LinearRegression</a:t>
            </a:r>
            <a:r>
              <a:rPr lang="en-US" dirty="0">
                <a:cs typeface="Calibri"/>
              </a:rPr>
              <a:t>, Lasso, Ridge, </a:t>
            </a:r>
            <a:r>
              <a:rPr lang="en-US" dirty="0" err="1">
                <a:cs typeface="Calibri"/>
              </a:rPr>
              <a:t>RandomForestRegressor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GradientBoostingRegressor</a:t>
            </a:r>
            <a:r>
              <a:rPr lang="en-US" dirty="0">
                <a:cs typeface="Calibri"/>
              </a:rPr>
              <a:t> were tested</a:t>
            </a:r>
          </a:p>
          <a:p>
            <a:r>
              <a:rPr lang="en-US" dirty="0">
                <a:cs typeface="Calibri"/>
              </a:rPr>
              <a:t>Results: Lasso and </a:t>
            </a:r>
            <a:r>
              <a:rPr lang="en-US" dirty="0" err="1">
                <a:cs typeface="Calibri"/>
              </a:rPr>
              <a:t>GradientBoostingRegressor</a:t>
            </a:r>
            <a:r>
              <a:rPr lang="en-US" dirty="0">
                <a:cs typeface="Calibri"/>
              </a:rPr>
              <a:t> were </a:t>
            </a:r>
            <a:r>
              <a:rPr lang="en-US" dirty="0" err="1">
                <a:cs typeface="Calibri"/>
              </a:rPr>
              <a:t>choosen</a:t>
            </a:r>
            <a:r>
              <a:rPr lang="en-US" dirty="0">
                <a:cs typeface="Calibri"/>
              </a:rPr>
              <a:t> for further development with </a:t>
            </a:r>
            <a:r>
              <a:rPr lang="en-US" dirty="0">
                <a:ea typeface="+mn-lt"/>
                <a:cs typeface="+mn-lt"/>
              </a:rPr>
              <a:t>0.744 and 0.965 r2 scores accordingly.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5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6DF68B0-8F79-B0FF-C060-89ADC092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13" y="1882309"/>
            <a:ext cx="5799392" cy="4453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515F19-CA6A-007F-DCBB-046EE1A8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Best Lasso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F79D-3A2A-E39D-BC0A-7D01F61E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 err="1">
                <a:cs typeface="Calibri"/>
              </a:rPr>
              <a:t>s_mt</a:t>
            </a:r>
            <a:r>
              <a:rPr lang="en-US" sz="2000" dirty="0">
                <a:cs typeface="Calibri"/>
              </a:rPr>
              <a:t> and </a:t>
            </a:r>
            <a:r>
              <a:rPr lang="en-US" sz="2000" dirty="0" err="1">
                <a:cs typeface="Calibri"/>
              </a:rPr>
              <a:t>s_mq</a:t>
            </a:r>
            <a:r>
              <a:rPr lang="en-US" sz="2000" dirty="0">
                <a:cs typeface="Calibri"/>
              </a:rPr>
              <a:t> features were removed.</a:t>
            </a:r>
          </a:p>
          <a:p>
            <a:pPr lvl="1"/>
            <a:r>
              <a:rPr lang="en-US" sz="2000" dirty="0">
                <a:cs typeface="Calibri"/>
              </a:rPr>
              <a:t>Polynomial features with the power of 2 were built on the rest features.</a:t>
            </a:r>
          </a:p>
          <a:p>
            <a:r>
              <a:rPr lang="en-US" sz="2000" dirty="0">
                <a:cs typeface="Calibri"/>
              </a:rPr>
              <a:t>Hyperparameters:</a:t>
            </a:r>
          </a:p>
          <a:p>
            <a:pPr lvl="1"/>
            <a:r>
              <a:rPr lang="en-US" sz="2000" dirty="0">
                <a:cs typeface="Calibri"/>
              </a:rPr>
              <a:t>Alpha: 0.5</a:t>
            </a:r>
          </a:p>
          <a:p>
            <a:r>
              <a:rPr lang="en-US" sz="2000" dirty="0">
                <a:ea typeface="+mn-lt"/>
                <a:cs typeface="+mn-lt"/>
              </a:rPr>
              <a:t>Score on test sample</a:t>
            </a:r>
            <a:r>
              <a:rPr lang="en-US" sz="2000" dirty="0">
                <a:cs typeface="Calibri"/>
              </a:rPr>
              <a:t>: </a:t>
            </a:r>
            <a:r>
              <a:rPr lang="en-US" sz="2000" dirty="0">
                <a:ea typeface="+mn-lt"/>
                <a:cs typeface="+mn-lt"/>
              </a:rPr>
              <a:t>0.826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41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5225-57CA-0F3D-DAC3-10401AC7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Gradient Boosting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4165-21DD-CC30-4789-354CF0A8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973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Data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s_mt</a:t>
            </a:r>
            <a:r>
              <a:rPr lang="en-US" sz="2000" dirty="0">
                <a:ea typeface="+mn-lt"/>
                <a:cs typeface="+mn-lt"/>
              </a:rPr>
              <a:t> and </a:t>
            </a:r>
            <a:r>
              <a:rPr lang="en-US" sz="2000" dirty="0" err="1">
                <a:ea typeface="+mn-lt"/>
                <a:cs typeface="+mn-lt"/>
              </a:rPr>
              <a:t>s_mq</a:t>
            </a:r>
            <a:r>
              <a:rPr lang="en-US" sz="2000" dirty="0">
                <a:ea typeface="+mn-lt"/>
                <a:cs typeface="+mn-lt"/>
              </a:rPr>
              <a:t> features were removed.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Polynomial features with the power of 2 were built on the rest features.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Log transformation was applied on DP target.</a:t>
            </a:r>
          </a:p>
          <a:p>
            <a:r>
              <a:rPr lang="en-US" sz="2000" dirty="0">
                <a:ea typeface="+mn-lt"/>
                <a:cs typeface="+mn-lt"/>
              </a:rPr>
              <a:t>Model type: chained regressor.</a:t>
            </a:r>
          </a:p>
          <a:p>
            <a:r>
              <a:rPr lang="en-US" sz="2000" dirty="0">
                <a:ea typeface="+mn-lt"/>
                <a:cs typeface="+mn-lt"/>
              </a:rPr>
              <a:t>Hyperparameters: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Learning rate: 0.2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Max_depth</a:t>
            </a:r>
            <a:r>
              <a:rPr lang="en-US" sz="2000" dirty="0">
                <a:ea typeface="+mn-lt"/>
                <a:cs typeface="+mn-lt"/>
              </a:rPr>
              <a:t>: 2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N_estimators</a:t>
            </a:r>
            <a:r>
              <a:rPr lang="en-US" sz="2000" dirty="0">
                <a:ea typeface="+mn-lt"/>
                <a:cs typeface="+mn-lt"/>
              </a:rPr>
              <a:t>: 500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N_iter_no_change</a:t>
            </a:r>
            <a:r>
              <a:rPr lang="en-US" sz="2000" dirty="0">
                <a:ea typeface="+mn-lt"/>
                <a:cs typeface="+mn-lt"/>
              </a:rPr>
              <a:t>: 20</a:t>
            </a:r>
          </a:p>
          <a:p>
            <a:r>
              <a:rPr lang="en-US" sz="2000" dirty="0">
                <a:ea typeface="+mn-lt"/>
                <a:cs typeface="+mn-lt"/>
              </a:rPr>
              <a:t>Score on test sample: 0.978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6E155B7-F42D-803A-3961-AB4C47D2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45" y="1816763"/>
            <a:ext cx="5701070" cy="43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0985-1175-2968-CFBB-C45B29C1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Generalization ability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C8C79A4-516E-9181-56D0-A715CE7E2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429" y="3439752"/>
            <a:ext cx="4548173" cy="3417275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976B699-0C9E-58A8-9796-8EBBA61E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29" y="114301"/>
            <a:ext cx="4562166" cy="3425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9796F-1CF0-E465-01EF-7D1B367A80D1}"/>
              </a:ext>
            </a:extLst>
          </p:cNvPr>
          <p:cNvSpPr txBox="1"/>
          <p:nvPr/>
        </p:nvSpPr>
        <p:spPr>
          <a:xfrm>
            <a:off x="836481" y="1753172"/>
            <a:ext cx="635718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30% of the training data (105 samples) is enough to reach r2_score higher than 0.9 for Gradient Boosting model which is better than Linear model results.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Both models are quite good in generalization</a:t>
            </a:r>
            <a:r>
              <a:rPr lang="en-US" sz="2000" dirty="0">
                <a:ea typeface="+mn-lt"/>
                <a:cs typeface="+mn-lt"/>
              </a:rPr>
              <a:t> and their ability to predict good results does not suffer to much with the small number of training samples.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Gradient boosting model works better than Linear </a:t>
            </a:r>
            <a:r>
              <a:rPr lang="en-US" sz="2000" dirty="0">
                <a:ea typeface="+mn-lt"/>
                <a:cs typeface="+mn-lt"/>
              </a:rPr>
              <a:t>models despite additional manipulation with the data.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38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Test task solution</vt:lpstr>
      <vt:lpstr>Task description</vt:lpstr>
      <vt:lpstr>EDA results</vt:lpstr>
      <vt:lpstr>Baseline</vt:lpstr>
      <vt:lpstr>Best Lasso model</vt:lpstr>
      <vt:lpstr>Best Gradient Boosting model</vt:lpstr>
      <vt:lpstr>Generalization 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215</cp:revision>
  <dcterms:created xsi:type="dcterms:W3CDTF">2022-10-31T13:37:18Z</dcterms:created>
  <dcterms:modified xsi:type="dcterms:W3CDTF">2022-10-31T15:00:23Z</dcterms:modified>
</cp:coreProperties>
</file>