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0" r:id="rId4"/>
    <p:sldId id="262" r:id="rId5"/>
    <p:sldId id="263" r:id="rId6"/>
    <p:sldId id="258" r:id="rId7"/>
    <p:sldId id="261"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00" d="100"/>
          <a:sy n="100" d="100"/>
        </p:scale>
        <p:origin x="-120"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19/11/19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19/11/19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19/11/19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19/11/19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19/11/19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19/11/19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19/11/19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Andrew.Beatty@gm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1539A4-D44D-49B2-B0D1-95366E5C4EF6}"/>
              </a:ext>
            </a:extLst>
          </p:cNvPr>
          <p:cNvSpPr>
            <a:spLocks noGrp="1"/>
          </p:cNvSpPr>
          <p:nvPr>
            <p:ph type="ctrTitle"/>
          </p:nvPr>
        </p:nvSpPr>
        <p:spPr/>
        <p:txBody>
          <a:bodyPr/>
          <a:lstStyle/>
          <a:p>
            <a:r>
              <a:rPr lang="en-IE" dirty="0"/>
              <a:t>DR8.1 Flask</a:t>
            </a:r>
          </a:p>
        </p:txBody>
      </p:sp>
      <p:sp>
        <p:nvSpPr>
          <p:cNvPr id="3" name="Subtitle 2">
            <a:extLst>
              <a:ext uri="{FF2B5EF4-FFF2-40B4-BE49-F238E27FC236}">
                <a16:creationId xmlns="" xmlns:a16="http://schemas.microsoft.com/office/drawing/2014/main" id="{1CF98235-7A08-4023-9E21-3260E66B284B}"/>
              </a:ext>
            </a:extLst>
          </p:cNvPr>
          <p:cNvSpPr>
            <a:spLocks noGrp="1"/>
          </p:cNvSpPr>
          <p:nvPr>
            <p:ph type="subTitle" idx="1"/>
          </p:nvPr>
        </p:nvSpPr>
        <p:spPr/>
        <p:txBody>
          <a:bodyPr>
            <a:normAutofit fontScale="92500" lnSpcReduction="20000"/>
          </a:bodyPr>
          <a:lstStyle/>
          <a:p>
            <a:r>
              <a:rPr lang="en-IE" dirty="0"/>
              <a:t>Andrew Beatty</a:t>
            </a:r>
          </a:p>
          <a:p>
            <a:r>
              <a:rPr lang="en-IE" dirty="0">
                <a:hlinkClick r:id="rId2"/>
              </a:rPr>
              <a:t>Andrew.Beatty@gmit.ie</a:t>
            </a:r>
            <a:endParaRPr lang="en-IE" dirty="0"/>
          </a:p>
          <a:p>
            <a:r>
              <a:rPr lang="en-IE" dirty="0"/>
              <a:t>Data Representation</a:t>
            </a:r>
          </a:p>
        </p:txBody>
      </p:sp>
    </p:spTree>
    <p:extLst>
      <p:ext uri="{BB962C8B-B14F-4D97-AF65-F5344CB8AC3E}">
        <p14:creationId xmlns:p14="http://schemas.microsoft.com/office/powerpoint/2010/main" val="7151151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dirty="0"/>
          </a:p>
        </p:txBody>
      </p:sp>
      <p:sp>
        <p:nvSpPr>
          <p:cNvPr id="3" name="Content Placeholder 2"/>
          <p:cNvSpPr>
            <a:spLocks noGrp="1"/>
          </p:cNvSpPr>
          <p:nvPr>
            <p:ph idx="1"/>
          </p:nvPr>
        </p:nvSpPr>
        <p:spPr/>
        <p:txBody>
          <a:bodyPr/>
          <a:lstStyle/>
          <a:p>
            <a:r>
              <a:rPr lang="en-US" dirty="0" smtClean="0"/>
              <a:t>Rendering Templates </a:t>
            </a:r>
            <a:r>
              <a:rPr lang="en-US" dirty="0" err="1" smtClean="0"/>
              <a:t>vs</a:t>
            </a:r>
            <a:r>
              <a:rPr lang="en-US" dirty="0" smtClean="0"/>
              <a:t> JSON</a:t>
            </a:r>
          </a:p>
          <a:p>
            <a:pPr lvl="1"/>
            <a:r>
              <a:rPr lang="en-US" dirty="0" smtClean="0"/>
              <a:t>Flask can be used to create html pages on the fly</a:t>
            </a:r>
          </a:p>
          <a:p>
            <a:pPr marL="0" indent="0">
              <a:buNone/>
            </a:pPr>
            <a:r>
              <a:rPr lang="en-US" dirty="0" smtClean="0"/>
              <a:t>As oppose to </a:t>
            </a:r>
          </a:p>
          <a:p>
            <a:pPr lvl="1"/>
            <a:r>
              <a:rPr lang="en-US" dirty="0" smtClean="0"/>
              <a:t>Just returning the data and allowing the static web pages use AJAX to get that data.</a:t>
            </a:r>
          </a:p>
          <a:p>
            <a:r>
              <a:rPr lang="en-US" dirty="0" smtClean="0"/>
              <a:t>We use the latter method</a:t>
            </a:r>
            <a:endParaRPr lang="en-US" dirty="0"/>
          </a:p>
        </p:txBody>
      </p:sp>
    </p:spTree>
    <p:extLst>
      <p:ext uri="{BB962C8B-B14F-4D97-AF65-F5344CB8AC3E}">
        <p14:creationId xmlns:p14="http://schemas.microsoft.com/office/powerpoint/2010/main" val="16607599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dirty="0"/>
          </a:p>
        </p:txBody>
      </p:sp>
      <p:sp>
        <p:nvSpPr>
          <p:cNvPr id="3" name="Content Placeholder 2"/>
          <p:cNvSpPr>
            <a:spLocks noGrp="1"/>
          </p:cNvSpPr>
          <p:nvPr>
            <p:ph idx="1"/>
          </p:nvPr>
        </p:nvSpPr>
        <p:spPr/>
        <p:txBody>
          <a:bodyPr/>
          <a:lstStyle/>
          <a:p>
            <a:r>
              <a:rPr lang="en-US" dirty="0" smtClean="0"/>
              <a:t>To access request data import request object</a:t>
            </a:r>
          </a:p>
          <a:p>
            <a:endParaRPr lang="en-US" dirty="0"/>
          </a:p>
          <a:p>
            <a:r>
              <a:rPr lang="en-US" dirty="0" smtClean="0"/>
              <a:t>See the code we did in week05</a:t>
            </a:r>
          </a:p>
          <a:p>
            <a:endParaRPr lang="en-US" dirty="0"/>
          </a:p>
          <a:p>
            <a:r>
              <a:rPr lang="en-US" dirty="0" smtClean="0"/>
              <a:t>Other data you can get </a:t>
            </a:r>
          </a:p>
          <a:p>
            <a:pPr lvl="1"/>
            <a:r>
              <a:rPr lang="en-US" dirty="0" err="1" smtClean="0"/>
              <a:t>request.path</a:t>
            </a:r>
            <a:r>
              <a:rPr lang="en-US" dirty="0" smtClean="0"/>
              <a:t>  		=&gt; /user</a:t>
            </a:r>
          </a:p>
          <a:p>
            <a:pPr lvl="1"/>
            <a:r>
              <a:rPr lang="en-US" dirty="0" err="1" smtClean="0"/>
              <a:t>request.method</a:t>
            </a:r>
            <a:r>
              <a:rPr lang="en-US" dirty="0" smtClean="0"/>
              <a:t>  		=&gt; GET</a:t>
            </a:r>
          </a:p>
          <a:p>
            <a:pPr lvl="1"/>
            <a:r>
              <a:rPr lang="en-US" dirty="0" err="1" smtClean="0"/>
              <a:t>request.form</a:t>
            </a:r>
            <a:r>
              <a:rPr lang="en-US" dirty="0" smtClean="0"/>
              <a:t>  		=&gt; form data</a:t>
            </a:r>
          </a:p>
          <a:p>
            <a:pPr lvl="1"/>
            <a:r>
              <a:rPr lang="en-US" dirty="0" err="1" smtClean="0"/>
              <a:t>request.args</a:t>
            </a:r>
            <a:r>
              <a:rPr lang="en-US" dirty="0" smtClean="0"/>
              <a:t>  		 =&gt; arguments from the URL</a:t>
            </a:r>
          </a:p>
          <a:p>
            <a:pPr lvl="1"/>
            <a:r>
              <a:rPr lang="en-US" dirty="0" err="1" smtClean="0"/>
              <a:t>request.files</a:t>
            </a:r>
            <a:r>
              <a:rPr lang="en-US" dirty="0" smtClean="0"/>
              <a:t>[‘</a:t>
            </a:r>
            <a:r>
              <a:rPr lang="en-US" dirty="0" err="1" smtClean="0"/>
              <a:t>the_file</a:t>
            </a:r>
            <a:r>
              <a:rPr lang="en-US" dirty="0" smtClean="0"/>
              <a:t>’]  	=&gt; an uploaded file</a:t>
            </a:r>
          </a:p>
          <a:p>
            <a:endParaRPr lang="en-US" dirty="0" smtClean="0"/>
          </a:p>
          <a:p>
            <a:endParaRPr lang="en-US" dirty="0"/>
          </a:p>
        </p:txBody>
      </p:sp>
      <p:sp>
        <p:nvSpPr>
          <p:cNvPr id="4" name="TextBox 3"/>
          <p:cNvSpPr txBox="1"/>
          <p:nvPr/>
        </p:nvSpPr>
        <p:spPr>
          <a:xfrm>
            <a:off x="1152630" y="2561245"/>
            <a:ext cx="3746049"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from flask import request</a:t>
            </a:r>
          </a:p>
        </p:txBody>
      </p:sp>
      <p:sp>
        <p:nvSpPr>
          <p:cNvPr id="5" name="TextBox 4"/>
          <p:cNvSpPr txBox="1"/>
          <p:nvPr/>
        </p:nvSpPr>
        <p:spPr>
          <a:xfrm>
            <a:off x="1152630" y="3447009"/>
            <a:ext cx="4087568"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a:t>
            </a:r>
            <a:r>
              <a:rPr lang="en-US" sz="1600" dirty="0" err="1">
                <a:latin typeface="Courier New"/>
                <a:cs typeface="Courier New"/>
              </a:rPr>
              <a:t>reg</a:t>
            </a:r>
            <a:r>
              <a:rPr lang="en-US" sz="1600" dirty="0">
                <a:latin typeface="Courier New"/>
                <a:cs typeface="Courier New"/>
              </a:rPr>
              <a:t>":  </a:t>
            </a:r>
            <a:r>
              <a:rPr lang="en-US" sz="1600" dirty="0" err="1">
                <a:latin typeface="Courier New"/>
                <a:cs typeface="Courier New"/>
              </a:rPr>
              <a:t>request.json</a:t>
            </a:r>
            <a:r>
              <a:rPr lang="en-US" sz="1600" dirty="0">
                <a:latin typeface="Courier New"/>
                <a:cs typeface="Courier New"/>
              </a:rPr>
              <a:t>['</a:t>
            </a:r>
            <a:r>
              <a:rPr lang="en-US" sz="1600" dirty="0" err="1">
                <a:latin typeface="Courier New"/>
                <a:cs typeface="Courier New"/>
              </a:rPr>
              <a:t>reg</a:t>
            </a:r>
            <a:r>
              <a:rPr lang="en-US" sz="1600" dirty="0">
                <a:latin typeface="Courier New"/>
                <a:cs typeface="Courier New"/>
              </a:rPr>
              <a:t>'],</a:t>
            </a:r>
          </a:p>
        </p:txBody>
      </p:sp>
    </p:spTree>
    <p:extLst>
      <p:ext uri="{BB962C8B-B14F-4D97-AF65-F5344CB8AC3E}">
        <p14:creationId xmlns:p14="http://schemas.microsoft.com/office/powerpoint/2010/main" val="4502953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dirty="0"/>
          </a:p>
        </p:txBody>
      </p:sp>
      <p:sp>
        <p:nvSpPr>
          <p:cNvPr id="3" name="Content Placeholder 2"/>
          <p:cNvSpPr>
            <a:spLocks noGrp="1"/>
          </p:cNvSpPr>
          <p:nvPr>
            <p:ph idx="1"/>
          </p:nvPr>
        </p:nvSpPr>
        <p:spPr/>
        <p:txBody>
          <a:bodyPr/>
          <a:lstStyle/>
          <a:p>
            <a:r>
              <a:rPr lang="en-US" dirty="0" smtClean="0"/>
              <a:t>Aborts and redirects</a:t>
            </a:r>
          </a:p>
          <a:p>
            <a:endParaRPr lang="en-US" dirty="0"/>
          </a:p>
        </p:txBody>
      </p:sp>
      <p:sp>
        <p:nvSpPr>
          <p:cNvPr id="4" name="TextBox 3"/>
          <p:cNvSpPr txBox="1"/>
          <p:nvPr/>
        </p:nvSpPr>
        <p:spPr>
          <a:xfrm>
            <a:off x="1152630" y="2561245"/>
            <a:ext cx="7449407"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from flask import abort, redirect, </a:t>
            </a:r>
            <a:r>
              <a:rPr lang="en-US" sz="1600" dirty="0" err="1">
                <a:latin typeface="Courier New"/>
                <a:cs typeface="Courier New"/>
              </a:rPr>
              <a:t>url_for</a:t>
            </a:r>
            <a:r>
              <a:rPr lang="en-US" sz="1600" dirty="0">
                <a:latin typeface="Courier New"/>
                <a:cs typeface="Courier New"/>
              </a:rPr>
              <a:t> </a:t>
            </a:r>
            <a:endParaRPr lang="en-US" sz="1600" dirty="0" smtClean="0">
              <a:latin typeface="Courier New"/>
              <a:cs typeface="Courier New"/>
            </a:endParaRPr>
          </a:p>
          <a:p>
            <a:endParaRPr lang="en-US" sz="1600" dirty="0" smtClean="0">
              <a:latin typeface="Courier New"/>
              <a:cs typeface="Courier New"/>
            </a:endParaRPr>
          </a:p>
          <a:p>
            <a:r>
              <a:rPr lang="en-US" sz="1600" dirty="0" smtClean="0">
                <a:latin typeface="Courier New"/>
                <a:cs typeface="Courier New"/>
              </a:rPr>
              <a:t>@</a:t>
            </a:r>
            <a:r>
              <a:rPr lang="en-US" sz="1600" dirty="0" err="1">
                <a:latin typeface="Courier New"/>
                <a:cs typeface="Courier New"/>
              </a:rPr>
              <a:t>app.route</a:t>
            </a:r>
            <a:r>
              <a:rPr lang="en-US" sz="1600" dirty="0">
                <a:latin typeface="Courier New"/>
                <a:cs typeface="Courier New"/>
              </a:rPr>
              <a:t>('/') </a:t>
            </a:r>
            <a:endParaRPr lang="en-US" sz="1600" dirty="0" smtClean="0">
              <a:latin typeface="Courier New"/>
              <a:cs typeface="Courier New"/>
            </a:endParaRPr>
          </a:p>
          <a:p>
            <a:r>
              <a:rPr lang="en-US" sz="1600" dirty="0" err="1" smtClean="0">
                <a:latin typeface="Courier New"/>
                <a:cs typeface="Courier New"/>
              </a:rPr>
              <a:t>def</a:t>
            </a:r>
            <a:r>
              <a:rPr lang="en-US" sz="1600" dirty="0" smtClean="0">
                <a:latin typeface="Courier New"/>
                <a:cs typeface="Courier New"/>
              </a:rPr>
              <a:t> </a:t>
            </a:r>
            <a:r>
              <a:rPr lang="en-US" sz="1600" dirty="0">
                <a:latin typeface="Courier New"/>
                <a:cs typeface="Courier New"/>
              </a:rPr>
              <a:t>index()</a:t>
            </a:r>
            <a:r>
              <a:rPr lang="en-US" sz="1600" dirty="0" smtClean="0">
                <a:latin typeface="Courier New"/>
                <a:cs typeface="Courier New"/>
              </a:rPr>
              <a:t>:</a:t>
            </a:r>
          </a:p>
          <a:p>
            <a:r>
              <a:rPr lang="en-US" sz="1600" dirty="0">
                <a:latin typeface="Courier New"/>
                <a:cs typeface="Courier New"/>
              </a:rPr>
              <a:t>	</a:t>
            </a:r>
            <a:r>
              <a:rPr lang="en-US" sz="1600" dirty="0" smtClean="0">
                <a:latin typeface="Courier New"/>
                <a:cs typeface="Courier New"/>
              </a:rPr>
              <a:t> </a:t>
            </a:r>
            <a:r>
              <a:rPr lang="en-US" sz="1600" dirty="0">
                <a:latin typeface="Courier New"/>
                <a:cs typeface="Courier New"/>
              </a:rPr>
              <a:t>return redirect(</a:t>
            </a:r>
            <a:r>
              <a:rPr lang="en-US" sz="1600" dirty="0" err="1">
                <a:latin typeface="Courier New"/>
                <a:cs typeface="Courier New"/>
              </a:rPr>
              <a:t>url_for</a:t>
            </a:r>
            <a:r>
              <a:rPr lang="en-US" sz="1600" dirty="0">
                <a:latin typeface="Courier New"/>
                <a:cs typeface="Courier New"/>
              </a:rPr>
              <a:t>('login')) </a:t>
            </a:r>
            <a:endParaRPr lang="en-US" sz="1600" dirty="0" smtClean="0">
              <a:latin typeface="Courier New"/>
              <a:cs typeface="Courier New"/>
            </a:endParaRPr>
          </a:p>
          <a:p>
            <a:endParaRPr lang="en-US" sz="1600" dirty="0" smtClean="0">
              <a:latin typeface="Courier New"/>
              <a:cs typeface="Courier New"/>
            </a:endParaRPr>
          </a:p>
          <a:p>
            <a:r>
              <a:rPr lang="en-US" sz="1600" dirty="0" smtClean="0">
                <a:latin typeface="Courier New"/>
                <a:cs typeface="Courier New"/>
              </a:rPr>
              <a:t>@</a:t>
            </a:r>
            <a:r>
              <a:rPr lang="en-US" sz="1600" dirty="0" err="1">
                <a:latin typeface="Courier New"/>
                <a:cs typeface="Courier New"/>
              </a:rPr>
              <a:t>app.route</a:t>
            </a:r>
            <a:r>
              <a:rPr lang="en-US" sz="1600" dirty="0">
                <a:latin typeface="Courier New"/>
                <a:cs typeface="Courier New"/>
              </a:rPr>
              <a:t>('/login') </a:t>
            </a:r>
            <a:endParaRPr lang="en-US" sz="1600" dirty="0" smtClean="0">
              <a:latin typeface="Courier New"/>
              <a:cs typeface="Courier New"/>
            </a:endParaRPr>
          </a:p>
          <a:p>
            <a:r>
              <a:rPr lang="en-US" sz="1600" dirty="0" err="1" smtClean="0">
                <a:latin typeface="Courier New"/>
                <a:cs typeface="Courier New"/>
              </a:rPr>
              <a:t>def</a:t>
            </a:r>
            <a:r>
              <a:rPr lang="en-US" sz="1600" dirty="0" smtClean="0">
                <a:latin typeface="Courier New"/>
                <a:cs typeface="Courier New"/>
              </a:rPr>
              <a:t> </a:t>
            </a:r>
            <a:r>
              <a:rPr lang="en-US" sz="1600" dirty="0">
                <a:latin typeface="Courier New"/>
                <a:cs typeface="Courier New"/>
              </a:rPr>
              <a:t>login(): </a:t>
            </a:r>
            <a:endParaRPr lang="en-US" sz="1600" dirty="0" smtClean="0">
              <a:latin typeface="Courier New"/>
              <a:cs typeface="Courier New"/>
            </a:endParaRPr>
          </a:p>
          <a:p>
            <a:r>
              <a:rPr lang="en-US" sz="1600" dirty="0">
                <a:latin typeface="Courier New"/>
                <a:cs typeface="Courier New"/>
              </a:rPr>
              <a:t>	</a:t>
            </a:r>
            <a:r>
              <a:rPr lang="en-US" sz="1600" dirty="0" smtClean="0">
                <a:latin typeface="Courier New"/>
                <a:cs typeface="Courier New"/>
              </a:rPr>
              <a:t>abort</a:t>
            </a:r>
            <a:r>
              <a:rPr lang="en-US" sz="1600" dirty="0">
                <a:latin typeface="Courier New"/>
                <a:cs typeface="Courier New"/>
              </a:rPr>
              <a:t>(401) </a:t>
            </a:r>
            <a:endParaRPr lang="en-US" sz="1600" dirty="0" smtClean="0">
              <a:latin typeface="Courier New"/>
              <a:cs typeface="Courier New"/>
            </a:endParaRPr>
          </a:p>
          <a:p>
            <a:r>
              <a:rPr lang="en-US" sz="1600" dirty="0">
                <a:latin typeface="Courier New"/>
                <a:cs typeface="Courier New"/>
              </a:rPr>
              <a:t>	</a:t>
            </a:r>
            <a:r>
              <a:rPr lang="en-US" sz="1600" dirty="0" err="1" smtClean="0">
                <a:latin typeface="Courier New"/>
                <a:cs typeface="Courier New"/>
              </a:rPr>
              <a:t>this_is_never_executed</a:t>
            </a:r>
            <a:r>
              <a:rPr lang="en-US" sz="1600" dirty="0">
                <a:latin typeface="Courier New"/>
                <a:cs typeface="Courier New"/>
              </a:rPr>
              <a:t>()</a:t>
            </a:r>
          </a:p>
        </p:txBody>
      </p:sp>
    </p:spTree>
    <p:extLst>
      <p:ext uri="{BB962C8B-B14F-4D97-AF65-F5344CB8AC3E}">
        <p14:creationId xmlns:p14="http://schemas.microsoft.com/office/powerpoint/2010/main" val="12147362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sz="2400" dirty="0"/>
          </a:p>
        </p:txBody>
      </p:sp>
      <p:sp>
        <p:nvSpPr>
          <p:cNvPr id="3" name="Content Placeholder 2"/>
          <p:cNvSpPr>
            <a:spLocks noGrp="1"/>
          </p:cNvSpPr>
          <p:nvPr>
            <p:ph idx="1"/>
          </p:nvPr>
        </p:nvSpPr>
        <p:spPr/>
        <p:txBody>
          <a:bodyPr/>
          <a:lstStyle/>
          <a:p>
            <a:r>
              <a:rPr lang="en-US" dirty="0" smtClean="0"/>
              <a:t>Sessions</a:t>
            </a:r>
          </a:p>
          <a:p>
            <a:pPr lvl="1"/>
            <a:r>
              <a:rPr lang="en-US" dirty="0" smtClean="0"/>
              <a:t>Allow data to be stored between requests (</a:t>
            </a:r>
            <a:r>
              <a:rPr lang="en-US" dirty="0" err="1" smtClean="0"/>
              <a:t>e.g</a:t>
            </a:r>
            <a:r>
              <a:rPr lang="en-US" dirty="0"/>
              <a:t> </a:t>
            </a:r>
            <a:r>
              <a:rPr lang="en-US" dirty="0" smtClean="0"/>
              <a:t>is a user is logged in)</a:t>
            </a:r>
          </a:p>
          <a:p>
            <a:pPr lvl="1"/>
            <a:r>
              <a:rPr lang="en-US" dirty="0" smtClean="0"/>
              <a:t>I will go through this in week 10 when I go through </a:t>
            </a:r>
            <a:r>
              <a:rPr lang="en-US" dirty="0" err="1" smtClean="0"/>
              <a:t>authorisation</a:t>
            </a:r>
            <a:r>
              <a:rPr lang="en-US" dirty="0" smtClean="0"/>
              <a:t> (login)</a:t>
            </a:r>
          </a:p>
          <a:p>
            <a:r>
              <a:rPr lang="en-US" dirty="0" smtClean="0"/>
              <a:t>Flashing</a:t>
            </a:r>
          </a:p>
          <a:p>
            <a:r>
              <a:rPr lang="en-US" dirty="0" smtClean="0"/>
              <a:t>Logging</a:t>
            </a:r>
          </a:p>
          <a:p>
            <a:endParaRPr lang="en-US" dirty="0"/>
          </a:p>
          <a:p>
            <a:r>
              <a:rPr lang="en-US" dirty="0" smtClean="0"/>
              <a:t>More data (link in references)</a:t>
            </a:r>
          </a:p>
          <a:p>
            <a:pPr marL="0" indent="0">
              <a:buNone/>
            </a:pPr>
            <a:r>
              <a:rPr lang="en-US" u="sng" dirty="0"/>
              <a:t>https://</a:t>
            </a:r>
            <a:r>
              <a:rPr lang="en-US" u="sng" dirty="0" err="1"/>
              <a:t>buildmedia.readthedocs.org</a:t>
            </a:r>
            <a:r>
              <a:rPr lang="en-US" u="sng" dirty="0"/>
              <a:t>/media/</a:t>
            </a:r>
            <a:r>
              <a:rPr lang="en-US" u="sng" dirty="0" err="1"/>
              <a:t>pdf</a:t>
            </a:r>
            <a:r>
              <a:rPr lang="en-US" u="sng" dirty="0"/>
              <a:t>/flask/latest/</a:t>
            </a:r>
            <a:r>
              <a:rPr lang="en-US" u="sng" dirty="0" err="1"/>
              <a:t>flask.pdf</a:t>
            </a:r>
            <a:endParaRPr lang="en-US" dirty="0"/>
          </a:p>
        </p:txBody>
      </p:sp>
    </p:spTree>
    <p:extLst>
      <p:ext uri="{BB962C8B-B14F-4D97-AF65-F5344CB8AC3E}">
        <p14:creationId xmlns:p14="http://schemas.microsoft.com/office/powerpoint/2010/main" val="16146152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22121844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CB9612-1229-4BE7-B483-C644F70E0D0E}"/>
              </a:ext>
            </a:extLst>
          </p:cNvPr>
          <p:cNvSpPr>
            <a:spLocks noGrp="1"/>
          </p:cNvSpPr>
          <p:nvPr>
            <p:ph type="title"/>
          </p:nvPr>
        </p:nvSpPr>
        <p:spPr/>
        <p:txBody>
          <a:bodyPr/>
          <a:lstStyle/>
          <a:p>
            <a:r>
              <a:rPr lang="en-IE" dirty="0"/>
              <a:t>What is an app-server? </a:t>
            </a:r>
            <a:br>
              <a:rPr lang="en-IE" dirty="0"/>
            </a:br>
            <a:r>
              <a:rPr lang="en-IE" sz="1800" dirty="0"/>
              <a:t>And what is a web-server?</a:t>
            </a:r>
            <a:endParaRPr lang="en-IE" dirty="0"/>
          </a:p>
        </p:txBody>
      </p:sp>
      <p:sp>
        <p:nvSpPr>
          <p:cNvPr id="5" name="AutoShape 4" descr="Related image">
            <a:extLst>
              <a:ext uri="{FF2B5EF4-FFF2-40B4-BE49-F238E27FC236}">
                <a16:creationId xmlns="" xmlns:a16="http://schemas.microsoft.com/office/drawing/2014/main" id="{E184439A-07CF-43EB-A549-2BF44B2337AD}"/>
              </a:ext>
            </a:extLst>
          </p:cNvPr>
          <p:cNvSpPr>
            <a:spLocks noChangeAspect="1" noChangeArrowheads="1"/>
          </p:cNvSpPr>
          <p:nvPr/>
        </p:nvSpPr>
        <p:spPr bwMode="auto">
          <a:xfrm>
            <a:off x="2172749" y="2432807"/>
            <a:ext cx="7046751" cy="41196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Rectangle 6">
            <a:extLst>
              <a:ext uri="{FF2B5EF4-FFF2-40B4-BE49-F238E27FC236}">
                <a16:creationId xmlns="" xmlns:a16="http://schemas.microsoft.com/office/drawing/2014/main" id="{9A780427-EC92-41AF-9F75-6245FED89BBD}"/>
              </a:ext>
            </a:extLst>
          </p:cNvPr>
          <p:cNvSpPr/>
          <p:nvPr/>
        </p:nvSpPr>
        <p:spPr>
          <a:xfrm>
            <a:off x="2122704" y="2114307"/>
            <a:ext cx="5812971" cy="22447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a:extLst>
              <a:ext uri="{FF2B5EF4-FFF2-40B4-BE49-F238E27FC236}">
                <a16:creationId xmlns="" xmlns:a16="http://schemas.microsoft.com/office/drawing/2014/main" id="{63B199D0-BCFA-45E5-84A0-22EBF4928CC1}"/>
              </a:ext>
            </a:extLst>
          </p:cNvPr>
          <p:cNvSpPr/>
          <p:nvPr/>
        </p:nvSpPr>
        <p:spPr>
          <a:xfrm>
            <a:off x="3481431" y="5512265"/>
            <a:ext cx="3506598" cy="104023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Cloud 8">
            <a:extLst>
              <a:ext uri="{FF2B5EF4-FFF2-40B4-BE49-F238E27FC236}">
                <a16:creationId xmlns="" xmlns:a16="http://schemas.microsoft.com/office/drawing/2014/main" id="{55FEF380-9499-419E-81D2-E085DC8880E9}"/>
              </a:ext>
            </a:extLst>
          </p:cNvPr>
          <p:cNvSpPr/>
          <p:nvPr/>
        </p:nvSpPr>
        <p:spPr>
          <a:xfrm>
            <a:off x="3730918" y="4659856"/>
            <a:ext cx="2885812" cy="64944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TextBox 9">
            <a:extLst>
              <a:ext uri="{FF2B5EF4-FFF2-40B4-BE49-F238E27FC236}">
                <a16:creationId xmlns="" xmlns:a16="http://schemas.microsoft.com/office/drawing/2014/main" id="{63E76292-F8E1-484F-B089-7B8C58714F44}"/>
              </a:ext>
            </a:extLst>
          </p:cNvPr>
          <p:cNvSpPr txBox="1"/>
          <p:nvPr/>
        </p:nvSpPr>
        <p:spPr>
          <a:xfrm>
            <a:off x="4591587" y="5763413"/>
            <a:ext cx="2441196" cy="369332"/>
          </a:xfrm>
          <a:prstGeom prst="rect">
            <a:avLst/>
          </a:prstGeom>
          <a:noFill/>
        </p:spPr>
        <p:txBody>
          <a:bodyPr wrap="square" rtlCol="0">
            <a:spAutoFit/>
          </a:bodyPr>
          <a:lstStyle/>
          <a:p>
            <a:r>
              <a:rPr lang="en-IE" dirty="0"/>
              <a:t>Browser</a:t>
            </a:r>
          </a:p>
        </p:txBody>
      </p:sp>
      <p:cxnSp>
        <p:nvCxnSpPr>
          <p:cNvPr id="12" name="Straight Arrow Connector 11">
            <a:extLst>
              <a:ext uri="{FF2B5EF4-FFF2-40B4-BE49-F238E27FC236}">
                <a16:creationId xmlns="" xmlns:a16="http://schemas.microsoft.com/office/drawing/2014/main" id="{8E625008-BE71-41D2-937B-55C7E3A0A8F3}"/>
              </a:ext>
            </a:extLst>
          </p:cNvPr>
          <p:cNvCxnSpPr>
            <a:cxnSpLocks/>
          </p:cNvCxnSpPr>
          <p:nvPr/>
        </p:nvCxnSpPr>
        <p:spPr>
          <a:xfrm flipV="1">
            <a:off x="4379053" y="4198679"/>
            <a:ext cx="0" cy="131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325D803B-913E-416F-B879-36C98D8708DA}"/>
              </a:ext>
            </a:extLst>
          </p:cNvPr>
          <p:cNvCxnSpPr/>
          <p:nvPr/>
        </p:nvCxnSpPr>
        <p:spPr>
          <a:xfrm>
            <a:off x="5738070" y="4338735"/>
            <a:ext cx="0" cy="1173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350E5F17-70A1-4476-A072-7BA25F9DEF6C}"/>
              </a:ext>
            </a:extLst>
          </p:cNvPr>
          <p:cNvSpPr txBox="1"/>
          <p:nvPr/>
        </p:nvSpPr>
        <p:spPr>
          <a:xfrm>
            <a:off x="4591587" y="4799911"/>
            <a:ext cx="1716934" cy="369332"/>
          </a:xfrm>
          <a:prstGeom prst="rect">
            <a:avLst/>
          </a:prstGeom>
          <a:noFill/>
        </p:spPr>
        <p:txBody>
          <a:bodyPr wrap="square" rtlCol="0">
            <a:spAutoFit/>
          </a:bodyPr>
          <a:lstStyle/>
          <a:p>
            <a:r>
              <a:rPr lang="en-IE" dirty="0"/>
              <a:t>internet</a:t>
            </a:r>
          </a:p>
        </p:txBody>
      </p:sp>
      <p:sp>
        <p:nvSpPr>
          <p:cNvPr id="16" name="TextBox 15">
            <a:extLst>
              <a:ext uri="{FF2B5EF4-FFF2-40B4-BE49-F238E27FC236}">
                <a16:creationId xmlns="" xmlns:a16="http://schemas.microsoft.com/office/drawing/2014/main" id="{76683BCD-773D-47BF-8F1A-0CB488952B6C}"/>
              </a:ext>
            </a:extLst>
          </p:cNvPr>
          <p:cNvSpPr txBox="1"/>
          <p:nvPr/>
        </p:nvSpPr>
        <p:spPr>
          <a:xfrm>
            <a:off x="2847899" y="5172997"/>
            <a:ext cx="2000938" cy="369332"/>
          </a:xfrm>
          <a:prstGeom prst="rect">
            <a:avLst/>
          </a:prstGeom>
          <a:noFill/>
          <a:ln>
            <a:noFill/>
          </a:ln>
        </p:spPr>
        <p:txBody>
          <a:bodyPr wrap="square" rtlCol="0">
            <a:spAutoFit/>
          </a:bodyPr>
          <a:lstStyle/>
          <a:p>
            <a:r>
              <a:rPr lang="en-IE" dirty="0"/>
              <a:t>HTTP request</a:t>
            </a:r>
          </a:p>
        </p:txBody>
      </p:sp>
      <p:sp>
        <p:nvSpPr>
          <p:cNvPr id="17" name="TextBox 16">
            <a:extLst>
              <a:ext uri="{FF2B5EF4-FFF2-40B4-BE49-F238E27FC236}">
                <a16:creationId xmlns="" xmlns:a16="http://schemas.microsoft.com/office/drawing/2014/main" id="{705CF54B-BC51-4A64-9F97-1F52DB1BF4D6}"/>
              </a:ext>
            </a:extLst>
          </p:cNvPr>
          <p:cNvSpPr txBox="1"/>
          <p:nvPr/>
        </p:nvSpPr>
        <p:spPr>
          <a:xfrm>
            <a:off x="5731856" y="5169243"/>
            <a:ext cx="1786855" cy="369332"/>
          </a:xfrm>
          <a:prstGeom prst="rect">
            <a:avLst/>
          </a:prstGeom>
          <a:noFill/>
          <a:ln>
            <a:noFill/>
          </a:ln>
        </p:spPr>
        <p:txBody>
          <a:bodyPr wrap="square" rtlCol="0">
            <a:spAutoFit/>
          </a:bodyPr>
          <a:lstStyle/>
          <a:p>
            <a:r>
              <a:rPr lang="en-IE" dirty="0"/>
              <a:t>HTTP response</a:t>
            </a:r>
          </a:p>
        </p:txBody>
      </p:sp>
      <p:sp>
        <p:nvSpPr>
          <p:cNvPr id="18" name="TextBox 17">
            <a:extLst>
              <a:ext uri="{FF2B5EF4-FFF2-40B4-BE49-F238E27FC236}">
                <a16:creationId xmlns="" xmlns:a16="http://schemas.microsoft.com/office/drawing/2014/main" id="{61005120-B823-4095-8C18-2F773702AF95}"/>
              </a:ext>
            </a:extLst>
          </p:cNvPr>
          <p:cNvSpPr txBox="1"/>
          <p:nvPr/>
        </p:nvSpPr>
        <p:spPr>
          <a:xfrm>
            <a:off x="2256941" y="2126743"/>
            <a:ext cx="939266" cy="369332"/>
          </a:xfrm>
          <a:prstGeom prst="rect">
            <a:avLst/>
          </a:prstGeom>
          <a:noFill/>
        </p:spPr>
        <p:txBody>
          <a:bodyPr wrap="square" rtlCol="0">
            <a:spAutoFit/>
          </a:bodyPr>
          <a:lstStyle/>
          <a:p>
            <a:r>
              <a:rPr lang="en-IE" dirty="0"/>
              <a:t>Server</a:t>
            </a:r>
          </a:p>
        </p:txBody>
      </p:sp>
      <p:sp>
        <p:nvSpPr>
          <p:cNvPr id="19" name="Rectangle 18">
            <a:extLst>
              <a:ext uri="{FF2B5EF4-FFF2-40B4-BE49-F238E27FC236}">
                <a16:creationId xmlns="" xmlns:a16="http://schemas.microsoft.com/office/drawing/2014/main" id="{02CD016D-81A1-4048-8E85-483121458B1A}"/>
              </a:ext>
            </a:extLst>
          </p:cNvPr>
          <p:cNvSpPr/>
          <p:nvPr/>
        </p:nvSpPr>
        <p:spPr>
          <a:xfrm>
            <a:off x="3624044" y="3703320"/>
            <a:ext cx="2810292" cy="495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TextBox 19">
            <a:extLst>
              <a:ext uri="{FF2B5EF4-FFF2-40B4-BE49-F238E27FC236}">
                <a16:creationId xmlns="" xmlns:a16="http://schemas.microsoft.com/office/drawing/2014/main" id="{C1B93B88-2D44-4173-AA2D-C0EA85A1BBE8}"/>
              </a:ext>
            </a:extLst>
          </p:cNvPr>
          <p:cNvSpPr txBox="1"/>
          <p:nvPr/>
        </p:nvSpPr>
        <p:spPr>
          <a:xfrm>
            <a:off x="3825379" y="3758948"/>
            <a:ext cx="2550253" cy="369332"/>
          </a:xfrm>
          <a:prstGeom prst="rect">
            <a:avLst/>
          </a:prstGeom>
          <a:noFill/>
        </p:spPr>
        <p:txBody>
          <a:bodyPr wrap="square" rtlCol="0">
            <a:spAutoFit/>
          </a:bodyPr>
          <a:lstStyle/>
          <a:p>
            <a:r>
              <a:rPr lang="en-IE" dirty="0"/>
              <a:t>App server</a:t>
            </a:r>
          </a:p>
        </p:txBody>
      </p:sp>
      <p:sp>
        <p:nvSpPr>
          <p:cNvPr id="22" name="Rectangle 21">
            <a:extLst>
              <a:ext uri="{FF2B5EF4-FFF2-40B4-BE49-F238E27FC236}">
                <a16:creationId xmlns="" xmlns:a16="http://schemas.microsoft.com/office/drawing/2014/main" id="{D0F1F7D8-EE36-4D5F-8AB7-4DD8A7AE916E}"/>
              </a:ext>
            </a:extLst>
          </p:cNvPr>
          <p:cNvSpPr/>
          <p:nvPr/>
        </p:nvSpPr>
        <p:spPr>
          <a:xfrm>
            <a:off x="2676240" y="2632294"/>
            <a:ext cx="2172597" cy="9106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TextBox 20">
            <a:extLst>
              <a:ext uri="{FF2B5EF4-FFF2-40B4-BE49-F238E27FC236}">
                <a16:creationId xmlns="" xmlns:a16="http://schemas.microsoft.com/office/drawing/2014/main" id="{09002E84-0A9F-4BCB-9799-556DEE55A886}"/>
              </a:ext>
            </a:extLst>
          </p:cNvPr>
          <p:cNvSpPr txBox="1"/>
          <p:nvPr/>
        </p:nvSpPr>
        <p:spPr>
          <a:xfrm>
            <a:off x="2608976" y="2621649"/>
            <a:ext cx="2239861" cy="246221"/>
          </a:xfrm>
          <a:prstGeom prst="rect">
            <a:avLst/>
          </a:prstGeom>
          <a:noFill/>
        </p:spPr>
        <p:txBody>
          <a:bodyPr wrap="square" rtlCol="0">
            <a:spAutoFit/>
          </a:bodyPr>
          <a:lstStyle/>
          <a:p>
            <a:r>
              <a:rPr lang="en-IE" sz="1000" dirty="0"/>
              <a:t>Directory with static pages</a:t>
            </a:r>
          </a:p>
        </p:txBody>
      </p:sp>
      <p:sp>
        <p:nvSpPr>
          <p:cNvPr id="23" name="Rectangle 22">
            <a:extLst>
              <a:ext uri="{FF2B5EF4-FFF2-40B4-BE49-F238E27FC236}">
                <a16:creationId xmlns="" xmlns:a16="http://schemas.microsoft.com/office/drawing/2014/main" id="{428E792A-ED64-4C8C-B954-DF7099E462B2}"/>
              </a:ext>
            </a:extLst>
          </p:cNvPr>
          <p:cNvSpPr/>
          <p:nvPr/>
        </p:nvSpPr>
        <p:spPr>
          <a:xfrm>
            <a:off x="2801923" y="3056712"/>
            <a:ext cx="822121" cy="34581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TextBox 23">
            <a:extLst>
              <a:ext uri="{FF2B5EF4-FFF2-40B4-BE49-F238E27FC236}">
                <a16:creationId xmlns="" xmlns:a16="http://schemas.microsoft.com/office/drawing/2014/main" id="{035285F1-CBBA-4FF5-9DBC-DF8F722549DF}"/>
              </a:ext>
            </a:extLst>
          </p:cNvPr>
          <p:cNvSpPr txBox="1"/>
          <p:nvPr/>
        </p:nvSpPr>
        <p:spPr>
          <a:xfrm>
            <a:off x="2801923" y="3077477"/>
            <a:ext cx="721454" cy="215444"/>
          </a:xfrm>
          <a:prstGeom prst="rect">
            <a:avLst/>
          </a:prstGeom>
          <a:noFill/>
        </p:spPr>
        <p:txBody>
          <a:bodyPr wrap="square" rtlCol="0">
            <a:spAutoFit/>
          </a:bodyPr>
          <a:lstStyle/>
          <a:p>
            <a:r>
              <a:rPr lang="en-IE" sz="800" dirty="0">
                <a:solidFill>
                  <a:schemeClr val="bg1"/>
                </a:solidFill>
              </a:rPr>
              <a:t>Index.html</a:t>
            </a:r>
          </a:p>
        </p:txBody>
      </p:sp>
      <p:sp>
        <p:nvSpPr>
          <p:cNvPr id="25" name="Rectangle 24">
            <a:extLst>
              <a:ext uri="{FF2B5EF4-FFF2-40B4-BE49-F238E27FC236}">
                <a16:creationId xmlns="" xmlns:a16="http://schemas.microsoft.com/office/drawing/2014/main" id="{CBDDD85F-5A52-4944-B001-173CB493689A}"/>
              </a:ext>
            </a:extLst>
          </p:cNvPr>
          <p:cNvSpPr/>
          <p:nvPr/>
        </p:nvSpPr>
        <p:spPr>
          <a:xfrm>
            <a:off x="3871386" y="3042169"/>
            <a:ext cx="822121" cy="34581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TextBox 25">
            <a:extLst>
              <a:ext uri="{FF2B5EF4-FFF2-40B4-BE49-F238E27FC236}">
                <a16:creationId xmlns="" xmlns:a16="http://schemas.microsoft.com/office/drawing/2014/main" id="{08DCF79F-531A-46D9-AD86-CF6C9D3AB0D3}"/>
              </a:ext>
            </a:extLst>
          </p:cNvPr>
          <p:cNvSpPr txBox="1"/>
          <p:nvPr/>
        </p:nvSpPr>
        <p:spPr>
          <a:xfrm>
            <a:off x="3947191" y="3070175"/>
            <a:ext cx="721454" cy="215444"/>
          </a:xfrm>
          <a:prstGeom prst="rect">
            <a:avLst/>
          </a:prstGeom>
          <a:noFill/>
        </p:spPr>
        <p:txBody>
          <a:bodyPr wrap="square" rtlCol="0">
            <a:spAutoFit/>
          </a:bodyPr>
          <a:lstStyle/>
          <a:p>
            <a:r>
              <a:rPr lang="en-IE" sz="800" dirty="0">
                <a:solidFill>
                  <a:schemeClr val="bg1"/>
                </a:solidFill>
              </a:rPr>
              <a:t>File.jpg</a:t>
            </a:r>
          </a:p>
        </p:txBody>
      </p:sp>
      <p:sp>
        <p:nvSpPr>
          <p:cNvPr id="27" name="Rectangle 26">
            <a:extLst>
              <a:ext uri="{FF2B5EF4-FFF2-40B4-BE49-F238E27FC236}">
                <a16:creationId xmlns="" xmlns:a16="http://schemas.microsoft.com/office/drawing/2014/main" id="{0E0FBA50-12F7-4312-AF7E-EBD967954404}"/>
              </a:ext>
            </a:extLst>
          </p:cNvPr>
          <p:cNvSpPr/>
          <p:nvPr/>
        </p:nvSpPr>
        <p:spPr>
          <a:xfrm>
            <a:off x="5721291" y="2611698"/>
            <a:ext cx="1757322" cy="1144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TextBox 27">
            <a:extLst>
              <a:ext uri="{FF2B5EF4-FFF2-40B4-BE49-F238E27FC236}">
                <a16:creationId xmlns="" xmlns:a16="http://schemas.microsoft.com/office/drawing/2014/main" id="{66BC06B1-AB2B-4EBF-BCE0-FB99DF6B2707}"/>
              </a:ext>
            </a:extLst>
          </p:cNvPr>
          <p:cNvSpPr txBox="1"/>
          <p:nvPr/>
        </p:nvSpPr>
        <p:spPr>
          <a:xfrm>
            <a:off x="5897461" y="2740462"/>
            <a:ext cx="1275125" cy="400110"/>
          </a:xfrm>
          <a:prstGeom prst="rect">
            <a:avLst/>
          </a:prstGeom>
          <a:noFill/>
        </p:spPr>
        <p:txBody>
          <a:bodyPr wrap="square" rtlCol="0">
            <a:spAutoFit/>
          </a:bodyPr>
          <a:lstStyle/>
          <a:p>
            <a:r>
              <a:rPr lang="en-IE" sz="1000" dirty="0"/>
              <a:t>Functions in the app server</a:t>
            </a:r>
          </a:p>
        </p:txBody>
      </p:sp>
      <p:cxnSp>
        <p:nvCxnSpPr>
          <p:cNvPr id="30" name="Straight Arrow Connector 29">
            <a:extLst>
              <a:ext uri="{FF2B5EF4-FFF2-40B4-BE49-F238E27FC236}">
                <a16:creationId xmlns="" xmlns:a16="http://schemas.microsoft.com/office/drawing/2014/main" id="{1A24C591-8539-439A-8C5B-3295C50FC289}"/>
              </a:ext>
            </a:extLst>
          </p:cNvPr>
          <p:cNvCxnSpPr>
            <a:cxnSpLocks/>
            <a:stCxn id="23" idx="2"/>
          </p:cNvCxnSpPr>
          <p:nvPr/>
        </p:nvCxnSpPr>
        <p:spPr>
          <a:xfrm>
            <a:off x="3212984" y="3402530"/>
            <a:ext cx="2508307" cy="93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CF2EC0E7-18A1-4B7C-AA71-938B36DD1489}"/>
              </a:ext>
            </a:extLst>
          </p:cNvPr>
          <p:cNvCxnSpPr/>
          <p:nvPr/>
        </p:nvCxnSpPr>
        <p:spPr>
          <a:xfrm flipH="1">
            <a:off x="5738070" y="3766924"/>
            <a:ext cx="1249959" cy="592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ylinder 28">
            <a:extLst>
              <a:ext uri="{FF2B5EF4-FFF2-40B4-BE49-F238E27FC236}">
                <a16:creationId xmlns="" xmlns:a16="http://schemas.microsoft.com/office/drawing/2014/main" id="{0D761CF5-EAEB-426F-A653-A905698E4266}"/>
              </a:ext>
            </a:extLst>
          </p:cNvPr>
          <p:cNvSpPr/>
          <p:nvPr/>
        </p:nvSpPr>
        <p:spPr>
          <a:xfrm>
            <a:off x="9219500" y="2374084"/>
            <a:ext cx="1895912" cy="1895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TextBox 30">
            <a:extLst>
              <a:ext uri="{FF2B5EF4-FFF2-40B4-BE49-F238E27FC236}">
                <a16:creationId xmlns="" xmlns:a16="http://schemas.microsoft.com/office/drawing/2014/main" id="{752A3CEA-B16B-4937-8ED0-1403C961BFC6}"/>
              </a:ext>
            </a:extLst>
          </p:cNvPr>
          <p:cNvSpPr txBox="1"/>
          <p:nvPr/>
        </p:nvSpPr>
        <p:spPr>
          <a:xfrm>
            <a:off x="9575860" y="3285619"/>
            <a:ext cx="1451295" cy="369332"/>
          </a:xfrm>
          <a:prstGeom prst="rect">
            <a:avLst/>
          </a:prstGeom>
          <a:noFill/>
        </p:spPr>
        <p:txBody>
          <a:bodyPr wrap="square" rtlCol="0">
            <a:spAutoFit/>
          </a:bodyPr>
          <a:lstStyle/>
          <a:p>
            <a:r>
              <a:rPr lang="en-IE" dirty="0"/>
              <a:t>Database</a:t>
            </a:r>
          </a:p>
        </p:txBody>
      </p:sp>
      <p:cxnSp>
        <p:nvCxnSpPr>
          <p:cNvPr id="34" name="Straight Arrow Connector 33">
            <a:extLst>
              <a:ext uri="{FF2B5EF4-FFF2-40B4-BE49-F238E27FC236}">
                <a16:creationId xmlns="" xmlns:a16="http://schemas.microsoft.com/office/drawing/2014/main" id="{3C6A5D93-54B9-4E7D-8C4B-461E9FA3BE9D}"/>
              </a:ext>
            </a:extLst>
          </p:cNvPr>
          <p:cNvCxnSpPr/>
          <p:nvPr/>
        </p:nvCxnSpPr>
        <p:spPr>
          <a:xfrm>
            <a:off x="7478613" y="2888635"/>
            <a:ext cx="1740887" cy="7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82A13474-118A-4155-8463-77B5F36D41FC}"/>
              </a:ext>
            </a:extLst>
          </p:cNvPr>
          <p:cNvCxnSpPr>
            <a:endCxn id="27" idx="3"/>
          </p:cNvCxnSpPr>
          <p:nvPr/>
        </p:nvCxnSpPr>
        <p:spPr>
          <a:xfrm flipH="1" flipV="1">
            <a:off x="7478613" y="3183989"/>
            <a:ext cx="1740887" cy="12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09968"/>
      </p:ext>
    </p:extLst>
  </p:cSld>
  <p:clrMapOvr>
    <a:masterClrMapping/>
  </p:clrMapOvr>
  <mc:AlternateContent xmlns:mc="http://schemas.openxmlformats.org/markup-compatibility/2006" xmlns:p14="http://schemas.microsoft.com/office/powerpoint/2010/main">
    <mc:Choice Requires="p14">
      <p:transition spd="slow" p14:dur="2000" advTm="54690"/>
    </mc:Choice>
    <mc:Fallback xmlns="">
      <p:transition spd="slow" advTm="5469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A2EA8F-5F4F-4842-A7E5-5A40BD6C8970}"/>
              </a:ext>
            </a:extLst>
          </p:cNvPr>
          <p:cNvSpPr>
            <a:spLocks noGrp="1"/>
          </p:cNvSpPr>
          <p:nvPr>
            <p:ph type="title"/>
          </p:nvPr>
        </p:nvSpPr>
        <p:spPr/>
        <p:txBody>
          <a:bodyPr/>
          <a:lstStyle/>
          <a:p>
            <a:r>
              <a:rPr lang="en-IE" dirty="0" smtClean="0"/>
              <a:t>virtual </a:t>
            </a:r>
            <a:r>
              <a:rPr lang="en-IE" dirty="0"/>
              <a:t>environment</a:t>
            </a:r>
          </a:p>
        </p:txBody>
      </p:sp>
      <p:sp>
        <p:nvSpPr>
          <p:cNvPr id="3" name="Content Placeholder 2">
            <a:extLst>
              <a:ext uri="{FF2B5EF4-FFF2-40B4-BE49-F238E27FC236}">
                <a16:creationId xmlns="" xmlns:a16="http://schemas.microsoft.com/office/drawing/2014/main" id="{EBF039E2-8A45-4CAB-BCC4-7F3CD66906CB}"/>
              </a:ext>
            </a:extLst>
          </p:cNvPr>
          <p:cNvSpPr>
            <a:spLocks noGrp="1"/>
          </p:cNvSpPr>
          <p:nvPr>
            <p:ph idx="1"/>
          </p:nvPr>
        </p:nvSpPr>
        <p:spPr>
          <a:xfrm>
            <a:off x="1069848" y="2121408"/>
            <a:ext cx="10058400" cy="3854830"/>
          </a:xfrm>
        </p:spPr>
        <p:txBody>
          <a:bodyPr/>
          <a:lstStyle/>
          <a:p>
            <a:r>
              <a:rPr lang="en-IE" dirty="0"/>
              <a:t> </a:t>
            </a:r>
            <a:r>
              <a:rPr lang="en-US" dirty="0"/>
              <a:t>What problem does a virtual environment solve? </a:t>
            </a:r>
            <a:endParaRPr lang="en-US" dirty="0" smtClean="0"/>
          </a:p>
          <a:p>
            <a:pPr lvl="1"/>
            <a:r>
              <a:rPr lang="en-US" dirty="0" smtClean="0"/>
              <a:t>The </a:t>
            </a:r>
            <a:r>
              <a:rPr lang="en-US" dirty="0"/>
              <a:t>more Python projects you have, the more likely it is that you need to work with different versions of Python libraries, or even Python itself. Newer versions of libraries for one project can break compatibility in another project</a:t>
            </a:r>
            <a:r>
              <a:rPr lang="en-US" dirty="0" smtClean="0"/>
              <a:t>.</a:t>
            </a:r>
          </a:p>
          <a:p>
            <a:pPr marL="274320" lvl="1" indent="0" algn="r">
              <a:buNone/>
            </a:pPr>
            <a:r>
              <a:rPr lang="en-IE" sz="900" dirty="0" smtClean="0"/>
              <a:t>(from documentaiton)</a:t>
            </a:r>
          </a:p>
          <a:p>
            <a:endParaRPr lang="en-IE" dirty="0" smtClean="0"/>
          </a:p>
          <a:p>
            <a:r>
              <a:rPr lang="en-IE" dirty="0" smtClean="0"/>
              <a:t>on linux/mac</a:t>
            </a:r>
          </a:p>
          <a:p>
            <a:endParaRPr lang="en-IE" dirty="0"/>
          </a:p>
          <a:p>
            <a:endParaRPr lang="en-IE" dirty="0" smtClean="0"/>
          </a:p>
          <a:p>
            <a:r>
              <a:rPr lang="en-IE" dirty="0" smtClean="0"/>
              <a:t>On windows ( I have not tested this, yet)</a:t>
            </a:r>
            <a:endParaRPr lang="en-IE" dirty="0"/>
          </a:p>
        </p:txBody>
      </p:sp>
      <p:sp>
        <p:nvSpPr>
          <p:cNvPr id="4" name="TextBox 3"/>
          <p:cNvSpPr txBox="1"/>
          <p:nvPr/>
        </p:nvSpPr>
        <p:spPr>
          <a:xfrm>
            <a:off x="1675583" y="4450163"/>
            <a:ext cx="4567832" cy="58477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python -m </a:t>
            </a:r>
            <a:r>
              <a:rPr lang="en-US" sz="1600" dirty="0" err="1">
                <a:latin typeface="Courier New"/>
                <a:cs typeface="Courier New"/>
              </a:rPr>
              <a:t>venv</a:t>
            </a:r>
            <a:r>
              <a:rPr lang="en-US" sz="1600" dirty="0">
                <a:latin typeface="Courier New"/>
                <a:cs typeface="Courier New"/>
              </a:rPr>
              <a:t> </a:t>
            </a:r>
            <a:r>
              <a:rPr lang="en-US" sz="1600" dirty="0" err="1" smtClean="0">
                <a:latin typeface="Courier New"/>
                <a:cs typeface="Courier New"/>
              </a:rPr>
              <a:t>venv</a:t>
            </a:r>
            <a:endParaRPr lang="en-US" sz="1600" dirty="0" smtClean="0">
              <a:latin typeface="Courier New"/>
              <a:cs typeface="Courier New"/>
            </a:endParaRPr>
          </a:p>
          <a:p>
            <a:r>
              <a:rPr lang="en-US" sz="1600" dirty="0">
                <a:latin typeface="Courier New"/>
                <a:cs typeface="Courier New"/>
              </a:rPr>
              <a:t>s</a:t>
            </a:r>
            <a:r>
              <a:rPr lang="en-US" sz="1600" dirty="0" smtClean="0">
                <a:latin typeface="Courier New"/>
                <a:cs typeface="Courier New"/>
              </a:rPr>
              <a:t>ource .</a:t>
            </a:r>
            <a:r>
              <a:rPr lang="en-US" sz="1600" dirty="0">
                <a:latin typeface="Courier New"/>
                <a:cs typeface="Courier New"/>
              </a:rPr>
              <a:t>\</a:t>
            </a:r>
            <a:r>
              <a:rPr lang="en-US" sz="1600" dirty="0" err="1">
                <a:latin typeface="Courier New"/>
                <a:cs typeface="Courier New"/>
              </a:rPr>
              <a:t>venv</a:t>
            </a:r>
            <a:r>
              <a:rPr lang="en-US" sz="1600" dirty="0" smtClean="0">
                <a:latin typeface="Courier New"/>
                <a:cs typeface="Courier New"/>
              </a:rPr>
              <a:t>\</a:t>
            </a:r>
            <a:r>
              <a:rPr lang="en-US" sz="1600" dirty="0" smtClean="0">
                <a:latin typeface="Courier New"/>
                <a:cs typeface="Courier New"/>
              </a:rPr>
              <a:t>bin</a:t>
            </a:r>
            <a:r>
              <a:rPr lang="en-US" sz="1600" dirty="0" smtClean="0">
                <a:latin typeface="Courier New"/>
                <a:cs typeface="Courier New"/>
              </a:rPr>
              <a:t>\</a:t>
            </a:r>
            <a:r>
              <a:rPr lang="en-US" sz="1600" dirty="0">
                <a:latin typeface="Courier New"/>
                <a:cs typeface="Courier New"/>
              </a:rPr>
              <a:t>a</a:t>
            </a:r>
            <a:r>
              <a:rPr lang="en-US" sz="1600" dirty="0" smtClean="0">
                <a:latin typeface="Courier New"/>
                <a:cs typeface="Courier New"/>
              </a:rPr>
              <a:t>ctivate</a:t>
            </a:r>
            <a:endParaRPr lang="en-US" sz="1600" dirty="0">
              <a:latin typeface="Courier New"/>
              <a:cs typeface="Courier New"/>
            </a:endParaRPr>
          </a:p>
        </p:txBody>
      </p:sp>
      <p:sp>
        <p:nvSpPr>
          <p:cNvPr id="5" name="TextBox 4"/>
          <p:cNvSpPr txBox="1"/>
          <p:nvPr/>
        </p:nvSpPr>
        <p:spPr>
          <a:xfrm>
            <a:off x="1611548" y="5698769"/>
            <a:ext cx="3895463" cy="58477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err="1">
                <a:latin typeface="Courier New"/>
                <a:cs typeface="Courier New"/>
              </a:rPr>
              <a:t>virtualenv</a:t>
            </a:r>
            <a:r>
              <a:rPr lang="en-US" sz="1600" dirty="0">
                <a:latin typeface="Courier New"/>
                <a:cs typeface="Courier New"/>
              </a:rPr>
              <a:t> </a:t>
            </a:r>
            <a:r>
              <a:rPr lang="en-US" sz="1600" dirty="0" err="1" smtClean="0">
                <a:latin typeface="Courier New"/>
                <a:cs typeface="Courier New"/>
              </a:rPr>
              <a:t>env</a:t>
            </a:r>
            <a:endParaRPr lang="en-US" sz="1600" dirty="0" smtClean="0">
              <a:latin typeface="Courier New"/>
              <a:cs typeface="Courier New"/>
            </a:endParaRPr>
          </a:p>
          <a:p>
            <a:r>
              <a:rPr lang="en-US" sz="1600" dirty="0">
                <a:latin typeface="Courier New"/>
                <a:cs typeface="Courier New"/>
              </a:rPr>
              <a:t>\path\to\</a:t>
            </a:r>
            <a:r>
              <a:rPr lang="en-US" sz="1600" dirty="0" err="1">
                <a:latin typeface="Courier New"/>
                <a:cs typeface="Courier New"/>
              </a:rPr>
              <a:t>env</a:t>
            </a:r>
            <a:r>
              <a:rPr lang="en-US" sz="1600" dirty="0">
                <a:latin typeface="Courier New"/>
                <a:cs typeface="Courier New"/>
              </a:rPr>
              <a:t>\Scripts\activate</a:t>
            </a:r>
          </a:p>
        </p:txBody>
      </p:sp>
      <p:sp>
        <p:nvSpPr>
          <p:cNvPr id="6" name="TextBox 5"/>
          <p:cNvSpPr txBox="1"/>
          <p:nvPr/>
        </p:nvSpPr>
        <p:spPr>
          <a:xfrm>
            <a:off x="6362700" y="4419600"/>
            <a:ext cx="5410200"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python -m </a:t>
            </a:r>
            <a:r>
              <a:rPr lang="en-US" sz="1600" dirty="0" err="1">
                <a:latin typeface="Courier New"/>
                <a:cs typeface="Courier New"/>
              </a:rPr>
              <a:t>venv</a:t>
            </a:r>
            <a:r>
              <a:rPr lang="en-US" sz="1600" dirty="0">
                <a:latin typeface="Courier New"/>
                <a:cs typeface="Courier New"/>
              </a:rPr>
              <a:t> </a:t>
            </a:r>
            <a:r>
              <a:rPr lang="en-US" sz="1600" dirty="0" err="1">
                <a:latin typeface="Courier New"/>
                <a:cs typeface="Courier New"/>
              </a:rPr>
              <a:t>venv</a:t>
            </a:r>
            <a:r>
              <a:rPr lang="en-US" sz="1600" dirty="0">
                <a:latin typeface="Courier New"/>
                <a:cs typeface="Courier New"/>
              </a:rPr>
              <a:t> --system-site-packages</a:t>
            </a:r>
          </a:p>
        </p:txBody>
      </p:sp>
    </p:spTree>
    <p:extLst>
      <p:ext uri="{BB962C8B-B14F-4D97-AF65-F5344CB8AC3E}">
        <p14:creationId xmlns:p14="http://schemas.microsoft.com/office/powerpoint/2010/main" val="1960123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Environment</a:t>
            </a:r>
            <a:endParaRPr lang="en-US" dirty="0"/>
          </a:p>
        </p:txBody>
      </p:sp>
      <p:sp>
        <p:nvSpPr>
          <p:cNvPr id="3" name="Content Placeholder 2"/>
          <p:cNvSpPr>
            <a:spLocks noGrp="1"/>
          </p:cNvSpPr>
          <p:nvPr>
            <p:ph idx="1"/>
          </p:nvPr>
        </p:nvSpPr>
        <p:spPr/>
        <p:txBody>
          <a:bodyPr/>
          <a:lstStyle/>
          <a:p>
            <a:r>
              <a:rPr lang="en-US" dirty="0" smtClean="0"/>
              <a:t>To save all the packages</a:t>
            </a:r>
          </a:p>
          <a:p>
            <a:endParaRPr lang="en-US" dirty="0"/>
          </a:p>
          <a:p>
            <a:endParaRPr lang="en-US" dirty="0" smtClean="0"/>
          </a:p>
          <a:p>
            <a:r>
              <a:rPr lang="en-US" dirty="0" smtClean="0"/>
              <a:t>To install them again</a:t>
            </a:r>
          </a:p>
          <a:p>
            <a:endParaRPr lang="en-US" dirty="0"/>
          </a:p>
        </p:txBody>
      </p:sp>
      <p:sp>
        <p:nvSpPr>
          <p:cNvPr id="4" name="TextBox 3"/>
          <p:cNvSpPr txBox="1"/>
          <p:nvPr/>
        </p:nvSpPr>
        <p:spPr>
          <a:xfrm>
            <a:off x="1472806" y="2753338"/>
            <a:ext cx="4535814"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pip freeze &gt; </a:t>
            </a:r>
            <a:r>
              <a:rPr lang="en-US" sz="1600" dirty="0" err="1">
                <a:latin typeface="Courier New"/>
                <a:cs typeface="Courier New"/>
              </a:rPr>
              <a:t>requirements.txt</a:t>
            </a:r>
            <a:endParaRPr lang="en-US" sz="1600" dirty="0">
              <a:latin typeface="Courier New"/>
              <a:cs typeface="Courier New"/>
            </a:endParaRPr>
          </a:p>
        </p:txBody>
      </p:sp>
      <p:sp>
        <p:nvSpPr>
          <p:cNvPr id="5" name="TextBox 4"/>
          <p:cNvSpPr txBox="1"/>
          <p:nvPr/>
        </p:nvSpPr>
        <p:spPr>
          <a:xfrm>
            <a:off x="1462133" y="3937913"/>
            <a:ext cx="4375726"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t>pip install -r path/to/</a:t>
            </a:r>
            <a:r>
              <a:rPr lang="en-US" sz="1600" dirty="0" err="1"/>
              <a:t>requirements.txt</a:t>
            </a:r>
            <a:endParaRPr lang="en-US" sz="1600" dirty="0"/>
          </a:p>
        </p:txBody>
      </p:sp>
    </p:spTree>
    <p:extLst>
      <p:ext uri="{BB962C8B-B14F-4D97-AF65-F5344CB8AC3E}">
        <p14:creationId xmlns:p14="http://schemas.microsoft.com/office/powerpoint/2010/main" val="40212143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41472773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C2E9C4-99AA-492D-86AA-2328479427E6}"/>
              </a:ext>
            </a:extLst>
          </p:cNvPr>
          <p:cNvSpPr>
            <a:spLocks noGrp="1"/>
          </p:cNvSpPr>
          <p:nvPr>
            <p:ph type="title"/>
          </p:nvPr>
        </p:nvSpPr>
        <p:spPr/>
        <p:txBody>
          <a:bodyPr/>
          <a:lstStyle/>
          <a:p>
            <a:r>
              <a:rPr lang="en-IE" dirty="0"/>
              <a:t>Simple FLASK</a:t>
            </a:r>
          </a:p>
        </p:txBody>
      </p:sp>
      <p:sp>
        <p:nvSpPr>
          <p:cNvPr id="5" name="Text Box 2">
            <a:extLst>
              <a:ext uri="{FF2B5EF4-FFF2-40B4-BE49-F238E27FC236}">
                <a16:creationId xmlns="" xmlns:a16="http://schemas.microsoft.com/office/drawing/2014/main" id="{D727B122-4DD3-431B-8711-21213BF5B7A2}"/>
              </a:ext>
            </a:extLst>
          </p:cNvPr>
          <p:cNvSpPr txBox="1">
            <a:spLocks noChangeArrowheads="1"/>
          </p:cNvSpPr>
          <p:nvPr/>
        </p:nvSpPr>
        <p:spPr bwMode="auto">
          <a:xfrm>
            <a:off x="1167031" y="2332862"/>
            <a:ext cx="3983809" cy="3411722"/>
          </a:xfrm>
          <a:prstGeom prst="rect">
            <a:avLst/>
          </a:prstGeom>
          <a:solidFill>
            <a:schemeClr val="tx1"/>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IE" sz="1200" dirty="0">
                <a:solidFill>
                  <a:srgbClr val="6A9955"/>
                </a:solidFill>
                <a:effectLst/>
                <a:latin typeface="Courier New" panose="02070309020205020404" pitchFamily="49" charset="0"/>
                <a:ea typeface="Times New Roman" panose="02020603050405020304" pitchFamily="18" charset="0"/>
                <a:cs typeface="Times New Roman" panose="02020603050405020304" pitchFamily="18" charset="0"/>
              </a:rPr>
              <a:t>#!flask/bin/python</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C586C0"/>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flask </a:t>
            </a:r>
            <a:r>
              <a:rPr lang="en-IE" sz="1200" dirty="0">
                <a:solidFill>
                  <a:srgbClr val="C586C0"/>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Flask</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E" sz="1200" dirty="0">
              <a:solidFill>
                <a:schemeClr val="bg1"/>
              </a:solidFill>
              <a:latin typeface="Courier New" panose="02070309020205020404" pitchFamily="49" charset="0"/>
              <a:ea typeface="Calibri" panose="020F0502020204030204" pitchFamily="34" charset="0"/>
              <a:cs typeface="Times New Roman" panose="02020603050405020304" pitchFamily="18" charset="0"/>
            </a:endParaRPr>
          </a:p>
          <a:p>
            <a:r>
              <a:rPr lang="en-IE" sz="1200" dirty="0">
                <a:solidFill>
                  <a:schemeClr val="bg1"/>
                </a:solidFill>
                <a:latin typeface="Courier New" panose="02070309020205020404" pitchFamily="49" charset="0"/>
                <a:cs typeface="Courier New" panose="02070309020205020404" pitchFamily="49" charset="0"/>
              </a:rPr>
              <a:t>app = Flask(__name__)</a:t>
            </a:r>
          </a:p>
          <a:p>
            <a:pPr>
              <a:lnSpc>
                <a:spcPct val="107000"/>
              </a:lnSpc>
              <a:spcAft>
                <a:spcPts val="0"/>
              </a:spcAft>
            </a:pP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DCDCA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200" dirty="0" err="1">
                <a:solidFill>
                  <a:srgbClr val="DCDCAA"/>
                </a:solidFill>
                <a:effectLst/>
                <a:latin typeface="Courier New" panose="02070309020205020404" pitchFamily="49" charset="0"/>
                <a:ea typeface="Times New Roman" panose="02020603050405020304" pitchFamily="18" charset="0"/>
                <a:cs typeface="Times New Roman" panose="02020603050405020304" pitchFamily="18" charset="0"/>
              </a:rPr>
              <a:t>app.route</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200" dirty="0">
                <a:solidFill>
                  <a:srgbClr val="CE9178"/>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569CD6"/>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E" sz="1200" dirty="0">
                <a:solidFill>
                  <a:srgbClr val="DCDCAA"/>
                </a:solidFill>
                <a:effectLst/>
                <a:latin typeface="Courier New" panose="02070309020205020404" pitchFamily="49" charset="0"/>
                <a:ea typeface="Times New Roman" panose="02020603050405020304" pitchFamily="18" charset="0"/>
                <a:cs typeface="Times New Roman" panose="02020603050405020304" pitchFamily="18" charset="0"/>
              </a:rPr>
              <a:t>index</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E" sz="1200" dirty="0">
                <a:solidFill>
                  <a:srgbClr val="C586C0"/>
                </a:solidFill>
                <a:effectLst/>
                <a:latin typeface="Courier New" panose="02070309020205020404" pitchFamily="49" charset="0"/>
                <a:ea typeface="Times New Roman" panose="02020603050405020304" pitchFamily="18" charset="0"/>
                <a:cs typeface="Times New Roman" panose="02020603050405020304" pitchFamily="18" charset="0"/>
              </a:rPr>
              <a:t>return </a:t>
            </a:r>
            <a:r>
              <a:rPr lang="en-IE" sz="1200" dirty="0">
                <a:solidFill>
                  <a:srgbClr val="CE9178"/>
                </a:solidFill>
                <a:effectLst/>
                <a:latin typeface="Courier New" panose="02070309020205020404" pitchFamily="49" charset="0"/>
                <a:ea typeface="Times New Roman" panose="02020603050405020304" pitchFamily="18" charset="0"/>
                <a:cs typeface="Times New Roman" panose="02020603050405020304" pitchFamily="18" charset="0"/>
              </a:rPr>
              <a:t>"Hello, World!"</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C586C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E" sz="1200" dirty="0">
                <a:solidFill>
                  <a:srgbClr val="9CDCFE"/>
                </a:solidFill>
                <a:effectLst/>
                <a:latin typeface="Courier New" panose="02070309020205020404" pitchFamily="49" charset="0"/>
                <a:ea typeface="Times New Roman" panose="02020603050405020304" pitchFamily="18" charset="0"/>
                <a:cs typeface="Times New Roman" panose="02020603050405020304" pitchFamily="18" charset="0"/>
              </a:rPr>
              <a:t>__name__</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E" sz="1200" dirty="0">
                <a:solidFill>
                  <a:srgbClr val="CE9178"/>
                </a:solidFill>
                <a:effectLst/>
                <a:latin typeface="Courier New" panose="02070309020205020404" pitchFamily="49" charset="0"/>
                <a:ea typeface="Times New Roman" panose="02020603050405020304" pitchFamily="18" charset="0"/>
                <a:cs typeface="Times New Roman" panose="02020603050405020304" pitchFamily="18" charset="0"/>
              </a:rPr>
              <a:t>'__main__'</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E" sz="1200" dirty="0" err="1">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app.run</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200" dirty="0">
                <a:solidFill>
                  <a:srgbClr val="9CDCFE"/>
                </a:solidFill>
                <a:effectLst/>
                <a:latin typeface="Courier New" panose="02070309020205020404" pitchFamily="49" charset="0"/>
                <a:ea typeface="Times New Roman" panose="02020603050405020304" pitchFamily="18" charset="0"/>
                <a:cs typeface="Times New Roman" panose="02020603050405020304" pitchFamily="18" charset="0"/>
              </a:rPr>
              <a:t>debug</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E" sz="1200" dirty="0">
                <a:solidFill>
                  <a:srgbClr val="569CD6"/>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IE" sz="1200" dirty="0">
                <a:solidFill>
                  <a:srgbClr val="D4D4D4"/>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 xmlns:a16="http://schemas.microsoft.com/office/drawing/2014/main" id="{7FA083C8-D5A5-4E0C-BA99-9CE7F42357DD}"/>
              </a:ext>
            </a:extLst>
          </p:cNvPr>
          <p:cNvSpPr txBox="1"/>
          <p:nvPr/>
        </p:nvSpPr>
        <p:spPr>
          <a:xfrm>
            <a:off x="6233020" y="1921079"/>
            <a:ext cx="3640822" cy="369332"/>
          </a:xfrm>
          <a:prstGeom prst="rect">
            <a:avLst/>
          </a:prstGeom>
          <a:noFill/>
        </p:spPr>
        <p:txBody>
          <a:bodyPr wrap="square" rtlCol="0">
            <a:spAutoFit/>
          </a:bodyPr>
          <a:lstStyle/>
          <a:p>
            <a:r>
              <a:rPr lang="en-IE" dirty="0"/>
              <a:t>Import flask</a:t>
            </a:r>
          </a:p>
        </p:txBody>
      </p:sp>
      <p:sp>
        <p:nvSpPr>
          <p:cNvPr id="7" name="TextBox 6">
            <a:extLst>
              <a:ext uri="{FF2B5EF4-FFF2-40B4-BE49-F238E27FC236}">
                <a16:creationId xmlns="" xmlns:a16="http://schemas.microsoft.com/office/drawing/2014/main" id="{6EF2FE50-1704-41D4-8760-D935CABEB26A}"/>
              </a:ext>
            </a:extLst>
          </p:cNvPr>
          <p:cNvSpPr txBox="1"/>
          <p:nvPr/>
        </p:nvSpPr>
        <p:spPr>
          <a:xfrm>
            <a:off x="6096000" y="3353691"/>
            <a:ext cx="3582099" cy="369332"/>
          </a:xfrm>
          <a:prstGeom prst="rect">
            <a:avLst/>
          </a:prstGeom>
          <a:noFill/>
        </p:spPr>
        <p:txBody>
          <a:bodyPr wrap="square" rtlCol="0">
            <a:spAutoFit/>
          </a:bodyPr>
          <a:lstStyle/>
          <a:p>
            <a:r>
              <a:rPr lang="en-IE" dirty="0"/>
              <a:t>Map </a:t>
            </a:r>
            <a:r>
              <a:rPr lang="en-IE" dirty="0" err="1"/>
              <a:t>url</a:t>
            </a:r>
            <a:r>
              <a:rPr lang="en-IE" dirty="0"/>
              <a:t> to this function</a:t>
            </a:r>
          </a:p>
        </p:txBody>
      </p:sp>
      <p:sp>
        <p:nvSpPr>
          <p:cNvPr id="8" name="TextBox 7">
            <a:extLst>
              <a:ext uri="{FF2B5EF4-FFF2-40B4-BE49-F238E27FC236}">
                <a16:creationId xmlns="" xmlns:a16="http://schemas.microsoft.com/office/drawing/2014/main" id="{BB23D2F8-99F6-47BC-8489-3E380727ECEC}"/>
              </a:ext>
            </a:extLst>
          </p:cNvPr>
          <p:cNvSpPr txBox="1"/>
          <p:nvPr/>
        </p:nvSpPr>
        <p:spPr>
          <a:xfrm>
            <a:off x="6096000" y="3763747"/>
            <a:ext cx="4798503" cy="646331"/>
          </a:xfrm>
          <a:prstGeom prst="rect">
            <a:avLst/>
          </a:prstGeom>
          <a:noFill/>
        </p:spPr>
        <p:txBody>
          <a:bodyPr wrap="square" rtlCol="0">
            <a:spAutoFit/>
          </a:bodyPr>
          <a:lstStyle/>
          <a:p>
            <a:r>
              <a:rPr lang="en-IE" dirty="0"/>
              <a:t>The function outputs “hello world” as a HTTP response</a:t>
            </a:r>
          </a:p>
        </p:txBody>
      </p:sp>
      <p:sp>
        <p:nvSpPr>
          <p:cNvPr id="9" name="TextBox 8">
            <a:extLst>
              <a:ext uri="{FF2B5EF4-FFF2-40B4-BE49-F238E27FC236}">
                <a16:creationId xmlns="" xmlns:a16="http://schemas.microsoft.com/office/drawing/2014/main" id="{81D69726-DD9C-4321-AFE8-921AD640E29C}"/>
              </a:ext>
            </a:extLst>
          </p:cNvPr>
          <p:cNvSpPr txBox="1"/>
          <p:nvPr/>
        </p:nvSpPr>
        <p:spPr>
          <a:xfrm>
            <a:off x="6470012" y="4953353"/>
            <a:ext cx="1142300" cy="369332"/>
          </a:xfrm>
          <a:prstGeom prst="rect">
            <a:avLst/>
          </a:prstGeom>
          <a:noFill/>
        </p:spPr>
        <p:txBody>
          <a:bodyPr wrap="none" rtlCol="0">
            <a:spAutoFit/>
          </a:bodyPr>
          <a:lstStyle/>
          <a:p>
            <a:r>
              <a:rPr lang="en-IE" dirty="0"/>
              <a:t>Run flask</a:t>
            </a:r>
          </a:p>
        </p:txBody>
      </p:sp>
      <p:cxnSp>
        <p:nvCxnSpPr>
          <p:cNvPr id="11" name="Straight Arrow Connector 10">
            <a:extLst>
              <a:ext uri="{FF2B5EF4-FFF2-40B4-BE49-F238E27FC236}">
                <a16:creationId xmlns="" xmlns:a16="http://schemas.microsoft.com/office/drawing/2014/main" id="{2B92B26F-C635-4FC6-BECF-01EC73BA768B}"/>
              </a:ext>
            </a:extLst>
          </p:cNvPr>
          <p:cNvCxnSpPr>
            <a:cxnSpLocks/>
          </p:cNvCxnSpPr>
          <p:nvPr/>
        </p:nvCxnSpPr>
        <p:spPr>
          <a:xfrm flipH="1">
            <a:off x="3227294" y="2911083"/>
            <a:ext cx="2868706" cy="15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AA77D9B3-EF9A-4840-B6C7-BFC9DF628D23}"/>
              </a:ext>
            </a:extLst>
          </p:cNvPr>
          <p:cNvCxnSpPr>
            <a:stCxn id="7" idx="1"/>
          </p:cNvCxnSpPr>
          <p:nvPr/>
        </p:nvCxnSpPr>
        <p:spPr>
          <a:xfrm flipH="1" flipV="1">
            <a:off x="2717800" y="3467100"/>
            <a:ext cx="3378200" cy="7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9D2756BD-4E5E-411A-9133-045BF7C16EBE}"/>
              </a:ext>
            </a:extLst>
          </p:cNvPr>
          <p:cNvCxnSpPr>
            <a:stCxn id="8" idx="1"/>
          </p:cNvCxnSpPr>
          <p:nvPr/>
        </p:nvCxnSpPr>
        <p:spPr>
          <a:xfrm flipH="1" flipV="1">
            <a:off x="3797300" y="3848100"/>
            <a:ext cx="2298700" cy="238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3BFBB307-A197-4340-9F2A-2A9916766625}"/>
              </a:ext>
            </a:extLst>
          </p:cNvPr>
          <p:cNvCxnSpPr>
            <a:stCxn id="9" idx="1"/>
          </p:cNvCxnSpPr>
          <p:nvPr/>
        </p:nvCxnSpPr>
        <p:spPr>
          <a:xfrm flipH="1" flipV="1">
            <a:off x="3842860" y="4446287"/>
            <a:ext cx="2627152" cy="69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26F95FFB-0FDF-471E-B446-6A0F9987A515}"/>
              </a:ext>
            </a:extLst>
          </p:cNvPr>
          <p:cNvSpPr txBox="1"/>
          <p:nvPr/>
        </p:nvSpPr>
        <p:spPr>
          <a:xfrm>
            <a:off x="6185887" y="2695506"/>
            <a:ext cx="3640822" cy="369332"/>
          </a:xfrm>
          <a:prstGeom prst="rect">
            <a:avLst/>
          </a:prstGeom>
          <a:noFill/>
        </p:spPr>
        <p:txBody>
          <a:bodyPr wrap="square" rtlCol="0">
            <a:spAutoFit/>
          </a:bodyPr>
          <a:lstStyle/>
          <a:p>
            <a:r>
              <a:rPr lang="en-IE" dirty="0"/>
              <a:t>Create the flask app</a:t>
            </a:r>
          </a:p>
        </p:txBody>
      </p:sp>
      <p:cxnSp>
        <p:nvCxnSpPr>
          <p:cNvPr id="16" name="Straight Arrow Connector 15">
            <a:extLst>
              <a:ext uri="{FF2B5EF4-FFF2-40B4-BE49-F238E27FC236}">
                <a16:creationId xmlns="" xmlns:a16="http://schemas.microsoft.com/office/drawing/2014/main" id="{EC6B76C3-0E48-49B7-B8D9-1F8B28AD6F5F}"/>
              </a:ext>
            </a:extLst>
          </p:cNvPr>
          <p:cNvCxnSpPr>
            <a:cxnSpLocks/>
            <a:stCxn id="6" idx="1"/>
          </p:cNvCxnSpPr>
          <p:nvPr/>
        </p:nvCxnSpPr>
        <p:spPr>
          <a:xfrm flipH="1">
            <a:off x="3783436" y="2105745"/>
            <a:ext cx="2449584" cy="47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838763"/>
      </p:ext>
    </p:extLst>
  </p:cSld>
  <p:clrMapOvr>
    <a:masterClrMapping/>
  </p:clrMapOvr>
  <mc:AlternateContent xmlns:mc="http://schemas.openxmlformats.org/markup-compatibility/2006" xmlns:p14="http://schemas.microsoft.com/office/powerpoint/2010/main">
    <mc:Choice Requires="p14">
      <p:transition spd="slow" p14:dur="2000" advTm="65580"/>
    </mc:Choice>
    <mc:Fallback xmlns="">
      <p:transition spd="slow" advTm="6558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Application</a:t>
            </a:r>
            <a:endParaRPr lang="en-US" dirty="0"/>
          </a:p>
        </p:txBody>
      </p:sp>
      <p:sp>
        <p:nvSpPr>
          <p:cNvPr id="3" name="Content Placeholder 2"/>
          <p:cNvSpPr>
            <a:spLocks noGrp="1"/>
          </p:cNvSpPr>
          <p:nvPr>
            <p:ph idx="1"/>
          </p:nvPr>
        </p:nvSpPr>
        <p:spPr>
          <a:xfrm>
            <a:off x="1016485" y="1737221"/>
            <a:ext cx="10058400" cy="4761937"/>
          </a:xfrm>
        </p:spPr>
        <p:txBody>
          <a:bodyPr>
            <a:normAutofit/>
          </a:bodyPr>
          <a:lstStyle/>
          <a:p>
            <a:r>
              <a:rPr lang="en-US" dirty="0" smtClean="0"/>
              <a:t>Two ways, what we know</a:t>
            </a:r>
          </a:p>
          <a:p>
            <a:pPr marL="0" indent="0">
              <a:buNone/>
            </a:pPr>
            <a:endParaRPr lang="en-US" dirty="0" smtClean="0"/>
          </a:p>
          <a:p>
            <a:r>
              <a:rPr lang="en-US" dirty="0" smtClean="0"/>
              <a:t>And using Flask command</a:t>
            </a:r>
          </a:p>
          <a:p>
            <a:pPr lvl="1"/>
            <a:r>
              <a:rPr lang="en-US" dirty="0" smtClean="0"/>
              <a:t>This has the advantage or being able to set environmental variables, so your server can run differently depending on whether is is in the cloud or on your own machine.</a:t>
            </a:r>
          </a:p>
          <a:p>
            <a:pPr lvl="1"/>
            <a:r>
              <a:rPr lang="en-US" dirty="0" err="1" smtClean="0"/>
              <a:t>Eg</a:t>
            </a:r>
            <a:r>
              <a:rPr lang="en-US" dirty="0" smtClean="0"/>
              <a:t> debug mode: </a:t>
            </a:r>
            <a:r>
              <a:rPr lang="en-US" dirty="0"/>
              <a:t>export FLASK_DEBUG=1</a:t>
            </a:r>
            <a:endParaRPr lang="en-US" dirty="0" smtClean="0"/>
          </a:p>
          <a:p>
            <a:pPr lvl="1"/>
            <a:r>
              <a:rPr lang="en-US" dirty="0" smtClean="0"/>
              <a:t>Linux mac</a:t>
            </a:r>
          </a:p>
          <a:p>
            <a:pPr lvl="1"/>
            <a:endParaRPr lang="en-US" dirty="0"/>
          </a:p>
          <a:p>
            <a:pPr lvl="1"/>
            <a:endParaRPr lang="en-US" dirty="0" smtClean="0"/>
          </a:p>
          <a:p>
            <a:pPr lvl="1"/>
            <a:r>
              <a:rPr lang="en-US" dirty="0" smtClean="0"/>
              <a:t>Windows (not tested yet)</a:t>
            </a:r>
          </a:p>
          <a:p>
            <a:pPr lvl="1"/>
            <a:endParaRPr lang="en-US" dirty="0"/>
          </a:p>
          <a:p>
            <a:pPr lvl="1"/>
            <a:endParaRPr lang="en-US" dirty="0" smtClean="0"/>
          </a:p>
          <a:p>
            <a:r>
              <a:rPr lang="en-US" dirty="0" smtClean="0"/>
              <a:t>We will see more on this when uploading to Azure</a:t>
            </a:r>
            <a:endParaRPr lang="en-US" dirty="0"/>
          </a:p>
        </p:txBody>
      </p:sp>
      <p:sp>
        <p:nvSpPr>
          <p:cNvPr id="4" name="TextBox 3"/>
          <p:cNvSpPr txBox="1"/>
          <p:nvPr/>
        </p:nvSpPr>
        <p:spPr>
          <a:xfrm>
            <a:off x="1280700" y="2145043"/>
            <a:ext cx="589122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python </a:t>
            </a:r>
            <a:r>
              <a:rPr lang="en-US" sz="1600" dirty="0" err="1">
                <a:latin typeface="Courier New"/>
                <a:cs typeface="Courier New"/>
              </a:rPr>
              <a:t>b_restserver.py</a:t>
            </a:r>
            <a:endParaRPr lang="en-US" sz="1600" dirty="0">
              <a:latin typeface="Courier New"/>
              <a:cs typeface="Courier New"/>
            </a:endParaRPr>
          </a:p>
        </p:txBody>
      </p:sp>
      <p:sp>
        <p:nvSpPr>
          <p:cNvPr id="5" name="TextBox 4"/>
          <p:cNvSpPr txBox="1"/>
          <p:nvPr/>
        </p:nvSpPr>
        <p:spPr>
          <a:xfrm>
            <a:off x="1280700" y="4140679"/>
            <a:ext cx="6382157" cy="58477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smtClean="0">
                <a:latin typeface="Courier New"/>
                <a:cs typeface="Courier New"/>
              </a:rPr>
              <a:t>export </a:t>
            </a:r>
            <a:r>
              <a:rPr lang="en-US" sz="1600" dirty="0">
                <a:latin typeface="Courier New"/>
                <a:cs typeface="Courier New"/>
              </a:rPr>
              <a:t>FLASK_APP</a:t>
            </a:r>
            <a:r>
              <a:rPr lang="en-US" sz="1600" dirty="0" smtClean="0">
                <a:latin typeface="Courier New"/>
                <a:cs typeface="Courier New"/>
              </a:rPr>
              <a:t>=</a:t>
            </a:r>
            <a:r>
              <a:rPr lang="en-US" sz="1600" dirty="0" err="1" smtClean="0">
                <a:latin typeface="Courier New"/>
                <a:cs typeface="Courier New"/>
              </a:rPr>
              <a:t>b_restserver</a:t>
            </a:r>
            <a:endParaRPr lang="en-US" sz="1600" dirty="0">
              <a:latin typeface="Courier New"/>
              <a:cs typeface="Courier New"/>
            </a:endParaRPr>
          </a:p>
          <a:p>
            <a:r>
              <a:rPr lang="en-US" sz="1600" dirty="0" smtClean="0">
                <a:latin typeface="Courier New"/>
                <a:cs typeface="Courier New"/>
              </a:rPr>
              <a:t>flask </a:t>
            </a:r>
            <a:r>
              <a:rPr lang="en-US" sz="1600" dirty="0">
                <a:latin typeface="Courier New"/>
                <a:cs typeface="Courier New"/>
              </a:rPr>
              <a:t>run</a:t>
            </a:r>
          </a:p>
        </p:txBody>
      </p:sp>
      <p:sp>
        <p:nvSpPr>
          <p:cNvPr id="6" name="TextBox 5"/>
          <p:cNvSpPr txBox="1"/>
          <p:nvPr/>
        </p:nvSpPr>
        <p:spPr>
          <a:xfrm>
            <a:off x="1270027" y="5175850"/>
            <a:ext cx="6414174" cy="58477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smtClean="0">
                <a:latin typeface="Courier New"/>
                <a:cs typeface="Courier New"/>
              </a:rPr>
              <a:t>set </a:t>
            </a:r>
            <a:r>
              <a:rPr lang="en-US" sz="1600" dirty="0">
                <a:latin typeface="Courier New"/>
                <a:cs typeface="Courier New"/>
              </a:rPr>
              <a:t>FLASK_APP</a:t>
            </a:r>
            <a:r>
              <a:rPr lang="en-US" sz="1600" dirty="0" smtClean="0">
                <a:latin typeface="Courier New"/>
                <a:cs typeface="Courier New"/>
              </a:rPr>
              <a:t>=</a:t>
            </a:r>
            <a:r>
              <a:rPr lang="en-US" sz="1600" dirty="0" err="1">
                <a:latin typeface="Courier New"/>
                <a:cs typeface="Courier New"/>
              </a:rPr>
              <a:t>b_restserver</a:t>
            </a:r>
            <a:endParaRPr lang="en-US" sz="1600" dirty="0">
              <a:latin typeface="Courier New"/>
              <a:cs typeface="Courier New"/>
            </a:endParaRPr>
          </a:p>
          <a:p>
            <a:r>
              <a:rPr lang="en-US" sz="1600" dirty="0" smtClean="0">
                <a:latin typeface="Courier New"/>
                <a:cs typeface="Courier New"/>
              </a:rPr>
              <a:t>flask </a:t>
            </a:r>
            <a:r>
              <a:rPr lang="en-US" sz="1600" dirty="0">
                <a:latin typeface="Courier New"/>
                <a:cs typeface="Courier New"/>
              </a:rPr>
              <a:t>run</a:t>
            </a:r>
          </a:p>
        </p:txBody>
      </p:sp>
    </p:spTree>
    <p:extLst>
      <p:ext uri="{BB962C8B-B14F-4D97-AF65-F5344CB8AC3E}">
        <p14:creationId xmlns:p14="http://schemas.microsoft.com/office/powerpoint/2010/main" val="28755446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35597645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dirty="0"/>
          </a:p>
        </p:txBody>
      </p:sp>
      <p:sp>
        <p:nvSpPr>
          <p:cNvPr id="3" name="Content Placeholder 2"/>
          <p:cNvSpPr>
            <a:spLocks noGrp="1"/>
          </p:cNvSpPr>
          <p:nvPr>
            <p:ph idx="1"/>
          </p:nvPr>
        </p:nvSpPr>
        <p:spPr/>
        <p:txBody>
          <a:bodyPr/>
          <a:lstStyle/>
          <a:p>
            <a:r>
              <a:rPr lang="en-US" dirty="0" smtClean="0"/>
              <a:t>Routing (URL mapping)</a:t>
            </a:r>
          </a:p>
          <a:p>
            <a:endParaRPr lang="en-US" dirty="0" smtClean="0"/>
          </a:p>
          <a:p>
            <a:r>
              <a:rPr lang="en-US" dirty="0" smtClean="0"/>
              <a:t>Variables in route (URL)</a:t>
            </a:r>
          </a:p>
          <a:p>
            <a:endParaRPr lang="en-US" dirty="0"/>
          </a:p>
          <a:p>
            <a:endParaRPr lang="en-US" dirty="0" smtClean="0"/>
          </a:p>
          <a:p>
            <a:r>
              <a:rPr lang="en-US" dirty="0" smtClean="0"/>
              <a:t>Use the </a:t>
            </a:r>
            <a:r>
              <a:rPr lang="en-US" dirty="0" err="1" smtClean="0"/>
              <a:t>url_for</a:t>
            </a:r>
            <a:r>
              <a:rPr lang="en-US" dirty="0" smtClean="0"/>
              <a:t>() function to generate a </a:t>
            </a:r>
            <a:r>
              <a:rPr lang="en-US" dirty="0" err="1" smtClean="0"/>
              <a:t>url</a:t>
            </a:r>
            <a:r>
              <a:rPr lang="en-US" dirty="0" smtClean="0"/>
              <a:t> to a particular function</a:t>
            </a:r>
          </a:p>
          <a:p>
            <a:endParaRPr lang="en-US" dirty="0" smtClean="0"/>
          </a:p>
          <a:p>
            <a:endParaRPr lang="en-US" dirty="0"/>
          </a:p>
          <a:p>
            <a:endParaRPr lang="en-US" dirty="0"/>
          </a:p>
        </p:txBody>
      </p:sp>
      <p:sp>
        <p:nvSpPr>
          <p:cNvPr id="4" name="TextBox 3"/>
          <p:cNvSpPr txBox="1"/>
          <p:nvPr/>
        </p:nvSpPr>
        <p:spPr>
          <a:xfrm>
            <a:off x="1419443" y="3350961"/>
            <a:ext cx="5016076" cy="58477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a:t>
            </a:r>
            <a:r>
              <a:rPr lang="en-US" sz="1600" dirty="0" err="1">
                <a:latin typeface="Courier New"/>
                <a:cs typeface="Courier New"/>
              </a:rPr>
              <a:t>app.route</a:t>
            </a:r>
            <a:r>
              <a:rPr lang="en-US" sz="1600" dirty="0">
                <a:latin typeface="Courier New"/>
                <a:cs typeface="Courier New"/>
              </a:rPr>
              <a:t>('/user/&lt;username&gt;'</a:t>
            </a:r>
            <a:r>
              <a:rPr lang="en-US" sz="1600" dirty="0" smtClean="0">
                <a:latin typeface="Courier New"/>
                <a:cs typeface="Courier New"/>
              </a:rPr>
              <a:t>)</a:t>
            </a:r>
          </a:p>
          <a:p>
            <a:r>
              <a:rPr lang="en-US" sz="1600" dirty="0">
                <a:latin typeface="Courier New"/>
                <a:cs typeface="Courier New"/>
              </a:rPr>
              <a:t>@</a:t>
            </a:r>
            <a:r>
              <a:rPr lang="en-US" sz="1600" dirty="0" err="1">
                <a:latin typeface="Courier New"/>
                <a:cs typeface="Courier New"/>
              </a:rPr>
              <a:t>app.route</a:t>
            </a:r>
            <a:r>
              <a:rPr lang="en-US" sz="1600" dirty="0">
                <a:latin typeface="Courier New"/>
                <a:cs typeface="Courier New"/>
              </a:rPr>
              <a:t>('/user/</a:t>
            </a:r>
            <a:r>
              <a:rPr lang="en-US" sz="1600" dirty="0" smtClean="0">
                <a:latin typeface="Courier New"/>
                <a:cs typeface="Courier New"/>
              </a:rPr>
              <a:t>&lt;</a:t>
            </a:r>
            <a:r>
              <a:rPr lang="en-US" sz="1600" dirty="0" err="1" smtClean="0">
                <a:latin typeface="Courier New"/>
                <a:cs typeface="Courier New"/>
              </a:rPr>
              <a:t>int:post_id</a:t>
            </a:r>
            <a:r>
              <a:rPr lang="en-US" sz="1600" dirty="0" smtClean="0">
                <a:latin typeface="Courier New"/>
                <a:cs typeface="Courier New"/>
              </a:rPr>
              <a:t>&gt;’)</a:t>
            </a:r>
            <a:endParaRPr lang="en-US" sz="1600" dirty="0">
              <a:latin typeface="Courier New"/>
              <a:cs typeface="Courier New"/>
            </a:endParaRPr>
          </a:p>
        </p:txBody>
      </p:sp>
      <p:sp>
        <p:nvSpPr>
          <p:cNvPr id="5" name="TextBox 4"/>
          <p:cNvSpPr txBox="1"/>
          <p:nvPr/>
        </p:nvSpPr>
        <p:spPr>
          <a:xfrm>
            <a:off x="1422428" y="2553566"/>
            <a:ext cx="6443206"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a:t>
            </a:r>
            <a:r>
              <a:rPr lang="en-US" sz="1600" dirty="0" err="1">
                <a:latin typeface="Courier New"/>
                <a:cs typeface="Courier New"/>
              </a:rPr>
              <a:t>app.route</a:t>
            </a:r>
            <a:r>
              <a:rPr lang="en-US" sz="1600" dirty="0">
                <a:latin typeface="Courier New"/>
                <a:cs typeface="Courier New"/>
              </a:rPr>
              <a:t>('/</a:t>
            </a:r>
            <a:r>
              <a:rPr lang="en-US" sz="1600" dirty="0" smtClean="0">
                <a:latin typeface="Courier New"/>
                <a:cs typeface="Courier New"/>
              </a:rPr>
              <a:t>user’,</a:t>
            </a:r>
            <a:r>
              <a:rPr lang="en-US" sz="1600" dirty="0"/>
              <a:t> </a:t>
            </a:r>
            <a:r>
              <a:rPr lang="en-US" sz="1600" dirty="0">
                <a:latin typeface="Courier New"/>
                <a:cs typeface="Courier New"/>
              </a:rPr>
              <a:t>methods=['GET', 'POST']</a:t>
            </a:r>
            <a:r>
              <a:rPr lang="en-US" sz="1600" dirty="0" smtClean="0">
                <a:latin typeface="Courier New"/>
                <a:cs typeface="Courier New"/>
              </a:rPr>
              <a:t>)</a:t>
            </a:r>
          </a:p>
        </p:txBody>
      </p:sp>
      <p:sp>
        <p:nvSpPr>
          <p:cNvPr id="6" name="TextBox 5"/>
          <p:cNvSpPr txBox="1"/>
          <p:nvPr/>
        </p:nvSpPr>
        <p:spPr>
          <a:xfrm>
            <a:off x="1419443" y="4674273"/>
            <a:ext cx="5549701"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dirty="0">
                <a:latin typeface="Courier New"/>
                <a:cs typeface="Courier New"/>
              </a:rPr>
              <a:t>@</a:t>
            </a:r>
            <a:r>
              <a:rPr lang="en-US" sz="1600" dirty="0" err="1">
                <a:latin typeface="Courier New"/>
                <a:cs typeface="Courier New"/>
              </a:rPr>
              <a:t>app.route</a:t>
            </a:r>
            <a:r>
              <a:rPr lang="en-US" sz="1600" dirty="0">
                <a:latin typeface="Courier New"/>
                <a:cs typeface="Courier New"/>
              </a:rPr>
              <a:t>('/')</a:t>
            </a:r>
          </a:p>
          <a:p>
            <a:r>
              <a:rPr lang="en-US" sz="1600" dirty="0" err="1">
                <a:latin typeface="Courier New"/>
                <a:cs typeface="Courier New"/>
              </a:rPr>
              <a:t>def</a:t>
            </a:r>
            <a:r>
              <a:rPr lang="en-US" sz="1600" dirty="0">
                <a:latin typeface="Courier New"/>
                <a:cs typeface="Courier New"/>
              </a:rPr>
              <a:t> index():</a:t>
            </a:r>
          </a:p>
          <a:p>
            <a:r>
              <a:rPr lang="en-US" sz="1600" dirty="0" smtClean="0">
                <a:latin typeface="Courier New"/>
                <a:cs typeface="Courier New"/>
              </a:rPr>
              <a:t>	return </a:t>
            </a:r>
            <a:r>
              <a:rPr lang="en-US" sz="1600" dirty="0">
                <a:latin typeface="Courier New"/>
                <a:cs typeface="Courier New"/>
              </a:rPr>
              <a:t>'</a:t>
            </a:r>
            <a:r>
              <a:rPr lang="en-US" sz="1600" dirty="0" smtClean="0">
                <a:latin typeface="Courier New"/>
                <a:cs typeface="Courier New"/>
              </a:rPr>
              <a:t>index’</a:t>
            </a:r>
          </a:p>
          <a:p>
            <a:endParaRPr lang="en-US" sz="1600" dirty="0" smtClean="0">
              <a:latin typeface="Courier New"/>
              <a:cs typeface="Courier New"/>
            </a:endParaRPr>
          </a:p>
          <a:p>
            <a:r>
              <a:rPr lang="en-US" sz="1600" dirty="0" smtClean="0">
                <a:latin typeface="Courier New"/>
                <a:cs typeface="Courier New"/>
              </a:rPr>
              <a:t>#somewhere else</a:t>
            </a:r>
          </a:p>
          <a:p>
            <a:r>
              <a:rPr lang="en-US" sz="1600" dirty="0">
                <a:latin typeface="Courier New"/>
                <a:cs typeface="Courier New"/>
              </a:rPr>
              <a:t>p</a:t>
            </a:r>
            <a:r>
              <a:rPr lang="en-US" sz="1600" dirty="0" smtClean="0">
                <a:latin typeface="Courier New"/>
                <a:cs typeface="Courier New"/>
              </a:rPr>
              <a:t>rint(</a:t>
            </a:r>
            <a:r>
              <a:rPr lang="en-US" sz="1600" dirty="0" err="1" smtClean="0">
                <a:latin typeface="Courier New"/>
                <a:cs typeface="Courier New"/>
              </a:rPr>
              <a:t>url_for</a:t>
            </a:r>
            <a:r>
              <a:rPr lang="en-US" sz="1600" dirty="0" smtClean="0">
                <a:latin typeface="Courier New"/>
                <a:cs typeface="Courier New"/>
              </a:rPr>
              <a:t>(index)</a:t>
            </a:r>
          </a:p>
          <a:p>
            <a:r>
              <a:rPr lang="en-US" sz="1600" dirty="0" smtClean="0">
                <a:latin typeface="Courier New"/>
                <a:cs typeface="Courier New"/>
              </a:rPr>
              <a:t># will print out /</a:t>
            </a:r>
            <a:endParaRPr lang="en-US" sz="1600" dirty="0">
              <a:latin typeface="Courier New"/>
              <a:cs typeface="Courier New"/>
            </a:endParaRPr>
          </a:p>
        </p:txBody>
      </p:sp>
    </p:spTree>
    <p:extLst>
      <p:ext uri="{BB962C8B-B14F-4D97-AF65-F5344CB8AC3E}">
        <p14:creationId xmlns:p14="http://schemas.microsoft.com/office/powerpoint/2010/main" val="26575935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6473</TotalTime>
  <Words>533</Words>
  <Application>Microsoft Macintosh PowerPoint</Application>
  <PresentationFormat>Custom</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Wood Type</vt:lpstr>
      <vt:lpstr>DR8.1 Flask</vt:lpstr>
      <vt:lpstr>What is an app-server?  And what is a web-server?</vt:lpstr>
      <vt:lpstr>virtual environment</vt:lpstr>
      <vt:lpstr>Virtual Environment</vt:lpstr>
      <vt:lpstr>Demonstration</vt:lpstr>
      <vt:lpstr>Simple FLASK</vt:lpstr>
      <vt:lpstr>Starting Application</vt:lpstr>
      <vt:lpstr>Demonstration</vt:lpstr>
      <vt:lpstr>Flask</vt:lpstr>
      <vt:lpstr>Flask</vt:lpstr>
      <vt:lpstr>Flask</vt:lpstr>
      <vt:lpstr>Flask</vt:lpstr>
      <vt:lpstr>FLASK</vt:lpstr>
      <vt:lpstr>Demonstration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Beatty</dc:creator>
  <cp:lastModifiedBy>andrew beatty</cp:lastModifiedBy>
  <cp:revision>15</cp:revision>
  <dcterms:created xsi:type="dcterms:W3CDTF">2019-11-13T10:44:00Z</dcterms:created>
  <dcterms:modified xsi:type="dcterms:W3CDTF">2019-11-19T11:07:36Z</dcterms:modified>
</cp:coreProperties>
</file>