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</p:sldIdLst>
  <p:sldSz cy="10058400" cx="7772400"/>
  <p:notesSz cx="6858000" cy="9144000"/>
  <p:embeddedFontLst>
    <p:embeddedFont>
      <p:font typeface="Montserrat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  <p:embeddedFont>
      <p:font typeface="Montserrat Medium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hsLJ7/c2P9z0CM2qu7YdlRY38z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7D4DF42-984B-4142-9331-273064A9D66E}">
  <a:tblStyle styleId="{D7D4DF42-984B-4142-9331-273064A9D66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F7CB38B3-5FDF-4384-911E-AC5713E4468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68" orient="horz"/>
        <p:guide pos="244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Montserrat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17" Type="http://schemas.openxmlformats.org/officeDocument/2006/relationships/font" Target="fonts/MontserratMedium-bold.fntdata"/><Relationship Id="rId16" Type="http://schemas.openxmlformats.org/officeDocument/2006/relationships/font" Target="fonts/MontserratMedium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MontserratMedium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Medium-italic.fntdata"/><Relationship Id="rId7" Type="http://schemas.openxmlformats.org/officeDocument/2006/relationships/slide" Target="slides/slide1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:notes"/>
          <p:cNvSpPr/>
          <p:nvPr>
            <p:ph idx="2" type="sldImg"/>
          </p:nvPr>
        </p:nvSpPr>
        <p:spPr>
          <a:xfrm>
            <a:off x="2105025" y="685800"/>
            <a:ext cx="264953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"/>
          <p:cNvGrpSpPr/>
          <p:nvPr/>
        </p:nvGrpSpPr>
        <p:grpSpPr>
          <a:xfrm>
            <a:off x="3745440" y="0"/>
            <a:ext cx="4026960" cy="10057778"/>
            <a:chOff x="4406400" y="0"/>
            <a:chExt cx="4737600" cy="5143065"/>
          </a:xfrm>
        </p:grpSpPr>
        <p:sp>
          <p:nvSpPr>
            <p:cNvPr id="11" name="Google Shape;1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3"/>
          <p:cNvSpPr txBox="1"/>
          <p:nvPr>
            <p:ph type="title"/>
          </p:nvPr>
        </p:nvSpPr>
        <p:spPr>
          <a:xfrm>
            <a:off x="700272" y="4014756"/>
            <a:ext cx="3899100" cy="22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4"/>
          <p:cNvGrpSpPr/>
          <p:nvPr/>
        </p:nvGrpSpPr>
        <p:grpSpPr>
          <a:xfrm>
            <a:off x="0" y="745086"/>
            <a:ext cx="882173" cy="1987453"/>
            <a:chOff x="0" y="381001"/>
            <a:chExt cx="1037850" cy="1016288"/>
          </a:xfrm>
        </p:grpSpPr>
        <p:sp>
          <p:nvSpPr>
            <p:cNvPr id="33" name="Google Shape;3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1102875" y="770000"/>
            <a:ext cx="5983200" cy="17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1102875" y="3065431"/>
            <a:ext cx="5983200" cy="56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5"/>
          <p:cNvGrpSpPr/>
          <p:nvPr/>
        </p:nvGrpSpPr>
        <p:grpSpPr>
          <a:xfrm>
            <a:off x="0" y="745086"/>
            <a:ext cx="882173" cy="1987453"/>
            <a:chOff x="0" y="381001"/>
            <a:chExt cx="1037850" cy="1016288"/>
          </a:xfrm>
        </p:grpSpPr>
        <p:sp>
          <p:nvSpPr>
            <p:cNvPr id="40" name="Google Shape;4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" name="Google Shape;42;p5"/>
          <p:cNvSpPr txBox="1"/>
          <p:nvPr>
            <p:ph type="title"/>
          </p:nvPr>
        </p:nvSpPr>
        <p:spPr>
          <a:xfrm>
            <a:off x="1102875" y="770000"/>
            <a:ext cx="5983200" cy="17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" name="Google Shape;43;p5"/>
          <p:cNvSpPr txBox="1"/>
          <p:nvPr>
            <p:ph idx="1" type="body"/>
          </p:nvPr>
        </p:nvSpPr>
        <p:spPr>
          <a:xfrm>
            <a:off x="1102875" y="3065431"/>
            <a:ext cx="2892600" cy="56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2" type="body"/>
          </p:nvPr>
        </p:nvSpPr>
        <p:spPr>
          <a:xfrm>
            <a:off x="4193238" y="3065431"/>
            <a:ext cx="2892600" cy="56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6"/>
          <p:cNvGrpSpPr/>
          <p:nvPr/>
        </p:nvGrpSpPr>
        <p:grpSpPr>
          <a:xfrm>
            <a:off x="0" y="745086"/>
            <a:ext cx="882173" cy="1987453"/>
            <a:chOff x="0" y="381001"/>
            <a:chExt cx="1037850" cy="1016288"/>
          </a:xfrm>
        </p:grpSpPr>
        <p:sp>
          <p:nvSpPr>
            <p:cNvPr id="48" name="Google Shape;4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" name="Google Shape;50;p6"/>
          <p:cNvSpPr txBox="1"/>
          <p:nvPr>
            <p:ph type="title"/>
          </p:nvPr>
        </p:nvSpPr>
        <p:spPr>
          <a:xfrm>
            <a:off x="1102875" y="770000"/>
            <a:ext cx="5983200" cy="17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7"/>
          <p:cNvGrpSpPr/>
          <p:nvPr/>
        </p:nvGrpSpPr>
        <p:grpSpPr>
          <a:xfrm>
            <a:off x="0" y="745086"/>
            <a:ext cx="882173" cy="1987453"/>
            <a:chOff x="0" y="381001"/>
            <a:chExt cx="1037850" cy="1016288"/>
          </a:xfrm>
        </p:grpSpPr>
        <p:sp>
          <p:nvSpPr>
            <p:cNvPr id="54" name="Google Shape;5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" name="Google Shape;56;p7"/>
          <p:cNvSpPr txBox="1"/>
          <p:nvPr>
            <p:ph type="title"/>
          </p:nvPr>
        </p:nvSpPr>
        <p:spPr>
          <a:xfrm>
            <a:off x="1102875" y="770000"/>
            <a:ext cx="3229200" cy="29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1102875" y="3857431"/>
            <a:ext cx="32292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8"/>
          <p:cNvGrpSpPr/>
          <p:nvPr/>
        </p:nvGrpSpPr>
        <p:grpSpPr>
          <a:xfrm>
            <a:off x="3745440" y="0"/>
            <a:ext cx="4026960" cy="10058629"/>
            <a:chOff x="4406400" y="0"/>
            <a:chExt cx="4737600" cy="5143500"/>
          </a:xfrm>
        </p:grpSpPr>
        <p:sp>
          <p:nvSpPr>
            <p:cNvPr id="61" name="Google Shape;6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79;p8"/>
          <p:cNvSpPr txBox="1"/>
          <p:nvPr>
            <p:ph type="title"/>
          </p:nvPr>
        </p:nvSpPr>
        <p:spPr>
          <a:xfrm>
            <a:off x="700272" y="1695027"/>
            <a:ext cx="3899100" cy="68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8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9"/>
          <p:cNvGrpSpPr/>
          <p:nvPr/>
        </p:nvGrpSpPr>
        <p:grpSpPr>
          <a:xfrm>
            <a:off x="0" y="745086"/>
            <a:ext cx="882173" cy="1987453"/>
            <a:chOff x="0" y="381001"/>
            <a:chExt cx="1037850" cy="1016288"/>
          </a:xfrm>
        </p:grpSpPr>
        <p:sp>
          <p:nvSpPr>
            <p:cNvPr id="83" name="Google Shape;8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" name="Google Shape;85;p9"/>
          <p:cNvSpPr txBox="1"/>
          <p:nvPr>
            <p:ph type="title"/>
          </p:nvPr>
        </p:nvSpPr>
        <p:spPr>
          <a:xfrm>
            <a:off x="1102875" y="3242947"/>
            <a:ext cx="2580900" cy="3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6" name="Google Shape;86;p9"/>
          <p:cNvSpPr txBox="1"/>
          <p:nvPr>
            <p:ph idx="1" type="subTitle"/>
          </p:nvPr>
        </p:nvSpPr>
        <p:spPr>
          <a:xfrm>
            <a:off x="1102875" y="6918756"/>
            <a:ext cx="2580900" cy="9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87" name="Google Shape;87;p9"/>
          <p:cNvSpPr txBox="1"/>
          <p:nvPr>
            <p:ph idx="2" type="body"/>
          </p:nvPr>
        </p:nvSpPr>
        <p:spPr>
          <a:xfrm>
            <a:off x="3950970" y="3317796"/>
            <a:ext cx="3125400" cy="45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8" name="Google Shape;88;p9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10"/>
          <p:cNvGrpSpPr/>
          <p:nvPr/>
        </p:nvGrpSpPr>
        <p:grpSpPr>
          <a:xfrm>
            <a:off x="0" y="8073820"/>
            <a:ext cx="594086" cy="1338915"/>
            <a:chOff x="0" y="3785672"/>
            <a:chExt cx="698925" cy="684657"/>
          </a:xfrm>
        </p:grpSpPr>
        <p:sp>
          <p:nvSpPr>
            <p:cNvPr id="91" name="Google Shape;9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10"/>
          <p:cNvSpPr txBox="1"/>
          <p:nvPr>
            <p:ph idx="1" type="body"/>
          </p:nvPr>
        </p:nvSpPr>
        <p:spPr>
          <a:xfrm>
            <a:off x="690816" y="8419400"/>
            <a:ext cx="5895600" cy="10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94" name="Google Shape;94;p10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11"/>
          <p:cNvGrpSpPr/>
          <p:nvPr/>
        </p:nvGrpSpPr>
        <p:grpSpPr>
          <a:xfrm>
            <a:off x="3745440" y="0"/>
            <a:ext cx="4026960" cy="10057778"/>
            <a:chOff x="4406400" y="0"/>
            <a:chExt cx="4737600" cy="5143065"/>
          </a:xfrm>
        </p:grpSpPr>
        <p:sp>
          <p:nvSpPr>
            <p:cNvPr id="97" name="Google Shape;9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" name="Google Shape;115;p11"/>
          <p:cNvSpPr txBox="1"/>
          <p:nvPr>
            <p:ph hasCustomPrompt="1" type="title"/>
          </p:nvPr>
        </p:nvSpPr>
        <p:spPr>
          <a:xfrm>
            <a:off x="700272" y="2512253"/>
            <a:ext cx="4059600" cy="25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16" name="Google Shape;116;p11"/>
          <p:cNvSpPr txBox="1"/>
          <p:nvPr>
            <p:ph idx="1" type="body"/>
          </p:nvPr>
        </p:nvSpPr>
        <p:spPr>
          <a:xfrm>
            <a:off x="700272" y="5168776"/>
            <a:ext cx="4059600" cy="23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7" name="Google Shape;117;p11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"/>
          <p:cNvSpPr/>
          <p:nvPr/>
        </p:nvSpPr>
        <p:spPr>
          <a:xfrm rot="5400000">
            <a:off x="3849925" y="6011650"/>
            <a:ext cx="751200" cy="2116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"/>
          <p:cNvSpPr txBox="1"/>
          <p:nvPr/>
        </p:nvSpPr>
        <p:spPr>
          <a:xfrm>
            <a:off x="1952624" y="4853717"/>
            <a:ext cx="2821800" cy="12930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71450" lvl="0" marL="3238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</a:pPr>
            <a:r>
              <a:rPr b="0" i="0" lang="en-GB" sz="12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Populations </a:t>
            </a:r>
            <a:r>
              <a:rPr lang="en-GB" sz="12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dataset</a:t>
            </a:r>
            <a:endParaRPr b="0" i="0" sz="1200" u="none" cap="none" strike="noStrike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171450" lvl="0" marL="3238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•"/>
            </a:pPr>
            <a:r>
              <a:rPr lang="en-GB" sz="12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Datasets regarding Vaccine rollouts in other countries. </a:t>
            </a:r>
            <a:endParaRPr sz="12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171450" lvl="0" marL="3238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</a:pPr>
            <a:r>
              <a:rPr b="0" i="0" lang="en-GB" sz="12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Additional data to support original CSV (</a:t>
            </a:r>
            <a:r>
              <a:rPr lang="en-GB" sz="12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to fill in missing values)</a:t>
            </a:r>
            <a:endParaRPr b="0" i="0" sz="1200" u="none" cap="none" strike="noStrike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6" name="Google Shape;126;p1"/>
          <p:cNvSpPr txBox="1"/>
          <p:nvPr>
            <p:ph type="title"/>
          </p:nvPr>
        </p:nvSpPr>
        <p:spPr>
          <a:xfrm>
            <a:off x="520350" y="50075"/>
            <a:ext cx="6731700" cy="11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380">
                <a:solidFill>
                  <a:schemeClr val="dk2"/>
                </a:solidFill>
              </a:rPr>
              <a:t>Data Vizards - One Page Action Plan</a:t>
            </a:r>
            <a:endParaRPr b="1" sz="2380">
              <a:solidFill>
                <a:schemeClr val="dk2"/>
              </a:solidFill>
            </a:endParaRPr>
          </a:p>
        </p:txBody>
      </p:sp>
      <p:sp>
        <p:nvSpPr>
          <p:cNvPr id="127" name="Google Shape;127;p1"/>
          <p:cNvSpPr txBox="1"/>
          <p:nvPr/>
        </p:nvSpPr>
        <p:spPr>
          <a:xfrm>
            <a:off x="520350" y="676175"/>
            <a:ext cx="1731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Client: </a:t>
            </a:r>
            <a:r>
              <a:rPr b="1" i="0" lang="en-GB" sz="1900" u="none" cap="none" strike="noStrike">
                <a:solidFill>
                  <a:srgbClr val="A7C88B"/>
                </a:solidFill>
                <a:latin typeface="Calibri"/>
                <a:ea typeface="Calibri"/>
                <a:cs typeface="Calibri"/>
                <a:sym typeface="Calibri"/>
              </a:rPr>
              <a:t>Quick</a:t>
            </a:r>
            <a:r>
              <a:rPr b="1" i="0" lang="en-GB" sz="1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Jab</a:t>
            </a:r>
            <a:endParaRPr b="1" i="0" sz="19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"/>
          <p:cNvSpPr/>
          <p:nvPr/>
        </p:nvSpPr>
        <p:spPr>
          <a:xfrm>
            <a:off x="520350" y="1202500"/>
            <a:ext cx="6731700" cy="650400"/>
          </a:xfrm>
          <a:prstGeom prst="rect">
            <a:avLst/>
          </a:prstGeom>
          <a:solidFill>
            <a:srgbClr val="A7C8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"/>
          <p:cNvSpPr txBox="1"/>
          <p:nvPr/>
        </p:nvSpPr>
        <p:spPr>
          <a:xfrm>
            <a:off x="719069" y="1219126"/>
            <a:ext cx="633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Objective: Obtain a data-driven recommendation to effectively target an optimal country for the new COVID-19 vaccine roll-out.</a:t>
            </a:r>
            <a:r>
              <a:rPr b="0" i="0" lang="en-GB" sz="1400" u="none" cap="none" strike="noStrike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b="0" i="0" sz="1400" u="none" cap="none" strike="noStrike">
              <a:solidFill>
                <a:schemeClr val="accent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aphicFrame>
        <p:nvGraphicFramePr>
          <p:cNvPr id="130" name="Google Shape;130;p1"/>
          <p:cNvGraphicFramePr/>
          <p:nvPr/>
        </p:nvGraphicFramePr>
        <p:xfrm>
          <a:off x="520350" y="18695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{D7D4DF42-984B-4142-9331-273064A9D66E}</a:tableStyleId>
              </a:tblPr>
              <a:tblGrid>
                <a:gridCol w="1372375"/>
                <a:gridCol w="2767375"/>
              </a:tblGrid>
              <a:tr h="3371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sng" cap="none" strike="noStrike">
                          <a:solidFill>
                            <a:schemeClr val="dk2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Key Dates</a:t>
                      </a:r>
                      <a:endParaRPr sz="1600" u="sng" cap="none" strike="noStrike">
                        <a:solidFill>
                          <a:schemeClr val="dk2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37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dk2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Date 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dk2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Description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dk2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March 10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dk2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Collection of data and research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dk2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March 15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dk2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Analysis of collected data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/>
                </a:tc>
              </a:tr>
              <a:tr h="41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dk2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March 19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dk2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Creating dashboard/stories for presentation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dk2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March 22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dk2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Preparing presentation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dk2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March 25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dk2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Rehearse presentation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1" name="Google Shape;131;p1"/>
          <p:cNvSpPr txBox="1"/>
          <p:nvPr/>
        </p:nvSpPr>
        <p:spPr>
          <a:xfrm>
            <a:off x="520350" y="5192414"/>
            <a:ext cx="1575000" cy="615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Required External data</a:t>
            </a:r>
            <a:endParaRPr b="0" i="0" sz="1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1"/>
          <p:cNvSpPr txBox="1"/>
          <p:nvPr/>
        </p:nvSpPr>
        <p:spPr>
          <a:xfrm>
            <a:off x="233725" y="6435775"/>
            <a:ext cx="3026700" cy="12006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730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</a:pPr>
            <a:r>
              <a:rPr b="0" i="0" lang="en-GB" sz="12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Dates to be aligned.</a:t>
            </a:r>
            <a:endParaRPr sz="1200">
              <a:solidFill>
                <a:schemeClr val="dk2"/>
              </a:solidFill>
            </a:endParaRPr>
          </a:p>
          <a:p>
            <a:pPr indent="-2730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</a:pPr>
            <a:r>
              <a:rPr b="0" i="0" lang="en-GB" sz="12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Single column rate to be taken. Vaccinations raw when available and vaccination when not.</a:t>
            </a:r>
            <a:endParaRPr sz="1200">
              <a:solidFill>
                <a:schemeClr val="dk2"/>
              </a:solidFill>
            </a:endParaRPr>
          </a:p>
          <a:p>
            <a:pPr indent="-2730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</a:pPr>
            <a:r>
              <a:rPr lang="en-GB" sz="12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Add country populations.</a:t>
            </a:r>
            <a:endParaRPr sz="1200">
              <a:solidFill>
                <a:schemeClr val="dk2"/>
              </a:solidFill>
            </a:endParaRPr>
          </a:p>
          <a:p>
            <a:pPr indent="-2730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</a:pPr>
            <a:r>
              <a:rPr b="0" i="0" lang="en-GB" sz="12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Fill in missing values.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33" name="Google Shape;133;p1"/>
          <p:cNvSpPr txBox="1"/>
          <p:nvPr/>
        </p:nvSpPr>
        <p:spPr>
          <a:xfrm>
            <a:off x="1654175" y="7925425"/>
            <a:ext cx="4464000" cy="1939500"/>
          </a:xfrm>
          <a:prstGeom prst="rect">
            <a:avLst/>
          </a:prstGeom>
          <a:noFill/>
          <a:ln cap="flat" cmpd="sng" w="19050">
            <a:solidFill>
              <a:srgbClr val="A7C8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730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</a:pPr>
            <a:r>
              <a:rPr b="0" i="0" lang="en-GB" sz="12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Which vaccines can the company provide?</a:t>
            </a:r>
            <a:endParaRPr sz="1200">
              <a:solidFill>
                <a:schemeClr val="dk2"/>
              </a:solidFill>
            </a:endParaRPr>
          </a:p>
          <a:p>
            <a:pPr indent="-2730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</a:pPr>
            <a:r>
              <a:rPr b="0" i="0" lang="en-GB" sz="12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Where is the company located? </a:t>
            </a:r>
            <a:endParaRPr sz="1200">
              <a:solidFill>
                <a:schemeClr val="dk2"/>
              </a:solidFill>
            </a:endParaRPr>
          </a:p>
          <a:p>
            <a:pPr indent="-2730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</a:pPr>
            <a:r>
              <a:rPr b="0" i="0" lang="en-GB" sz="12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Does distance to the countries play a role?</a:t>
            </a:r>
            <a:endParaRPr sz="1200">
              <a:solidFill>
                <a:schemeClr val="dk2"/>
              </a:solidFill>
            </a:endParaRPr>
          </a:p>
          <a:p>
            <a:pPr indent="-2730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</a:pPr>
            <a:r>
              <a:rPr b="0" i="0" lang="en-GB" sz="12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Is there other factors to consider besides the total number of doses to provide?</a:t>
            </a:r>
            <a:endParaRPr sz="1200">
              <a:solidFill>
                <a:schemeClr val="dk2"/>
              </a:solidFill>
            </a:endParaRPr>
          </a:p>
          <a:p>
            <a:pPr indent="-2730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</a:pPr>
            <a:r>
              <a:rPr b="0" i="0" lang="en-GB" sz="12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Any limitations on datasets to use? Sources?</a:t>
            </a:r>
            <a:endParaRPr sz="1200">
              <a:solidFill>
                <a:schemeClr val="dk2"/>
              </a:solidFill>
            </a:endParaRPr>
          </a:p>
          <a:p>
            <a:pPr indent="-2730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</a:pPr>
            <a:r>
              <a:rPr b="0" i="0" lang="en-GB" sz="12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Any vaccines single dose?</a:t>
            </a:r>
            <a:endParaRPr sz="1200">
              <a:solidFill>
                <a:schemeClr val="dk2"/>
              </a:solidFill>
            </a:endParaRPr>
          </a:p>
          <a:p>
            <a:pPr indent="-2730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</a:pPr>
            <a:r>
              <a:rPr b="0" i="0" lang="en-GB" sz="12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Are we assuming a vaccination rate of 100% per country? </a:t>
            </a:r>
            <a:endParaRPr sz="1200">
              <a:solidFill>
                <a:schemeClr val="dk2"/>
              </a:solidFill>
            </a:endParaRPr>
          </a:p>
          <a:p>
            <a:pPr indent="-2730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</a:pPr>
            <a:r>
              <a:rPr b="0" i="0" lang="en-GB" sz="12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Immunocompromised etc. to be considered?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4" name="Google Shape;134;p1"/>
          <p:cNvGraphicFramePr/>
          <p:nvPr/>
        </p:nvGraphicFramePr>
        <p:xfrm>
          <a:off x="6343650" y="2296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{F7CB38B3-5FDF-4384-911E-AC5713E4468A}</a:tableStyleId>
              </a:tblPr>
              <a:tblGrid>
                <a:gridCol w="1281150"/>
              </a:tblGrid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Patrick</a:t>
                      </a:r>
                      <a:endParaRPr sz="1200">
                        <a:solidFill>
                          <a:schemeClr val="dk2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Ian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Jon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Aramis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Satish</a:t>
                      </a:r>
                      <a:endParaRPr sz="1200">
                        <a:solidFill>
                          <a:schemeClr val="dk2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5" name="Google Shape;135;p1"/>
          <p:cNvSpPr txBox="1"/>
          <p:nvPr/>
        </p:nvSpPr>
        <p:spPr>
          <a:xfrm>
            <a:off x="3197875" y="6835975"/>
            <a:ext cx="205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 Cleaning items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6" name="Google Shape;136;p1"/>
          <p:cNvSpPr/>
          <p:nvPr/>
        </p:nvSpPr>
        <p:spPr>
          <a:xfrm>
            <a:off x="279000" y="8476675"/>
            <a:ext cx="1445100" cy="83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Client Questions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A7C872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