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BDB94D-F5EC-4A3D-8203-717BEA25379C}">
  <a:tblStyle styleId="{6FBDB94D-F5EC-4A3D-8203-717BEA2537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92F9E05-48BD-410A-8144-235EE17DFCA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a741708e5_2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a741708e5_2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dictates # of vaccinations sent out to each country based on the clients’ data. Location of </a:t>
            </a:r>
            <a:r>
              <a:rPr lang="en">
                <a:highlight>
                  <a:srgbClr val="FFFF00"/>
                </a:highlight>
              </a:rPr>
              <a:t>Current</a:t>
            </a:r>
            <a:r>
              <a:rPr lang="en"/>
              <a:t> countries (is this title 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a7401ba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a7401ba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ae20b60f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ae20b60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af3b099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af3b099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ae20b60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ae20b60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af3b099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af3b099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recommend</a:t>
            </a:r>
            <a:r>
              <a:rPr lang="en"/>
              <a:t> using the </a:t>
            </a:r>
            <a:r>
              <a:rPr b="1" lang="en" sz="1050">
                <a:solidFill>
                  <a:srgbClr val="5F6368"/>
                </a:solidFill>
                <a:highlight>
                  <a:srgbClr val="FFFFFF"/>
                </a:highlight>
              </a:rPr>
              <a:t>Pfizer</a:t>
            </a:r>
            <a:r>
              <a:rPr lang="en" sz="1050">
                <a:solidFill>
                  <a:srgbClr val="4D5156"/>
                </a:solidFill>
                <a:highlight>
                  <a:srgbClr val="FFFFFF"/>
                </a:highlight>
              </a:rPr>
              <a:t>-BioNTech </a:t>
            </a:r>
            <a:r>
              <a:rPr b="1" lang="en" sz="1050">
                <a:solidFill>
                  <a:srgbClr val="5F6368"/>
                </a:solidFill>
                <a:highlight>
                  <a:srgbClr val="FFFFFF"/>
                </a:highlight>
              </a:rPr>
              <a:t>vaccine </a:t>
            </a:r>
            <a:r>
              <a:rPr lang="en" sz="1050">
                <a:solidFill>
                  <a:srgbClr val="5F6368"/>
                </a:solidFill>
                <a:highlight>
                  <a:srgbClr val="FFFFFF"/>
                </a:highlight>
              </a:rPr>
              <a:t>as it is widely available and is able to </a:t>
            </a:r>
            <a:r>
              <a:rPr lang="en" sz="1050">
                <a:solidFill>
                  <a:srgbClr val="5F6368"/>
                </a:solidFill>
                <a:highlight>
                  <a:srgbClr val="FFFFFF"/>
                </a:highlight>
              </a:rPr>
              <a:t>treat</a:t>
            </a:r>
            <a:r>
              <a:rPr lang="en" sz="1050">
                <a:solidFill>
                  <a:srgbClr val="5F6368"/>
                </a:solidFill>
                <a:highlight>
                  <a:srgbClr val="FFFFFF"/>
                </a:highlight>
              </a:rPr>
              <a:t> the most amount of people. This </a:t>
            </a:r>
            <a:r>
              <a:rPr lang="en" sz="1050">
                <a:solidFill>
                  <a:srgbClr val="5F6368"/>
                </a:solidFill>
                <a:highlight>
                  <a:srgbClr val="FFFFFF"/>
                </a:highlight>
              </a:rPr>
              <a:t>recommendation</a:t>
            </a:r>
            <a:r>
              <a:rPr lang="en" sz="1050">
                <a:solidFill>
                  <a:srgbClr val="5F6368"/>
                </a:solidFill>
                <a:highlight>
                  <a:srgbClr val="FFFFFF"/>
                </a:highlight>
              </a:rPr>
              <a:t> is </a:t>
            </a:r>
            <a:r>
              <a:rPr lang="en" sz="1050">
                <a:solidFill>
                  <a:srgbClr val="5F6368"/>
                </a:solidFill>
                <a:highlight>
                  <a:srgbClr val="FFFFFF"/>
                </a:highlight>
              </a:rPr>
              <a:t>contingent</a:t>
            </a:r>
            <a:r>
              <a:rPr lang="en" sz="1050">
                <a:solidFill>
                  <a:srgbClr val="5F6368"/>
                </a:solidFill>
                <a:highlight>
                  <a:srgbClr val="FFFFFF"/>
                </a:highlight>
              </a:rPr>
              <a:t> on actually getting the amount of doses required. Then, we </a:t>
            </a:r>
            <a:r>
              <a:rPr lang="en" sz="1050">
                <a:solidFill>
                  <a:srgbClr val="5F6368"/>
                </a:solidFill>
                <a:highlight>
                  <a:srgbClr val="FFFFFF"/>
                </a:highlight>
              </a:rPr>
              <a:t>recommend</a:t>
            </a:r>
            <a:r>
              <a:rPr lang="en" sz="1050">
                <a:solidFill>
                  <a:srgbClr val="5F6368"/>
                </a:solidFill>
                <a:highlight>
                  <a:srgbClr val="FFFFFF"/>
                </a:highlight>
              </a:rPr>
              <a:t> that QuickJab uses any available vaccine, as they are all effective at reducing the amount of deaths and hospitalizations, which is the main goal of the vaccinations.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ae8f247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ae8f247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a46b2333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a46b2333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a741708e5_2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a741708e5_2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a741708e5_2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a741708e5_2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a741708e5_2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a741708e5_2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ae20b60f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ae20b60f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ae20b60f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ae20b60f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ae20b60f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ae20b60f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a741708e5_2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a741708e5_2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a741708e5_2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a741708e5_2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a46b239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a46b239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a741708e5_2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a741708e5_2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dictates # of vaccinations sent out to each country based on the clients’ data. Location of </a:t>
            </a:r>
            <a:r>
              <a:rPr lang="en">
                <a:highlight>
                  <a:srgbClr val="FFFF00"/>
                </a:highlight>
              </a:rPr>
              <a:t>Current</a:t>
            </a:r>
            <a:r>
              <a:rPr lang="en"/>
              <a:t> countries (is this title ok?)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a741708e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a741708e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a741708e5_2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a741708e5_2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ae20b60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ae20b60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a741708e5_2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a741708e5_2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a46b2333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a46b2333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urworldindata.org/coronavirus" TargetMode="External"/><Relationship Id="rId4" Type="http://schemas.openxmlformats.org/officeDocument/2006/relationships/hyperlink" Target="https://developers.google.com/public-data/docs/canonical/countries_csv" TargetMode="External"/><Relationship Id="rId5" Type="http://schemas.openxmlformats.org/officeDocument/2006/relationships/hyperlink" Target="https://datacatalog.worldbank.org/dataset/logistics-performance-inde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29050"/>
            <a:ext cx="5017500" cy="26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Data Analysis</a:t>
            </a:r>
            <a:endParaRPr i="1"/>
          </a:p>
          <a:p>
            <a:pPr indent="0" lvl="0" marL="0" rtl="0" algn="l">
              <a:spcBef>
                <a:spcPts val="0"/>
              </a:spcBef>
              <a:spcAft>
                <a:spcPts val="0"/>
              </a:spcAft>
              <a:buNone/>
            </a:pPr>
            <a:r>
              <a:t/>
            </a:r>
            <a:endParaRPr i="1"/>
          </a:p>
          <a:p>
            <a:pPr indent="0" lvl="0" marL="0" rtl="0" algn="l">
              <a:spcBef>
                <a:spcPts val="0"/>
              </a:spcBef>
              <a:spcAft>
                <a:spcPts val="0"/>
              </a:spcAft>
              <a:buNone/>
            </a:pPr>
            <a:r>
              <a:rPr b="1" lang="en"/>
              <a:t>Country Vaccinations</a:t>
            </a:r>
            <a:endParaRPr b="1"/>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Team: </a:t>
            </a:r>
            <a:r>
              <a:rPr lang="en" sz="2000">
                <a:latin typeface="Arial"/>
                <a:ea typeface="Arial"/>
                <a:cs typeface="Arial"/>
                <a:sym typeface="Arial"/>
              </a:rPr>
              <a:t>Data Vizards</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pic>
        <p:nvPicPr>
          <p:cNvPr id="212" name="Google Shape;212;p22"/>
          <p:cNvPicPr preferRelativeResize="0"/>
          <p:nvPr/>
        </p:nvPicPr>
        <p:blipFill>
          <a:blip r:embed="rId3">
            <a:alphaModFix/>
          </a:blip>
          <a:stretch>
            <a:fillRect/>
          </a:stretch>
        </p:blipFill>
        <p:spPr>
          <a:xfrm>
            <a:off x="1297500" y="1105025"/>
            <a:ext cx="6503335" cy="3530851"/>
          </a:xfrm>
          <a:prstGeom prst="rect">
            <a:avLst/>
          </a:prstGeom>
          <a:noFill/>
          <a:ln>
            <a:noFill/>
          </a:ln>
        </p:spPr>
      </p:pic>
      <p:pic>
        <p:nvPicPr>
          <p:cNvPr id="213" name="Google Shape;213;p22"/>
          <p:cNvPicPr preferRelativeResize="0"/>
          <p:nvPr/>
        </p:nvPicPr>
        <p:blipFill>
          <a:blip r:embed="rId4">
            <a:alphaModFix/>
          </a:blip>
          <a:stretch>
            <a:fillRect/>
          </a:stretch>
        </p:blipFill>
        <p:spPr>
          <a:xfrm>
            <a:off x="1297500" y="4082775"/>
            <a:ext cx="1174350" cy="55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graphicFrame>
        <p:nvGraphicFramePr>
          <p:cNvPr id="219" name="Google Shape;219;p23"/>
          <p:cNvGraphicFramePr/>
          <p:nvPr/>
        </p:nvGraphicFramePr>
        <p:xfrm>
          <a:off x="1257275" y="1608575"/>
          <a:ext cx="3000000" cy="3000000"/>
        </p:xfrm>
        <a:graphic>
          <a:graphicData uri="http://schemas.openxmlformats.org/drawingml/2006/table">
            <a:tbl>
              <a:tblPr>
                <a:noFill/>
                <a:tableStyleId>{6FBDB94D-F5EC-4A3D-8203-717BEA25379C}</a:tableStyleId>
              </a:tblPr>
              <a:tblGrid>
                <a:gridCol w="1034150"/>
                <a:gridCol w="1108150"/>
                <a:gridCol w="1100750"/>
                <a:gridCol w="893550"/>
                <a:gridCol w="1034150"/>
              </a:tblGrid>
              <a:tr h="381000">
                <a:tc>
                  <a:txBody>
                    <a:bodyPr/>
                    <a:lstStyle/>
                    <a:p>
                      <a:pPr indent="0" lvl="0" marL="0" rtl="0" algn="ctr">
                        <a:spcBef>
                          <a:spcPts val="0"/>
                        </a:spcBef>
                        <a:spcAft>
                          <a:spcPts val="0"/>
                        </a:spcAft>
                        <a:buNone/>
                      </a:pPr>
                      <a:r>
                        <a:rPr b="1" lang="en" sz="1300">
                          <a:solidFill>
                            <a:srgbClr val="FFFFFF"/>
                          </a:solidFill>
                        </a:rPr>
                        <a:t>Country</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Vaccination Efficiency</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Population</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LPI</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Final Score</a:t>
                      </a:r>
                      <a:endParaRPr b="1" sz="1300">
                        <a:solidFill>
                          <a:srgbClr val="FFFFFF"/>
                        </a:solidFill>
                      </a:endParaRPr>
                    </a:p>
                  </a:txBody>
                  <a:tcPr marT="91425" marB="91425" marR="91425" marL="91425" anchor="ctr">
                    <a:solidFill>
                      <a:srgbClr val="073763"/>
                    </a:solidFill>
                  </a:tcPr>
                </a:tc>
              </a:tr>
              <a:tr h="381000">
                <a:tc>
                  <a:txBody>
                    <a:bodyPr/>
                    <a:lstStyle/>
                    <a:p>
                      <a:pPr indent="0" lvl="0" marL="0" rtl="0" algn="l">
                        <a:spcBef>
                          <a:spcPts val="0"/>
                        </a:spcBef>
                        <a:spcAft>
                          <a:spcPts val="0"/>
                        </a:spcAft>
                        <a:buNone/>
                      </a:pPr>
                      <a:r>
                        <a:rPr lang="en" sz="1300">
                          <a:solidFill>
                            <a:srgbClr val="FFFFFF"/>
                          </a:solidFill>
                        </a:rPr>
                        <a:t>Vietnam</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0.1</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0.9</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0.62</a:t>
                      </a:r>
                      <a:endParaRPr>
                        <a:solidFill>
                          <a:srgbClr val="FFFFFF"/>
                        </a:solidFill>
                      </a:endParaRPr>
                    </a:p>
                  </a:txBody>
                  <a:tcPr marT="91425" marB="91425" marR="91425" marL="91425">
                    <a:solidFill>
                      <a:srgbClr val="3C78D8"/>
                    </a:solidFill>
                  </a:tcPr>
                </a:tc>
              </a:tr>
              <a:tr h="381000">
                <a:tc>
                  <a:txBody>
                    <a:bodyPr/>
                    <a:lstStyle/>
                    <a:p>
                      <a:pPr indent="0" lvl="0" marL="0" rtl="0" algn="l">
                        <a:spcBef>
                          <a:spcPts val="0"/>
                        </a:spcBef>
                        <a:spcAft>
                          <a:spcPts val="0"/>
                        </a:spcAft>
                        <a:buNone/>
                      </a:pPr>
                      <a:r>
                        <a:rPr lang="en" sz="1300">
                          <a:solidFill>
                            <a:srgbClr val="FFFFFF"/>
                          </a:solidFill>
                        </a:rPr>
                        <a:t>Iraq</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0.5</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0.9</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0.2</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0.6</a:t>
                      </a:r>
                      <a:endParaRPr>
                        <a:solidFill>
                          <a:srgbClr val="FFFFFF"/>
                        </a:solidFill>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sz="1300">
                          <a:solidFill>
                            <a:srgbClr val="FFFFFF"/>
                          </a:solidFill>
                        </a:rPr>
                        <a:t>Taiwan</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0.2</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0.8</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0.6</a:t>
                      </a:r>
                      <a:endParaRPr>
                        <a:solidFill>
                          <a:srgbClr val="FFFFFF"/>
                        </a:solidFill>
                      </a:endParaRPr>
                    </a:p>
                  </a:txBody>
                  <a:tcPr marT="91425" marB="91425" marR="91425" marL="91425">
                    <a:solidFill>
                      <a:srgbClr val="3C78D8"/>
                    </a:solidFill>
                  </a:tcPr>
                </a:tc>
              </a:tr>
              <a:tr h="381000">
                <a:tc>
                  <a:txBody>
                    <a:bodyPr/>
                    <a:lstStyle/>
                    <a:p>
                      <a:pPr indent="0" lvl="0" marL="0" rtl="0" algn="l">
                        <a:spcBef>
                          <a:spcPts val="0"/>
                        </a:spcBef>
                        <a:spcAft>
                          <a:spcPts val="0"/>
                        </a:spcAft>
                        <a:buNone/>
                      </a:pPr>
                      <a:r>
                        <a:rPr lang="en" sz="1300">
                          <a:solidFill>
                            <a:srgbClr val="FFFFFF"/>
                          </a:solidFill>
                        </a:rPr>
                        <a:t>Togo</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0.6</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0.7</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0.4</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0.6</a:t>
                      </a:r>
                      <a:endParaRPr>
                        <a:solidFill>
                          <a:srgbClr val="FFFFFF"/>
                        </a:solidFill>
                      </a:endParaRPr>
                    </a:p>
                  </a:txBody>
                  <a:tcPr marT="91425" marB="91425" marR="91425" marL="91425">
                    <a:solidFill>
                      <a:schemeClr val="lt2"/>
                    </a:solidFill>
                  </a:tcPr>
                </a:tc>
              </a:tr>
              <a:tr h="248175">
                <a:tc>
                  <a:txBody>
                    <a:bodyPr/>
                    <a:lstStyle/>
                    <a:p>
                      <a:pPr indent="0" lvl="0" marL="0" rtl="0" algn="l">
                        <a:spcBef>
                          <a:spcPts val="0"/>
                        </a:spcBef>
                        <a:spcAft>
                          <a:spcPts val="0"/>
                        </a:spcAft>
                        <a:buNone/>
                      </a:pPr>
                      <a:r>
                        <a:rPr lang="en" sz="1300">
                          <a:solidFill>
                            <a:srgbClr val="FFFFFF"/>
                          </a:solidFill>
                        </a:rPr>
                        <a:t>Brunei</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0.9</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0.3</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0.5</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0.58</a:t>
                      </a:r>
                      <a:endParaRPr>
                        <a:solidFill>
                          <a:srgbClr val="FFFFFF"/>
                        </a:solidFill>
                      </a:endParaRPr>
                    </a:p>
                  </a:txBody>
                  <a:tcPr marT="91425" marB="91425" marR="91425" marL="91425">
                    <a:solidFill>
                      <a:srgbClr val="3C78D8"/>
                    </a:solidFill>
                  </a:tcPr>
                </a:tc>
              </a:tr>
            </a:tbl>
          </a:graphicData>
        </a:graphic>
      </p:graphicFrame>
      <p:sp>
        <p:nvSpPr>
          <p:cNvPr id="220" name="Google Shape;220;p23"/>
          <p:cNvSpPr txBox="1"/>
          <p:nvPr/>
        </p:nvSpPr>
        <p:spPr>
          <a:xfrm>
            <a:off x="1483500" y="947300"/>
            <a:ext cx="666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lt1"/>
                </a:solidFill>
                <a:latin typeface="Lato"/>
                <a:ea typeface="Lato"/>
                <a:cs typeface="Lato"/>
                <a:sym typeface="Lato"/>
              </a:rPr>
              <a:t>Top 5 Final Scores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graphicFrame>
        <p:nvGraphicFramePr>
          <p:cNvPr id="226" name="Google Shape;226;p24"/>
          <p:cNvGraphicFramePr/>
          <p:nvPr/>
        </p:nvGraphicFramePr>
        <p:xfrm>
          <a:off x="1257275" y="1608575"/>
          <a:ext cx="3000000" cy="3000000"/>
        </p:xfrm>
        <a:graphic>
          <a:graphicData uri="http://schemas.openxmlformats.org/drawingml/2006/table">
            <a:tbl>
              <a:tblPr>
                <a:noFill/>
                <a:tableStyleId>{6FBDB94D-F5EC-4A3D-8203-717BEA25379C}</a:tableStyleId>
              </a:tblPr>
              <a:tblGrid>
                <a:gridCol w="1034150"/>
                <a:gridCol w="1108150"/>
                <a:gridCol w="1100750"/>
                <a:gridCol w="893550"/>
                <a:gridCol w="1034150"/>
              </a:tblGrid>
              <a:tr h="381000">
                <a:tc>
                  <a:txBody>
                    <a:bodyPr/>
                    <a:lstStyle/>
                    <a:p>
                      <a:pPr indent="0" lvl="0" marL="0" rtl="0" algn="ctr">
                        <a:spcBef>
                          <a:spcPts val="0"/>
                        </a:spcBef>
                        <a:spcAft>
                          <a:spcPts val="0"/>
                        </a:spcAft>
                        <a:buNone/>
                      </a:pPr>
                      <a:r>
                        <a:rPr b="1" lang="en" sz="1300">
                          <a:solidFill>
                            <a:srgbClr val="FFFFFF"/>
                          </a:solidFill>
                        </a:rPr>
                        <a:t>Country</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Vaccination Efficiency</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Population</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LPI</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Final Score</a:t>
                      </a:r>
                      <a:endParaRPr b="1" sz="1300">
                        <a:solidFill>
                          <a:srgbClr val="FFFFFF"/>
                        </a:solidFill>
                      </a:endParaRPr>
                    </a:p>
                  </a:txBody>
                  <a:tcPr marT="91425" marB="91425" marR="91425" marL="91425" anchor="ctr">
                    <a:solidFill>
                      <a:srgbClr val="073763"/>
                    </a:solidFill>
                  </a:tcPr>
                </a:tc>
              </a:tr>
              <a:tr h="381000">
                <a:tc>
                  <a:txBody>
                    <a:bodyPr/>
                    <a:lstStyle/>
                    <a:p>
                      <a:pPr indent="0" lvl="0" marL="0" rtl="0" algn="l">
                        <a:spcBef>
                          <a:spcPts val="0"/>
                        </a:spcBef>
                        <a:spcAft>
                          <a:spcPts val="0"/>
                        </a:spcAft>
                        <a:buNone/>
                      </a:pPr>
                      <a:r>
                        <a:rPr lang="en" sz="1300">
                          <a:solidFill>
                            <a:srgbClr val="FFFFFF"/>
                          </a:solidFill>
                        </a:rPr>
                        <a:t>Vietnam</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0.1</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0.9</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0.62</a:t>
                      </a:r>
                      <a:endParaRPr>
                        <a:solidFill>
                          <a:srgbClr val="FFFFFF"/>
                        </a:solidFill>
                      </a:endParaRPr>
                    </a:p>
                  </a:txBody>
                  <a:tcPr marT="91425" marB="91425" marR="91425" marL="91425">
                    <a:solidFill>
                      <a:srgbClr val="3C78D8"/>
                    </a:solidFill>
                  </a:tcPr>
                </a:tc>
              </a:tr>
              <a:tr h="381000">
                <a:tc>
                  <a:txBody>
                    <a:bodyPr/>
                    <a:lstStyle/>
                    <a:p>
                      <a:pPr indent="0" lvl="0" marL="0" rtl="0" algn="l">
                        <a:spcBef>
                          <a:spcPts val="0"/>
                        </a:spcBef>
                        <a:spcAft>
                          <a:spcPts val="0"/>
                        </a:spcAft>
                        <a:buNone/>
                      </a:pPr>
                      <a:r>
                        <a:rPr lang="en" sz="1300">
                          <a:solidFill>
                            <a:srgbClr val="FFFFFF"/>
                          </a:solidFill>
                        </a:rPr>
                        <a:t>Iraq</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0.5</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0.9</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0.2</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0.6</a:t>
                      </a:r>
                      <a:endParaRPr>
                        <a:solidFill>
                          <a:srgbClr val="FFFFFF"/>
                        </a:solidFill>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sz="1300">
                          <a:solidFill>
                            <a:srgbClr val="FFFFFF"/>
                          </a:solidFill>
                        </a:rPr>
                        <a:t>Taiwan</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0.2</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0.8</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0.6</a:t>
                      </a:r>
                      <a:endParaRPr>
                        <a:solidFill>
                          <a:srgbClr val="FFFFFF"/>
                        </a:solidFill>
                      </a:endParaRPr>
                    </a:p>
                  </a:txBody>
                  <a:tcPr marT="91425" marB="91425" marR="91425" marL="91425">
                    <a:solidFill>
                      <a:srgbClr val="3C78D8"/>
                    </a:solidFill>
                  </a:tcPr>
                </a:tc>
              </a:tr>
              <a:tr h="381000">
                <a:tc>
                  <a:txBody>
                    <a:bodyPr/>
                    <a:lstStyle/>
                    <a:p>
                      <a:pPr indent="0" lvl="0" marL="0" rtl="0" algn="l">
                        <a:spcBef>
                          <a:spcPts val="0"/>
                        </a:spcBef>
                        <a:spcAft>
                          <a:spcPts val="0"/>
                        </a:spcAft>
                        <a:buNone/>
                      </a:pPr>
                      <a:r>
                        <a:rPr lang="en" sz="1300">
                          <a:solidFill>
                            <a:srgbClr val="FFFFFF"/>
                          </a:solidFill>
                        </a:rPr>
                        <a:t>Togo</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0.6</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0.7</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0.4</a:t>
                      </a:r>
                      <a:endParaRPr>
                        <a:solidFill>
                          <a:srgbClr val="FFFFFF"/>
                        </a:solidFill>
                      </a:endParaRPr>
                    </a:p>
                  </a:txBody>
                  <a:tcPr marT="91425" marB="91425" marR="91425" marL="91425">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0.6</a:t>
                      </a:r>
                      <a:endParaRPr>
                        <a:solidFill>
                          <a:srgbClr val="FFFFFF"/>
                        </a:solidFill>
                      </a:endParaRPr>
                    </a:p>
                  </a:txBody>
                  <a:tcPr marT="91425" marB="91425" marR="91425" marL="91425">
                    <a:solidFill>
                      <a:schemeClr val="lt2"/>
                    </a:solidFill>
                  </a:tcPr>
                </a:tc>
              </a:tr>
              <a:tr h="248175">
                <a:tc>
                  <a:txBody>
                    <a:bodyPr/>
                    <a:lstStyle/>
                    <a:p>
                      <a:pPr indent="0" lvl="0" marL="0" rtl="0" algn="l">
                        <a:spcBef>
                          <a:spcPts val="0"/>
                        </a:spcBef>
                        <a:spcAft>
                          <a:spcPts val="0"/>
                        </a:spcAft>
                        <a:buNone/>
                      </a:pPr>
                      <a:r>
                        <a:rPr lang="en" sz="1300">
                          <a:solidFill>
                            <a:srgbClr val="FFFFFF"/>
                          </a:solidFill>
                        </a:rPr>
                        <a:t>Brunei</a:t>
                      </a:r>
                      <a:endParaRPr sz="1300">
                        <a:solidFill>
                          <a:srgbClr val="FFFFFF"/>
                        </a:solidFill>
                      </a:endParaRPr>
                    </a:p>
                  </a:txBody>
                  <a:tcPr marT="91425" marB="91425" marR="91425" marL="91425">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0.9</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0.3</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0.5</a:t>
                      </a:r>
                      <a:endParaRPr>
                        <a:solidFill>
                          <a:srgbClr val="FFFFFF"/>
                        </a:solidFill>
                      </a:endParaRPr>
                    </a:p>
                  </a:txBody>
                  <a:tcPr marT="91425" marB="91425" marR="91425" marL="91425">
                    <a:solidFill>
                      <a:srgbClr val="3C78D8"/>
                    </a:solidFill>
                  </a:tcPr>
                </a:tc>
                <a:tc>
                  <a:txBody>
                    <a:bodyPr/>
                    <a:lstStyle/>
                    <a:p>
                      <a:pPr indent="0" lvl="0" marL="0" rtl="0" algn="ctr">
                        <a:lnSpc>
                          <a:spcPct val="115000"/>
                        </a:lnSpc>
                        <a:spcBef>
                          <a:spcPts val="0"/>
                        </a:spcBef>
                        <a:spcAft>
                          <a:spcPts val="0"/>
                        </a:spcAft>
                        <a:buNone/>
                      </a:pPr>
                      <a:r>
                        <a:rPr lang="en">
                          <a:solidFill>
                            <a:srgbClr val="FFFFFF"/>
                          </a:solidFill>
                        </a:rPr>
                        <a:t>0.58</a:t>
                      </a:r>
                      <a:endParaRPr>
                        <a:solidFill>
                          <a:srgbClr val="FFFFFF"/>
                        </a:solidFill>
                      </a:endParaRPr>
                    </a:p>
                  </a:txBody>
                  <a:tcPr marT="91425" marB="91425" marR="91425" marL="91425">
                    <a:solidFill>
                      <a:srgbClr val="3C78D8"/>
                    </a:solidFill>
                  </a:tcPr>
                </a:tc>
              </a:tr>
            </a:tbl>
          </a:graphicData>
        </a:graphic>
      </p:graphicFrame>
      <p:sp>
        <p:nvSpPr>
          <p:cNvPr id="227" name="Google Shape;227;p24"/>
          <p:cNvSpPr txBox="1"/>
          <p:nvPr/>
        </p:nvSpPr>
        <p:spPr>
          <a:xfrm>
            <a:off x="1483500" y="947300"/>
            <a:ext cx="666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lt1"/>
                </a:solidFill>
                <a:latin typeface="Lato"/>
                <a:ea typeface="Lato"/>
                <a:cs typeface="Lato"/>
                <a:sym typeface="Lato"/>
              </a:rPr>
              <a:t>Top 5 Final Scores</a:t>
            </a:r>
            <a:endParaRPr/>
          </a:p>
        </p:txBody>
      </p:sp>
      <p:graphicFrame>
        <p:nvGraphicFramePr>
          <p:cNvPr id="228" name="Google Shape;228;p24"/>
          <p:cNvGraphicFramePr/>
          <p:nvPr/>
        </p:nvGraphicFramePr>
        <p:xfrm>
          <a:off x="6649400" y="1608575"/>
          <a:ext cx="3000000" cy="3000000"/>
        </p:xfrm>
        <a:graphic>
          <a:graphicData uri="http://schemas.openxmlformats.org/drawingml/2006/table">
            <a:tbl>
              <a:tblPr>
                <a:noFill/>
                <a:tableStyleId>{6FBDB94D-F5EC-4A3D-8203-717BEA25379C}</a:tableStyleId>
              </a:tblPr>
              <a:tblGrid>
                <a:gridCol w="1034150"/>
              </a:tblGrid>
              <a:tr h="381000">
                <a:tc>
                  <a:txBody>
                    <a:bodyPr/>
                    <a:lstStyle/>
                    <a:p>
                      <a:pPr indent="0" lvl="0" marL="0" rtl="0" algn="ctr">
                        <a:spcBef>
                          <a:spcPts val="0"/>
                        </a:spcBef>
                        <a:spcAft>
                          <a:spcPts val="0"/>
                        </a:spcAft>
                        <a:buNone/>
                      </a:pPr>
                      <a:r>
                        <a:rPr b="1" lang="en" sz="1300">
                          <a:solidFill>
                            <a:srgbClr val="FFFFFF"/>
                          </a:solidFill>
                        </a:rPr>
                        <a:t>Sensitivity</a:t>
                      </a:r>
                      <a:endParaRPr b="1" sz="1300">
                        <a:solidFill>
                          <a:srgbClr val="FFFFFF"/>
                        </a:solidFill>
                      </a:endParaRPr>
                    </a:p>
                    <a:p>
                      <a:pPr indent="0" lvl="0" marL="0" rtl="0" algn="ctr">
                        <a:spcBef>
                          <a:spcPts val="0"/>
                        </a:spcBef>
                        <a:spcAft>
                          <a:spcPts val="0"/>
                        </a:spcAft>
                        <a:buNone/>
                      </a:pPr>
                      <a:r>
                        <a:rPr b="1" lang="en" sz="1300">
                          <a:solidFill>
                            <a:srgbClr val="FFFFFF"/>
                          </a:solidFill>
                        </a:rPr>
                        <a:t>(15%)</a:t>
                      </a:r>
                      <a:endParaRPr b="1" sz="1300">
                        <a:solidFill>
                          <a:srgbClr val="FFFFFF"/>
                        </a:solidFill>
                      </a:endParaRPr>
                    </a:p>
                  </a:txBody>
                  <a:tcPr marT="91425" marB="91425" marR="91425" marL="91425" anchor="ctr">
                    <a:solidFill>
                      <a:srgbClr val="073763"/>
                    </a:solidFill>
                  </a:tcPr>
                </a:tc>
              </a:tr>
              <a:tr h="381000">
                <a:tc>
                  <a:txBody>
                    <a:bodyPr/>
                    <a:lstStyle/>
                    <a:p>
                      <a:pPr indent="0" lvl="0" marL="0" rtl="0" algn="ctr">
                        <a:lnSpc>
                          <a:spcPct val="115000"/>
                        </a:lnSpc>
                        <a:spcBef>
                          <a:spcPts val="0"/>
                        </a:spcBef>
                        <a:spcAft>
                          <a:spcPts val="0"/>
                        </a:spcAft>
                        <a:buNone/>
                      </a:pPr>
                      <a:r>
                        <a:rPr lang="en">
                          <a:solidFill>
                            <a:srgbClr val="FFFFFF"/>
                          </a:solidFill>
                        </a:rPr>
                        <a:t>0.54 - 0.62</a:t>
                      </a:r>
                      <a:endParaRPr>
                        <a:solidFill>
                          <a:srgbClr val="FFFFFF"/>
                        </a:solidFill>
                      </a:endParaRPr>
                    </a:p>
                  </a:txBody>
                  <a:tcPr marT="91425" marB="91425" marR="91425" marL="91425">
                    <a:lnB cap="flat" cmpd="sng" w="28575">
                      <a:solidFill>
                        <a:srgbClr val="FF9900"/>
                      </a:solidFill>
                      <a:prstDash val="solid"/>
                      <a:round/>
                      <a:headEnd len="sm" w="sm" type="none"/>
                      <a:tailEnd len="sm" w="sm" type="none"/>
                    </a:lnB>
                    <a:solidFill>
                      <a:srgbClr val="3C78D8"/>
                    </a:solidFill>
                  </a:tcPr>
                </a:tc>
              </a:tr>
              <a:tr h="381000">
                <a:tc>
                  <a:txBody>
                    <a:bodyPr/>
                    <a:lstStyle/>
                    <a:p>
                      <a:pPr indent="0" lvl="0" marL="0" rtl="0" algn="ctr">
                        <a:lnSpc>
                          <a:spcPct val="115000"/>
                        </a:lnSpc>
                        <a:spcBef>
                          <a:spcPts val="0"/>
                        </a:spcBef>
                        <a:spcAft>
                          <a:spcPts val="0"/>
                        </a:spcAft>
                        <a:buNone/>
                      </a:pPr>
                      <a:r>
                        <a:rPr lang="en">
                          <a:solidFill>
                            <a:srgbClr val="FFFFFF"/>
                          </a:solidFill>
                        </a:rPr>
                        <a:t>0.60 - 0.65</a:t>
                      </a:r>
                      <a:endParaRPr>
                        <a:solidFill>
                          <a:srgbClr val="FFFFFF"/>
                        </a:solidFill>
                      </a:endParaRPr>
                    </a:p>
                  </a:txBody>
                  <a:tcPr marT="91425" marB="91425" marR="91425" marL="91425">
                    <a:lnL cap="flat" cmpd="sng" w="28575">
                      <a:solidFill>
                        <a:srgbClr val="FF9900"/>
                      </a:solidFill>
                      <a:prstDash val="solid"/>
                      <a:round/>
                      <a:headEnd len="sm" w="sm" type="none"/>
                      <a:tailEnd len="sm" w="sm" type="none"/>
                    </a:lnL>
                    <a:lnR cap="flat" cmpd="sng" w="28575">
                      <a:solidFill>
                        <a:srgbClr val="FF9900"/>
                      </a:solidFill>
                      <a:prstDash val="solid"/>
                      <a:round/>
                      <a:headEnd len="sm" w="sm" type="none"/>
                      <a:tailEnd len="sm" w="sm" type="none"/>
                    </a:lnR>
                    <a:lnT cap="flat" cmpd="sng" w="28575">
                      <a:solidFill>
                        <a:srgbClr val="FF9900"/>
                      </a:solidFill>
                      <a:prstDash val="solid"/>
                      <a:round/>
                      <a:headEnd len="sm" w="sm" type="none"/>
                      <a:tailEnd len="sm" w="sm" type="none"/>
                    </a:lnT>
                    <a:lnB cap="flat" cmpd="sng" w="28575">
                      <a:solidFill>
                        <a:srgbClr val="FF9900"/>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solidFill>
                            <a:srgbClr val="FFFFFF"/>
                          </a:solidFill>
                        </a:rPr>
                        <a:t>0.53 - 0.60</a:t>
                      </a:r>
                      <a:endParaRPr>
                        <a:solidFill>
                          <a:srgbClr val="FFFFFF"/>
                        </a:solidFill>
                      </a:endParaRPr>
                    </a:p>
                  </a:txBody>
                  <a:tcPr marT="91425" marB="91425" marR="91425" marL="91425">
                    <a:lnT cap="flat" cmpd="sng" w="28575">
                      <a:solidFill>
                        <a:srgbClr val="FF9900"/>
                      </a:solidFill>
                      <a:prstDash val="solid"/>
                      <a:round/>
                      <a:headEnd len="sm" w="sm" type="none"/>
                      <a:tailEnd len="sm" w="sm" type="none"/>
                    </a:lnT>
                    <a:solidFill>
                      <a:srgbClr val="3C78D8"/>
                    </a:solidFill>
                  </a:tcPr>
                </a:tc>
              </a:tr>
              <a:tr h="381000">
                <a:tc>
                  <a:txBody>
                    <a:bodyPr/>
                    <a:lstStyle/>
                    <a:p>
                      <a:pPr indent="0" lvl="0" marL="0" rtl="0" algn="ctr">
                        <a:lnSpc>
                          <a:spcPct val="115000"/>
                        </a:lnSpc>
                        <a:spcBef>
                          <a:spcPts val="0"/>
                        </a:spcBef>
                        <a:spcAft>
                          <a:spcPts val="0"/>
                        </a:spcAft>
                        <a:buNone/>
                      </a:pPr>
                      <a:r>
                        <a:rPr lang="en">
                          <a:solidFill>
                            <a:srgbClr val="FFFFFF"/>
                          </a:solidFill>
                        </a:rPr>
                        <a:t>0.60 - 0.62</a:t>
                      </a:r>
                      <a:endParaRPr>
                        <a:solidFill>
                          <a:srgbClr val="FFFFFF"/>
                        </a:solidFill>
                      </a:endParaRPr>
                    </a:p>
                  </a:txBody>
                  <a:tcPr marT="91425" marB="91425" marR="91425" marL="91425">
                    <a:solidFill>
                      <a:schemeClr val="lt2"/>
                    </a:solidFill>
                  </a:tcPr>
                </a:tc>
              </a:tr>
              <a:tr h="248175">
                <a:tc>
                  <a:txBody>
                    <a:bodyPr/>
                    <a:lstStyle/>
                    <a:p>
                      <a:pPr indent="0" lvl="0" marL="0" rtl="0" algn="ctr">
                        <a:lnSpc>
                          <a:spcPct val="115000"/>
                        </a:lnSpc>
                        <a:spcBef>
                          <a:spcPts val="0"/>
                        </a:spcBef>
                        <a:spcAft>
                          <a:spcPts val="0"/>
                        </a:spcAft>
                        <a:buNone/>
                      </a:pPr>
                      <a:r>
                        <a:rPr lang="en">
                          <a:solidFill>
                            <a:srgbClr val="FFFFFF"/>
                          </a:solidFill>
                        </a:rPr>
                        <a:t>0.58 - 0.63</a:t>
                      </a:r>
                      <a:endParaRPr>
                        <a:solidFill>
                          <a:srgbClr val="FFFFFF"/>
                        </a:solidFill>
                      </a:endParaRPr>
                    </a:p>
                  </a:txBody>
                  <a:tcPr marT="91425" marB="91425" marR="91425" marL="91425">
                    <a:solidFill>
                      <a:srgbClr val="3C78D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sp>
        <p:nvSpPr>
          <p:cNvPr id="234" name="Google Shape;234;p25"/>
          <p:cNvSpPr txBox="1"/>
          <p:nvPr/>
        </p:nvSpPr>
        <p:spPr>
          <a:xfrm>
            <a:off x="1483500" y="947300"/>
            <a:ext cx="666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lt1"/>
                </a:solidFill>
                <a:latin typeface="Lato"/>
                <a:ea typeface="Lato"/>
                <a:cs typeface="Lato"/>
                <a:sym typeface="Lato"/>
              </a:rPr>
              <a:t>Vaccines</a:t>
            </a:r>
            <a:endParaRPr/>
          </a:p>
        </p:txBody>
      </p:sp>
      <p:graphicFrame>
        <p:nvGraphicFramePr>
          <p:cNvPr id="235" name="Google Shape;235;p25"/>
          <p:cNvGraphicFramePr/>
          <p:nvPr/>
        </p:nvGraphicFramePr>
        <p:xfrm>
          <a:off x="1371600" y="1487550"/>
          <a:ext cx="3000000" cy="3000000"/>
        </p:xfrm>
        <a:graphic>
          <a:graphicData uri="http://schemas.openxmlformats.org/drawingml/2006/table">
            <a:tbl>
              <a:tblPr>
                <a:noFill/>
                <a:tableStyleId>{592F9E05-48BD-410A-8144-235EE17DFCAC}</a:tableStyleId>
              </a:tblPr>
              <a:tblGrid>
                <a:gridCol w="2133600"/>
                <a:gridCol w="2133600"/>
                <a:gridCol w="2133600"/>
              </a:tblGrid>
              <a:tr h="511575">
                <a:tc>
                  <a:txBody>
                    <a:bodyPr/>
                    <a:lstStyle/>
                    <a:p>
                      <a:pPr indent="0" lvl="0" marL="0" rtl="0" algn="l">
                        <a:lnSpc>
                          <a:spcPct val="115000"/>
                        </a:lnSpc>
                        <a:spcBef>
                          <a:spcPts val="1200"/>
                        </a:spcBef>
                        <a:spcAft>
                          <a:spcPts val="0"/>
                        </a:spcAft>
                        <a:buNone/>
                      </a:pPr>
                      <a:r>
                        <a:rPr b="1" lang="en">
                          <a:solidFill>
                            <a:srgbClr val="FFFFFF"/>
                          </a:solidFill>
                        </a:rPr>
                        <a:t>Vaccine</a:t>
                      </a:r>
                      <a:endParaRPr b="1">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1C4587"/>
                    </a:solidFill>
                  </a:tcPr>
                </a:tc>
                <a:tc>
                  <a:txBody>
                    <a:bodyPr/>
                    <a:lstStyle/>
                    <a:p>
                      <a:pPr indent="0" lvl="0" marL="0" rtl="0" algn="l">
                        <a:lnSpc>
                          <a:spcPct val="115000"/>
                        </a:lnSpc>
                        <a:spcBef>
                          <a:spcPts val="1200"/>
                        </a:spcBef>
                        <a:spcAft>
                          <a:spcPts val="0"/>
                        </a:spcAft>
                        <a:buNone/>
                      </a:pPr>
                      <a:r>
                        <a:rPr b="1" lang="en">
                          <a:solidFill>
                            <a:srgbClr val="FFFFFF"/>
                          </a:solidFill>
                        </a:rPr>
                        <a:t>Moderna</a:t>
                      </a:r>
                      <a:endParaRPr b="1">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1C4587"/>
                    </a:solidFill>
                  </a:tcPr>
                </a:tc>
                <a:tc>
                  <a:txBody>
                    <a:bodyPr/>
                    <a:lstStyle/>
                    <a:p>
                      <a:pPr indent="0" lvl="0" marL="0" rtl="0" algn="l">
                        <a:lnSpc>
                          <a:spcPct val="115000"/>
                        </a:lnSpc>
                        <a:spcBef>
                          <a:spcPts val="1200"/>
                        </a:spcBef>
                        <a:spcAft>
                          <a:spcPts val="0"/>
                        </a:spcAft>
                        <a:buNone/>
                      </a:pPr>
                      <a:r>
                        <a:rPr b="1" lang="en">
                          <a:solidFill>
                            <a:srgbClr val="FFFFFF"/>
                          </a:solidFill>
                        </a:rPr>
                        <a:t>Pfizer</a:t>
                      </a:r>
                      <a:endParaRPr b="1">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1C4587"/>
                    </a:solidFill>
                  </a:tcPr>
                </a:tc>
              </a:tr>
              <a:tr h="511575">
                <a:tc>
                  <a:txBody>
                    <a:bodyPr/>
                    <a:lstStyle/>
                    <a:p>
                      <a:pPr indent="0" lvl="0" marL="0" rtl="0" algn="l">
                        <a:lnSpc>
                          <a:spcPct val="115000"/>
                        </a:lnSpc>
                        <a:spcBef>
                          <a:spcPts val="1200"/>
                        </a:spcBef>
                        <a:spcAft>
                          <a:spcPts val="0"/>
                        </a:spcAft>
                        <a:buNone/>
                      </a:pPr>
                      <a:r>
                        <a:rPr lang="en">
                          <a:solidFill>
                            <a:srgbClr val="FFFFFF"/>
                          </a:solidFill>
                        </a:rPr>
                        <a:t>Effective Age</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1C4587"/>
                    </a:solidFill>
                  </a:tcPr>
                </a:tc>
                <a:tc>
                  <a:txBody>
                    <a:bodyPr/>
                    <a:lstStyle/>
                    <a:p>
                      <a:pPr indent="0" lvl="0" marL="0" rtl="0" algn="ctr">
                        <a:lnSpc>
                          <a:spcPct val="115000"/>
                        </a:lnSpc>
                        <a:spcBef>
                          <a:spcPts val="1200"/>
                        </a:spcBef>
                        <a:spcAft>
                          <a:spcPts val="0"/>
                        </a:spcAft>
                        <a:buNone/>
                      </a:pPr>
                      <a:r>
                        <a:rPr lang="en">
                          <a:solidFill>
                            <a:srgbClr val="FFFFFF"/>
                          </a:solidFill>
                        </a:rPr>
                        <a:t>18+</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
                          <a:solidFill>
                            <a:srgbClr val="FFFFFF"/>
                          </a:solidFill>
                        </a:rPr>
                        <a:t>16+</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3C78D8"/>
                    </a:solidFill>
                  </a:tcPr>
                </a:tc>
              </a:tr>
              <a:tr h="511575">
                <a:tc>
                  <a:txBody>
                    <a:bodyPr/>
                    <a:lstStyle/>
                    <a:p>
                      <a:pPr indent="0" lvl="0" marL="0" rtl="0" algn="l">
                        <a:lnSpc>
                          <a:spcPct val="115000"/>
                        </a:lnSpc>
                        <a:spcBef>
                          <a:spcPts val="1200"/>
                        </a:spcBef>
                        <a:spcAft>
                          <a:spcPts val="0"/>
                        </a:spcAft>
                        <a:buNone/>
                      </a:pPr>
                      <a:r>
                        <a:rPr lang="en">
                          <a:solidFill>
                            <a:srgbClr val="FFFFFF"/>
                          </a:solidFill>
                        </a:rPr>
                        <a:t>Efficacy</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1C4587"/>
                    </a:solidFill>
                  </a:tcPr>
                </a:tc>
                <a:tc>
                  <a:txBody>
                    <a:bodyPr/>
                    <a:lstStyle/>
                    <a:p>
                      <a:pPr indent="0" lvl="0" marL="0" rtl="0" algn="ctr">
                        <a:lnSpc>
                          <a:spcPct val="115000"/>
                        </a:lnSpc>
                        <a:spcBef>
                          <a:spcPts val="1200"/>
                        </a:spcBef>
                        <a:spcAft>
                          <a:spcPts val="0"/>
                        </a:spcAft>
                        <a:buNone/>
                      </a:pPr>
                      <a:r>
                        <a:rPr lang="en">
                          <a:solidFill>
                            <a:srgbClr val="FFFFFF"/>
                          </a:solidFill>
                        </a:rPr>
                        <a:t>94.1%</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1200"/>
                        </a:spcBef>
                        <a:spcAft>
                          <a:spcPts val="0"/>
                        </a:spcAft>
                        <a:buNone/>
                      </a:pPr>
                      <a:r>
                        <a:rPr lang="en">
                          <a:solidFill>
                            <a:srgbClr val="FFFFFF"/>
                          </a:solidFill>
                        </a:rPr>
                        <a:t>95%</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chemeClr val="lt2"/>
                    </a:solidFill>
                  </a:tcPr>
                </a:tc>
              </a:tr>
              <a:tr h="511575">
                <a:tc>
                  <a:txBody>
                    <a:bodyPr/>
                    <a:lstStyle/>
                    <a:p>
                      <a:pPr indent="0" lvl="0" marL="0" rtl="0" algn="l">
                        <a:lnSpc>
                          <a:spcPct val="115000"/>
                        </a:lnSpc>
                        <a:spcBef>
                          <a:spcPts val="1200"/>
                        </a:spcBef>
                        <a:spcAft>
                          <a:spcPts val="0"/>
                        </a:spcAft>
                        <a:buNone/>
                      </a:pPr>
                      <a:r>
                        <a:rPr lang="en">
                          <a:solidFill>
                            <a:srgbClr val="FFFFFF"/>
                          </a:solidFill>
                        </a:rPr>
                        <a:t>Doses</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1C4587"/>
                    </a:solidFill>
                  </a:tcPr>
                </a:tc>
                <a:tc>
                  <a:txBody>
                    <a:bodyPr/>
                    <a:lstStyle/>
                    <a:p>
                      <a:pPr indent="0" lvl="0" marL="0" rtl="0" algn="ctr">
                        <a:lnSpc>
                          <a:spcPct val="115000"/>
                        </a:lnSpc>
                        <a:spcBef>
                          <a:spcPts val="1200"/>
                        </a:spcBef>
                        <a:spcAft>
                          <a:spcPts val="0"/>
                        </a:spcAft>
                        <a:buNone/>
                      </a:pPr>
                      <a:r>
                        <a:rPr lang="en">
                          <a:solidFill>
                            <a:srgbClr val="FFFFFF"/>
                          </a:solidFill>
                        </a:rPr>
                        <a:t>2</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3C78D8"/>
                    </a:solidFill>
                  </a:tcPr>
                </a:tc>
                <a:tc>
                  <a:txBody>
                    <a:bodyPr/>
                    <a:lstStyle/>
                    <a:p>
                      <a:pPr indent="0" lvl="0" marL="0" rtl="0" algn="ctr">
                        <a:lnSpc>
                          <a:spcPct val="115000"/>
                        </a:lnSpc>
                        <a:spcBef>
                          <a:spcPts val="1200"/>
                        </a:spcBef>
                        <a:spcAft>
                          <a:spcPts val="0"/>
                        </a:spcAft>
                        <a:buNone/>
                      </a:pPr>
                      <a:r>
                        <a:rPr lang="en">
                          <a:solidFill>
                            <a:srgbClr val="FFFFFF"/>
                          </a:solidFill>
                        </a:rPr>
                        <a:t>2</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3C78D8"/>
                    </a:solidFill>
                  </a:tcPr>
                </a:tc>
              </a:tr>
              <a:tr h="511575">
                <a:tc>
                  <a:txBody>
                    <a:bodyPr/>
                    <a:lstStyle/>
                    <a:p>
                      <a:pPr indent="0" lvl="0" marL="0" rtl="0" algn="l">
                        <a:lnSpc>
                          <a:spcPct val="115000"/>
                        </a:lnSpc>
                        <a:spcBef>
                          <a:spcPts val="1200"/>
                        </a:spcBef>
                        <a:spcAft>
                          <a:spcPts val="0"/>
                        </a:spcAft>
                        <a:buNone/>
                      </a:pPr>
                      <a:r>
                        <a:rPr lang="en">
                          <a:solidFill>
                            <a:srgbClr val="FFFFFF"/>
                          </a:solidFill>
                        </a:rPr>
                        <a:t>Time Between Doses</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rgbClr val="1C4587"/>
                    </a:solidFill>
                  </a:tcPr>
                </a:tc>
                <a:tc>
                  <a:txBody>
                    <a:bodyPr/>
                    <a:lstStyle/>
                    <a:p>
                      <a:pPr indent="0" lvl="0" marL="0" rtl="0" algn="ctr">
                        <a:lnSpc>
                          <a:spcPct val="115000"/>
                        </a:lnSpc>
                        <a:spcBef>
                          <a:spcPts val="1200"/>
                        </a:spcBef>
                        <a:spcAft>
                          <a:spcPts val="0"/>
                        </a:spcAft>
                        <a:buNone/>
                      </a:pPr>
                      <a:r>
                        <a:rPr lang="en">
                          <a:solidFill>
                            <a:srgbClr val="FFFFFF"/>
                          </a:solidFill>
                        </a:rPr>
                        <a:t>28 Days</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1200"/>
                        </a:spcBef>
                        <a:spcAft>
                          <a:spcPts val="0"/>
                        </a:spcAft>
                        <a:buNone/>
                      </a:pPr>
                      <a:r>
                        <a:rPr lang="en">
                          <a:solidFill>
                            <a:srgbClr val="FFFFFF"/>
                          </a:solidFill>
                        </a:rPr>
                        <a:t>21 Days</a:t>
                      </a:r>
                      <a:endParaRPr>
                        <a:solidFill>
                          <a:srgbClr val="FFFFFF"/>
                        </a:solidFill>
                      </a:endParaRPr>
                    </a:p>
                  </a:txBody>
                  <a:tcPr marT="91425" marB="91425" marR="68575" marL="68575">
                    <a:lnL cap="flat" cmpd="sng" w="12650">
                      <a:solidFill>
                        <a:srgbClr val="9E9E9E"/>
                      </a:solidFill>
                      <a:prstDash val="solid"/>
                      <a:round/>
                      <a:headEnd len="sm" w="sm" type="none"/>
                      <a:tailEnd len="sm" w="sm" type="none"/>
                    </a:lnL>
                    <a:lnR cap="flat" cmpd="sng" w="12650">
                      <a:solidFill>
                        <a:srgbClr val="9E9E9E"/>
                      </a:solidFill>
                      <a:prstDash val="solid"/>
                      <a:round/>
                      <a:headEnd len="sm" w="sm" type="none"/>
                      <a:tailEnd len="sm" w="sm" type="none"/>
                    </a:lnR>
                    <a:lnT cap="flat" cmpd="sng" w="12650">
                      <a:solidFill>
                        <a:srgbClr val="9E9E9E"/>
                      </a:solidFill>
                      <a:prstDash val="solid"/>
                      <a:round/>
                      <a:headEnd len="sm" w="sm" type="none"/>
                      <a:tailEnd len="sm" w="sm" type="none"/>
                    </a:lnT>
                    <a:lnB cap="flat" cmpd="sng" w="12650">
                      <a:solidFill>
                        <a:srgbClr val="9E9E9E"/>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1186400" y="408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graphicFrame>
        <p:nvGraphicFramePr>
          <p:cNvPr id="241" name="Google Shape;241;p26"/>
          <p:cNvGraphicFramePr/>
          <p:nvPr/>
        </p:nvGraphicFramePr>
        <p:xfrm>
          <a:off x="916500" y="2486250"/>
          <a:ext cx="3000000" cy="3000000"/>
        </p:xfrm>
        <a:graphic>
          <a:graphicData uri="http://schemas.openxmlformats.org/drawingml/2006/table">
            <a:tbl>
              <a:tblPr>
                <a:noFill/>
                <a:tableStyleId>{6FBDB94D-F5EC-4A3D-8203-717BEA25379C}</a:tableStyleId>
              </a:tblPr>
              <a:tblGrid>
                <a:gridCol w="1172875"/>
                <a:gridCol w="1256825"/>
                <a:gridCol w="1248425"/>
                <a:gridCol w="1248425"/>
              </a:tblGrid>
              <a:tr h="901325">
                <a:tc>
                  <a:txBody>
                    <a:bodyPr/>
                    <a:lstStyle/>
                    <a:p>
                      <a:pPr indent="0" lvl="0" marL="0" rtl="0" algn="ctr">
                        <a:spcBef>
                          <a:spcPts val="0"/>
                        </a:spcBef>
                        <a:spcAft>
                          <a:spcPts val="0"/>
                        </a:spcAft>
                        <a:buNone/>
                      </a:pPr>
                      <a:r>
                        <a:rPr b="1" lang="en" sz="1300">
                          <a:solidFill>
                            <a:srgbClr val="FFFFFF"/>
                          </a:solidFill>
                        </a:rPr>
                        <a:t>Country</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Expected Vaccines per day</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Population</a:t>
                      </a:r>
                      <a:endParaRPr b="1" sz="1300">
                        <a:solidFill>
                          <a:srgbClr val="FFFFFF"/>
                        </a:solidFill>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b="1" lang="en" sz="1300">
                          <a:solidFill>
                            <a:srgbClr val="FFFFFF"/>
                          </a:solidFill>
                        </a:rPr>
                        <a:t>Expected duration of Rollout (70%)</a:t>
                      </a:r>
                      <a:endParaRPr b="1" sz="1300">
                        <a:solidFill>
                          <a:srgbClr val="FFFFFF"/>
                        </a:solidFill>
                      </a:endParaRPr>
                    </a:p>
                  </a:txBody>
                  <a:tcPr marT="91425" marB="91425" marR="91425" marL="91425" anchor="ctr">
                    <a:solidFill>
                      <a:srgbClr val="073763"/>
                    </a:solidFill>
                  </a:tcPr>
                </a:tc>
              </a:tr>
              <a:tr h="641575">
                <a:tc>
                  <a:txBody>
                    <a:bodyPr/>
                    <a:lstStyle/>
                    <a:p>
                      <a:pPr indent="0" lvl="0" marL="0" rtl="0" algn="ctr">
                        <a:spcBef>
                          <a:spcPts val="0"/>
                        </a:spcBef>
                        <a:spcAft>
                          <a:spcPts val="0"/>
                        </a:spcAft>
                        <a:buNone/>
                      </a:pPr>
                      <a:r>
                        <a:rPr lang="en" sz="1300">
                          <a:solidFill>
                            <a:srgbClr val="FFFFFF"/>
                          </a:solidFill>
                        </a:rPr>
                        <a:t>Iraq</a:t>
                      </a:r>
                      <a:endParaRPr sz="1300">
                        <a:solidFill>
                          <a:srgbClr val="FFFFFF"/>
                        </a:solidFill>
                      </a:endParaRPr>
                    </a:p>
                  </a:txBody>
                  <a:tcPr marT="91425" marB="91425" marR="91425" marL="91425" anchor="ctr">
                    <a:solidFill>
                      <a:srgbClr val="073763"/>
                    </a:solidFill>
                  </a:tcPr>
                </a:tc>
                <a:tc>
                  <a:txBody>
                    <a:bodyPr/>
                    <a:lstStyle/>
                    <a:p>
                      <a:pPr indent="0" lvl="0" marL="0" rtl="0" algn="ctr">
                        <a:lnSpc>
                          <a:spcPct val="115000"/>
                        </a:lnSpc>
                        <a:spcBef>
                          <a:spcPts val="0"/>
                        </a:spcBef>
                        <a:spcAft>
                          <a:spcPts val="0"/>
                        </a:spcAft>
                        <a:buNone/>
                      </a:pPr>
                      <a:r>
                        <a:rPr lang="en">
                          <a:solidFill>
                            <a:srgbClr val="FFFFFF"/>
                          </a:solidFill>
                        </a:rPr>
                        <a:t>180 000</a:t>
                      </a:r>
                      <a:endParaRPr>
                        <a:solidFill>
                          <a:srgbClr val="FFFFFF"/>
                        </a:solidFill>
                      </a:endParaRPr>
                    </a:p>
                  </a:txBody>
                  <a:tcPr marT="91425" marB="91425" marR="91425" marL="91425" anchor="ctr">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40.2 M</a:t>
                      </a:r>
                      <a:endParaRPr>
                        <a:solidFill>
                          <a:srgbClr val="FFFFFF"/>
                        </a:solidFill>
                      </a:endParaRPr>
                    </a:p>
                  </a:txBody>
                  <a:tcPr marT="91425" marB="91425" marR="91425" marL="91425" anchor="ctr">
                    <a:solidFill>
                      <a:schemeClr val="lt2"/>
                    </a:solidFill>
                  </a:tcPr>
                </a:tc>
                <a:tc>
                  <a:txBody>
                    <a:bodyPr/>
                    <a:lstStyle/>
                    <a:p>
                      <a:pPr indent="0" lvl="0" marL="0" rtl="0" algn="ctr">
                        <a:lnSpc>
                          <a:spcPct val="115000"/>
                        </a:lnSpc>
                        <a:spcBef>
                          <a:spcPts val="0"/>
                        </a:spcBef>
                        <a:spcAft>
                          <a:spcPts val="0"/>
                        </a:spcAft>
                        <a:buNone/>
                      </a:pPr>
                      <a:r>
                        <a:rPr lang="en">
                          <a:solidFill>
                            <a:srgbClr val="FFFFFF"/>
                          </a:solidFill>
                        </a:rPr>
                        <a:t>150 - 300 days</a:t>
                      </a:r>
                      <a:endParaRPr>
                        <a:solidFill>
                          <a:srgbClr val="FFFFFF"/>
                        </a:solidFill>
                      </a:endParaRPr>
                    </a:p>
                  </a:txBody>
                  <a:tcPr marT="91425" marB="91425" marR="91425" marL="91425" anchor="ctr">
                    <a:solidFill>
                      <a:schemeClr val="lt2"/>
                    </a:solidFill>
                  </a:tcPr>
                </a:tc>
              </a:tr>
            </a:tbl>
          </a:graphicData>
        </a:graphic>
      </p:graphicFrame>
      <p:sp>
        <p:nvSpPr>
          <p:cNvPr id="242" name="Google Shape;242;p26"/>
          <p:cNvSpPr txBox="1"/>
          <p:nvPr/>
        </p:nvSpPr>
        <p:spPr>
          <a:xfrm>
            <a:off x="1227650" y="925075"/>
            <a:ext cx="7108800" cy="93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800">
                <a:solidFill>
                  <a:schemeClr val="lt1"/>
                </a:solidFill>
                <a:latin typeface="Lato"/>
                <a:ea typeface="Lato"/>
                <a:cs typeface="Lato"/>
                <a:sym typeface="Lato"/>
              </a:rPr>
              <a:t>Main Question:</a:t>
            </a:r>
            <a:endParaRPr b="1" sz="1800">
              <a:solidFill>
                <a:schemeClr val="lt1"/>
              </a:solidFill>
              <a:latin typeface="Lato"/>
              <a:ea typeface="Lato"/>
              <a:cs typeface="Lato"/>
              <a:sym typeface="Lato"/>
            </a:endParaRPr>
          </a:p>
          <a:p>
            <a:pPr indent="0" lvl="0" marL="0" rtl="0" algn="just">
              <a:lnSpc>
                <a:spcPct val="115000"/>
              </a:lnSpc>
              <a:spcBef>
                <a:spcPts val="1200"/>
              </a:spcBef>
              <a:spcAft>
                <a:spcPts val="1200"/>
              </a:spcAft>
              <a:buNone/>
            </a:pPr>
            <a:r>
              <a:rPr lang="en" sz="1800">
                <a:solidFill>
                  <a:schemeClr val="lt1"/>
                </a:solidFill>
                <a:latin typeface="Lato"/>
                <a:ea typeface="Lato"/>
                <a:cs typeface="Lato"/>
                <a:sym typeface="Lato"/>
              </a:rPr>
              <a:t>Which is the next most cost effective countries to roll out vaccines?</a:t>
            </a:r>
            <a:endParaRPr/>
          </a:p>
        </p:txBody>
      </p:sp>
      <p:pic>
        <p:nvPicPr>
          <p:cNvPr id="243" name="Google Shape;243;p26"/>
          <p:cNvPicPr preferRelativeResize="0"/>
          <p:nvPr/>
        </p:nvPicPr>
        <p:blipFill>
          <a:blip r:embed="rId3">
            <a:alphaModFix/>
          </a:blip>
          <a:stretch>
            <a:fillRect/>
          </a:stretch>
        </p:blipFill>
        <p:spPr>
          <a:xfrm>
            <a:off x="6036825" y="1957675"/>
            <a:ext cx="2615150" cy="2712232"/>
          </a:xfrm>
          <a:prstGeom prst="rect">
            <a:avLst/>
          </a:prstGeom>
          <a:noFill/>
          <a:ln cap="flat" cmpd="sng" w="19050">
            <a:solidFill>
              <a:srgbClr val="FF99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287100" y="35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49" name="Google Shape;249;p27"/>
          <p:cNvSpPr txBox="1"/>
          <p:nvPr/>
        </p:nvSpPr>
        <p:spPr>
          <a:xfrm>
            <a:off x="1287100" y="851075"/>
            <a:ext cx="6904500" cy="298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solidFill>
                  <a:schemeClr val="lt1"/>
                </a:solidFill>
                <a:latin typeface="Lato"/>
                <a:ea typeface="Lato"/>
                <a:cs typeface="Lato"/>
                <a:sym typeface="Lato"/>
              </a:rPr>
              <a:t>Secondary Question:</a:t>
            </a:r>
            <a:endParaRPr sz="1800">
              <a:solidFill>
                <a:schemeClr val="lt1"/>
              </a:solidFill>
              <a:latin typeface="Lato"/>
              <a:ea typeface="Lato"/>
              <a:cs typeface="Lato"/>
              <a:sym typeface="Lato"/>
            </a:endParaRPr>
          </a:p>
          <a:p>
            <a:pPr indent="0" lvl="0" marL="0" rtl="0" algn="just">
              <a:lnSpc>
                <a:spcPct val="115000"/>
              </a:lnSpc>
              <a:spcBef>
                <a:spcPts val="1200"/>
              </a:spcBef>
              <a:spcAft>
                <a:spcPts val="0"/>
              </a:spcAft>
              <a:buNone/>
            </a:pPr>
            <a:r>
              <a:rPr lang="en" sz="1800">
                <a:solidFill>
                  <a:schemeClr val="lt1"/>
                </a:solidFill>
                <a:latin typeface="Lato"/>
                <a:ea typeface="Lato"/>
                <a:cs typeface="Lato"/>
                <a:sym typeface="Lato"/>
              </a:rPr>
              <a:t>Which would be the best vaccine to roll out?</a:t>
            </a:r>
            <a:endParaRPr sz="1800">
              <a:solidFill>
                <a:schemeClr val="lt1"/>
              </a:solidFill>
              <a:latin typeface="Lato"/>
              <a:ea typeface="Lato"/>
              <a:cs typeface="Lato"/>
              <a:sym typeface="Lato"/>
            </a:endParaRPr>
          </a:p>
          <a:p>
            <a:pPr indent="0" lvl="0" marL="0" rtl="0" algn="just">
              <a:lnSpc>
                <a:spcPct val="115000"/>
              </a:lnSpc>
              <a:spcBef>
                <a:spcPts val="1200"/>
              </a:spcBef>
              <a:spcAft>
                <a:spcPts val="0"/>
              </a:spcAft>
              <a:buNone/>
            </a:pPr>
            <a:r>
              <a:rPr b="1" lang="en" sz="1800">
                <a:solidFill>
                  <a:schemeClr val="lt1"/>
                </a:solidFill>
                <a:latin typeface="Lato"/>
                <a:ea typeface="Lato"/>
                <a:cs typeface="Lato"/>
                <a:sym typeface="Lato"/>
              </a:rPr>
              <a:t>Pfizer-BioNTech vaccine</a:t>
            </a:r>
            <a:endParaRPr b="1" sz="1800">
              <a:solidFill>
                <a:schemeClr val="lt1"/>
              </a:solidFill>
              <a:latin typeface="Lato"/>
              <a:ea typeface="Lato"/>
              <a:cs typeface="Lato"/>
              <a:sym typeface="Lato"/>
            </a:endParaRPr>
          </a:p>
          <a:p>
            <a:pPr indent="0" lvl="0" marL="0" rtl="0" algn="just">
              <a:lnSpc>
                <a:spcPct val="115000"/>
              </a:lnSpc>
              <a:spcBef>
                <a:spcPts val="1200"/>
              </a:spcBef>
              <a:spcAft>
                <a:spcPts val="0"/>
              </a:spcAft>
              <a:buNone/>
            </a:pPr>
            <a:r>
              <a:t/>
            </a:r>
            <a:endParaRPr sz="1800">
              <a:solidFill>
                <a:schemeClr val="lt1"/>
              </a:solidFill>
              <a:latin typeface="Lato"/>
              <a:ea typeface="Lato"/>
              <a:cs typeface="Lato"/>
              <a:sym typeface="Lato"/>
            </a:endParaRPr>
          </a:p>
          <a:p>
            <a:pPr indent="0" lvl="0" marL="0" rtl="0" algn="just">
              <a:lnSpc>
                <a:spcPct val="115000"/>
              </a:lnSpc>
              <a:spcBef>
                <a:spcPts val="1200"/>
              </a:spcBef>
              <a:spcAft>
                <a:spcPts val="1200"/>
              </a:spcAft>
              <a:buNone/>
            </a:pPr>
            <a:r>
              <a:rPr lang="en" sz="1800">
                <a:solidFill>
                  <a:schemeClr val="lt1"/>
                </a:solidFill>
                <a:latin typeface="Lato"/>
                <a:ea typeface="Lato"/>
                <a:cs typeface="Lato"/>
                <a:sym typeface="Lato"/>
              </a:rPr>
              <a:t>Contingency Plan: If supply of the Pfizer-BioNTech vaccine is insufficient, we recommend QuickJab use any vaccine available as they are all effective in reducing hospitalizations and deaths.</a:t>
            </a:r>
            <a:endParaRPr sz="18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255" name="Google Shape;25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24"/>
              <a:t>Data </a:t>
            </a:r>
            <a:r>
              <a:rPr b="1" lang="en" sz="1624"/>
              <a:t>Sources</a:t>
            </a:r>
            <a:endParaRPr b="1" sz="1624"/>
          </a:p>
          <a:p>
            <a:pPr indent="-322580" lvl="0" marL="457200" rtl="0" algn="just">
              <a:spcBef>
                <a:spcPts val="1200"/>
              </a:spcBef>
              <a:spcAft>
                <a:spcPts val="0"/>
              </a:spcAft>
              <a:buSzPct val="100000"/>
              <a:buChar char="●"/>
            </a:pPr>
            <a:r>
              <a:rPr b="1" lang="en" sz="1600"/>
              <a:t>Existing client’s dataset of country vaccinations</a:t>
            </a:r>
            <a:endParaRPr b="1" sz="1600"/>
          </a:p>
          <a:p>
            <a:pPr indent="-322580" lvl="1" marL="914400" rtl="0" algn="just">
              <a:spcBef>
                <a:spcPts val="0"/>
              </a:spcBef>
              <a:spcAft>
                <a:spcPts val="0"/>
              </a:spcAft>
              <a:buSzPct val="100000"/>
              <a:buChar char="○"/>
            </a:pPr>
            <a:r>
              <a:rPr lang="en" sz="1600"/>
              <a:t>Daily vaccinations and total vaccinations</a:t>
            </a:r>
            <a:endParaRPr sz="1600"/>
          </a:p>
          <a:p>
            <a:pPr indent="-322580" lvl="1" marL="914400" rtl="0" algn="just">
              <a:spcBef>
                <a:spcPts val="0"/>
              </a:spcBef>
              <a:spcAft>
                <a:spcPts val="0"/>
              </a:spcAft>
              <a:buSzPct val="100000"/>
              <a:buChar char="○"/>
            </a:pPr>
            <a:r>
              <a:rPr lang="en" sz="1600"/>
              <a:t>List of countries with vaccinations rolled-out</a:t>
            </a:r>
            <a:endParaRPr sz="1600"/>
          </a:p>
          <a:p>
            <a:pPr indent="0" lvl="0" marL="914400" rtl="0" algn="l">
              <a:spcBef>
                <a:spcPts val="1200"/>
              </a:spcBef>
              <a:spcAft>
                <a:spcPts val="0"/>
              </a:spcAft>
              <a:buNone/>
            </a:pPr>
            <a:r>
              <a:t/>
            </a:r>
            <a:endParaRPr sz="1600"/>
          </a:p>
          <a:p>
            <a:pPr indent="-322580" lvl="0" marL="457200" rtl="0" algn="just">
              <a:spcBef>
                <a:spcPts val="1200"/>
              </a:spcBef>
              <a:spcAft>
                <a:spcPts val="0"/>
              </a:spcAft>
              <a:buSzPct val="100000"/>
              <a:buChar char="●"/>
            </a:pPr>
            <a:r>
              <a:rPr b="1" i="1" lang="en" sz="1600"/>
              <a:t>Our World in Data¹</a:t>
            </a:r>
            <a:endParaRPr b="1" sz="1600"/>
          </a:p>
          <a:p>
            <a:pPr indent="-322580" lvl="1" marL="914400" rtl="0" algn="just">
              <a:spcBef>
                <a:spcPts val="0"/>
              </a:spcBef>
              <a:spcAft>
                <a:spcPts val="0"/>
              </a:spcAft>
              <a:buSzPct val="100000"/>
              <a:buChar char="○"/>
            </a:pPr>
            <a:r>
              <a:rPr lang="en" sz="1600"/>
              <a:t>Demographic information</a:t>
            </a:r>
            <a:endParaRPr sz="1600"/>
          </a:p>
          <a:p>
            <a:pPr indent="-322580" lvl="2" marL="1371600" rtl="0" algn="just">
              <a:spcBef>
                <a:spcPts val="0"/>
              </a:spcBef>
              <a:spcAft>
                <a:spcPts val="0"/>
              </a:spcAft>
              <a:buSzPct val="100000"/>
              <a:buChar char="■"/>
            </a:pPr>
            <a:r>
              <a:rPr lang="en" sz="1600"/>
              <a:t>Population size, GDP per capita, Human Development Index (HDI)</a:t>
            </a:r>
            <a:endParaRPr sz="1600"/>
          </a:p>
          <a:p>
            <a:pPr indent="-322580" lvl="1" marL="914400" rtl="0" algn="just">
              <a:spcBef>
                <a:spcPts val="0"/>
              </a:spcBef>
              <a:spcAft>
                <a:spcPts val="0"/>
              </a:spcAft>
              <a:buSzPct val="100000"/>
              <a:buChar char="○"/>
            </a:pPr>
            <a:r>
              <a:rPr lang="en" sz="1600"/>
              <a:t>Contains data for countries from client’s dataset and new countries</a:t>
            </a:r>
            <a:endParaRPr sz="1600"/>
          </a:p>
          <a:p>
            <a:pPr indent="-322580" lvl="1" marL="914400" rtl="0" algn="just">
              <a:spcBef>
                <a:spcPts val="0"/>
              </a:spcBef>
              <a:spcAft>
                <a:spcPts val="0"/>
              </a:spcAft>
              <a:buSzPct val="100000"/>
              <a:buChar char="○"/>
            </a:pPr>
            <a:r>
              <a:rPr lang="en" sz="1600"/>
              <a:t>94 countries to select from that isn’t from client’s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p:txBody>
      </p:sp>
      <p:sp>
        <p:nvSpPr>
          <p:cNvPr id="261" name="Google Shape;261;p29"/>
          <p:cNvSpPr txBox="1"/>
          <p:nvPr/>
        </p:nvSpPr>
        <p:spPr>
          <a:xfrm>
            <a:off x="1073100" y="4403425"/>
            <a:ext cx="537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lang="en" sz="1200">
                <a:solidFill>
                  <a:schemeClr val="lt1"/>
                </a:solidFill>
                <a:latin typeface="Lato"/>
                <a:ea typeface="Lato"/>
                <a:cs typeface="Lato"/>
                <a:sym typeface="Lato"/>
              </a:rPr>
              <a:t>1</a:t>
            </a:r>
            <a:r>
              <a:rPr lang="en" sz="1200">
                <a:solidFill>
                  <a:schemeClr val="lt1"/>
                </a:solidFill>
                <a:latin typeface="Lato"/>
                <a:ea typeface="Lato"/>
                <a:cs typeface="Lato"/>
                <a:sym typeface="Lato"/>
              </a:rPr>
              <a:t> </a:t>
            </a:r>
            <a:r>
              <a:rPr lang="en" sz="1200" u="sng">
                <a:solidFill>
                  <a:schemeClr val="hlink"/>
                </a:solidFill>
                <a:latin typeface="Lato"/>
                <a:ea typeface="Lato"/>
                <a:cs typeface="Lato"/>
                <a:sym typeface="Lato"/>
                <a:hlinkClick r:id="rId3"/>
              </a:rPr>
              <a:t>https://ourworldindata.org/coronavirus</a:t>
            </a: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² </a:t>
            </a:r>
            <a:r>
              <a:rPr lang="en" sz="1200" u="sng">
                <a:solidFill>
                  <a:schemeClr val="hlink"/>
                </a:solidFill>
                <a:latin typeface="Lato"/>
                <a:ea typeface="Lato"/>
                <a:cs typeface="Lato"/>
                <a:sym typeface="Lato"/>
                <a:hlinkClick r:id="rId4"/>
              </a:rPr>
              <a:t>https://developers.google.com/public-data/docs/canonical/countries_csv</a:t>
            </a:r>
            <a:endParaRPr sz="1200">
              <a:solidFill>
                <a:schemeClr val="lt1"/>
              </a:solidFill>
              <a:latin typeface="Lato"/>
              <a:ea typeface="Lato"/>
              <a:cs typeface="Lato"/>
              <a:sym typeface="Lato"/>
            </a:endParaRPr>
          </a:p>
          <a:p>
            <a:pPr indent="0" lvl="0" marL="0" rtl="0" algn="l">
              <a:spcBef>
                <a:spcPts val="0"/>
              </a:spcBef>
              <a:spcAft>
                <a:spcPts val="0"/>
              </a:spcAft>
              <a:buNone/>
            </a:pPr>
            <a:r>
              <a:rPr baseline="30000" lang="en" sz="1200">
                <a:solidFill>
                  <a:schemeClr val="lt1"/>
                </a:solidFill>
                <a:latin typeface="Lato"/>
                <a:ea typeface="Lato"/>
                <a:cs typeface="Lato"/>
                <a:sym typeface="Lato"/>
              </a:rPr>
              <a:t>3</a:t>
            </a:r>
            <a:r>
              <a:rPr lang="en" sz="1200">
                <a:solidFill>
                  <a:schemeClr val="lt1"/>
                </a:solidFill>
                <a:latin typeface="Lato"/>
                <a:ea typeface="Lato"/>
                <a:cs typeface="Lato"/>
                <a:sym typeface="Lato"/>
              </a:rPr>
              <a:t> </a:t>
            </a:r>
            <a:r>
              <a:rPr lang="en" sz="1200" u="sng">
                <a:solidFill>
                  <a:schemeClr val="hlink"/>
                </a:solidFill>
                <a:latin typeface="Lato"/>
                <a:ea typeface="Lato"/>
                <a:cs typeface="Lato"/>
                <a:sym typeface="Lato"/>
                <a:hlinkClick r:id="rId5"/>
              </a:rPr>
              <a:t>https://datacatalog.worldbank.org/dataset/logistics-performance-index</a:t>
            </a: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p:txBody>
      </p:sp>
      <p:sp>
        <p:nvSpPr>
          <p:cNvPr id="262" name="Google Shape;262;p29"/>
          <p:cNvSpPr txBox="1"/>
          <p:nvPr>
            <p:ph idx="1" type="body"/>
          </p:nvPr>
        </p:nvSpPr>
        <p:spPr>
          <a:xfrm>
            <a:off x="1297500" y="1400054"/>
            <a:ext cx="7038900" cy="2167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20675" lvl="0" marL="457200" rtl="0" algn="l">
              <a:spcBef>
                <a:spcPts val="0"/>
              </a:spcBef>
              <a:spcAft>
                <a:spcPts val="0"/>
              </a:spcAft>
              <a:buSzPts val="1450"/>
              <a:buChar char="●"/>
            </a:pPr>
            <a:r>
              <a:rPr b="1" lang="en" sz="1450"/>
              <a:t>Google’s Countries Coordinates dataset²</a:t>
            </a:r>
            <a:endParaRPr b="1" sz="1450"/>
          </a:p>
          <a:p>
            <a:pPr indent="-320675" lvl="1" marL="914400" rtl="0" algn="l">
              <a:spcBef>
                <a:spcPts val="0"/>
              </a:spcBef>
              <a:spcAft>
                <a:spcPts val="0"/>
              </a:spcAft>
              <a:buSzPts val="1450"/>
              <a:buChar char="○"/>
            </a:pPr>
            <a:r>
              <a:rPr lang="en" sz="1450"/>
              <a:t>Coordinates (latitude and longitude) of each country were used to calculate distance to the United States</a:t>
            </a:r>
            <a:endParaRPr sz="1450"/>
          </a:p>
          <a:p>
            <a:pPr indent="-320675" lvl="0" marL="457200" rtl="0" algn="l">
              <a:spcBef>
                <a:spcPts val="0"/>
              </a:spcBef>
              <a:spcAft>
                <a:spcPts val="0"/>
              </a:spcAft>
              <a:buSzPts val="1450"/>
              <a:buChar char="●"/>
            </a:pPr>
            <a:r>
              <a:rPr b="1" lang="en" sz="1450"/>
              <a:t>Logistics Performance Index</a:t>
            </a:r>
            <a:r>
              <a:rPr b="1" baseline="30000" lang="en" sz="1450"/>
              <a:t>3</a:t>
            </a:r>
            <a:endParaRPr b="1" baseline="30000" sz="1450"/>
          </a:p>
          <a:p>
            <a:pPr indent="-320675" lvl="1" marL="914400" rtl="0" algn="l">
              <a:spcBef>
                <a:spcPts val="0"/>
              </a:spcBef>
              <a:spcAft>
                <a:spcPts val="0"/>
              </a:spcAft>
              <a:buSzPts val="1450"/>
              <a:buChar char="○"/>
            </a:pPr>
            <a:r>
              <a:rPr lang="en" sz="1450"/>
              <a:t>Score used to rank countries capabilities of rolling out the new vaccination</a:t>
            </a:r>
            <a:endParaRPr sz="1450"/>
          </a:p>
          <a:p>
            <a:pPr indent="0" lvl="0" marL="457200" rtl="0" algn="l">
              <a:spcBef>
                <a:spcPts val="1200"/>
              </a:spcBef>
              <a:spcAft>
                <a:spcPts val="12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 - final score for all countries</a:t>
            </a:r>
            <a:endParaRPr b="1"/>
          </a:p>
        </p:txBody>
      </p:sp>
      <p:pic>
        <p:nvPicPr>
          <p:cNvPr id="268" name="Google Shape;268;p30"/>
          <p:cNvPicPr preferRelativeResize="0"/>
          <p:nvPr/>
        </p:nvPicPr>
        <p:blipFill>
          <a:blip r:embed="rId3">
            <a:alphaModFix/>
          </a:blip>
          <a:stretch>
            <a:fillRect/>
          </a:stretch>
        </p:blipFill>
        <p:spPr>
          <a:xfrm>
            <a:off x="1395725" y="862175"/>
            <a:ext cx="3444350" cy="4136326"/>
          </a:xfrm>
          <a:prstGeom prst="rect">
            <a:avLst/>
          </a:prstGeom>
          <a:noFill/>
          <a:ln>
            <a:noFill/>
          </a:ln>
        </p:spPr>
      </p:pic>
      <p:pic>
        <p:nvPicPr>
          <p:cNvPr id="269" name="Google Shape;269;p30"/>
          <p:cNvPicPr preferRelativeResize="0"/>
          <p:nvPr/>
        </p:nvPicPr>
        <p:blipFill>
          <a:blip r:embed="rId4">
            <a:alphaModFix/>
          </a:blip>
          <a:stretch>
            <a:fillRect/>
          </a:stretch>
        </p:blipFill>
        <p:spPr>
          <a:xfrm>
            <a:off x="5236700" y="862175"/>
            <a:ext cx="3062077" cy="4136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 - high and low ends of the scores</a:t>
            </a:r>
            <a:endParaRPr b="1"/>
          </a:p>
        </p:txBody>
      </p:sp>
      <p:pic>
        <p:nvPicPr>
          <p:cNvPr id="275" name="Google Shape;275;p31"/>
          <p:cNvPicPr preferRelativeResize="0"/>
          <p:nvPr/>
        </p:nvPicPr>
        <p:blipFill>
          <a:blip r:embed="rId3">
            <a:alphaModFix/>
          </a:blip>
          <a:stretch>
            <a:fillRect/>
          </a:stretch>
        </p:blipFill>
        <p:spPr>
          <a:xfrm>
            <a:off x="1054830" y="1772825"/>
            <a:ext cx="2128569" cy="2073750"/>
          </a:xfrm>
          <a:prstGeom prst="rect">
            <a:avLst/>
          </a:prstGeom>
          <a:noFill/>
          <a:ln>
            <a:noFill/>
          </a:ln>
        </p:spPr>
      </p:pic>
      <p:pic>
        <p:nvPicPr>
          <p:cNvPr id="276" name="Google Shape;276;p31"/>
          <p:cNvPicPr preferRelativeResize="0"/>
          <p:nvPr/>
        </p:nvPicPr>
        <p:blipFill>
          <a:blip r:embed="rId4">
            <a:alphaModFix/>
          </a:blip>
          <a:stretch>
            <a:fillRect/>
          </a:stretch>
        </p:blipFill>
        <p:spPr>
          <a:xfrm>
            <a:off x="5992199" y="1693925"/>
            <a:ext cx="2171700" cy="2133600"/>
          </a:xfrm>
          <a:prstGeom prst="rect">
            <a:avLst/>
          </a:prstGeom>
          <a:noFill/>
          <a:ln>
            <a:noFill/>
          </a:ln>
        </p:spPr>
      </p:pic>
      <p:pic>
        <p:nvPicPr>
          <p:cNvPr id="277" name="Google Shape;277;p31"/>
          <p:cNvPicPr preferRelativeResize="0"/>
          <p:nvPr/>
        </p:nvPicPr>
        <p:blipFill>
          <a:blip r:embed="rId5">
            <a:alphaModFix/>
          </a:blip>
          <a:stretch>
            <a:fillRect/>
          </a:stretch>
        </p:blipFill>
        <p:spPr>
          <a:xfrm>
            <a:off x="3335799" y="1713513"/>
            <a:ext cx="2504001" cy="2094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a:t>
            </a:r>
            <a:endParaRPr b="1"/>
          </a:p>
        </p:txBody>
      </p:sp>
      <p:sp>
        <p:nvSpPr>
          <p:cNvPr id="141" name="Google Shape;141;p14"/>
          <p:cNvSpPr txBox="1"/>
          <p:nvPr/>
        </p:nvSpPr>
        <p:spPr>
          <a:xfrm>
            <a:off x="1230600" y="1303450"/>
            <a:ext cx="6682800" cy="15639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Case</a:t>
            </a:r>
            <a:endParaRPr b="1" sz="1600">
              <a:solidFill>
                <a:schemeClr val="lt1"/>
              </a:solidFill>
              <a:latin typeface="Lato"/>
              <a:ea typeface="Lato"/>
              <a:cs typeface="Lato"/>
              <a:sym typeface="Lato"/>
            </a:endParaRPr>
          </a:p>
          <a:p>
            <a:pPr indent="-330200" lvl="0" marL="457200" rtl="0" algn="just">
              <a:lnSpc>
                <a:spcPct val="115000"/>
              </a:lnSpc>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Methodology</a:t>
            </a:r>
            <a:endParaRPr b="1" sz="1600">
              <a:solidFill>
                <a:schemeClr val="lt1"/>
              </a:solidFill>
              <a:latin typeface="Lato"/>
              <a:ea typeface="Lato"/>
              <a:cs typeface="Lato"/>
              <a:sym typeface="Lato"/>
            </a:endParaRPr>
          </a:p>
          <a:p>
            <a:pPr indent="-330200" lvl="0" marL="457200" rtl="0" algn="just">
              <a:lnSpc>
                <a:spcPct val="115000"/>
              </a:lnSpc>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Results</a:t>
            </a:r>
            <a:endParaRPr b="1" sz="1600">
              <a:solidFill>
                <a:schemeClr val="lt1"/>
              </a:solidFill>
              <a:latin typeface="Lato"/>
              <a:ea typeface="Lato"/>
              <a:cs typeface="Lato"/>
              <a:sym typeface="Lato"/>
            </a:endParaRPr>
          </a:p>
          <a:p>
            <a:pPr indent="-330200" lvl="0" marL="457200" rtl="0" algn="just">
              <a:lnSpc>
                <a:spcPct val="115000"/>
              </a:lnSpc>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Conclusion</a:t>
            </a:r>
            <a:endParaRPr b="1" sz="1600">
              <a:solidFill>
                <a:schemeClr val="lt1"/>
              </a:solidFill>
              <a:latin typeface="Lato"/>
              <a:ea typeface="Lato"/>
              <a:cs typeface="Lato"/>
              <a:sym typeface="Lato"/>
            </a:endParaRPr>
          </a:p>
          <a:p>
            <a:pPr indent="-330200" lvl="0" marL="457200" rtl="0" algn="just">
              <a:lnSpc>
                <a:spcPct val="115000"/>
              </a:lnSpc>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Appendix</a:t>
            </a:r>
            <a:endParaRPr b="1" sz="16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1287100" y="35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sp>
        <p:nvSpPr>
          <p:cNvPr id="283" name="Google Shape;283;p32"/>
          <p:cNvSpPr txBox="1"/>
          <p:nvPr/>
        </p:nvSpPr>
        <p:spPr>
          <a:xfrm>
            <a:off x="1483500" y="947300"/>
            <a:ext cx="666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lt1"/>
                </a:solidFill>
                <a:latin typeface="Lato"/>
                <a:ea typeface="Lato"/>
                <a:cs typeface="Lato"/>
                <a:sym typeface="Lato"/>
              </a:rPr>
              <a:t>Closer Look - Central America</a:t>
            </a:r>
            <a:endParaRPr/>
          </a:p>
        </p:txBody>
      </p:sp>
      <p:pic>
        <p:nvPicPr>
          <p:cNvPr id="284" name="Google Shape;284;p32"/>
          <p:cNvPicPr preferRelativeResize="0"/>
          <p:nvPr/>
        </p:nvPicPr>
        <p:blipFill>
          <a:blip r:embed="rId3">
            <a:alphaModFix/>
          </a:blip>
          <a:stretch>
            <a:fillRect/>
          </a:stretch>
        </p:blipFill>
        <p:spPr>
          <a:xfrm>
            <a:off x="1877150" y="1378400"/>
            <a:ext cx="5226903" cy="346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1287100" y="35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sp>
        <p:nvSpPr>
          <p:cNvPr id="290" name="Google Shape;290;p33"/>
          <p:cNvSpPr txBox="1"/>
          <p:nvPr/>
        </p:nvSpPr>
        <p:spPr>
          <a:xfrm>
            <a:off x="1483500" y="947300"/>
            <a:ext cx="666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lt1"/>
                </a:solidFill>
                <a:latin typeface="Lato"/>
                <a:ea typeface="Lato"/>
                <a:cs typeface="Lato"/>
                <a:sym typeface="Lato"/>
              </a:rPr>
              <a:t>Closer Look - Middle East</a:t>
            </a:r>
            <a:endParaRPr/>
          </a:p>
        </p:txBody>
      </p:sp>
      <p:pic>
        <p:nvPicPr>
          <p:cNvPr id="291" name="Google Shape;291;p33"/>
          <p:cNvPicPr preferRelativeResize="0"/>
          <p:nvPr/>
        </p:nvPicPr>
        <p:blipFill>
          <a:blip r:embed="rId3">
            <a:alphaModFix/>
          </a:blip>
          <a:stretch>
            <a:fillRect/>
          </a:stretch>
        </p:blipFill>
        <p:spPr>
          <a:xfrm>
            <a:off x="1272263" y="1378400"/>
            <a:ext cx="6599484" cy="3460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1287100" y="35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sp>
        <p:nvSpPr>
          <p:cNvPr id="297" name="Google Shape;297;p34"/>
          <p:cNvSpPr txBox="1"/>
          <p:nvPr/>
        </p:nvSpPr>
        <p:spPr>
          <a:xfrm>
            <a:off x="1483500" y="947300"/>
            <a:ext cx="666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chemeClr val="lt1"/>
                </a:solidFill>
                <a:latin typeface="Lato"/>
                <a:ea typeface="Lato"/>
                <a:cs typeface="Lato"/>
                <a:sym typeface="Lato"/>
              </a:rPr>
              <a:t>Closer Look - Africa</a:t>
            </a:r>
            <a:endParaRPr/>
          </a:p>
        </p:txBody>
      </p:sp>
      <p:pic>
        <p:nvPicPr>
          <p:cNvPr id="298" name="Google Shape;298;p34"/>
          <p:cNvPicPr preferRelativeResize="0"/>
          <p:nvPr/>
        </p:nvPicPr>
        <p:blipFill>
          <a:blip r:embed="rId3">
            <a:alphaModFix/>
          </a:blip>
          <a:stretch>
            <a:fillRect/>
          </a:stretch>
        </p:blipFill>
        <p:spPr>
          <a:xfrm>
            <a:off x="1565925" y="1323575"/>
            <a:ext cx="5642374" cy="3707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1287100" y="35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 - Country</a:t>
            </a:r>
            <a:endParaRPr b="1"/>
          </a:p>
        </p:txBody>
      </p:sp>
      <p:sp>
        <p:nvSpPr>
          <p:cNvPr id="304" name="Google Shape;304;p35"/>
          <p:cNvSpPr txBox="1"/>
          <p:nvPr/>
        </p:nvSpPr>
        <p:spPr>
          <a:xfrm>
            <a:off x="1483500" y="947300"/>
            <a:ext cx="6666900" cy="3724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600">
                <a:solidFill>
                  <a:schemeClr val="lt1"/>
                </a:solidFill>
                <a:latin typeface="Lato"/>
                <a:ea typeface="Lato"/>
                <a:cs typeface="Lato"/>
                <a:sym typeface="Lato"/>
              </a:rPr>
              <a:t>Instead of regarding individual countries to roll out, here we suggest to also consider blocks of countries with favorable conditions, in an attempt to profit from economy of scale. Those block being:</a:t>
            </a:r>
            <a:endParaRPr sz="1600">
              <a:solidFill>
                <a:schemeClr val="lt1"/>
              </a:solidFill>
              <a:latin typeface="Lato"/>
              <a:ea typeface="Lato"/>
              <a:cs typeface="Lato"/>
              <a:sym typeface="Lato"/>
            </a:endParaRPr>
          </a:p>
          <a:p>
            <a:pPr indent="457200" lvl="0" marL="0" rtl="0" algn="l">
              <a:spcBef>
                <a:spcPts val="1200"/>
              </a:spcBef>
              <a:spcAft>
                <a:spcPts val="0"/>
              </a:spcAft>
              <a:buNone/>
            </a:pPr>
            <a:r>
              <a:rPr lang="en" sz="1600">
                <a:solidFill>
                  <a:schemeClr val="lt1"/>
                </a:solidFill>
                <a:latin typeface="Lato"/>
                <a:ea typeface="Lato"/>
                <a:cs typeface="Lato"/>
                <a:sym typeface="Lato"/>
              </a:rPr>
              <a:t>1º - Central America, with possible inclusion of Cuba and Haiti</a:t>
            </a:r>
            <a:endParaRPr sz="1600">
              <a:solidFill>
                <a:schemeClr val="lt1"/>
              </a:solidFill>
              <a:latin typeface="Lato"/>
              <a:ea typeface="Lato"/>
              <a:cs typeface="Lato"/>
              <a:sym typeface="Lato"/>
            </a:endParaRPr>
          </a:p>
          <a:p>
            <a:pPr indent="457200" lvl="0" marL="0" rtl="0" algn="l">
              <a:spcBef>
                <a:spcPts val="1200"/>
              </a:spcBef>
              <a:spcAft>
                <a:spcPts val="0"/>
              </a:spcAft>
              <a:buNone/>
            </a:pPr>
            <a:r>
              <a:rPr lang="en" sz="1600">
                <a:solidFill>
                  <a:schemeClr val="lt1"/>
                </a:solidFill>
                <a:latin typeface="Lato"/>
                <a:ea typeface="Lato"/>
                <a:cs typeface="Lato"/>
                <a:sym typeface="Lato"/>
              </a:rPr>
              <a:t>2º - Libya and Tunisia</a:t>
            </a:r>
            <a:endParaRPr sz="1600">
              <a:solidFill>
                <a:schemeClr val="lt1"/>
              </a:solidFill>
              <a:latin typeface="Lato"/>
              <a:ea typeface="Lato"/>
              <a:cs typeface="Lato"/>
              <a:sym typeface="Lato"/>
            </a:endParaRPr>
          </a:p>
          <a:p>
            <a:pPr indent="457200" lvl="0" marL="0" rtl="0" algn="l">
              <a:spcBef>
                <a:spcPts val="1200"/>
              </a:spcBef>
              <a:spcAft>
                <a:spcPts val="0"/>
              </a:spcAft>
              <a:buNone/>
            </a:pPr>
            <a:r>
              <a:rPr lang="en" sz="1600">
                <a:solidFill>
                  <a:schemeClr val="lt1"/>
                </a:solidFill>
                <a:latin typeface="Lato"/>
                <a:ea typeface="Lato"/>
                <a:cs typeface="Lato"/>
                <a:sym typeface="Lato"/>
              </a:rPr>
              <a:t>3º - Iraq</a:t>
            </a:r>
            <a:endParaRPr sz="1600">
              <a:solidFill>
                <a:schemeClr val="lt1"/>
              </a:solidFill>
              <a:latin typeface="Lato"/>
              <a:ea typeface="Lato"/>
              <a:cs typeface="Lato"/>
              <a:sym typeface="Lato"/>
            </a:endParaRPr>
          </a:p>
          <a:p>
            <a:pPr indent="457200" lvl="0" marL="0" rtl="0" algn="l">
              <a:spcBef>
                <a:spcPts val="1200"/>
              </a:spcBef>
              <a:spcAft>
                <a:spcPts val="0"/>
              </a:spcAft>
              <a:buNone/>
            </a:pPr>
            <a:r>
              <a:rPr lang="en" sz="1600">
                <a:solidFill>
                  <a:schemeClr val="lt1"/>
                </a:solidFill>
                <a:latin typeface="Lato"/>
                <a:ea typeface="Lato"/>
                <a:cs typeface="Lato"/>
                <a:sym typeface="Lato"/>
              </a:rPr>
              <a:t>4º - Gabon,São tome e principe and Congo</a:t>
            </a:r>
            <a:endParaRPr sz="1600">
              <a:solidFill>
                <a:schemeClr val="lt1"/>
              </a:solidFill>
              <a:latin typeface="Lato"/>
              <a:ea typeface="Lato"/>
              <a:cs typeface="Lato"/>
              <a:sym typeface="Lato"/>
            </a:endParaRPr>
          </a:p>
          <a:p>
            <a:pPr indent="457200" lvl="0" marL="0" rtl="0" algn="l">
              <a:spcBef>
                <a:spcPts val="1200"/>
              </a:spcBef>
              <a:spcAft>
                <a:spcPts val="0"/>
              </a:spcAft>
              <a:buNone/>
            </a:pPr>
            <a:r>
              <a:rPr lang="en" sz="1600">
                <a:solidFill>
                  <a:schemeClr val="lt1"/>
                </a:solidFill>
                <a:latin typeface="Lato"/>
                <a:ea typeface="Lato"/>
                <a:cs typeface="Lato"/>
                <a:sym typeface="Lato"/>
              </a:rPr>
              <a:t>5º - Kyrgyzstan and Tajikistan</a:t>
            </a:r>
            <a:endParaRPr sz="1600">
              <a:solidFill>
                <a:schemeClr val="lt1"/>
              </a:solidFill>
              <a:latin typeface="Lato"/>
              <a:ea typeface="Lato"/>
              <a:cs typeface="Lato"/>
              <a:sym typeface="Lato"/>
            </a:endParaRPr>
          </a:p>
          <a:p>
            <a:pPr indent="457200" lvl="0" marL="0" rtl="0" algn="l">
              <a:spcBef>
                <a:spcPts val="1200"/>
              </a:spcBef>
              <a:spcAft>
                <a:spcPts val="0"/>
              </a:spcAft>
              <a:buNone/>
            </a:pPr>
            <a:r>
              <a:rPr lang="en" sz="1600">
                <a:solidFill>
                  <a:schemeClr val="lt1"/>
                </a:solidFill>
                <a:latin typeface="Lato"/>
                <a:ea typeface="Lato"/>
                <a:cs typeface="Lato"/>
                <a:sym typeface="Lato"/>
              </a:rPr>
              <a:t>6º - Botswana, Namibia, Angola and Zambia</a:t>
            </a:r>
            <a:endParaRPr sz="1600">
              <a:solidFill>
                <a:schemeClr val="lt1"/>
              </a:solidFill>
              <a:latin typeface="Lato"/>
              <a:ea typeface="Lato"/>
              <a:cs typeface="Lato"/>
              <a:sym typeface="Lato"/>
            </a:endParaRPr>
          </a:p>
          <a:p>
            <a:pPr indent="0" lvl="0" marL="0" rtl="0" algn="l">
              <a:spcBef>
                <a:spcPts val="1200"/>
              </a:spcBef>
              <a:spcAft>
                <a:spcPts val="1200"/>
              </a:spcAft>
              <a:buNone/>
            </a:pPr>
            <a:r>
              <a:rPr lang="en" sz="1600">
                <a:solidFill>
                  <a:schemeClr val="lt1"/>
                </a:solidFill>
                <a:latin typeface="Lato"/>
                <a:ea typeface="Lato"/>
                <a:cs typeface="Lato"/>
                <a:sym typeface="Lato"/>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Results</a:t>
            </a:r>
            <a:endParaRPr b="1"/>
          </a:p>
        </p:txBody>
      </p:sp>
      <p:sp>
        <p:nvSpPr>
          <p:cNvPr id="310" name="Google Shape;310;p36"/>
          <p:cNvSpPr txBox="1"/>
          <p:nvPr>
            <p:ph idx="1" type="body"/>
          </p:nvPr>
        </p:nvSpPr>
        <p:spPr>
          <a:xfrm>
            <a:off x="1297500" y="1400048"/>
            <a:ext cx="7038900" cy="32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Best vaccine to roll out</a:t>
            </a:r>
            <a:endParaRPr b="1" sz="1700"/>
          </a:p>
          <a:p>
            <a:pPr indent="0" lvl="0" marL="0" rtl="0" algn="just">
              <a:spcBef>
                <a:spcPts val="1200"/>
              </a:spcBef>
              <a:spcAft>
                <a:spcPts val="0"/>
              </a:spcAft>
              <a:buNone/>
            </a:pPr>
            <a:r>
              <a:rPr b="1" lang="en" sz="1600"/>
              <a:t>	</a:t>
            </a:r>
            <a:r>
              <a:rPr lang="en" sz="1600"/>
              <a:t>In respect to the effectivity of the vaccines, it is very tricky to draw comparisons. It should be taken in account that studies of effectivity for different vaccines happened in distinct populations, locations and timeframes, rendering the comparisons questionable. </a:t>
            </a:r>
            <a:endParaRPr sz="1600"/>
          </a:p>
          <a:p>
            <a:pPr indent="0" lvl="0" marL="0" rtl="0" algn="just">
              <a:spcBef>
                <a:spcPts val="1200"/>
              </a:spcBef>
              <a:spcAft>
                <a:spcPts val="0"/>
              </a:spcAft>
              <a:buNone/>
            </a:pPr>
            <a:r>
              <a:rPr lang="en" sz="1600"/>
              <a:t>	The best criteria found for selecting a vaccine to roll out was market acceptance, in which the Pfizer-BioNTech has been more successful.</a:t>
            </a:r>
            <a:endParaRPr sz="1600"/>
          </a:p>
          <a:p>
            <a:pPr indent="0" lvl="0" marL="0" rtl="0" algn="l">
              <a:spcBef>
                <a:spcPts val="1200"/>
              </a:spcBef>
              <a:spcAft>
                <a:spcPts val="0"/>
              </a:spcAft>
              <a:buNone/>
            </a:pPr>
            <a:r>
              <a:rPr b="1" lang="en" sz="1600"/>
              <a:t>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400"/>
          </a:p>
          <a:p>
            <a:pPr indent="0" lvl="0" marL="45720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Case</a:t>
            </a:r>
            <a:endParaRPr b="1"/>
          </a:p>
        </p:txBody>
      </p:sp>
      <p:sp>
        <p:nvSpPr>
          <p:cNvPr id="147" name="Google Shape;147;p15"/>
          <p:cNvSpPr txBox="1"/>
          <p:nvPr/>
        </p:nvSpPr>
        <p:spPr>
          <a:xfrm>
            <a:off x="1230600" y="1303450"/>
            <a:ext cx="6682800" cy="267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800">
                <a:solidFill>
                  <a:schemeClr val="lt1"/>
                </a:solidFill>
                <a:latin typeface="Lato"/>
                <a:ea typeface="Lato"/>
                <a:cs typeface="Lato"/>
                <a:sym typeface="Lato"/>
              </a:rPr>
              <a:t>Main Question:</a:t>
            </a:r>
            <a:endParaRPr b="1" sz="1800">
              <a:solidFill>
                <a:schemeClr val="lt1"/>
              </a:solidFill>
              <a:latin typeface="Lato"/>
              <a:ea typeface="Lato"/>
              <a:cs typeface="Lato"/>
              <a:sym typeface="Lato"/>
            </a:endParaRPr>
          </a:p>
          <a:p>
            <a:pPr indent="0" lvl="0" marL="0" rtl="0" algn="just">
              <a:lnSpc>
                <a:spcPct val="115000"/>
              </a:lnSpc>
              <a:spcBef>
                <a:spcPts val="1200"/>
              </a:spcBef>
              <a:spcAft>
                <a:spcPts val="0"/>
              </a:spcAft>
              <a:buNone/>
            </a:pPr>
            <a:r>
              <a:rPr lang="en" sz="1800">
                <a:solidFill>
                  <a:schemeClr val="lt1"/>
                </a:solidFill>
                <a:latin typeface="Lato"/>
                <a:ea typeface="Lato"/>
                <a:cs typeface="Lato"/>
                <a:sym typeface="Lato"/>
              </a:rPr>
              <a:t>Which are the next most cost effective countries to roll out vaccines?</a:t>
            </a:r>
            <a:endParaRPr sz="1800">
              <a:solidFill>
                <a:schemeClr val="lt1"/>
              </a:solidFill>
              <a:latin typeface="Lato"/>
              <a:ea typeface="Lato"/>
              <a:cs typeface="Lato"/>
              <a:sym typeface="Lato"/>
            </a:endParaRPr>
          </a:p>
          <a:p>
            <a:pPr indent="0" lvl="0" marL="0" rtl="0" algn="just">
              <a:lnSpc>
                <a:spcPct val="115000"/>
              </a:lnSpc>
              <a:spcBef>
                <a:spcPts val="1200"/>
              </a:spcBef>
              <a:spcAft>
                <a:spcPts val="0"/>
              </a:spcAft>
              <a:buNone/>
            </a:pPr>
            <a:r>
              <a:rPr lang="en" sz="1800">
                <a:solidFill>
                  <a:schemeClr val="lt1"/>
                </a:solidFill>
                <a:latin typeface="Lato"/>
                <a:ea typeface="Lato"/>
                <a:cs typeface="Lato"/>
                <a:sym typeface="Lato"/>
              </a:rPr>
              <a:t>________________________________________________________________________</a:t>
            </a:r>
            <a:endParaRPr sz="1800">
              <a:solidFill>
                <a:schemeClr val="lt1"/>
              </a:solidFill>
              <a:latin typeface="Lato"/>
              <a:ea typeface="Lato"/>
              <a:cs typeface="Lato"/>
              <a:sym typeface="Lato"/>
            </a:endParaRPr>
          </a:p>
          <a:p>
            <a:pPr indent="0" lvl="0" marL="0" rtl="0" algn="just">
              <a:lnSpc>
                <a:spcPct val="115000"/>
              </a:lnSpc>
              <a:spcBef>
                <a:spcPts val="1200"/>
              </a:spcBef>
              <a:spcAft>
                <a:spcPts val="0"/>
              </a:spcAft>
              <a:buNone/>
            </a:pPr>
            <a:r>
              <a:rPr lang="en" sz="1800">
                <a:solidFill>
                  <a:schemeClr val="lt1"/>
                </a:solidFill>
                <a:latin typeface="Lato"/>
                <a:ea typeface="Lato"/>
                <a:cs typeface="Lato"/>
                <a:sym typeface="Lato"/>
              </a:rPr>
              <a:t>Secondary Question:</a:t>
            </a:r>
            <a:endParaRPr sz="1800">
              <a:solidFill>
                <a:schemeClr val="lt1"/>
              </a:solidFill>
              <a:latin typeface="Lato"/>
              <a:ea typeface="Lato"/>
              <a:cs typeface="Lato"/>
              <a:sym typeface="Lato"/>
            </a:endParaRPr>
          </a:p>
          <a:p>
            <a:pPr indent="0" lvl="0" marL="0" rtl="0" algn="just">
              <a:lnSpc>
                <a:spcPct val="115000"/>
              </a:lnSpc>
              <a:spcBef>
                <a:spcPts val="1200"/>
              </a:spcBef>
              <a:spcAft>
                <a:spcPts val="1200"/>
              </a:spcAft>
              <a:buNone/>
            </a:pPr>
            <a:r>
              <a:rPr lang="en" sz="1800">
                <a:solidFill>
                  <a:schemeClr val="lt1"/>
                </a:solidFill>
                <a:latin typeface="Lato"/>
                <a:ea typeface="Lato"/>
                <a:cs typeface="Lato"/>
                <a:sym typeface="Lato"/>
              </a:rPr>
              <a:t>Which would be the best vaccine to roll out?</a:t>
            </a:r>
            <a:endParaRPr sz="1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Case</a:t>
            </a:r>
            <a:endParaRPr b="1"/>
          </a:p>
        </p:txBody>
      </p:sp>
      <p:pic>
        <p:nvPicPr>
          <p:cNvPr id="153" name="Google Shape;153;p16"/>
          <p:cNvPicPr preferRelativeResize="0"/>
          <p:nvPr/>
        </p:nvPicPr>
        <p:blipFill rotWithShape="1">
          <a:blip r:embed="rId3">
            <a:alphaModFix/>
          </a:blip>
          <a:srcRect b="9504" l="14130" r="16703" t="20092"/>
          <a:stretch/>
        </p:blipFill>
        <p:spPr>
          <a:xfrm>
            <a:off x="977762" y="1456325"/>
            <a:ext cx="7188474" cy="3493276"/>
          </a:xfrm>
          <a:prstGeom prst="rect">
            <a:avLst/>
          </a:prstGeom>
          <a:noFill/>
          <a:ln cap="flat" cmpd="sng" w="19050">
            <a:solidFill>
              <a:srgbClr val="99999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p:nvPr/>
        </p:nvSpPr>
        <p:spPr>
          <a:xfrm>
            <a:off x="828875" y="2882150"/>
            <a:ext cx="4964100" cy="1206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SUM</a:t>
            </a:r>
            <a:endParaRPr b="1">
              <a:solidFill>
                <a:srgbClr val="FFFFFF"/>
              </a:solidFill>
            </a:endParaRPr>
          </a:p>
        </p:txBody>
      </p:sp>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60" name="Google Shape;160;p17"/>
          <p:cNvSpPr/>
          <p:nvPr/>
        </p:nvSpPr>
        <p:spPr>
          <a:xfrm>
            <a:off x="3667150" y="340993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Weights</a:t>
            </a:r>
            <a:endParaRPr>
              <a:solidFill>
                <a:srgbClr val="FFFFFF"/>
              </a:solidFill>
              <a:latin typeface="Roboto"/>
              <a:ea typeface="Roboto"/>
              <a:cs typeface="Roboto"/>
              <a:sym typeface="Roboto"/>
            </a:endParaRPr>
          </a:p>
        </p:txBody>
      </p:sp>
      <p:sp>
        <p:nvSpPr>
          <p:cNvPr id="161" name="Google Shape;161;p17"/>
          <p:cNvSpPr/>
          <p:nvPr/>
        </p:nvSpPr>
        <p:spPr>
          <a:xfrm>
            <a:off x="1025200" y="340993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Variables</a:t>
            </a:r>
            <a:endParaRPr sz="1300">
              <a:solidFill>
                <a:srgbClr val="FFFFFF"/>
              </a:solidFill>
              <a:latin typeface="Roboto"/>
              <a:ea typeface="Roboto"/>
              <a:cs typeface="Roboto"/>
              <a:sym typeface="Roboto"/>
            </a:endParaRPr>
          </a:p>
        </p:txBody>
      </p:sp>
      <p:sp>
        <p:nvSpPr>
          <p:cNvPr id="162" name="Google Shape;162;p17"/>
          <p:cNvSpPr/>
          <p:nvPr/>
        </p:nvSpPr>
        <p:spPr>
          <a:xfrm>
            <a:off x="3138175" y="3458050"/>
            <a:ext cx="466200" cy="477300"/>
          </a:xfrm>
          <a:prstGeom prst="mathMultiply">
            <a:avLst>
              <a:gd fmla="val 23520" name="adj1"/>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5839450" y="3492875"/>
            <a:ext cx="466200" cy="407100"/>
          </a:xfrm>
          <a:prstGeom prst="mathEqual">
            <a:avLst>
              <a:gd fmla="val 23520" name="adj1"/>
              <a:gd fmla="val 1176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6381250" y="340993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Country’s Score</a:t>
            </a:r>
            <a:endParaRPr>
              <a:solidFill>
                <a:srgbClr val="FFFFFF"/>
              </a:solidFill>
              <a:latin typeface="Roboto"/>
              <a:ea typeface="Roboto"/>
              <a:cs typeface="Roboto"/>
              <a:sym typeface="Roboto"/>
            </a:endParaRPr>
          </a:p>
        </p:txBody>
      </p:sp>
      <p:sp>
        <p:nvSpPr>
          <p:cNvPr id="165" name="Google Shape;165;p17"/>
          <p:cNvSpPr txBox="1"/>
          <p:nvPr>
            <p:ph idx="1" type="body"/>
          </p:nvPr>
        </p:nvSpPr>
        <p:spPr>
          <a:xfrm>
            <a:off x="1297500" y="1400043"/>
            <a:ext cx="7038900" cy="13899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b="1" lang="en" sz="1600"/>
              <a:t>The main idea applied was to gather variables that represent the cost-effectiveness of each country and summarize them through specific weights. In doing so, we will have a hierarchy where every country is represented by a single score.</a:t>
            </a:r>
            <a:endParaRPr b="1" sz="1600"/>
          </a:p>
          <a:p>
            <a:pPr indent="0" lvl="0" marL="45720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71" name="Google Shape;171;p18"/>
          <p:cNvSpPr txBox="1"/>
          <p:nvPr>
            <p:ph idx="1" type="body"/>
          </p:nvPr>
        </p:nvSpPr>
        <p:spPr>
          <a:xfrm>
            <a:off x="1297500" y="1400053"/>
            <a:ext cx="7038900" cy="21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a:t>
            </a:r>
            <a:r>
              <a:rPr b="1" lang="en" sz="1600"/>
              <a:t>elected </a:t>
            </a:r>
            <a:r>
              <a:rPr b="1" lang="en" sz="1600"/>
              <a:t>Variables:</a:t>
            </a:r>
            <a:endParaRPr sz="1600"/>
          </a:p>
          <a:p>
            <a:pPr indent="-330200" lvl="0" marL="457200" rtl="0" algn="l">
              <a:spcBef>
                <a:spcPts val="1200"/>
              </a:spcBef>
              <a:spcAft>
                <a:spcPts val="0"/>
              </a:spcAft>
              <a:buSzPts val="1600"/>
              <a:buChar char="●"/>
            </a:pPr>
            <a:r>
              <a:rPr lang="en" sz="1600"/>
              <a:t>Predicted daily vaccination per citizen (“Vaccination Efficiency”)</a:t>
            </a:r>
            <a:endParaRPr sz="1600"/>
          </a:p>
          <a:p>
            <a:pPr indent="-330200" lvl="1" marL="914400" rtl="0" algn="l">
              <a:spcBef>
                <a:spcPts val="0"/>
              </a:spcBef>
              <a:spcAft>
                <a:spcPts val="0"/>
              </a:spcAft>
              <a:buSzPts val="1600"/>
              <a:buChar char="○"/>
            </a:pPr>
            <a:r>
              <a:rPr lang="en" sz="1600"/>
              <a:t>40% correlation with HDI and GDP</a:t>
            </a:r>
            <a:endParaRPr sz="1600"/>
          </a:p>
          <a:p>
            <a:pPr indent="-330200" lvl="0" marL="457200" rtl="0" algn="l">
              <a:spcBef>
                <a:spcPts val="0"/>
              </a:spcBef>
              <a:spcAft>
                <a:spcPts val="0"/>
              </a:spcAft>
              <a:buSzPts val="1600"/>
              <a:buChar char="●"/>
            </a:pPr>
            <a:r>
              <a:rPr lang="en" sz="1600"/>
              <a:t>Population</a:t>
            </a:r>
            <a:endParaRPr sz="1600"/>
          </a:p>
          <a:p>
            <a:pPr indent="-330200" lvl="0" marL="457200" rtl="0" algn="l">
              <a:spcBef>
                <a:spcPts val="0"/>
              </a:spcBef>
              <a:spcAft>
                <a:spcPts val="0"/>
              </a:spcAft>
              <a:buSzPts val="1600"/>
              <a:buChar char="●"/>
            </a:pPr>
            <a:r>
              <a:rPr lang="en" sz="1600"/>
              <a:t>Logistics Performance index (“LPI”)</a:t>
            </a:r>
            <a:endParaRPr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400"/>
              <a:t>PS: each variable was processed and converted in a score, with 1 being the highest score.</a:t>
            </a:r>
            <a:endParaRPr sz="1400"/>
          </a:p>
          <a:p>
            <a:pPr indent="0" lvl="0" marL="45720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77" name="Google Shape;177;p19"/>
          <p:cNvSpPr txBox="1"/>
          <p:nvPr>
            <p:ph idx="1" type="body"/>
          </p:nvPr>
        </p:nvSpPr>
        <p:spPr>
          <a:xfrm>
            <a:off x="1297500" y="926400"/>
            <a:ext cx="8265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Model</a:t>
            </a:r>
            <a:r>
              <a:rPr b="1" lang="en" sz="1600"/>
              <a:t>:</a:t>
            </a:r>
            <a:endParaRPr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sz="1400"/>
          </a:p>
          <a:p>
            <a:pPr indent="0" lvl="0" marL="457200" rtl="0" algn="l">
              <a:spcBef>
                <a:spcPts val="1200"/>
              </a:spcBef>
              <a:spcAft>
                <a:spcPts val="1200"/>
              </a:spcAft>
              <a:buNone/>
            </a:pPr>
            <a:r>
              <a:t/>
            </a:r>
            <a:endParaRPr sz="1600"/>
          </a:p>
        </p:txBody>
      </p:sp>
      <p:sp>
        <p:nvSpPr>
          <p:cNvPr id="178" name="Google Shape;178;p19"/>
          <p:cNvSpPr/>
          <p:nvPr/>
        </p:nvSpPr>
        <p:spPr>
          <a:xfrm>
            <a:off x="1500975" y="2708650"/>
            <a:ext cx="1619100" cy="77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7180650" y="2613275"/>
            <a:ext cx="1445700" cy="720900"/>
          </a:xfrm>
          <a:prstGeom prst="roundRect">
            <a:avLst>
              <a:gd fmla="val 16667" name="adj"/>
            </a:avLst>
          </a:prstGeom>
          <a:solidFill>
            <a:srgbClr val="E116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POPULATION</a:t>
            </a:r>
            <a:endParaRPr>
              <a:solidFill>
                <a:srgbClr val="FFFFFF"/>
              </a:solidFill>
            </a:endParaRPr>
          </a:p>
        </p:txBody>
      </p:sp>
      <p:sp>
        <p:nvSpPr>
          <p:cNvPr id="180" name="Google Shape;180;p19"/>
          <p:cNvSpPr/>
          <p:nvPr/>
        </p:nvSpPr>
        <p:spPr>
          <a:xfrm>
            <a:off x="4467050" y="2401600"/>
            <a:ext cx="2723400" cy="1180200"/>
          </a:xfrm>
          <a:prstGeom prst="quadArrowCallout">
            <a:avLst>
              <a:gd fmla="val 18515" name="adj1"/>
              <a:gd fmla="val 18515" name="adj2"/>
              <a:gd fmla="val 18515" name="adj3"/>
              <a:gd fmla="val 4812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3173700" y="2474850"/>
            <a:ext cx="1550700" cy="1107000"/>
          </a:xfrm>
          <a:prstGeom prst="roundRect">
            <a:avLst>
              <a:gd fmla="val 16667" name="adj"/>
            </a:avLst>
          </a:prstGeom>
          <a:solidFill>
            <a:srgbClr val="E116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DISTRIBUTION CENTERS</a:t>
            </a:r>
            <a:endParaRPr>
              <a:solidFill>
                <a:srgbClr val="FFFFFF"/>
              </a:solidFill>
            </a:endParaRPr>
          </a:p>
        </p:txBody>
      </p:sp>
      <p:sp>
        <p:nvSpPr>
          <p:cNvPr id="182" name="Google Shape;182;p19"/>
          <p:cNvSpPr/>
          <p:nvPr/>
        </p:nvSpPr>
        <p:spPr>
          <a:xfrm>
            <a:off x="5151900" y="1677750"/>
            <a:ext cx="1445700" cy="720900"/>
          </a:xfrm>
          <a:prstGeom prst="roundRect">
            <a:avLst>
              <a:gd fmla="val 16667" name="adj"/>
            </a:avLst>
          </a:prstGeom>
          <a:solidFill>
            <a:srgbClr val="E116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POPULATION</a:t>
            </a:r>
            <a:endParaRPr>
              <a:solidFill>
                <a:srgbClr val="FFFFFF"/>
              </a:solidFill>
            </a:endParaRPr>
          </a:p>
        </p:txBody>
      </p:sp>
      <p:sp>
        <p:nvSpPr>
          <p:cNvPr id="183" name="Google Shape;183;p19"/>
          <p:cNvSpPr/>
          <p:nvPr/>
        </p:nvSpPr>
        <p:spPr>
          <a:xfrm>
            <a:off x="3187550" y="1636650"/>
            <a:ext cx="5475600" cy="270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5208200" y="3613725"/>
            <a:ext cx="1397700" cy="720900"/>
          </a:xfrm>
          <a:prstGeom prst="roundRect">
            <a:avLst>
              <a:gd fmla="val 16667" name="adj"/>
            </a:avLst>
          </a:prstGeom>
          <a:solidFill>
            <a:srgbClr val="E116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POPULATION</a:t>
            </a:r>
            <a:endParaRPr>
              <a:solidFill>
                <a:srgbClr val="FFFFFF"/>
              </a:solidFill>
            </a:endParaRPr>
          </a:p>
        </p:txBody>
      </p:sp>
      <p:sp>
        <p:nvSpPr>
          <p:cNvPr id="185" name="Google Shape;185;p19"/>
          <p:cNvSpPr/>
          <p:nvPr/>
        </p:nvSpPr>
        <p:spPr>
          <a:xfrm>
            <a:off x="463225" y="1628150"/>
            <a:ext cx="2723400" cy="270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ph idx="1" type="body"/>
          </p:nvPr>
        </p:nvSpPr>
        <p:spPr>
          <a:xfrm>
            <a:off x="742725" y="1688400"/>
            <a:ext cx="826500" cy="4575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LPI</a:t>
            </a:r>
            <a:endParaRPr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sz="1400"/>
          </a:p>
          <a:p>
            <a:pPr indent="0" lvl="0" marL="457200" rtl="0" algn="l">
              <a:spcBef>
                <a:spcPts val="1200"/>
              </a:spcBef>
              <a:spcAft>
                <a:spcPts val="1200"/>
              </a:spcAft>
              <a:buNone/>
            </a:pPr>
            <a:r>
              <a:t/>
            </a:r>
            <a:endParaRPr sz="1600"/>
          </a:p>
        </p:txBody>
      </p:sp>
      <p:sp>
        <p:nvSpPr>
          <p:cNvPr id="187" name="Google Shape;187;p19"/>
          <p:cNvSpPr txBox="1"/>
          <p:nvPr>
            <p:ph idx="1" type="body"/>
          </p:nvPr>
        </p:nvSpPr>
        <p:spPr>
          <a:xfrm>
            <a:off x="3278700" y="1688400"/>
            <a:ext cx="1619100" cy="6651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Vaccination Efficiency</a:t>
            </a:r>
            <a:endParaRPr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sz="1400"/>
          </a:p>
          <a:p>
            <a:pPr indent="0" lvl="0" marL="457200" rtl="0" algn="l">
              <a:spcBef>
                <a:spcPts val="1200"/>
              </a:spcBef>
              <a:spcAft>
                <a:spcPts val="1200"/>
              </a:spcAft>
              <a:buNone/>
            </a:pPr>
            <a:r>
              <a:t/>
            </a:r>
            <a:endParaRPr sz="1600"/>
          </a:p>
        </p:txBody>
      </p:sp>
      <p:sp>
        <p:nvSpPr>
          <p:cNvPr id="188" name="Google Shape;188;p19"/>
          <p:cNvSpPr/>
          <p:nvPr/>
        </p:nvSpPr>
        <p:spPr>
          <a:xfrm>
            <a:off x="503700" y="2687550"/>
            <a:ext cx="1445700" cy="777900"/>
          </a:xfrm>
          <a:prstGeom prst="roundRect">
            <a:avLst>
              <a:gd fmla="val 16667" name="adj"/>
            </a:avLst>
          </a:prstGeom>
          <a:solidFill>
            <a:srgbClr val="E116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QUICKJAB</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94" name="Google Shape;194;p20"/>
          <p:cNvSpPr txBox="1"/>
          <p:nvPr>
            <p:ph idx="1" type="body"/>
          </p:nvPr>
        </p:nvSpPr>
        <p:spPr>
          <a:xfrm>
            <a:off x="1297500" y="1400053"/>
            <a:ext cx="7038900" cy="21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Predicting daily vaccination for new countries:</a:t>
            </a:r>
            <a:endParaRPr b="1" sz="1600"/>
          </a:p>
          <a:p>
            <a:pPr indent="0" lvl="0" marL="0" rtl="0" algn="l">
              <a:spcBef>
                <a:spcPts val="1200"/>
              </a:spcBef>
              <a:spcAft>
                <a:spcPts val="0"/>
              </a:spcAft>
              <a:buNone/>
            </a:pPr>
            <a:r>
              <a:rPr b="1" lang="en" sz="1600"/>
              <a:t>	</a:t>
            </a:r>
            <a:r>
              <a:rPr lang="en" sz="1600"/>
              <a:t>Unlike most of the selected variables, that can be directly retrieved, the daily vaccination is a more complex variable.</a:t>
            </a:r>
            <a:endParaRPr sz="1600"/>
          </a:p>
          <a:p>
            <a:pPr indent="0" lvl="0" marL="0" rtl="0" algn="l">
              <a:spcBef>
                <a:spcPts val="1200"/>
              </a:spcBef>
              <a:spcAft>
                <a:spcPts val="0"/>
              </a:spcAft>
              <a:buNone/>
            </a:pPr>
            <a:r>
              <a:rPr lang="en" sz="1600"/>
              <a:t>	Using the client’s dataset and </a:t>
            </a:r>
            <a:r>
              <a:rPr lang="en" sz="1600"/>
              <a:t>demographic</a:t>
            </a:r>
            <a:r>
              <a:rPr lang="en" sz="1600"/>
              <a:t> informations, we structured the data and built a </a:t>
            </a:r>
            <a:r>
              <a:rPr lang="en" sz="1600"/>
              <a:t>predictive</a:t>
            </a:r>
            <a:r>
              <a:rPr lang="en" sz="1600"/>
              <a:t> model for the expected daily vaccination in the new countries.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400"/>
          </a:p>
          <a:p>
            <a:pPr indent="0" lvl="0" marL="45720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p:nvPr/>
        </p:nvSpPr>
        <p:spPr>
          <a:xfrm>
            <a:off x="2096325" y="2333950"/>
            <a:ext cx="1432050" cy="1432050"/>
          </a:xfrm>
          <a:prstGeom prst="flowChartOffpage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rPr>
              <a:t>Predicted Daily Vaccinations</a:t>
            </a:r>
            <a:endParaRPr>
              <a:solidFill>
                <a:srgbClr val="F3F3F3"/>
              </a:solidFill>
            </a:endParaRPr>
          </a:p>
        </p:txBody>
      </p:sp>
      <p:sp>
        <p:nvSpPr>
          <p:cNvPr id="200" name="Google Shape;200;p21"/>
          <p:cNvSpPr/>
          <p:nvPr/>
        </p:nvSpPr>
        <p:spPr>
          <a:xfrm>
            <a:off x="5299325" y="2333950"/>
            <a:ext cx="1432050" cy="1432050"/>
          </a:xfrm>
          <a:prstGeom prst="flowChartOffpage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rPr>
              <a:t>Logistics Performance Index</a:t>
            </a:r>
            <a:endParaRPr>
              <a:solidFill>
                <a:srgbClr val="F3F3F3"/>
              </a:solidFill>
            </a:endParaRPr>
          </a:p>
        </p:txBody>
      </p:sp>
      <p:sp>
        <p:nvSpPr>
          <p:cNvPr id="201" name="Google Shape;201;p21"/>
          <p:cNvSpPr txBox="1"/>
          <p:nvPr/>
        </p:nvSpPr>
        <p:spPr>
          <a:xfrm>
            <a:off x="2171625" y="3821800"/>
            <a:ext cx="12948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chemeClr val="lt1"/>
                </a:solidFill>
                <a:latin typeface="Montserrat"/>
                <a:ea typeface="Montserrat"/>
                <a:cs typeface="Montserrat"/>
                <a:sym typeface="Montserrat"/>
              </a:rPr>
              <a:t>40%</a:t>
            </a:r>
            <a:endParaRPr sz="2800">
              <a:latin typeface="Lato"/>
              <a:ea typeface="Lato"/>
              <a:cs typeface="Lato"/>
              <a:sym typeface="Lato"/>
            </a:endParaRPr>
          </a:p>
        </p:txBody>
      </p:sp>
      <p:sp>
        <p:nvSpPr>
          <p:cNvPr id="202" name="Google Shape;202;p21"/>
          <p:cNvSpPr txBox="1"/>
          <p:nvPr/>
        </p:nvSpPr>
        <p:spPr>
          <a:xfrm>
            <a:off x="5379075" y="3821800"/>
            <a:ext cx="12948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chemeClr val="lt1"/>
                </a:solidFill>
                <a:latin typeface="Montserrat"/>
                <a:ea typeface="Montserrat"/>
                <a:cs typeface="Montserrat"/>
                <a:sym typeface="Montserrat"/>
              </a:rPr>
              <a:t>2</a:t>
            </a:r>
            <a:r>
              <a:rPr b="1" lang="en" sz="3800">
                <a:solidFill>
                  <a:schemeClr val="lt1"/>
                </a:solidFill>
                <a:latin typeface="Montserrat"/>
                <a:ea typeface="Montserrat"/>
                <a:cs typeface="Montserrat"/>
                <a:sym typeface="Montserrat"/>
              </a:rPr>
              <a:t>0%</a:t>
            </a:r>
            <a:endParaRPr sz="2800">
              <a:latin typeface="Lato"/>
              <a:ea typeface="Lato"/>
              <a:cs typeface="Lato"/>
              <a:sym typeface="Lato"/>
            </a:endParaRPr>
          </a:p>
        </p:txBody>
      </p:sp>
      <p:sp>
        <p:nvSpPr>
          <p:cNvPr id="203" name="Google Shape;203;p21"/>
          <p:cNvSpPr/>
          <p:nvPr/>
        </p:nvSpPr>
        <p:spPr>
          <a:xfrm>
            <a:off x="3697825" y="2333950"/>
            <a:ext cx="1432050" cy="1432050"/>
          </a:xfrm>
          <a:prstGeom prst="flowChartOffpage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rPr>
              <a:t>Population</a:t>
            </a:r>
            <a:endParaRPr>
              <a:solidFill>
                <a:srgbClr val="F3F3F3"/>
              </a:solidFill>
            </a:endParaRPr>
          </a:p>
        </p:txBody>
      </p:sp>
      <p:sp>
        <p:nvSpPr>
          <p:cNvPr id="204" name="Google Shape;204;p21"/>
          <p:cNvSpPr txBox="1"/>
          <p:nvPr/>
        </p:nvSpPr>
        <p:spPr>
          <a:xfrm>
            <a:off x="3773125" y="3821800"/>
            <a:ext cx="12948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chemeClr val="lt1"/>
                </a:solidFill>
                <a:latin typeface="Montserrat"/>
                <a:ea typeface="Montserrat"/>
                <a:cs typeface="Montserrat"/>
                <a:sym typeface="Montserrat"/>
              </a:rPr>
              <a:t>40</a:t>
            </a:r>
            <a:r>
              <a:rPr b="1" lang="en" sz="3800">
                <a:solidFill>
                  <a:schemeClr val="lt1"/>
                </a:solidFill>
                <a:latin typeface="Montserrat"/>
                <a:ea typeface="Montserrat"/>
                <a:cs typeface="Montserrat"/>
                <a:sym typeface="Montserrat"/>
              </a:rPr>
              <a:t>%</a:t>
            </a:r>
            <a:endParaRPr sz="2800">
              <a:latin typeface="Lato"/>
              <a:ea typeface="Lato"/>
              <a:cs typeface="Lato"/>
              <a:sym typeface="Lato"/>
            </a:endParaRPr>
          </a:p>
        </p:txBody>
      </p:sp>
      <p:sp>
        <p:nvSpPr>
          <p:cNvPr id="205" name="Google Shape;20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206" name="Google Shape;206;p21"/>
          <p:cNvSpPr txBox="1"/>
          <p:nvPr>
            <p:ph idx="1" type="body"/>
          </p:nvPr>
        </p:nvSpPr>
        <p:spPr>
          <a:xfrm>
            <a:off x="1297500" y="1146253"/>
            <a:ext cx="7038900" cy="52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Weights:</a:t>
            </a:r>
            <a:endParaRPr b="1" sz="1600"/>
          </a:p>
          <a:p>
            <a:pPr indent="0" lvl="0" marL="0" rtl="0" algn="l">
              <a:lnSpc>
                <a:spcPct val="100000"/>
              </a:lnSpc>
              <a:spcBef>
                <a:spcPts val="1200"/>
              </a:spcBef>
              <a:spcAft>
                <a:spcPts val="1200"/>
              </a:spcAft>
              <a:buNone/>
            </a:pPr>
            <a:r>
              <a:rPr b="1" lang="en" sz="1600"/>
              <a:t>	</a:t>
            </a:r>
            <a:r>
              <a:rPr lang="en" sz="1600"/>
              <a:t>The weights were assigned through discussion and </a:t>
            </a:r>
            <a:r>
              <a:rPr lang="en" sz="1600"/>
              <a:t>consensus</a:t>
            </a:r>
            <a:r>
              <a:rPr lang="en" sz="1600"/>
              <a:t> of the Analyst Team.</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