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3"/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Gill Sans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GillSans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Gill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9f19ce653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g29f19ce653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9ec761e3d6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g29ec761e3d6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9f19ce653d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g29f19ce653d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019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019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 txBox="1"/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6736080" y="804672"/>
            <a:ext cx="4815840" cy="5248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88" name="Google Shape;88;p13"/>
          <p:cNvSpPr txBox="1"/>
          <p:nvPr>
            <p:ph idx="2" type="body"/>
          </p:nvPr>
        </p:nvSpPr>
        <p:spPr>
          <a:xfrm>
            <a:off x="1115568" y="3549918"/>
            <a:ext cx="3794760" cy="2194036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019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 rot="5400000">
            <a:off x="4545009" y="324172"/>
            <a:ext cx="3101983" cy="7729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019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 rot="5400000">
            <a:off x="6810676" y="2779696"/>
            <a:ext cx="4983480" cy="1298608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 rot="5400000">
            <a:off x="2838641" y="329756"/>
            <a:ext cx="4983480" cy="6198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5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019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019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019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6"/>
          <p:cNvSpPr txBox="1"/>
          <p:nvPr>
            <p:ph type="title"/>
          </p:nvPr>
        </p:nvSpPr>
        <p:spPr>
          <a:xfrm>
            <a:off x="808523" y="2243828"/>
            <a:ext cx="4494998" cy="1134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/>
          <p:nvPr>
            <p:ph idx="2" type="pic"/>
          </p:nvPr>
        </p:nvSpPr>
        <p:spPr>
          <a:xfrm>
            <a:off x="6095999" y="0"/>
            <a:ext cx="6102097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1115568" y="3549918"/>
            <a:ext cx="3794760" cy="2194037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019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019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019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1581912" y="2638044"/>
            <a:ext cx="4271771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6338315" y="2638044"/>
            <a:ext cx="4270247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019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158343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rgbClr val="6B889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1583436" y="3143250"/>
            <a:ext cx="4270248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3" type="body"/>
          </p:nvPr>
        </p:nvSpPr>
        <p:spPr>
          <a:xfrm>
            <a:off x="6338316" y="3143250"/>
            <a:ext cx="4253484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4" type="body"/>
          </p:nvPr>
        </p:nvSpPr>
        <p:spPr>
          <a:xfrm>
            <a:off x="633831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rgbClr val="6B889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019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10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019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019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2" name="Google Shape;32;p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019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white and blue circle with a person running&#10;&#10;Description automatically generated" id="108" name="Google Shape;10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9927" y="608984"/>
            <a:ext cx="9332146" cy="5249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4" name="Google Shape;184;p25"/>
          <p:cNvSpPr/>
          <p:nvPr/>
        </p:nvSpPr>
        <p:spPr>
          <a:xfrm>
            <a:off x="1249498" y="1248155"/>
            <a:ext cx="9692700" cy="494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5" name="Google Shape;185;p25"/>
          <p:cNvSpPr/>
          <p:nvPr/>
        </p:nvSpPr>
        <p:spPr>
          <a:xfrm>
            <a:off x="1062228" y="1060704"/>
            <a:ext cx="10067400" cy="5329800"/>
          </a:xfrm>
          <a:prstGeom prst="rect">
            <a:avLst/>
          </a:prstGeom>
          <a:noFill/>
          <a:ln cap="sq" cmpd="sng" w="317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6" name="Google Shape;186;p25"/>
          <p:cNvSpPr txBox="1"/>
          <p:nvPr>
            <p:ph type="title"/>
          </p:nvPr>
        </p:nvSpPr>
        <p:spPr>
          <a:xfrm>
            <a:off x="2231136" y="467418"/>
            <a:ext cx="7729800" cy="11886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Takeaways</a:t>
            </a:r>
            <a:endParaRPr/>
          </a:p>
        </p:txBody>
      </p:sp>
      <p:sp>
        <p:nvSpPr>
          <p:cNvPr id="187" name="Google Shape;187;p25"/>
          <p:cNvSpPr txBox="1"/>
          <p:nvPr>
            <p:ph idx="1" type="body"/>
          </p:nvPr>
        </p:nvSpPr>
        <p:spPr>
          <a:xfrm>
            <a:off x="1388826" y="2058825"/>
            <a:ext cx="9294900" cy="3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Kanban board devolved into messaging chat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Scope of project too large given our skill level and time constraints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	-choosing two api’s that both </a:t>
            </a:r>
            <a:r>
              <a:rPr lang="en-US"/>
              <a:t>require</a:t>
            </a:r>
            <a:r>
              <a:rPr lang="en-US"/>
              <a:t> authentication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40404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white and blue circle with a person running&#10;&#10;Description automatically generated" id="192" name="Google Shape;19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9927" y="0"/>
            <a:ext cx="9332146" cy="5249332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6"/>
          <p:cNvSpPr txBox="1"/>
          <p:nvPr>
            <p:ph idx="1" type="subTitle"/>
          </p:nvPr>
        </p:nvSpPr>
        <p:spPr>
          <a:xfrm>
            <a:off x="14157131" y="540029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4" name="Google Shape;194;p26"/>
          <p:cNvSpPr txBox="1"/>
          <p:nvPr>
            <p:ph type="ctrTitle"/>
          </p:nvPr>
        </p:nvSpPr>
        <p:spPr>
          <a:xfrm>
            <a:off x="12658725" y="16628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t/>
            </a:r>
            <a:endParaRPr/>
          </a:p>
        </p:txBody>
      </p:sp>
      <p:sp>
        <p:nvSpPr>
          <p:cNvPr id="195" name="Google Shape;195;p26"/>
          <p:cNvSpPr txBox="1"/>
          <p:nvPr/>
        </p:nvSpPr>
        <p:spPr>
          <a:xfrm>
            <a:off x="4108174" y="5604742"/>
            <a:ext cx="397565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Questions?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/>
          <p:nvPr/>
        </p:nvSpPr>
        <p:spPr>
          <a:xfrm>
            <a:off x="643351" y="640080"/>
            <a:ext cx="8924024" cy="5200996"/>
          </a:xfrm>
          <a:prstGeom prst="rect">
            <a:avLst/>
          </a:prstGeom>
          <a:noFill/>
          <a:ln cap="sq" cmpd="sng" w="317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830543" y="825096"/>
            <a:ext cx="8549640" cy="4830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7576718" y="1443035"/>
            <a:ext cx="3971932" cy="3971930"/>
          </a:xfrm>
          <a:prstGeom prst="ellipse">
            <a:avLst/>
          </a:prstGeom>
          <a:solidFill>
            <a:srgbClr val="FFFFFF"/>
          </a:solidFill>
          <a:ln cap="flat" cmpd="sng" w="317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6" name="Google Shape;116;p17"/>
          <p:cNvSpPr/>
          <p:nvPr>
            <p:ph type="title"/>
          </p:nvPr>
        </p:nvSpPr>
        <p:spPr>
          <a:xfrm>
            <a:off x="7720168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Gill Sans"/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descr="A blue circle with a white figure running&#10;&#10;Description automatically generated" id="117" name="Google Shape;117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5872" l="16646" r="22056" t="15853"/>
          <a:stretch/>
        </p:blipFill>
        <p:spPr>
          <a:xfrm>
            <a:off x="7437771" y="1313888"/>
            <a:ext cx="4249825" cy="423022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/>
        </p:nvSpPr>
        <p:spPr>
          <a:xfrm>
            <a:off x="1074860" y="2095321"/>
            <a:ext cx="48291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404040"/>
                </a:solidFill>
                <a:latin typeface="Gill Sans"/>
                <a:ea typeface="Gill Sans"/>
                <a:cs typeface="Gill Sans"/>
                <a:sym typeface="Gill Sans"/>
              </a:rPr>
              <a:t>Christopher Shannon</a:t>
            </a:r>
            <a:endParaRPr b="0" i="0" sz="1800" u="none" cap="none" strike="noStrike">
              <a:solidFill>
                <a:srgbClr val="40404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404040"/>
                </a:solidFill>
                <a:latin typeface="Gill Sans"/>
                <a:ea typeface="Gill Sans"/>
                <a:cs typeface="Gill Sans"/>
                <a:sym typeface="Gill Sans"/>
              </a:rPr>
              <a:t>Brian Del Carpio</a:t>
            </a:r>
            <a:endParaRPr b="0" i="0" sz="1800" u="none" cap="none" strike="noStrike">
              <a:solidFill>
                <a:srgbClr val="40404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404040"/>
                </a:solidFill>
                <a:latin typeface="Gill Sans"/>
                <a:ea typeface="Gill Sans"/>
                <a:cs typeface="Gill Sans"/>
                <a:sym typeface="Gill Sans"/>
              </a:rPr>
              <a:t>Ian Wu</a:t>
            </a:r>
            <a:endParaRPr b="0" i="0" sz="1800" u="none" cap="none" strike="noStrike">
              <a:solidFill>
                <a:srgbClr val="40404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40404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404040"/>
                </a:solidFill>
                <a:latin typeface="Gill Sans"/>
                <a:ea typeface="Gill Sans"/>
                <a:cs typeface="Gill Sans"/>
                <a:sym typeface="Gill Sans"/>
              </a:rPr>
              <a:t>Simon Fraser University</a:t>
            </a:r>
            <a:endParaRPr b="0" i="0" sz="1800" u="none" cap="none" strike="noStrike">
              <a:solidFill>
                <a:srgbClr val="40404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404040"/>
                </a:solidFill>
                <a:latin typeface="Gill Sans"/>
                <a:ea typeface="Gill Sans"/>
                <a:cs typeface="Gill Sans"/>
                <a:sym typeface="Gill Sans"/>
              </a:rPr>
              <a:t>CMPT 276</a:t>
            </a:r>
            <a:endParaRPr b="0" i="0" sz="1800" u="none" cap="none" strike="noStrike">
              <a:solidFill>
                <a:srgbClr val="40404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1249498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5" name="Google Shape;125;p18"/>
          <p:cNvSpPr/>
          <p:nvPr/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cap="sq" cmpd="sng" w="317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6" name="Google Shape;126;p18"/>
          <p:cNvSpPr txBox="1"/>
          <p:nvPr>
            <p:ph type="title"/>
          </p:nvPr>
        </p:nvSpPr>
        <p:spPr>
          <a:xfrm>
            <a:off x="2231136" y="467418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PROJECT OVERVIEW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1706062" y="2291262"/>
            <a:ext cx="8779512" cy="2879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404040"/>
                </a:solidFill>
              </a:rPr>
              <a:t>Objective: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404040"/>
                </a:solidFill>
              </a:rPr>
              <a:t>     - Deliver an application to streamline the process of tracking workout schedules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404040"/>
                </a:solidFill>
              </a:rPr>
              <a:t>     - Bridge between Strava and Google Calendar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404040"/>
                </a:solidFill>
              </a:rPr>
              <a:t>Technologies and Process: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404040"/>
                </a:solidFill>
              </a:rPr>
              <a:t>     - JavaScript/React, HTML, CSS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404040"/>
                </a:solidFill>
              </a:rPr>
              <a:t>     - Agile Kanban SDLC</a:t>
            </a:r>
            <a:endParaRPr>
              <a:solidFill>
                <a:srgbClr val="40404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6911294" y="1416237"/>
            <a:ext cx="4774243" cy="1042256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GOOGLE CALENDAR</a:t>
            </a:r>
            <a:br>
              <a:rPr lang="en-US"/>
            </a:br>
            <a:r>
              <a:rPr lang="en-US"/>
              <a:t>API</a:t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6911294" y="3040768"/>
            <a:ext cx="4774200" cy="18671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404040"/>
                </a:solidFill>
              </a:rPr>
              <a:t>1) Create Events in google calendar</a:t>
            </a:r>
            <a:endParaRPr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404040"/>
                </a:solidFill>
              </a:rPr>
              <a:t>2) Recall past Events</a:t>
            </a:r>
            <a:endParaRPr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404040"/>
                </a:solidFill>
              </a:rPr>
              <a:t>3) Store events title, date, time and description</a:t>
            </a:r>
            <a:endParaRPr>
              <a:solidFill>
                <a:srgbClr val="40404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solidFill>
                <a:srgbClr val="3F3F3F"/>
              </a:solidFill>
            </a:endParaRPr>
          </a:p>
        </p:txBody>
      </p:sp>
      <p:pic>
        <p:nvPicPr>
          <p:cNvPr descr="White calendar with a blue pen on top" id="134" name="Google Shape;134;p19"/>
          <p:cNvPicPr preferRelativeResize="0"/>
          <p:nvPr/>
        </p:nvPicPr>
        <p:blipFill rotWithShape="1">
          <a:blip r:embed="rId3">
            <a:alphaModFix/>
          </a:blip>
          <a:srcRect b="-1" l="49974" r="4722" t="0"/>
          <a:stretch/>
        </p:blipFill>
        <p:spPr>
          <a:xfrm>
            <a:off x="20" y="10"/>
            <a:ext cx="6636104" cy="6857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/>
          <p:nvPr/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Person running on a bridge" id="140" name="Google Shape;140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17918" r="14379" t="592"/>
          <a:stretch/>
        </p:blipFill>
        <p:spPr>
          <a:xfrm>
            <a:off x="5315060" y="0"/>
            <a:ext cx="687693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0"/>
          <p:cNvSpPr txBox="1"/>
          <p:nvPr>
            <p:ph type="title"/>
          </p:nvPr>
        </p:nvSpPr>
        <p:spPr>
          <a:xfrm>
            <a:off x="258703" y="1408665"/>
            <a:ext cx="4774243" cy="1042256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STRAVA </a:t>
            </a:r>
            <a:br>
              <a:rPr lang="en-US"/>
            </a:br>
            <a:r>
              <a:rPr lang="en-US"/>
              <a:t>API</a:t>
            </a:r>
            <a:endParaRPr/>
          </a:p>
        </p:txBody>
      </p:sp>
      <p:sp>
        <p:nvSpPr>
          <p:cNvPr id="142" name="Google Shape;142;p20"/>
          <p:cNvSpPr txBox="1"/>
          <p:nvPr/>
        </p:nvSpPr>
        <p:spPr>
          <a:xfrm>
            <a:off x="258746" y="3057118"/>
            <a:ext cx="4774200" cy="18261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404040"/>
                </a:solidFill>
                <a:latin typeface="Gill Sans"/>
                <a:ea typeface="Gill Sans"/>
                <a:cs typeface="Gill Sans"/>
                <a:sym typeface="Gill Sans"/>
              </a:rPr>
              <a:t>1) Create Events in Strava</a:t>
            </a:r>
            <a:endParaRPr b="0" i="0" sz="1800" u="none" cap="none" strike="noStrike">
              <a:solidFill>
                <a:srgbClr val="40404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40404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404040"/>
                </a:solidFill>
                <a:latin typeface="Gill Sans"/>
                <a:ea typeface="Gill Sans"/>
                <a:cs typeface="Gill Sans"/>
                <a:sym typeface="Gill Sans"/>
              </a:rPr>
              <a:t>2) Recall past Events</a:t>
            </a:r>
            <a:endParaRPr b="0" i="0" sz="1800" u="none" cap="none" strike="noStrike">
              <a:solidFill>
                <a:srgbClr val="40404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40404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404040"/>
                </a:solidFill>
                <a:latin typeface="Gill Sans"/>
                <a:ea typeface="Gill Sans"/>
                <a:cs typeface="Gill Sans"/>
                <a:sym typeface="Gill Sans"/>
              </a:rPr>
              <a:t>3) Store the events, date, time and descriptions</a:t>
            </a:r>
            <a:endParaRPr b="0" i="0" sz="1800" u="none" cap="none" strike="noStrike">
              <a:solidFill>
                <a:srgbClr val="40404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>
            <a:alpha val="0"/>
          </a:schemeClr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/>
          <p:nvPr/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8" name="Google Shape;148;p21"/>
          <p:cNvSpPr/>
          <p:nvPr/>
        </p:nvSpPr>
        <p:spPr>
          <a:xfrm>
            <a:off x="4685817" y="76200"/>
            <a:ext cx="7537704" cy="6858000"/>
          </a:xfrm>
          <a:prstGeom prst="rect">
            <a:avLst/>
          </a:prstGeom>
          <a:solidFill>
            <a:schemeClr val="dk2">
              <a:alpha val="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A chalkboard with a to do list&#10;&#10;Description automatically generated" id="149" name="Google Shape;149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249" l="5440" r="4654" t="250"/>
          <a:stretch/>
        </p:blipFill>
        <p:spPr>
          <a:xfrm>
            <a:off x="441649" y="2692217"/>
            <a:ext cx="3855895" cy="2937157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/>
          <p:nvPr/>
        </p:nvSpPr>
        <p:spPr>
          <a:xfrm>
            <a:off x="5440006" y="1110437"/>
            <a:ext cx="6029325" cy="4637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404040"/>
                </a:solidFill>
                <a:latin typeface="Gill Sans"/>
                <a:ea typeface="Gill Sans"/>
                <a:cs typeface="Gill Sans"/>
                <a:sym typeface="Gill Sans"/>
              </a:rPr>
              <a:t>Benefits:</a:t>
            </a:r>
            <a:endParaRPr b="0" i="0" sz="1800" u="none" cap="none" strike="noStrike">
              <a:solidFill>
                <a:srgbClr val="40404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404040"/>
                </a:solidFill>
                <a:latin typeface="Gill Sans"/>
                <a:ea typeface="Gill Sans"/>
                <a:cs typeface="Gill Sans"/>
                <a:sym typeface="Gill Sans"/>
              </a:rPr>
              <a:t>     - Simplicity of use </a:t>
            </a:r>
            <a:endParaRPr b="0" i="0" sz="1800" u="none" cap="none" strike="noStrike">
              <a:solidFill>
                <a:srgbClr val="40404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404040"/>
                </a:solidFill>
                <a:latin typeface="Gill Sans"/>
                <a:ea typeface="Gill Sans"/>
                <a:cs typeface="Gill Sans"/>
                <a:sym typeface="Gill Sans"/>
              </a:rPr>
              <a:t>     - Flexibility </a:t>
            </a:r>
            <a:endParaRPr b="0" i="0" sz="1800" u="none" cap="none" strike="noStrike">
              <a:solidFill>
                <a:srgbClr val="40404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404040"/>
                </a:solidFill>
                <a:latin typeface="Gill Sans"/>
                <a:ea typeface="Gill Sans"/>
                <a:cs typeface="Gill Sans"/>
                <a:sym typeface="Gill Sans"/>
              </a:rPr>
              <a:t>     - Adaptability to unforeseen issues</a:t>
            </a:r>
            <a:endParaRPr b="0" i="0" sz="1800" u="none" cap="none" strike="noStrike">
              <a:solidFill>
                <a:srgbClr val="40404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404040"/>
                </a:solidFill>
                <a:latin typeface="Gill Sans"/>
                <a:ea typeface="Gill Sans"/>
                <a:cs typeface="Gill Sans"/>
                <a:sym typeface="Gill Sans"/>
              </a:rPr>
              <a:t>	</a:t>
            </a:r>
            <a:endParaRPr b="0" i="0" sz="1800" u="none" cap="none" strike="noStrike">
              <a:solidFill>
                <a:srgbClr val="40404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404040"/>
                </a:solidFill>
                <a:latin typeface="Gill Sans"/>
                <a:ea typeface="Gill Sans"/>
                <a:cs typeface="Gill Sans"/>
                <a:sym typeface="Gill Sans"/>
              </a:rPr>
              <a:t>Concerns:</a:t>
            </a:r>
            <a:endParaRPr b="0" i="0" sz="1800" u="none" cap="none" strike="noStrike">
              <a:solidFill>
                <a:srgbClr val="40404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404040"/>
                </a:solidFill>
                <a:latin typeface="Gill Sans"/>
                <a:ea typeface="Gill Sans"/>
                <a:cs typeface="Gill Sans"/>
                <a:sym typeface="Gill Sans"/>
              </a:rPr>
              <a:t>     - The project could get very complex </a:t>
            </a:r>
            <a:endParaRPr b="0" i="0" sz="1800" u="none" cap="none" strike="noStrike">
              <a:solidFill>
                <a:srgbClr val="40404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404040"/>
                </a:solidFill>
                <a:latin typeface="Gill Sans"/>
                <a:ea typeface="Gill Sans"/>
                <a:cs typeface="Gill Sans"/>
                <a:sym typeface="Gill Sans"/>
              </a:rPr>
              <a:t>     - “Never-ending list”</a:t>
            </a:r>
            <a:endParaRPr b="0" i="0" sz="1800" u="none" cap="none" strike="noStrike">
              <a:solidFill>
                <a:srgbClr val="40404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0404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404040"/>
                </a:solidFill>
                <a:latin typeface="Gill Sans"/>
                <a:ea typeface="Gill Sans"/>
                <a:cs typeface="Gill Sans"/>
                <a:sym typeface="Gill Sans"/>
              </a:rPr>
              <a:t>Board Columns:</a:t>
            </a:r>
            <a:endParaRPr b="0" i="0" sz="1800" u="none" cap="none" strike="noStrike">
              <a:solidFill>
                <a:srgbClr val="40404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404040"/>
                </a:solidFill>
                <a:latin typeface="Gill Sans"/>
                <a:ea typeface="Gill Sans"/>
                <a:cs typeface="Gill Sans"/>
                <a:sym typeface="Gill Sans"/>
              </a:rPr>
              <a:t>     - To-Do: list of tasks that need to be actioned</a:t>
            </a:r>
            <a:endParaRPr b="0" i="0" sz="1800" u="none" cap="none" strike="noStrike">
              <a:solidFill>
                <a:srgbClr val="40404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404040"/>
                </a:solidFill>
                <a:latin typeface="Gill Sans"/>
                <a:ea typeface="Gill Sans"/>
                <a:cs typeface="Gill Sans"/>
                <a:sym typeface="Gill Sans"/>
              </a:rPr>
              <a:t>     - In Progress: list of tasks currently being worked on</a:t>
            </a:r>
            <a:endParaRPr b="0" i="0" sz="1800" u="none" cap="none" strike="noStrike">
              <a:solidFill>
                <a:srgbClr val="40404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404040"/>
                </a:solidFill>
                <a:latin typeface="Gill Sans"/>
                <a:ea typeface="Gill Sans"/>
                <a:cs typeface="Gill Sans"/>
                <a:sym typeface="Gill Sans"/>
              </a:rPr>
              <a:t>     - Review: completed tasks waiting to be inspected</a:t>
            </a:r>
            <a:endParaRPr b="0" i="0" sz="1800" u="none" cap="none" strike="noStrike">
              <a:solidFill>
                <a:srgbClr val="40404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404040"/>
                </a:solidFill>
                <a:latin typeface="Gill Sans"/>
                <a:ea typeface="Gill Sans"/>
                <a:cs typeface="Gill Sans"/>
                <a:sym typeface="Gill Sans"/>
              </a:rPr>
              <a:t>     - Completed: tasks that passed inspection</a:t>
            </a:r>
            <a:endParaRPr b="0" i="0" sz="1800" u="none" cap="none" strike="noStrike">
              <a:solidFill>
                <a:srgbClr val="40404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441649" y="1267744"/>
            <a:ext cx="3855895" cy="821643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b="0" i="0" lang="en-US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SD/LC: KANBAN</a:t>
            </a:r>
            <a:endParaRPr b="0" i="0" sz="2800" u="none" cap="none" strike="noStrike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7" name="Google Shape;157;p22"/>
          <p:cNvSpPr/>
          <p:nvPr/>
        </p:nvSpPr>
        <p:spPr>
          <a:xfrm>
            <a:off x="1249498" y="1248155"/>
            <a:ext cx="9692640" cy="49473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8" name="Google Shape;158;p22"/>
          <p:cNvSpPr/>
          <p:nvPr/>
        </p:nvSpPr>
        <p:spPr>
          <a:xfrm>
            <a:off x="1062228" y="1060704"/>
            <a:ext cx="10067544" cy="5329878"/>
          </a:xfrm>
          <a:prstGeom prst="rect">
            <a:avLst/>
          </a:prstGeom>
          <a:noFill/>
          <a:ln cap="sq" cmpd="sng" w="317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9" name="Google Shape;159;p22"/>
          <p:cNvSpPr txBox="1"/>
          <p:nvPr>
            <p:ph type="title"/>
          </p:nvPr>
        </p:nvSpPr>
        <p:spPr>
          <a:xfrm>
            <a:off x="2231136" y="467418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PROJECT FEATURES</a:t>
            </a:r>
            <a:endParaRPr/>
          </a:p>
        </p:txBody>
      </p:sp>
      <p:sp>
        <p:nvSpPr>
          <p:cNvPr id="160" name="Google Shape;160;p22"/>
          <p:cNvSpPr txBox="1"/>
          <p:nvPr>
            <p:ph idx="1" type="body"/>
          </p:nvPr>
        </p:nvSpPr>
        <p:spPr>
          <a:xfrm>
            <a:off x="1388822" y="2058831"/>
            <a:ext cx="6312044" cy="3738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404040"/>
                </a:solidFill>
              </a:rPr>
              <a:t>Plan Future Workouts: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404040"/>
                </a:solidFill>
              </a:rPr>
              <a:t>     - user inputs date and time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404040"/>
                </a:solidFill>
              </a:rPr>
              <a:t>     - uploads to google calendar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404040"/>
                </a:solidFill>
              </a:rPr>
              <a:t>See Upcoming Workouts: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404040"/>
                </a:solidFill>
              </a:rPr>
              <a:t>     - user receives list of date and times of upcoming workouts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404040"/>
                </a:solidFill>
              </a:rPr>
              <a:t>Input Workouts: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404040"/>
                </a:solidFill>
              </a:rPr>
              <a:t>     - user inputs distance and duration of workout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404040"/>
                </a:solidFill>
              </a:rPr>
              <a:t>     - uploads to Strava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404040"/>
                </a:solidFill>
              </a:rPr>
              <a:t>Recall Past Workouts: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404040"/>
                </a:solidFill>
              </a:rPr>
              <a:t>     - user receives list of past workouts date times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40404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6" name="Google Shape;166;p23"/>
          <p:cNvSpPr/>
          <p:nvPr/>
        </p:nvSpPr>
        <p:spPr>
          <a:xfrm>
            <a:off x="1249498" y="1248155"/>
            <a:ext cx="9692700" cy="494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7" name="Google Shape;167;p23"/>
          <p:cNvSpPr/>
          <p:nvPr/>
        </p:nvSpPr>
        <p:spPr>
          <a:xfrm>
            <a:off x="1062228" y="1060704"/>
            <a:ext cx="10067400" cy="5329800"/>
          </a:xfrm>
          <a:prstGeom prst="rect">
            <a:avLst/>
          </a:prstGeom>
          <a:noFill/>
          <a:ln cap="sq" cmpd="sng" w="317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8" name="Google Shape;168;p23"/>
          <p:cNvSpPr txBox="1"/>
          <p:nvPr>
            <p:ph type="title"/>
          </p:nvPr>
        </p:nvSpPr>
        <p:spPr>
          <a:xfrm>
            <a:off x="2231136" y="467418"/>
            <a:ext cx="7729800" cy="11886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CI/CD</a:t>
            </a:r>
            <a:endParaRPr/>
          </a:p>
        </p:txBody>
      </p:sp>
      <p:sp>
        <p:nvSpPr>
          <p:cNvPr id="169" name="Google Shape;169;p23"/>
          <p:cNvSpPr txBox="1"/>
          <p:nvPr>
            <p:ph idx="1" type="body"/>
          </p:nvPr>
        </p:nvSpPr>
        <p:spPr>
          <a:xfrm>
            <a:off x="1388822" y="2058831"/>
            <a:ext cx="6312000" cy="3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40404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5" name="Google Shape;175;p24"/>
          <p:cNvSpPr/>
          <p:nvPr/>
        </p:nvSpPr>
        <p:spPr>
          <a:xfrm>
            <a:off x="1249498" y="1248155"/>
            <a:ext cx="9692700" cy="494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6" name="Google Shape;176;p24"/>
          <p:cNvSpPr/>
          <p:nvPr/>
        </p:nvSpPr>
        <p:spPr>
          <a:xfrm>
            <a:off x="1062228" y="1060704"/>
            <a:ext cx="10067400" cy="5329800"/>
          </a:xfrm>
          <a:prstGeom prst="rect">
            <a:avLst/>
          </a:prstGeom>
          <a:noFill/>
          <a:ln cap="sq" cmpd="sng" w="317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7" name="Google Shape;177;p24"/>
          <p:cNvSpPr txBox="1"/>
          <p:nvPr>
            <p:ph type="title"/>
          </p:nvPr>
        </p:nvSpPr>
        <p:spPr>
          <a:xfrm>
            <a:off x="2231136" y="467418"/>
            <a:ext cx="7729800" cy="11886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Challenges</a:t>
            </a:r>
            <a:endParaRPr/>
          </a:p>
        </p:txBody>
      </p:sp>
      <p:sp>
        <p:nvSpPr>
          <p:cNvPr id="178" name="Google Shape;178;p24"/>
          <p:cNvSpPr txBox="1"/>
          <p:nvPr>
            <p:ph idx="1" type="body"/>
          </p:nvPr>
        </p:nvSpPr>
        <p:spPr>
          <a:xfrm>
            <a:off x="1388826" y="2058825"/>
            <a:ext cx="9378600" cy="3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Group Member Missing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collectively</a:t>
            </a:r>
            <a:r>
              <a:rPr lang="en-US"/>
              <a:t> had to pick up slack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Api Integration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properly handling security measures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navigating rate limits and usage quotas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Onboarding Project Members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setting up </a:t>
            </a:r>
            <a:r>
              <a:rPr lang="en-US"/>
              <a:t>environments</a:t>
            </a:r>
            <a:r>
              <a:rPr lang="en-US"/>
              <a:t> for everyone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40404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