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3" r:id="rId4"/>
    <p:sldId id="265" r:id="rId5"/>
    <p:sldId id="269" r:id="rId6"/>
    <p:sldId id="270" r:id="rId7"/>
    <p:sldId id="304" r:id="rId8"/>
    <p:sldId id="305" r:id="rId9"/>
    <p:sldId id="271" r:id="rId10"/>
    <p:sldId id="272" r:id="rId11"/>
    <p:sldId id="306" r:id="rId12"/>
    <p:sldId id="307" r:id="rId13"/>
    <p:sldId id="273" r:id="rId14"/>
    <p:sldId id="274" r:id="rId15"/>
    <p:sldId id="288" r:id="rId16"/>
    <p:sldId id="312" r:id="rId17"/>
    <p:sldId id="289" r:id="rId18"/>
    <p:sldId id="278" r:id="rId19"/>
    <p:sldId id="279" r:id="rId20"/>
    <p:sldId id="280" r:id="rId21"/>
    <p:sldId id="285" r:id="rId22"/>
    <p:sldId id="286" r:id="rId23"/>
    <p:sldId id="287" r:id="rId24"/>
    <p:sldId id="290" r:id="rId25"/>
    <p:sldId id="292" r:id="rId26"/>
    <p:sldId id="294" r:id="rId27"/>
    <p:sldId id="309" r:id="rId28"/>
    <p:sldId id="308" r:id="rId29"/>
    <p:sldId id="295" r:id="rId30"/>
    <p:sldId id="296" r:id="rId31"/>
    <p:sldId id="297" r:id="rId32"/>
    <p:sldId id="298" r:id="rId33"/>
    <p:sldId id="314" r:id="rId34"/>
    <p:sldId id="313" r:id="rId35"/>
    <p:sldId id="310" r:id="rId36"/>
    <p:sldId id="311" r:id="rId37"/>
    <p:sldId id="301" r:id="rId3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8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0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2C88-B5E7-4D5E-87BD-ADDCEA192A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F7C1-1DB0-42D7-9722-AE010E3A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61111"/>
            <a:ext cx="9144000" cy="1448555"/>
          </a:xfrm>
        </p:spPr>
        <p:txBody>
          <a:bodyPr>
            <a:normAutofit/>
          </a:bodyPr>
          <a:lstStyle/>
          <a:p>
            <a:r>
              <a:rPr lang="uk-UA" sz="44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Надежность программного обеспечения</a:t>
            </a:r>
            <a:endParaRPr lang="en-US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351" y="3766240"/>
            <a:ext cx="11036175" cy="1518719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9957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5676523"/>
            <a:ext cx="12192000" cy="5531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529099" cy="878894"/>
          </a:xfrm>
        </p:spPr>
        <p:txBody>
          <a:bodyPr>
            <a:normAutofit/>
          </a:bodyPr>
          <a:lstStyle/>
          <a:p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качества программного обеспечения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10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5082" y="1018310"/>
            <a:ext cx="11793824" cy="5384979"/>
          </a:xfrm>
        </p:spPr>
        <p:txBody>
          <a:bodyPr>
            <a:normAutofit fontScale="92500" lnSpcReduction="10000"/>
          </a:bodyPr>
          <a:lstStyle/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Удобство сопровождения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Maintainability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легкость, с которой ПО может анализироваться, тестироваться, изменяться для исправления дефектов, для реализации новых требований, для облегчения дальнейшего обслуживания и адаптироваться к имеющемуся окружению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77850" indent="-349250">
              <a:lnSpc>
                <a:spcPct val="110000"/>
              </a:lnSpc>
              <a:spcBef>
                <a:spcPts val="900"/>
              </a:spcBef>
            </a:pPr>
            <a:r>
              <a:rPr lang="ru-RU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Анализируемость (analyzability)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 удобство проведения анализа - удобство проведения анализа ошибок, дефектов и недостатков, а также удобство анализа необходимости изменений и их возможных последствий.</a:t>
            </a:r>
          </a:p>
          <a:p>
            <a:pPr marL="577850" indent="-349250">
              <a:lnSpc>
                <a:spcPct val="110000"/>
              </a:lnSpc>
              <a:spcBef>
                <a:spcPts val="900"/>
              </a:spcBef>
            </a:pPr>
            <a:r>
              <a:rPr lang="ru-RU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Удобство внесения изменений (changeability)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показатель, обратный трудозатратам на выполнение необходимых изменений. </a:t>
            </a:r>
          </a:p>
          <a:p>
            <a:pPr marL="577850" indent="-349250">
              <a:lnSpc>
                <a:spcPct val="110000"/>
              </a:lnSpc>
              <a:spcBef>
                <a:spcPts val="900"/>
              </a:spcBef>
            </a:pPr>
            <a:r>
              <a:rPr lang="ru-RU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Стабильность (stability)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показатель, обратный риску возникновения неожиданных эффектов при внесении необходимых изменений. </a:t>
            </a:r>
          </a:p>
          <a:p>
            <a:pPr marL="577850" indent="-349250">
              <a:lnSpc>
                <a:spcPct val="110000"/>
              </a:lnSpc>
              <a:spcBef>
                <a:spcPts val="900"/>
              </a:spcBef>
            </a:pPr>
            <a:r>
              <a:rPr lang="ru-RU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Удобство проверки (testability) </a:t>
            </a:r>
            <a:r>
              <a:rPr lang="ru-RU" sz="21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показатель, обратный трудозатратам на проведение тестирования и других видов проверки того, что внесенные изменения привели к нужным результатам. </a:t>
            </a:r>
          </a:p>
          <a:p>
            <a:pPr marL="577850" indent="-349250">
              <a:lnSpc>
                <a:spcPct val="110000"/>
              </a:lnSpc>
              <a:spcBef>
                <a:spcPts val="900"/>
              </a:spcBef>
            </a:pPr>
            <a:r>
              <a:rPr lang="ru-RU" sz="21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Соответствие стандартам удобства сопровождения (maintainability compliance). </a:t>
            </a:r>
          </a:p>
        </p:txBody>
      </p:sp>
    </p:spTree>
    <p:extLst>
      <p:ext uri="{BB962C8B-B14F-4D97-AF65-F5344CB8AC3E}">
        <p14:creationId xmlns:p14="http://schemas.microsoft.com/office/powerpoint/2010/main" val="16596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529099" cy="878894"/>
          </a:xfrm>
        </p:spPr>
        <p:txBody>
          <a:bodyPr>
            <a:normAutofit/>
          </a:bodyPr>
          <a:lstStyle/>
          <a:p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качества программного обеспечения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11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206" y="1031444"/>
            <a:ext cx="11730806" cy="5254372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Портативность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Portability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характеризует ПО с точки зрения легкости его переноса из одного окружения (software/hardware) в другое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77850" indent="-336550">
              <a:lnSpc>
                <a:spcPct val="10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Адаптируемость (adaptability)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способность ПО приспосабливаться различным окружениям без проведения для этого действий, помимо заранее предусмотренных.</a:t>
            </a:r>
          </a:p>
          <a:p>
            <a:pPr marL="577850" indent="-336550">
              <a:lnSpc>
                <a:spcPct val="10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Удобство установки (installability)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способность ПО быть установленным или развернутым в определенном окружении. </a:t>
            </a:r>
          </a:p>
          <a:p>
            <a:pPr marL="577850" indent="-336550">
              <a:lnSpc>
                <a:spcPct val="10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Способность к сосуществованию (coexistence)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способность ПО сосуществовать с другими программами в общем окружении, деля с ними ресурсы. </a:t>
            </a:r>
          </a:p>
          <a:p>
            <a:pPr marL="577850" indent="-336550">
              <a:lnSpc>
                <a:spcPct val="10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Удобство замены (replaceability)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другого ПО данным - возможность применения данного ПО вместо других программных систем для решения тех же задач в определенном окружении. </a:t>
            </a:r>
          </a:p>
          <a:p>
            <a:pPr marL="577850" indent="-336550">
              <a:lnSpc>
                <a:spcPct val="10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Соответствие стандартам переносимости (portability compliance). </a:t>
            </a:r>
          </a:p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529099" cy="878894"/>
          </a:xfrm>
        </p:spPr>
        <p:txBody>
          <a:bodyPr>
            <a:normAutofit/>
          </a:bodyPr>
          <a:lstStyle/>
          <a:p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качества программного обеспечения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12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3089" y="1081682"/>
            <a:ext cx="11668582" cy="5254372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Надежность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(Reliability)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способность ПО выполнять требуемые задачи в обозначенных условиях на протяжении заданного промежутка времени или указанное количество операций. Атрибуты данной характеристики – это завершенность и целостность всей системы, способность самостоятельно и корректно восстанавливаться после сбоев в работе, отказоустойчивость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77850">
              <a:lnSpc>
                <a:spcPct val="10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Зрелость, завершенность (maturity)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величина, обратная частоте отказов ПО. Обычно измеряется средним временем работы без сбоев и величиной, обратной вероятности возникновения отказа за данный период времени.</a:t>
            </a:r>
          </a:p>
          <a:p>
            <a:pPr marL="577850">
              <a:lnSpc>
                <a:spcPct val="100000"/>
              </a:lnSpc>
            </a:pPr>
            <a:r>
              <a:rPr lang="ru-RU" sz="19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Отказоустойчивость </a:t>
            </a: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(fault tolerance)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способность поддерживать заданный уровень работоспособности при отказах и нарушениях правил взаимодействия с окружением. </a:t>
            </a:r>
          </a:p>
          <a:p>
            <a:pPr marL="577850">
              <a:lnSpc>
                <a:spcPct val="10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Способность к восстановлению (</a:t>
            </a:r>
            <a:r>
              <a:rPr lang="ru-RU" sz="19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recoverability)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способность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восстанавливать определенный уровень работоспособности и целостность данных после отказа, необходимые для этого время и ресурсы. </a:t>
            </a:r>
          </a:p>
          <a:p>
            <a:pPr marL="577850">
              <a:lnSpc>
                <a:spcPct val="10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Соответствие стандартам надежности (reliability compliance). </a:t>
            </a:r>
          </a:p>
        </p:txBody>
      </p:sp>
    </p:spTree>
    <p:extLst>
      <p:ext uri="{BB962C8B-B14F-4D97-AF65-F5344CB8AC3E}">
        <p14:creationId xmlns:p14="http://schemas.microsoft.com/office/powerpoint/2010/main" val="37864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Надежность ПО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13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207" y="1148917"/>
            <a:ext cx="11555993" cy="52543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Достичь высокого уровня надежности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программного обеспечения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так просто, поскольку сложность программного обеспечения, как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правило, высока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 время как сложность программного обеспечения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обратно пропорциональна 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надежности программного обеспечения, она напрямую связана с другими важными факторами качества программного обеспечения,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 например, функциональность и расширяемость.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Надежность ПО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14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207" y="1097053"/>
            <a:ext cx="11425473" cy="50000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может быть определена объективно. </a:t>
            </a:r>
          </a:p>
          <a:p>
            <a:pPr marL="5778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Измерения надежности, которые вырваны из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контекста,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имеют смысла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Требуется операционный профиль для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определения надежности ПО.</a:t>
            </a:r>
          </a:p>
          <a:p>
            <a:pPr marL="5778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Операционный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профиль определяет ожидаемую картину использования программного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обеспечения.</a:t>
            </a:r>
          </a:p>
          <a:p>
            <a:pPr marL="349250" indent="-34925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Необходимо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рассмотреть последствия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отказов. </a:t>
            </a:r>
          </a:p>
          <a:p>
            <a:pPr marL="631825" indent="-282575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все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отказы одинаково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серьезны. Система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считается менее надежной,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если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случаются более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серьезные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отказы работы ПО.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 и неисправность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8" y="1075452"/>
            <a:ext cx="11408121" cy="5083432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 (сбой,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failure</a:t>
            </a: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соответствует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непредсказуемому поведению во время выполнения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программного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обеспечения. </a:t>
            </a: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7663" indent="-347663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Неисправность, ошибка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(fault)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это статическая характеристика программного обеспечения,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которая </a:t>
            </a: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является причиной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отказа. Неисправности не всегда приводят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отказам. </a:t>
            </a: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Отказ и </a:t>
            </a:r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неисправность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8" y="1075452"/>
            <a:ext cx="11408121" cy="5083432"/>
          </a:xfrm>
        </p:spPr>
        <p:txBody>
          <a:bodyPr>
            <a:normAutofit/>
          </a:bodyPr>
          <a:lstStyle/>
          <a:p>
            <a:pPr marL="0" indent="363538">
              <a:lnSpc>
                <a:spcPct val="120000"/>
              </a:lnSpc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Определения в соответствии с работой Г. Майерса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uk-UA" sz="2000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Надёжность</a:t>
            </a: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000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программного</a:t>
            </a:r>
            <a:r>
              <a:rPr lang="uk-UA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000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обеспечения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363538">
              <a:lnSpc>
                <a:spcPct val="120000"/>
              </a:lnSpc>
              <a:buNone/>
            </a:pP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7663" indent="-347663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программном обеспечении имеется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ошибка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если оно не выполняет того, что пользователю разумно от него ожидать.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Отказ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программного обеспечения - это появление в нем ошибки.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Надежность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программного обеспечения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есть вероятность его работы без отказов в течении определенного периода времени, рассчитанного с учетом стоимости для пользователя каждого отказа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737062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Вид</a:t>
            </a:r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ы отказов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8" y="1149785"/>
            <a:ext cx="11408121" cy="4351338"/>
          </a:xfrm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Переходные (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transient</a:t>
            </a: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сбои происходят только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определенных вводных данных. 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7663" indent="-347663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Постоянные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(permanent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сбои происходят для всех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вводных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данных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7663" indent="-347663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uk-UA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Восстанавливаем</a:t>
            </a: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ы</a:t>
            </a:r>
            <a:r>
              <a:rPr lang="uk-UA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(recoverable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случае сбоя система восстанавливается с или без вмешательства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оператора.</a:t>
            </a:r>
          </a:p>
          <a:p>
            <a:pPr marL="347663" indent="-347663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uk-UA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Невосстанавливаемые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(unrecoverable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возможно, систему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придется перезапустить. 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7663" indent="-347663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uk-UA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Кос</a:t>
            </a:r>
            <a:r>
              <a:rPr lang="uk-UA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</a:t>
            </a:r>
            <a:r>
              <a:rPr lang="uk-UA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етические (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osmetic</a:t>
            </a:r>
            <a:r>
              <a:rPr lang="uk-UA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может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вызвать незначительные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отклонения от работы, не приводят к неверным результатам.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" y="112624"/>
            <a:ext cx="12234581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Особенности и отличия от традиционных технических </a:t>
            </a:r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</a:t>
            </a:r>
            <a:endParaRPr lang="ru-RU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0" y="1067235"/>
            <a:ext cx="11308977" cy="5285618"/>
          </a:xfrm>
        </p:spPr>
        <p:txBody>
          <a:bodyPr>
            <a:normAutofit lnSpcReduction="10000"/>
          </a:bodyPr>
          <a:lstStyle/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 ко всякому программного обеспечению применимы понятия и методы теории надежности. И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можно использовать только к программным средствам, функционирующим в реальном времени и непосредственно взаимодействующим с внешней средой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оценке качества программных компонентов неприменимы понятия надежности функционирования.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сли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обработке информации они не используют значения реального времени и не взаимодействуют непосредственно с внешней средой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физическое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разрушение программных компонентов при внешних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воздействиях имеет второстепенное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начение;</a:t>
            </a:r>
            <a:endParaRPr lang="ru-RU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Доминирующие факторы, определяющие надежность ПО – дефекты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проектирования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разработки;</a:t>
            </a:r>
          </a:p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Относительно редкое разрушение программных компонентов и необходимость физической их замены приводят к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принципиально новому определению понятий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сбоя и отказа ПО и к разделению их по длительности восстановления относительно некоторого допустимого времени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простоя.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" y="115875"/>
            <a:ext cx="12192000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Особенности и отличия от традиционных технических систем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1053788"/>
            <a:ext cx="11349318" cy="4918531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повышения надежности комплексов программ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применяются методы    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автоматического сокращения длительности восстановления и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преобразования отказов в кратковременные сбои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9250" indent="-349250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Непредсказуемость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места, времени и вероятности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проявления дефектов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ошибок, редкое обнаружение при реальной эксплуатации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достаточно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надежных программных средств, не позволяют эффективно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использовать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традиционные методы априорного расчета показателей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надежности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349250" indent="-349250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Традиционные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форсированных испытаний надежности систем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путем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физического воздействия на их компоненты неприменимы для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программных средств. Их следует заменять на методы форсированного воздействия информационных потоков внешней среды.</a:t>
            </a: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План курса: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192" y="1158846"/>
            <a:ext cx="10982608" cy="48098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sz="2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Качество ПО и надежность ПО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Математические аспекты теории надежность ПО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Модели оценки надежности ПО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валидации и верификации спецификаций, архитектуры и кода. Инспекции кода.</a:t>
            </a:r>
            <a:endParaRPr lang="uk-UA" sz="24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driven development</a:t>
            </a:r>
            <a:endParaRPr lang="uk-UA" sz="24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2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Задачи теории и анализа надежности ПО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73" y="988166"/>
            <a:ext cx="11730095" cy="5304592"/>
          </a:xfrm>
        </p:spPr>
        <p:txBody>
          <a:bodyPr>
            <a:noAutofit/>
          </a:bodyPr>
          <a:lstStyle/>
          <a:p>
            <a:pPr marL="457200" indent="-336550">
              <a:lnSpc>
                <a:spcPct val="10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формулирование основных понятий, используемых при исследовании и применении показателей надежности программных средств;</a:t>
            </a:r>
          </a:p>
          <a:p>
            <a:pPr marL="457200" indent="-336550">
              <a:lnSpc>
                <a:spcPct val="10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выявление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исследование основных факторов, определяющих характеристики надежности сложных программных комплексов;</a:t>
            </a:r>
          </a:p>
          <a:p>
            <a:pPr marL="457200" indent="-336550">
              <a:lnSpc>
                <a:spcPct val="10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обоснование критериев надежности для </a:t>
            </a: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комплексов программ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различного типа и назначения;</a:t>
            </a:r>
          </a:p>
          <a:p>
            <a:pPr marL="457200" indent="-336550">
              <a:lnSpc>
                <a:spcPct val="10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исследование дефектов,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динамики их изменения </a:t>
            </a: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отладке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сопровождении, а также влияния на показатели надежности программных средств</a:t>
            </a: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457200" indent="-336550">
              <a:lnSpc>
                <a:spcPct val="10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исследование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разработка методов структурного </a:t>
            </a: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построения сложных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ПС, обеспечивающих их необходимую надежность;</a:t>
            </a:r>
          </a:p>
          <a:p>
            <a:pPr marL="457200" indent="-336550">
              <a:lnSpc>
                <a:spcPct val="10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исследование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методов и средств контроля и защиты от искажений программ, вычислительного процесса и данных путем использования различных </a:t>
            </a: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видов  избыточности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помехозащиты;</a:t>
            </a:r>
          </a:p>
          <a:p>
            <a:pPr marL="457200" indent="-336550">
              <a:lnSpc>
                <a:spcPct val="10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методов и средств определения и </a:t>
            </a: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прогнозирования характеристик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надежности в жизненном цикле </a:t>
            </a: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с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учетом их функционального назначения, сложности</a:t>
            </a:r>
            <a:r>
              <a:rPr lang="ru-RU" altLang="en-US" sz="19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структурного </a:t>
            </a:r>
            <a:r>
              <a:rPr lang="ru-RU" alt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построения и технологии разработки.</a:t>
            </a:r>
          </a:p>
          <a:p>
            <a:pPr marL="403225" indent="-282575">
              <a:lnSpc>
                <a:spcPct val="10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endParaRPr lang="ru-RU" alt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04" y="193810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Основные понятия надежности системы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1072704"/>
            <a:ext cx="11295032" cy="49185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Состояния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объекта или системы: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alt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Работоспособным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называется такое состояние объекта, при котором он способен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выполнять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заданные функции с параметрами, установленными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технической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документацией.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alt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Неработоспособный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противоположное состояние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работоспособному.</a:t>
            </a: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04" y="196556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Основные понятия надежности системы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6100" y="1091570"/>
            <a:ext cx="11099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Диагноз состояния системы: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Тестовый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используются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специально подготовленные исходные данные и эталонные результаты, которые позволяют проверять работоспособность определенных компонентов системы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Clr>
                <a:srgbClr val="006600"/>
              </a:buClr>
              <a:buSzPct val="150000"/>
              <a:buFont typeface="Wingdings" panose="05000000000000000000" pitchFamily="2" charset="2"/>
              <a:buChar char="Ø"/>
            </a:pP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Функциональный: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организуется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 базе реальных исходных данных, поступающих в систему при ее использовании по прямому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назначению.</a:t>
            </a: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08" y="196557"/>
            <a:ext cx="11572925" cy="878894"/>
          </a:xfrm>
        </p:spPr>
        <p:txBody>
          <a:bodyPr>
            <a:normAutofit/>
          </a:bodyPr>
          <a:lstStyle/>
          <a:p>
            <a:pPr marL="533400" indent="-533400">
              <a:buClr>
                <a:srgbClr val="006600"/>
              </a:buClr>
              <a:buSzPct val="200000"/>
            </a:pPr>
            <a:r>
              <a:rPr lang="ru-RU" altLang="en-US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Задачи технической </a:t>
            </a:r>
            <a:r>
              <a:rPr lang="ru-RU" altLang="en-US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диагностики</a:t>
            </a:r>
            <a:endParaRPr lang="ru-RU" alt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8" y="1149785"/>
            <a:ext cx="11408121" cy="4351338"/>
          </a:xfrm>
        </p:spPr>
        <p:txBody>
          <a:bodyPr>
            <a:normAutofit/>
          </a:bodyPr>
          <a:lstStyle/>
          <a:p>
            <a:pPr marL="287338" indent="-2873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контроль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исправности системы и полного соответствия состояния и функций технической документации; </a:t>
            </a:r>
          </a:p>
          <a:p>
            <a:pPr marL="287338" indent="-2873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7338" indent="-2873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проверка работоспособности системы и возможности выполнения</a:t>
            </a:r>
            <a:b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всех функций в заданном режиме работы в любой момент времени</a:t>
            </a:r>
            <a:b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характеристиками, заданными технической документацией;</a:t>
            </a:r>
          </a:p>
          <a:p>
            <a:pPr marL="287338" indent="-2873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7338" indent="-2873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поиск, выявление и локализацию источников и результатов сбоев, отказов и неисправностей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2412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38" y="124869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Схема модели надежности программных средств - 1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099732" y="1100729"/>
            <a:ext cx="7336719" cy="1677516"/>
            <a:chOff x="1824" y="7881"/>
            <a:chExt cx="8520" cy="175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824" y="7881"/>
              <a:ext cx="8520" cy="1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881" y="8000"/>
              <a:ext cx="2280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b="1" dirty="0"/>
                <a:t>Объекты уязвимости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101" y="8799"/>
              <a:ext cx="1920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 smtClean="0"/>
                <a:t>Информация </a:t>
              </a:r>
              <a:r>
                <a:rPr lang="ru-RU" altLang="en-US" sz="1400" dirty="0"/>
                <a:t>баз данных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061" y="8799"/>
              <a:ext cx="1920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 smtClean="0"/>
                <a:t>Вычислительный </a:t>
              </a:r>
              <a:r>
                <a:rPr lang="ru-RU" altLang="en-US" sz="1400" dirty="0"/>
                <a:t>процесс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6120" y="8799"/>
              <a:ext cx="1920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 smtClean="0"/>
                <a:t>Объектный </a:t>
              </a:r>
              <a:r>
                <a:rPr lang="ru-RU" altLang="en-US" sz="1400" dirty="0"/>
                <a:t>код программ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8181" y="8799"/>
              <a:ext cx="1920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/>
                <a:t>Информация для потребителей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H="1">
              <a:off x="6041" y="8406"/>
              <a:ext cx="2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2921" y="8548"/>
              <a:ext cx="3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41" y="8549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2921" y="855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4961" y="855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7121" y="855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9281" y="855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942" y="939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9371" y="939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1277542" y="2784606"/>
            <a:ext cx="8970577" cy="3619599"/>
            <a:chOff x="741" y="10491"/>
            <a:chExt cx="10286" cy="3245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741" y="10491"/>
              <a:ext cx="10286" cy="28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3289" y="10637"/>
              <a:ext cx="4994" cy="2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b="1" dirty="0"/>
                <a:t>Дестабилизирующие факторы и угрозы надежности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2749" y="11255"/>
              <a:ext cx="1292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b="1" dirty="0"/>
                <a:t>Внутренние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7649" y="11240"/>
              <a:ext cx="1176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b="1" dirty="0"/>
                <a:t>Внешние</a:t>
              </a: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954" y="11785"/>
              <a:ext cx="2184" cy="6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Ошибки проектирования при постановке задач</a:t>
              </a: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587" y="11802"/>
              <a:ext cx="2312" cy="6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Ошибки алгоритмизации задач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954" y="12819"/>
              <a:ext cx="2161" cy="4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Ошибки </a:t>
              </a:r>
              <a:r>
                <a:rPr lang="ru-RU" altLang="en-US" sz="1400" dirty="0" smtClean="0"/>
                <a:t>кодирования</a:t>
              </a:r>
              <a:endParaRPr lang="ru-RU" altLang="en-US" sz="1400" dirty="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3587" y="12814"/>
              <a:ext cx="2332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Недостаточное качество средства защиты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8462" y="12800"/>
              <a:ext cx="2313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Изменения конфигурации системы</a:t>
              </a:r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3422" y="11509"/>
              <a:ext cx="2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1901" y="11571"/>
              <a:ext cx="3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1901" y="11571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4901" y="11571"/>
              <a:ext cx="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1841" y="12568"/>
              <a:ext cx="3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1841" y="12568"/>
              <a:ext cx="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4961" y="12568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6296" y="11773"/>
              <a:ext cx="1800" cy="6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Ошибки персонала при эксплуатации</a:t>
              </a: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8550" y="11791"/>
              <a:ext cx="2180" cy="6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Искажение информации в каналах связи</a:t>
              </a: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6314" y="12814"/>
              <a:ext cx="1782" cy="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Сбои и отказы аппаратуры ЭВМ</a:t>
              </a: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8253" y="11499"/>
              <a:ext cx="0" cy="10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>
              <a:off x="7166" y="11571"/>
              <a:ext cx="2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7166" y="11573"/>
              <a:ext cx="1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9513" y="11573"/>
              <a:ext cx="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6993" y="12573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H="1">
              <a:off x="6993" y="1257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9513" y="12574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5943" y="10910"/>
              <a:ext cx="0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3422" y="11042"/>
              <a:ext cx="478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8208" y="11049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>
              <a:off x="2173" y="1337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>
              <a:off x="9161" y="13376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60" name="Line 33"/>
          <p:cNvSpPr>
            <a:spLocks noChangeShapeType="1"/>
          </p:cNvSpPr>
          <p:nvPr/>
        </p:nvSpPr>
        <p:spPr bwMode="auto">
          <a:xfrm>
            <a:off x="3636336" y="3402014"/>
            <a:ext cx="0" cy="237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916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9" y="150565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Схема модели надежности программных средств - </a:t>
            </a:r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9" y="1080925"/>
            <a:ext cx="11323454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1400" dirty="0">
              <a:solidFill>
                <a:schemeClr val="tx2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19076" y="1158702"/>
            <a:ext cx="5300776" cy="2213013"/>
            <a:chOff x="1538" y="12366"/>
            <a:chExt cx="6403" cy="1817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538" y="12366"/>
              <a:ext cx="6403" cy="1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644" y="12464"/>
              <a:ext cx="2833" cy="3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b="1" dirty="0"/>
                <a:t>Методы предотвращения угроз надежности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647" y="13120"/>
              <a:ext cx="2131" cy="7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Предотвращение ошибок проектирования в </a:t>
              </a:r>
              <a:r>
                <a:rPr lang="en-US" altLang="en-US" sz="1400" dirty="0"/>
                <a:t>CASE</a:t>
              </a:r>
              <a:r>
                <a:rPr lang="ru-RU" altLang="en-US" sz="1400" dirty="0"/>
                <a:t>- технологиях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948" y="13198"/>
              <a:ext cx="2011" cy="4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Систематическое тестирование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6121" y="13192"/>
              <a:ext cx="1700" cy="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Обязательная сертификация</a:t>
              </a: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5083" y="12842"/>
              <a:ext cx="15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781" y="12928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781" y="12936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7101" y="12936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905" y="1394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5717116" y="1149850"/>
            <a:ext cx="5369983" cy="2224352"/>
            <a:chOff x="6043" y="12333"/>
            <a:chExt cx="5640" cy="1767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6043" y="12333"/>
              <a:ext cx="5640" cy="1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7429" y="12411"/>
              <a:ext cx="2808" cy="3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b="1" dirty="0"/>
                <a:t>Оперативные методы повышения надежности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6201" y="13144"/>
              <a:ext cx="1620" cy="3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Временная избыточность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7973" y="13144"/>
              <a:ext cx="1680" cy="3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Программная избыточность</a:t>
              </a: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9788" y="13144"/>
              <a:ext cx="1725" cy="3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/>
                <a:t>Информационная избыточность</a:t>
              </a: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8803" y="12786"/>
              <a:ext cx="3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7101" y="12904"/>
              <a:ext cx="3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7101" y="129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10821" y="129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10187" y="13859"/>
              <a:ext cx="0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1076325" y="3387943"/>
            <a:ext cx="9258299" cy="2007853"/>
            <a:chOff x="1469" y="8096"/>
            <a:chExt cx="8875" cy="1712"/>
          </a:xfrm>
        </p:grpSpPr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1469" y="8096"/>
              <a:ext cx="8875" cy="1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4406" y="8206"/>
              <a:ext cx="3229" cy="3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b="1" dirty="0" smtClean="0"/>
                <a:t>Последствия нарушения надежности</a:t>
              </a:r>
              <a:endParaRPr lang="ru-RU" altLang="en-US" sz="1400" b="1" dirty="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3919" y="9042"/>
              <a:ext cx="2122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 smtClean="0"/>
                <a:t>Разрушение </a:t>
              </a:r>
              <a:r>
                <a:rPr lang="ru-RU" altLang="en-US" sz="1400" dirty="0" smtClean="0"/>
                <a:t>информации </a:t>
              </a:r>
              <a:r>
                <a:rPr lang="ru-RU" altLang="en-US" sz="1400" dirty="0"/>
                <a:t>баз данных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525" y="9042"/>
              <a:ext cx="2236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 smtClean="0"/>
                <a:t>Разрушение вычислительного процесса</a:t>
              </a:r>
              <a:endParaRPr lang="ru-RU" altLang="en-US" sz="1400" dirty="0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6129" y="9042"/>
              <a:ext cx="1920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 smtClean="0"/>
                <a:t>Разрушения текста  </a:t>
              </a:r>
              <a:r>
                <a:rPr lang="ru-RU" altLang="en-US" sz="1400" dirty="0"/>
                <a:t>программ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8130" y="9042"/>
              <a:ext cx="2184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altLang="en-US" sz="1400" dirty="0" smtClean="0"/>
                <a:t>Разрушение информации </a:t>
              </a:r>
              <a:r>
                <a:rPr lang="ru-RU" altLang="en-US" sz="1400" dirty="0"/>
                <a:t>для потребителей</a:t>
              </a: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6053" y="852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H="1">
              <a:off x="2921" y="8776"/>
              <a:ext cx="3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6041" y="8776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2921" y="877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4961" y="877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7121" y="877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9281" y="877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1318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9" y="150565"/>
            <a:ext cx="11737062" cy="878894"/>
          </a:xfrm>
        </p:spPr>
        <p:txBody>
          <a:bodyPr>
            <a:normAutofit/>
          </a:bodyPr>
          <a:lstStyle/>
          <a:p>
            <a:r>
              <a:rPr lang="ru-RU" altLang="en-US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Объекты </a:t>
            </a:r>
            <a:r>
              <a:rPr lang="ru-RU" altLang="en-US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уязвимости, </a:t>
            </a:r>
            <a:r>
              <a:rPr lang="ru-RU" altLang="en-US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влияющие </a:t>
            </a:r>
            <a:r>
              <a:rPr lang="ru-RU" altLang="en-US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 надежность ПС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8" y="1080925"/>
            <a:ext cx="11403639" cy="4351338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динамический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вычислительный процесс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обработки данных, автоматизированной подготовки решений и выработки управляющих воздействий;</a:t>
            </a: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информация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накопленная в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базах данных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отражающая объекты внешней среды, и процессы ее обработки;</a:t>
            </a: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объектный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код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программ, исполняемых вычислительными средствами в процессе функционирования ПС;</a:t>
            </a: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информация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выдаваемая потребителям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на исполнительные</a:t>
            </a:r>
            <a:b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механизмы, являющаяся результатом обработки исходных данных и информации, накопленной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270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9" y="150565"/>
            <a:ext cx="11737062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Дестабилизирующие факторы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9" y="1080925"/>
            <a:ext cx="11543588" cy="53857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rgbClr val="006600"/>
              </a:buClr>
              <a:buSzPct val="150000"/>
              <a:buNone/>
            </a:pP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Внутренними источниками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угроз считаются  дефекты программ:</a:t>
            </a:r>
          </a:p>
          <a:p>
            <a:pPr marL="363538" indent="-363538">
              <a:lnSpc>
                <a:spcPct val="100000"/>
              </a:lnSpc>
              <a:spcBef>
                <a:spcPts val="9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системные ошибки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постановке целей и задач создания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ПС,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 формулировке требований к функциям и характеристикам решения задач, определении условий и параметров внешней среды, в которой предстоит применять ПС;</a:t>
            </a:r>
          </a:p>
          <a:p>
            <a:pPr marL="363538" indent="-363538">
              <a:lnSpc>
                <a:spcPct val="100000"/>
              </a:lnSpc>
              <a:spcBef>
                <a:spcPts val="9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алгоритмические ошибки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разработки при непосредственной</a:t>
            </a:r>
            <a:b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спецификации функций программных средств, при определении структуры и взаимодействия компонентов комплексов программ, а также при использовании информации баз данных;</a:t>
            </a:r>
          </a:p>
          <a:p>
            <a:pPr marL="363538" indent="-363538">
              <a:lnSpc>
                <a:spcPct val="100000"/>
              </a:lnSpc>
              <a:spcBef>
                <a:spcPts val="9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ошибки 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кодирования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текстах программ и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описаниях данных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в исходной и результирующей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документации на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компоненты и ПС в целом;</a:t>
            </a:r>
          </a:p>
          <a:p>
            <a:pPr marL="363538" indent="-363538">
              <a:lnSpc>
                <a:spcPct val="100000"/>
              </a:lnSpc>
              <a:spcBef>
                <a:spcPts val="900"/>
              </a:spcBef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недостаточная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эффективность используемых методов и средств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оперативной защиты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 и данных от сбоев и отказов и</a:t>
            </a:r>
            <a:b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обеспечения надежности функционирования ПС в условиях случайных негативных воздействий.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42204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9" y="150565"/>
            <a:ext cx="11737062" cy="878894"/>
          </a:xfrm>
        </p:spPr>
        <p:txBody>
          <a:bodyPr>
            <a:normAutofit/>
          </a:bodyPr>
          <a:lstStyle/>
          <a:p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Дестабилизирующие факторы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9" y="1080925"/>
            <a:ext cx="11323454" cy="4351338"/>
          </a:xfrm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  <a:buClr>
                <a:srgbClr val="006600"/>
              </a:buClr>
              <a:buSzPct val="150000"/>
              <a:buFont typeface="Wingdings" panose="05000000000000000000" pitchFamily="2" charset="2"/>
              <a:buNone/>
            </a:pP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 дестабилизирующие 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факторы:</a:t>
            </a:r>
            <a:endParaRPr lang="ru-RU" altLang="en-US" sz="20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ошибки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оперативного и обслуживающего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персонала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 процессе эксплуатации ПС;</a:t>
            </a:r>
          </a:p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искажения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каналах телекоммуникации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информации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поступающей от внешних источников и передаваемой потребителям, а также недопустимые для конкретной информационной системы характеристики потоков внешней информации;</a:t>
            </a:r>
          </a:p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сбои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отказы в аппаратуре вычислительных средств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изменения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состава и конфигурации комплекса взаимодействующей аппаратуры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информационной системы за пределы, проверенные при испытаниях или сертификации и отраженные в  эксплуатационной документации. </a:t>
            </a:r>
          </a:p>
        </p:txBody>
      </p:sp>
    </p:spTree>
    <p:extLst>
      <p:ext uri="{BB962C8B-B14F-4D97-AF65-F5344CB8AC3E}">
        <p14:creationId xmlns:p14="http://schemas.microsoft.com/office/powerpoint/2010/main" val="4209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9" y="150565"/>
            <a:ext cx="11737062" cy="878894"/>
          </a:xfrm>
        </p:spPr>
        <p:txBody>
          <a:bodyPr>
            <a:normAutofit/>
          </a:bodyPr>
          <a:lstStyle/>
          <a:p>
            <a:r>
              <a:rPr lang="ru-RU" altLang="en-US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обеспечения надежности программных средств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9" y="1080925"/>
            <a:ext cx="11323454" cy="4929910"/>
          </a:xfrm>
        </p:spPr>
        <p:txBody>
          <a:bodyPr>
            <a:noAutofit/>
          </a:bodyPr>
          <a:lstStyle/>
          <a:p>
            <a:pPr marL="347663" indent="-347663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создание программных модулей и функциональных компонентов высокого, гарантированного качества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347663" indent="-347663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предотвращение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дефектов 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проектирования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за счет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эффективных технологий и средств автоматизации обеспечения всего жизненного цикла комплексов программ и баз данных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7663" indent="-347663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обнаружение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устранение различных дефектов и 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ошибок проектирования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разработки и сопровождения программ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путем систематического тестирования на всех этапах жизненного цикла ПС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7663" indent="-347663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ерификация достигнутого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качества и надежности 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функционирования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ПС в процессе их испытаний и сертификации перед передачей в регулярную эксплуатацию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оперативное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выявление последствий дефектов программ и 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данных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</a:t>
            </a: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восстанавление нормального, надежного функционирования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комплексов программ.</a:t>
            </a:r>
          </a:p>
          <a:p>
            <a:pPr marL="347663" indent="-347663">
              <a:buClr>
                <a:srgbClr val="006600"/>
              </a:buClr>
              <a:buSzPct val="150000"/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7663" indent="-347663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endParaRPr lang="ru-RU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4444"/>
            <a:ext cx="9144000" cy="1448555"/>
          </a:xfrm>
        </p:spPr>
        <p:txBody>
          <a:bodyPr>
            <a:normAutofit/>
          </a:bodyPr>
          <a:lstStyle/>
          <a:p>
            <a:r>
              <a:rPr lang="uk-UA" sz="44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Надежность программного обеспечения</a:t>
            </a:r>
            <a:endParaRPr lang="en-US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912" y="3774707"/>
            <a:ext cx="11036175" cy="1518719"/>
          </a:xfrm>
        </p:spPr>
        <p:txBody>
          <a:bodyPr>
            <a:normAutofit/>
          </a:bodyPr>
          <a:lstStyle/>
          <a:p>
            <a:r>
              <a:rPr lang="uk-UA" sz="3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Тема 1. Надежность </a:t>
            </a:r>
            <a:r>
              <a:rPr lang="uk-UA" sz="3000" b="1" dirty="0" err="1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</a:t>
            </a:r>
            <a:r>
              <a:rPr lang="uk-UA" sz="3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3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</a:t>
            </a:r>
            <a:r>
              <a:rPr lang="uk-UA" sz="3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</a:t>
            </a:r>
            <a:r>
              <a:rPr lang="uk-UA" sz="3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рибут </a:t>
            </a:r>
            <a:r>
              <a:rPr lang="uk-UA" sz="3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качества</a:t>
            </a:r>
            <a:endParaRPr lang="en-US" sz="30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9957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5676523"/>
            <a:ext cx="12192000" cy="5531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3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9" y="150565"/>
            <a:ext cx="11737062" cy="878894"/>
          </a:xfrm>
        </p:spPr>
        <p:txBody>
          <a:bodyPr>
            <a:normAutofit/>
          </a:bodyPr>
          <a:lstStyle/>
          <a:p>
            <a:r>
              <a:rPr lang="ru-RU" altLang="en-US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Принципы и методы обеспечения надежности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9" y="1186779"/>
            <a:ext cx="11323454" cy="4351338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Предупреждение 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ошибок </a:t>
            </a:r>
          </a:p>
          <a:p>
            <a:pPr lvl="1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позволяющие минимизировать или вообще исключить ошибки</a:t>
            </a: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Обнаружение ошибок</a:t>
            </a:r>
          </a:p>
          <a:p>
            <a:pPr lvl="1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ru-RU" alt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этой группы сосредоточивают </a:t>
            </a: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внимание на функциях самого программного обеспечения, помогающих выявлять ошибки</a:t>
            </a: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Исправление ошибок</a:t>
            </a:r>
          </a:p>
          <a:p>
            <a:pPr lvl="1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функции программного обеспечения, предназначенные для исправления ошибок или их последствий</a:t>
            </a:r>
            <a:endParaRPr lang="en-US" altLang="en-US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3538" indent="-363538">
              <a:lnSpc>
                <a:spcPct val="10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Обеспечение </a:t>
            </a:r>
            <a:r>
              <a:rPr lang="ru-RU" altLang="en-US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устойчивости к </a:t>
            </a:r>
            <a:r>
              <a:rPr lang="ru-RU" altLang="en-US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ошибкам</a:t>
            </a:r>
          </a:p>
          <a:p>
            <a:pPr lvl="1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ru-RU" alt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мера способности системы программного обеспечения продолжать функционирование при наличии ошибок </a:t>
            </a:r>
          </a:p>
        </p:txBody>
      </p:sp>
    </p:spTree>
    <p:extLst>
      <p:ext uri="{BB962C8B-B14F-4D97-AF65-F5344CB8AC3E}">
        <p14:creationId xmlns:p14="http://schemas.microsoft.com/office/powerpoint/2010/main" val="29900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9" y="150565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Предупреждение ошибок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7344" y="1127512"/>
            <a:ext cx="11704455" cy="5247420"/>
          </a:xfrm>
        </p:spPr>
        <p:txBody>
          <a:bodyPr>
            <a:noAutofit/>
          </a:bodyPr>
          <a:lstStyle/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</a:t>
            </a:r>
            <a:r>
              <a:rPr lang="ru-RU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позволяющие справиться со </a:t>
            </a:r>
            <a:r>
              <a:rPr lang="ru-RU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сложностью ПО, </a:t>
            </a:r>
            <a:r>
              <a:rPr lang="ru-RU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свести </a:t>
            </a:r>
            <a:r>
              <a:rPr lang="ru-RU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ее к </a:t>
            </a:r>
            <a:r>
              <a:rPr lang="ru-RU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минимуму;</a:t>
            </a:r>
          </a:p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</a:t>
            </a:r>
            <a:r>
              <a:rPr lang="ru-RU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достижения большей точности при </a:t>
            </a:r>
            <a:r>
              <a:rPr lang="ru-RU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переводе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alt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информации</a:t>
            </a:r>
            <a:r>
              <a:rPr lang="ru-RU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</a:t>
            </a:r>
            <a:r>
              <a:rPr lang="ru-RU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улучшения обмена информацией;</a:t>
            </a:r>
          </a:p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немедленного обнаружения и устранения ошибок. </a:t>
            </a:r>
          </a:p>
        </p:txBody>
      </p:sp>
    </p:spTree>
    <p:extLst>
      <p:ext uri="{BB962C8B-B14F-4D97-AF65-F5344CB8AC3E}">
        <p14:creationId xmlns:p14="http://schemas.microsoft.com/office/powerpoint/2010/main" val="22217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9" y="150565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по обнаружению </a:t>
            </a:r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ошибок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14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2046" y="1029459"/>
            <a:ext cx="11551025" cy="52474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обнаружения ошибок базируются на введении в программное обеспечение системы различных видов избыточности: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Временная избыточность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Использование части производительности ЭВМ для контроля исполнения и восстановления работоспособности ПО после сбоя.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Информационная избыточность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Дублирование части данных информационной системы для обеспечения надёжности и контроля достоверности данных.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Программная избыточность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включает в себя: 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взаимное недоверие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компоненты системы проектируются, исходя из предположения, что другие компоненты и исходные данные содержат ошибки, и должны пытаться их обнаружить; 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немедленное обнаружение и регистрацию ошибок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выполнение одинаковых функций разными модулями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системы и сопоставление результатов обработки; </a:t>
            </a:r>
            <a:r>
              <a:rPr lang="ru-RU" sz="20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контроль и восстановление данных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использованием других видов избыточности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</a:t>
            </a:r>
            <a:endParaRPr lang="ru-RU" sz="20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9" y="150565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Основные этапы тестирования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ru-RU" sz="1400" b="1" dirty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14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9" y="1029459"/>
            <a:ext cx="11390192" cy="5247420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Автономное </a:t>
            </a: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контроль отдельного программного модуля отдельно от других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модулей системы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Интеграционное тестирование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контроль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связей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между частями системы (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модулями, компонентами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подсистемами).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Функциональное тестирование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контроль выполнения системой автоматизируемых функций.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Комплексное (системное) тестирование -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проверка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соответствия системы требованиям пользователей.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 полноты и корректности </a:t>
            </a: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документации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выполнение программы в строгом соответствии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 инструкциями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Тестирование </a:t>
            </a: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конфигураций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проверка каждого конкретного варианта поставки (установки)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1119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79" y="150565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обеспечения устойчивости к ошибкам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34</a:t>
            </a:r>
            <a:endParaRPr lang="en-US" sz="14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2879" y="1039555"/>
            <a:ext cx="11390192" cy="52373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обеспечения устойчивости к ошибкам направлены на минимизацию ущерба, вызванного появлением ошибок, и включают в себя: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обработку сбоев аппаратуры;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повторное выполнение операций;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динамическое изменение конфигурации;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сокращенное обслуживание в случае отказа отдельных функций системы;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копирование и восстановление данных;</a:t>
            </a:r>
          </a:p>
          <a:p>
            <a:pPr marL="363538" indent="-3635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изоляцию ошибок.</a:t>
            </a:r>
          </a:p>
        </p:txBody>
      </p:sp>
    </p:spTree>
    <p:extLst>
      <p:ext uri="{BB962C8B-B14F-4D97-AF65-F5344CB8AC3E}">
        <p14:creationId xmlns:p14="http://schemas.microsoft.com/office/powerpoint/2010/main" val="4231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Правила изоляции ошибок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</a:t>
            </a:r>
            <a:r>
              <a:rPr lang="ru-RU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en-US" sz="14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44784"/>
            <a:ext cx="11915869" cy="54842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ПО не должно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иметь возможности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не­посредственно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ссылаться на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другое ПО или данные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другом ПО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изменять их.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ПО не должно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иметь возможности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непосредственно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ссылаться на программы или данные операционной системы и изменять их. Связь между двумя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(или ПО и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операционной системой) может быть разрешена только при условии использования четко определенных сопря­жений и только в случае, когда обе программы дают согласие на эту связь.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Прикладные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программы и их данные должны быть защищены от операционной системы до такой степени, чтобы ошиб­ки в операционной системе не могли привести к случайному из­менению прикладных программ или их данных.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Операционная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система должна защищать все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прикладные программы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данные от случайного их изменения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операторами системы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или обслуживающим персоналом.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Прикладные программы не должны иметь возможности ни остановить систему, ни вынудить ее изменить другую приклад­ную программу или ее данные.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Когда прикладная программа обращается к операционной системе, должна проверяться допустимость всех параметров. Прикладная программа не должна иметь возможности изменить эти параметры между моментами проверки и реального их ис­пользования операционной системой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Правила изоляции ошибок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35</a:t>
            </a:r>
            <a:endParaRPr lang="en-US" sz="14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044784"/>
            <a:ext cx="11866563" cy="54842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 Никакие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системные данные, непосредственно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доступные прикладным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программам, не должны влиять на функционирова­ние операционной системы. Ошибка в прикладной программе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вследствие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которой содержимое этой памяти, может быть, случай,</a:t>
            </a:r>
            <a:b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 изменено, приводит, в конце концов, к сбою системы.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Прикладные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программы не должны иметь возможности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обход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операционной системы прямо использовать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управляемые ею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аппаратные ресурсы. Прикладные программы не должны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прямо вызывать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компоненты операционной системы, предназначенные</a:t>
            </a:r>
            <a:b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использования только ее подсистемами.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Компоненты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операционной системы должны быть изолированы друг от друга так, чтобы ошибка в одной из них не при­вела к изменению других компонентов или их данных.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Если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операционная система обнаруживает ошибку в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себе самой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она должна попытаться ограничить влияние этой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ошибки одной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прикладной программой и, в крайнем случае,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прекратить выполнение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только этой программы.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Операционная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система должна давать прикладным про­граммам возможность по требованию исправлять </a:t>
            </a:r>
            <a:r>
              <a:rPr lang="ru-RU" alt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обнаруженные в </a:t>
            </a:r>
            <a:r>
              <a:rPr lang="ru-RU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них ошибки, а не безоговорочно прекращать их выполнение.</a:t>
            </a:r>
          </a:p>
          <a:p>
            <a:pPr marL="347663" indent="-347663">
              <a:lnSpc>
                <a:spcPct val="100000"/>
              </a:lnSpc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endParaRPr lang="ru-RU" altLang="en-US" sz="18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737062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Обработка сбоев аппаратуры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44546A">
                    <a:lumMod val="7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36</a:t>
            </a:r>
            <a:endParaRPr lang="en-US" sz="1400" b="1" dirty="0">
              <a:solidFill>
                <a:srgbClr val="44546A">
                  <a:lumMod val="7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207" y="1072704"/>
            <a:ext cx="11737062" cy="49185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ru-RU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Возможности необходимые в программных системах для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борьбы со сбоями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аппаратуры:</a:t>
            </a:r>
          </a:p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Повторное выполнение операций </a:t>
            </a:r>
          </a:p>
          <a:p>
            <a:pPr marL="347663" indent="-347663">
              <a:lnSpc>
                <a:spcPct val="80000"/>
              </a:lnSpc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Восстановление памяти </a:t>
            </a:r>
          </a:p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Динамическое изменение конфигурации </a:t>
            </a:r>
          </a:p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Восстановление файлов </a:t>
            </a:r>
          </a:p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Контрольная точка/рестарт </a:t>
            </a:r>
          </a:p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Предупреждение отказов питания </a:t>
            </a:r>
          </a:p>
          <a:p>
            <a:pPr marL="347663" indent="-347663">
              <a:buSzPct val="100000"/>
              <a:buFont typeface="Wingdings" panose="05000000000000000000" pitchFamily="2" charset="2"/>
              <a:buChar char="q"/>
            </a:pPr>
            <a:r>
              <a:rPr lang="ru-RU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Регистрация ошибок </a:t>
            </a:r>
          </a:p>
        </p:txBody>
      </p:sp>
    </p:spTree>
    <p:extLst>
      <p:ext uri="{BB962C8B-B14F-4D97-AF65-F5344CB8AC3E}">
        <p14:creationId xmlns:p14="http://schemas.microsoft.com/office/powerpoint/2010/main" val="1049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Качество программного обеспечения 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191" y="1158846"/>
            <a:ext cx="11610137" cy="48098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Качество программного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обеспечения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— способность программного продукта при заданных условиях удовлетворять установленным или предполагаемым потребностям (ISO/IEC 25000:2014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uk-UA" sz="2000" dirty="0" smtClean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Другие </a:t>
            </a:r>
            <a:r>
              <a:rPr lang="ru-RU" sz="2000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определения: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весь объём признаков и характеристик программ, который относится к их способности удовлетворять установленным или предполагаемым потребностям (ГОСТ Р ИСО/МЭК 9126-93, ISO 8402:94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степень, в которой система, компонент или процесс удовлетворяют потребностям или ожиданиям заказчика или пользователя (IEEE Std 610.12-1990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4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0515600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Модель качества продукта (</a:t>
            </a:r>
            <a:r>
              <a:rPr lang="en-US" sz="2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ISO/IEC 25010:2011</a:t>
            </a:r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5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8" y="1237523"/>
            <a:ext cx="11026588" cy="45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650122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Модель качества программного обеспечения (</a:t>
            </a:r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ISO 9126-1</a:t>
            </a:r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6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64" y="1006590"/>
            <a:ext cx="5890071" cy="5391210"/>
          </a:xfrm>
        </p:spPr>
      </p:pic>
    </p:spTree>
    <p:extLst>
      <p:ext uri="{BB962C8B-B14F-4D97-AF65-F5344CB8AC3E}">
        <p14:creationId xmlns:p14="http://schemas.microsoft.com/office/powerpoint/2010/main" val="16174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362099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качества </a:t>
            </a:r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программного обеспечения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7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6735" y="1085546"/>
            <a:ext cx="11941477" cy="4837050"/>
          </a:xfrm>
        </p:spPr>
        <p:txBody>
          <a:bodyPr>
            <a:noAutofit/>
          </a:bodyPr>
          <a:lstStyle/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Функциональность (Functionality)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определяется способностью ПО решать задачи, которые соответствуют зафиксированным и предполагаемым потребностям пользователя, при заданных условиях использования ПО. Т.е. эта характеристика отвечает за то, что ПО работает исправно и точно, функционально совместимо, соответствует стандартам отрасли и защищено от несанкционированного доступа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11175" indent="-336550"/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Функциональная пригодность (suitability)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способность решать нужный набор задач.</a:t>
            </a:r>
          </a:p>
          <a:p>
            <a:pPr marL="511175" indent="-336550"/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Точность (accuracy)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способность выдавать нужные результаты.</a:t>
            </a:r>
          </a:p>
          <a:p>
            <a:pPr marL="511175" indent="-336550"/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Способность к взаимодействию (interoperability)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способность взаимодействовать с нужным набором других систем.</a:t>
            </a:r>
          </a:p>
          <a:p>
            <a:pPr marL="511175" indent="-336550"/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Соответствие стандартам и правилам (compliance)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соответствие ПО имеющимся индустриальным стандартам, нормативным и законодательным актам, другим регулирующим нормам.</a:t>
            </a:r>
          </a:p>
          <a:p>
            <a:pPr marL="511175" indent="-336550"/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Защищенность (security)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способность предотвращать неавторизированный, т.е. без указания лица, пытающегося его осуществить, и неразрешенный доступ к данным и программам. </a:t>
            </a:r>
          </a:p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362099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качества </a:t>
            </a:r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программного обеспечения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8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205" y="1085546"/>
            <a:ext cx="11636677" cy="4837050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Удобство 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использования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Usability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возможность легкого понимания, изучения, использования и привлекательности ПО для пользователя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77850" indent="-349250">
              <a:lnSpc>
                <a:spcPct val="11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Понятность (understandability)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показатель, обратный к усилиям, которые затрачиваются пользователями на восприятие основных понятий ПО и осознание их применимости для решения своих задач.</a:t>
            </a:r>
          </a:p>
          <a:p>
            <a:pPr marL="577850" indent="-349250">
              <a:lnSpc>
                <a:spcPct val="11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Удобство обучения (learnability)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показатель, обратный усилиям, затрачиваемым пользователями на обучение работе с ПО. </a:t>
            </a:r>
          </a:p>
          <a:p>
            <a:pPr marL="577850" indent="-349250">
              <a:lnSpc>
                <a:spcPct val="11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Удобство работы (operability)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показатель, обратный усилиям, предпринимаемым пользователями для решения своих задач с помощью ПО. </a:t>
            </a:r>
          </a:p>
          <a:p>
            <a:pPr marL="577850" indent="-349250">
              <a:lnSpc>
                <a:spcPct val="11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Привлекательность (attractiveness)</a:t>
            </a:r>
            <a:r>
              <a:rPr lang="ru-RU" sz="19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способность ПО быть привлекательным для пользователей. </a:t>
            </a:r>
          </a:p>
          <a:p>
            <a:pPr marL="577850" indent="-349250">
              <a:lnSpc>
                <a:spcPct val="11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Соответствие стандартам удобства использования (usability compliance). </a:t>
            </a:r>
          </a:p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6" y="196557"/>
            <a:ext cx="11362099" cy="878894"/>
          </a:xfrm>
        </p:spPr>
        <p:txBody>
          <a:bodyPr>
            <a:normAutofit/>
          </a:bodyPr>
          <a:lstStyle/>
          <a:p>
            <a:r>
              <a:rPr lang="uk-UA" sz="26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качества </a:t>
            </a:r>
            <a:r>
              <a:rPr lang="uk-UA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программного обеспечения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9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1205" y="1085546"/>
            <a:ext cx="11636677" cy="4837050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Эффективность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способность ПО обеспечивать требуемый уровень производительности в соответствие с выделенными ресурсами, временем и другими обозначенными условиями.</a:t>
            </a:r>
          </a:p>
          <a:p>
            <a:pPr marL="577850" indent="-349250">
              <a:lnSpc>
                <a:spcPct val="11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Временная эффективность (time behaviour)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способность ПО выдавать ожидаемые результаты, а также обеспечивать передачу необходимого объема данных за отведенное время.</a:t>
            </a:r>
          </a:p>
          <a:p>
            <a:pPr marL="577850" indent="-349250">
              <a:lnSpc>
                <a:spcPct val="11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Эффективность использования ресурсов (resource utilisation) </a:t>
            </a: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способность решать нужные задачи с использованием определенных объемов ресурсов определенных видов. Имеются в виду такие ресурсы, как оперативная и долговременная память, сетевые соединения, устройства ввода и вывода и пр. </a:t>
            </a:r>
          </a:p>
          <a:p>
            <a:pPr marL="577850" indent="-349250">
              <a:lnSpc>
                <a:spcPct val="110000"/>
              </a:lnSpc>
            </a:pPr>
            <a:r>
              <a:rPr lang="ru-RU" sz="1900" b="1" i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Соответствие стандартам производительности (efficiency compliance). </a:t>
            </a:r>
          </a:p>
          <a:p>
            <a:pPr marL="349250" indent="-349250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techn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technol" id="{12847F9D-69EB-4E30-AB79-FE938C561E3B}" vid="{BBCE46F7-F2B7-4701-9844-3A12324381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Theme_technol</Template>
  <TotalTime>9081</TotalTime>
  <Words>2405</Words>
  <Application>Microsoft Office PowerPoint</Application>
  <PresentationFormat>Широкоэкранный</PresentationFormat>
  <Paragraphs>262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Verdana</vt:lpstr>
      <vt:lpstr>Wingdings</vt:lpstr>
      <vt:lpstr>Theme_technol</vt:lpstr>
      <vt:lpstr>Надежность программного обеспечения</vt:lpstr>
      <vt:lpstr>План курса:</vt:lpstr>
      <vt:lpstr>Надежность программного обеспечения</vt:lpstr>
      <vt:lpstr>Качество программного обеспечения </vt:lpstr>
      <vt:lpstr>Модель качества продукта (ISO/IEC 25010:2011)</vt:lpstr>
      <vt:lpstr>Модель качества программного обеспечения (ISO 9126-1)</vt:lpstr>
      <vt:lpstr>Характеристики качества программного обеспечения</vt:lpstr>
      <vt:lpstr>Характеристики качества программного обеспечения</vt:lpstr>
      <vt:lpstr>Характеристики качества программного обеспечения</vt:lpstr>
      <vt:lpstr>Характеристики качества программного обеспечения</vt:lpstr>
      <vt:lpstr>Характеристики качества программного обеспечения</vt:lpstr>
      <vt:lpstr>Характеристики качества программного обеспечения</vt:lpstr>
      <vt:lpstr>Надежность ПО</vt:lpstr>
      <vt:lpstr>Надежность ПО</vt:lpstr>
      <vt:lpstr>Отказ и неисправность</vt:lpstr>
      <vt:lpstr>Отказ и неисправность</vt:lpstr>
      <vt:lpstr>Виды отказов</vt:lpstr>
      <vt:lpstr>Особенности и отличия от традиционных технических систем</vt:lpstr>
      <vt:lpstr>Особенности и отличия от традиционных технических систем</vt:lpstr>
      <vt:lpstr>Задачи теории и анализа надежности ПО</vt:lpstr>
      <vt:lpstr>Основные понятия надежности системы</vt:lpstr>
      <vt:lpstr>Основные понятия надежности системы</vt:lpstr>
      <vt:lpstr>Задачи технической диагностики</vt:lpstr>
      <vt:lpstr>Схема модели надежности программных средств - 1</vt:lpstr>
      <vt:lpstr>Схема модели надежности программных средств - 2</vt:lpstr>
      <vt:lpstr>Объекты уязвимости, влияющие на надежность ПС</vt:lpstr>
      <vt:lpstr>Дестабилизирующие факторы</vt:lpstr>
      <vt:lpstr>Дестабилизирующие факторы</vt:lpstr>
      <vt:lpstr>Методы обеспечения надежности программных средств</vt:lpstr>
      <vt:lpstr>Принципы и методы обеспечения надежности</vt:lpstr>
      <vt:lpstr>Предупреждение ошибок</vt:lpstr>
      <vt:lpstr>Методы по обнаружению ошибок</vt:lpstr>
      <vt:lpstr>Основные этапы тестирования</vt:lpstr>
      <vt:lpstr>Методы обеспечения устойчивости к ошибкам</vt:lpstr>
      <vt:lpstr>Правила изоляции ошибок</vt:lpstr>
      <vt:lpstr>Правила изоляции ошибок</vt:lpstr>
      <vt:lpstr>Обработка сбоев аппаратуры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Iana Odarych</dc:creator>
  <cp:lastModifiedBy>Pavel</cp:lastModifiedBy>
  <cp:revision>102</cp:revision>
  <cp:lastPrinted>2016-09-01T15:36:10Z</cp:lastPrinted>
  <dcterms:created xsi:type="dcterms:W3CDTF">2016-08-28T21:12:56Z</dcterms:created>
  <dcterms:modified xsi:type="dcterms:W3CDTF">2017-02-13T22:12:17Z</dcterms:modified>
</cp:coreProperties>
</file>