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265" r:id="rId3"/>
    <p:sldId id="312" r:id="rId4"/>
    <p:sldId id="313" r:id="rId5"/>
    <p:sldId id="315" r:id="rId6"/>
    <p:sldId id="314" r:id="rId7"/>
    <p:sldId id="270" r:id="rId8"/>
    <p:sldId id="304" r:id="rId9"/>
    <p:sldId id="305" r:id="rId10"/>
    <p:sldId id="271" r:id="rId11"/>
    <p:sldId id="272" r:id="rId12"/>
    <p:sldId id="306" r:id="rId13"/>
    <p:sldId id="317" r:id="rId14"/>
    <p:sldId id="307" r:id="rId15"/>
    <p:sldId id="273" r:id="rId16"/>
    <p:sldId id="316" r:id="rId17"/>
    <p:sldId id="274" r:id="rId18"/>
    <p:sldId id="280" r:id="rId19"/>
    <p:sldId id="285" r:id="rId20"/>
    <p:sldId id="286" r:id="rId21"/>
    <p:sldId id="318" r:id="rId22"/>
    <p:sldId id="287" r:id="rId2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8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0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2C88-B5E7-4D5E-87BD-ADDCEA192AE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4444"/>
            <a:ext cx="9144000" cy="1448555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 программного обеспечения</a:t>
            </a:r>
            <a:endParaRPr lang="en-US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912" y="3774707"/>
            <a:ext cx="11036175" cy="1518719"/>
          </a:xfrm>
        </p:spPr>
        <p:txBody>
          <a:bodyPr>
            <a:normAutofit/>
          </a:bodyPr>
          <a:lstStyle/>
          <a:p>
            <a:r>
              <a:rPr lang="uk-UA" sz="2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Тема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uk-UA" sz="2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Математические основ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 теории надежности ПО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9957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5676523"/>
            <a:ext cx="12192000" cy="553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362099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Частота отказов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10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5" y="1085546"/>
            <a:ext cx="11636677" cy="4837050"/>
          </a:xfrm>
        </p:spPr>
        <p:txBody>
          <a:bodyPr>
            <a:normAutofit/>
          </a:bodyPr>
          <a:lstStyle/>
          <a:p>
            <a:pPr marL="0" indent="228600">
              <a:lnSpc>
                <a:spcPct val="100000"/>
              </a:lnSpc>
              <a:buNone/>
            </a:pP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Частотой отказов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называется отношение числа отказавших объектов к их общему числу перед началом испытания при условии что отказавшие объекты не ремонтируются и не заменяются новыми, т.е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n(t)/(NΔt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1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где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ru-RU" sz="21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ru-RU" sz="2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частота отказов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n(t)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число отказавших объектов в интервале времени </a:t>
            </a:r>
            <a:r>
              <a:rPr lang="ru-RU" sz="21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 </a:t>
            </a:r>
            <a:r>
              <a:rPr lang="ru-RU" sz="2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21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t/2 ... </a:t>
            </a:r>
            <a:r>
              <a:rPr lang="ru-RU" sz="2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t+ </a:t>
            </a:r>
            <a:r>
              <a:rPr lang="ru-RU" sz="21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t/2)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Δt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интервал времени;</a:t>
            </a:r>
            <a:b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1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число объектов, участвующих в испытании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1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Частота отказов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это плотность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распределения времени работы изделия до его отказа.</a:t>
            </a:r>
          </a:p>
        </p:txBody>
      </p:sp>
    </p:spTree>
    <p:extLst>
      <p:ext uri="{BB962C8B-B14F-4D97-AF65-F5344CB8AC3E}">
        <p14:creationId xmlns:p14="http://schemas.microsoft.com/office/powerpoint/2010/main" val="3717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529099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Частота отказов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11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5082" y="1018310"/>
            <a:ext cx="11793824" cy="53849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Между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частотой отказов, вероятностью безотказной работы и вероятностью отказов при любом законе распределения времени отказов существует однозначная зависимость: </a:t>
            </a: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∫ a(t)dt.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ru-RU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529099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12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7918" y="991103"/>
            <a:ext cx="12044082" cy="5254372"/>
          </a:xfrm>
        </p:spPr>
        <p:txBody>
          <a:bodyPr>
            <a:noAutofit/>
          </a:bodyPr>
          <a:lstStyle/>
          <a:p>
            <a:pPr marL="0" indent="22860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Интенсивностью отказов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λ(t)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называется отношение числа отказавших объектов в единицу времени к среднему числу объектов, работающих в данный отрезок времени, при условии, что отказавшие объекты не восстанавливаются и не заменяются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исправными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Размерность интенсивности отказов обратна времени, обычно измеряется в 1/час.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Следующие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определения интенсивности отказов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эквивалентны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22860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λ(t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n(t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)/N</a:t>
            </a:r>
            <a:r>
              <a:rPr lang="ru-RU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Δt,</a:t>
            </a:r>
            <a:endParaRPr lang="en-US" sz="2000" b="1" i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λ(t) =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n(t</a:t>
            </a:r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)/[N-n(t)]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Δt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endParaRPr lang="en-US" sz="2000" b="1" i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λ(t) =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)/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endParaRPr lang="ru-RU" sz="2000" b="1" i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где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uk-UA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общее число рассматриваемых </a:t>
            </a:r>
            <a:r>
              <a:rPr lang="uk-UA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объектов;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uk-UA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скорость отказов (число </a:t>
            </a:r>
            <a:r>
              <a:rPr lang="uk-UA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ъектов</a:t>
            </a:r>
            <a:r>
              <a:rPr lang="uk-UA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отказавших к моменту времени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</a:t>
            </a:r>
            <a:r>
              <a:rPr lang="uk-UA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единицу времени)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uk-UA" sz="18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количество объектов, не отказавших к моменту времени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uk-UA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число отказавших об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ъектов в интервале времени (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t-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/2…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t+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</a:t>
            </a:r>
            <a:r>
              <a:rPr lang="ru-RU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uk-UA" sz="18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интервал времени;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1800" b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</a:t>
            </a: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8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1800" b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8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1800" b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i+1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18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среднее число объектов, исправно работавших в интервале времени Δt;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1800" b="1" baseline="-25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число изделий, работавших в начале интервала Δt;</a:t>
            </a:r>
            <a:br>
              <a:rPr lang="ru-RU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18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1800" b="1" baseline="-25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i+1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число объектов, исправно работавших в конце интервала времени Δt.</a:t>
            </a:r>
            <a:endParaRPr lang="ru-RU" sz="18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529099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 - пример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13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7918" y="991103"/>
            <a:ext cx="12044082" cy="5254372"/>
          </a:xfrm>
        </p:spPr>
        <p:txBody>
          <a:bodyPr>
            <a:noAutofit/>
          </a:bodyPr>
          <a:lstStyle/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испытании длительностью 3000 часов из 1000 изделий отказало 150. тогда интенсивность отказов этих изделий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22860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λ(3000)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uk-UA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150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uk-UA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(1000-150)(3000-0) = 5.8824*10</a:t>
            </a:r>
            <a:r>
              <a:rPr lang="uk-UA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-5 </a:t>
            </a:r>
            <a:r>
              <a:rPr lang="uk-UA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(1/час)</a:t>
            </a:r>
            <a:endParaRPr lang="en-US" sz="2000" b="1" i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endParaRPr lang="ru-RU" sz="18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529099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14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3089" y="1081682"/>
            <a:ext cx="11668582" cy="5254372"/>
          </a:xfrm>
        </p:spPr>
        <p:txBody>
          <a:bodyPr>
            <a:noAutofit/>
          </a:bodyPr>
          <a:lstStyle/>
          <a:p>
            <a:pPr marL="0" indent="228600">
              <a:lnSpc>
                <a:spcPct val="110000"/>
              </a:lnSpc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Ресурсные испытания и наблюдения над большими выборками объектов показывают, что в большинстве случаев интенсивность отказов изменяется во времени немонотонно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228600">
              <a:lnSpc>
                <a:spcPct val="110000"/>
              </a:lnSpc>
              <a:buNone/>
            </a:pPr>
            <a:endParaRPr lang="ru-RU" sz="2000" b="1" i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10000"/>
              </a:lnSpc>
              <a:buNone/>
            </a:pPr>
            <a:endParaRPr lang="ru-RU" sz="2000" b="1" i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10000"/>
              </a:lnSpc>
              <a:buNone/>
            </a:pPr>
            <a:endParaRPr lang="ru-RU" sz="2000" b="1" i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10000"/>
              </a:lnSpc>
              <a:buNone/>
            </a:pPr>
            <a:endParaRPr lang="ru-RU" sz="2000" b="1" i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10000"/>
              </a:lnSpc>
              <a:buNone/>
            </a:pPr>
            <a:endParaRPr lang="ru-RU" sz="2000" b="1" i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10000"/>
              </a:lnSpc>
              <a:buNone/>
            </a:pPr>
            <a:endParaRPr lang="ru-RU" sz="2000" b="1" i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10000"/>
              </a:lnSpc>
              <a:buNone/>
            </a:pPr>
            <a:endParaRPr lang="ru-RU" sz="2000" b="1" i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Типичная кривая </a:t>
            </a:r>
            <a:r>
              <a:rPr lang="uk-UA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изменения интенсивности отказов объекта</a:t>
            </a: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  - </a:t>
            </a: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риработка;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 - </a:t>
            </a: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нормальная эксплуатация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III. – </a:t>
            </a: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износ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31" y="2158571"/>
            <a:ext cx="5384247" cy="308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 - приработка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15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7" y="1095129"/>
            <a:ext cx="11555993" cy="5254372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Приработочные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отказы являются, как правило, результатом наличия у объекта дефектов и дефектных элементов, надежность которых значительно ниже требуемого уровня. При увеличении числа элементов в изделии даже при самом строгом контроле не удается полностью исключить возможность попадания в сборку элементов, имеющих те или иные скрытые дефекты. Кроме того, к отказам в этот период могут приводить и ошибки при сборке и монтаже, а также недостаточная освоенность объекта обслуживающим персоналом.</a:t>
            </a:r>
          </a:p>
          <a:p>
            <a:pPr marL="349250" indent="-3492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Физическая природа таких отказов носит случайный характер и отличается от внезапных отказов нормального периода эксплуатации тем, что здесь отказы могут иметь место не при повышенных, а и при незначительных нагрузках («выжигание дефектных элементов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»).</a:t>
            </a:r>
          </a:p>
          <a:p>
            <a:pPr marL="349250" indent="-3492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Снижение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величины интенсивности отказов объекта в целом, при постоянном значении этого параметра для каждого из элементов в отдельности, как раз и объясняется «выжиганием» слабых звеньев и их заменой наиболее надежными. Чем круче кривая на этом участке, тем лучше: меньше дефектных элементов останется в изделии за короткий срок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 - приработка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16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7" y="1148917"/>
            <a:ext cx="11555993" cy="5254372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Чтобы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повысить надежность объекта, учитывая возможность приработочных отказов, нужно:</a:t>
            </a:r>
            <a:b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проводить более строгую отбраковку элементов;</a:t>
            </a:r>
            <a:b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проводить испытания объекта на режимах близких к эксплуатационным и использовать при сборке только элементы, прошедшие испытания;</a:t>
            </a:r>
            <a:b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повысить качество сборки и монтажа.</a:t>
            </a:r>
          </a:p>
          <a:p>
            <a:pPr marL="349250" indent="-3492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время приработки определяют при испытаниях. Для особо важных случаев необходимо увеличить срок приработки в несколько раз по сравнению со средним.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4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 - приработка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17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7" y="1097053"/>
            <a:ext cx="11425473" cy="50000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 реальных проектах разработки ПО с выпуском нового релиза: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86" y="1593835"/>
            <a:ext cx="7088444" cy="456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 </a:t>
            </a:r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нормальная эксплуатация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18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73" y="988166"/>
            <a:ext cx="11730095" cy="5304592"/>
          </a:xfrm>
        </p:spPr>
        <p:txBody>
          <a:bodyPr>
            <a:noAutofit/>
          </a:bodyPr>
          <a:lstStyle/>
          <a:p>
            <a:pPr marL="349250" indent="-34925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Этот период характеризуется тем, что приработочные отказы уже закончились, а отказы, связанные с износом, еще не наступили. Этот период характеризуется исключительно внезапными отказами нормальных элементов, наработка на отказ которых очень велика.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Сохранение уровня интенсивности отказов на этом этапе характеризуется тем, что отказавший элемент заменяется таким же, с той же вероятностью отказа, а не лучшим, как это происходило на этапе приработки.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Отбраковка и предварительная обкатка элементов, идущих на замену отказавших, имеет для этого этапа еще большее значение.</a:t>
            </a:r>
            <a:b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Наибольшими возможностями в решении этой задачи обладает конструктор. Нередко изменение конструкции или облегчение режимов работы всего одного-двух элементов обеспечивает резкое повышение надежности всего объекта. Второй путь – повышение качества производства и даже чистоты производства и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28654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04" y="193810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 – нормальная эксплуатация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19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04" y="1072704"/>
            <a:ext cx="11150107" cy="4918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Особенности фазы для программного обеспечения: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Первичные дефекты найдены на первой фазе и устранены. 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Возникают внезапные отказы, наработка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отказ которых очень велика.</a:t>
            </a:r>
          </a:p>
          <a:p>
            <a:pPr marL="349250" indent="-34925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Имеет большое значение тестирование версий, в которых устранены дефекты.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Надежность программного обеспечения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3" y="1091611"/>
            <a:ext cx="11610137" cy="48098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Имеет два аспекта:</a:t>
            </a:r>
          </a:p>
          <a:p>
            <a:pPr marL="457200" indent="-3365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беспечение надежности ПО</a:t>
            </a:r>
          </a:p>
          <a:p>
            <a:pPr marL="457200" indent="-3365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ценка надежности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2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04" y="196556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 отказов – </a:t>
            </a:r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износ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20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8004" y="1091570"/>
            <a:ext cx="11422302" cy="4351338"/>
          </a:xfrm>
        </p:spPr>
        <p:txBody>
          <a:bodyPr>
            <a:normAutofit/>
          </a:bodyPr>
          <a:lstStyle/>
          <a:p>
            <a:pPr marL="0" indent="22860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Период нормальной эксплуатации заканчивается, когда начинают возникать износовые отказы. Наступает третий период в жизни изделия – период износа.</a:t>
            </a:r>
          </a:p>
          <a:p>
            <a:pPr marL="0" indent="22860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Вероятность возникновения отказов из-за износов с приближением к сроку службы возрастает.</a:t>
            </a:r>
          </a:p>
          <a:p>
            <a:pPr marL="0" indent="228600">
              <a:lnSpc>
                <a:spcPct val="100000"/>
              </a:lnSpc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08" y="196557"/>
            <a:ext cx="11572925" cy="878894"/>
          </a:xfrm>
        </p:spPr>
        <p:txBody>
          <a:bodyPr>
            <a:normAutofit/>
          </a:bodyPr>
          <a:lstStyle/>
          <a:p>
            <a:pPr marL="533400" indent="-533400">
              <a:buClr>
                <a:srgbClr val="006600"/>
              </a:buClr>
              <a:buSzPct val="200000"/>
            </a:pPr>
            <a:r>
              <a:rPr lang="ru-RU" altLang="en-US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время безотказной работы</a:t>
            </a:r>
            <a:endParaRPr lang="ru-RU" alt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21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8" y="1149785"/>
            <a:ext cx="11408121" cy="4351338"/>
          </a:xfrm>
        </p:spPr>
        <p:txBody>
          <a:bodyPr>
            <a:normAutofit/>
          </a:bodyPr>
          <a:lstStyle/>
          <a:p>
            <a:pPr marL="0" indent="228600">
              <a:buNone/>
            </a:pP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Средним временем безотказной работы называется математическое ожидание времени безотказной работы.</a:t>
            </a:r>
          </a:p>
          <a:p>
            <a:pPr marL="0" indent="228600">
              <a:buNone/>
            </a:pP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Вероятностное определение: среднее время безотказной работы равно площади под кривой вероятности безотказной работы.</a:t>
            </a:r>
          </a:p>
          <a:p>
            <a:pPr marL="0" indent="0" algn="ctr">
              <a:buNone/>
            </a:pP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= ∫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P(t)dt</a:t>
            </a:r>
          </a:p>
          <a:p>
            <a:endParaRPr lang="ru-RU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08" y="196557"/>
            <a:ext cx="11572925" cy="878894"/>
          </a:xfrm>
        </p:spPr>
        <p:txBody>
          <a:bodyPr>
            <a:normAutofit/>
          </a:bodyPr>
          <a:lstStyle/>
          <a:p>
            <a:pPr marL="533400" indent="-533400">
              <a:buClr>
                <a:srgbClr val="006600"/>
              </a:buClr>
              <a:buSzPct val="200000"/>
            </a:pPr>
            <a:r>
              <a:rPr lang="ru-RU" altLang="en-US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время безотказной работы</a:t>
            </a:r>
            <a:endParaRPr lang="ru-RU" alt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22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8" y="1149784"/>
            <a:ext cx="11408121" cy="525350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Статистическое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определение: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= ∑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</a:t>
            </a:r>
            <a:r>
              <a:rPr lang="ru-RU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</a:t>
            </a:r>
            <a:r>
              <a:rPr lang="ru-RU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uk-UA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где 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</a:t>
            </a:r>
            <a:r>
              <a:rPr lang="ru-RU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время работы i-го объекта до отказа;</a:t>
            </a:r>
            <a:b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начальное число объектов.</a:t>
            </a:r>
          </a:p>
          <a:p>
            <a:pPr marL="0" indent="228600">
              <a:lnSpc>
                <a:spcPct val="11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Параметр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Т*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является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характеристикой надежности только до первого отказа. Поэтому надежность систем длительного использования характеризуют средним временем между двумя соседними отказами или наработкой на отказ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sz="2000" b="1" i="1" baseline="-25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228600" 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∑θ</a:t>
            </a:r>
            <a:r>
              <a:rPr lang="ru-RU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где 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число отказов за время 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</a:t>
            </a:r>
            <a:r>
              <a:rPr lang="ru-RU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время работы объекта между (i-1)-м и i-м отказами.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История расчета надежности устройств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3" y="1091611"/>
            <a:ext cx="11610137" cy="5215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Необходимость расчёта надёжности технических устройств и систем существовала с момента использования их человеком. Например, в начале 1900-х годов существовала задача оценки среднего времени горения газовых фонарей, а в середине 1930-х, благодаря работам шведского ученого В. Вейбулла (</a:t>
            </a:r>
            <a:r>
              <a:rPr lang="ru-RU" sz="1900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Waloddi Weibull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получила известность задача описания среднего времени наработки электронной лампы до её выхода из строя (распределение Вейбулла).</a:t>
            </a:r>
            <a:endParaRPr lang="uk-UA" sz="19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Примером поиска методов </a:t>
            </a:r>
            <a:r>
              <a:rPr lang="ru-RU" sz="1900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расчёта надежности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является история создания ракетных комплексов Фау-1 и Фау-2 Вернером фон </a:t>
            </a:r>
            <a:r>
              <a:rPr lang="ru-RU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Брауном.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лаборатории Брауна тогда работал немецкий математик Эрик Пьеружка (</a:t>
            </a:r>
            <a:r>
              <a:rPr lang="ru-RU" sz="1900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Eric Pieruschka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который доказал, что надёжность ракеты равна произведению надёжности всех компонентов, а не надёжности самого ненадёжного элемента, как считал Браун. </a:t>
            </a:r>
            <a:endParaRPr lang="ru-RU" sz="19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Позднее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вместе c Брауном в середине 50-х годов в США работал немецкий инженер Роберт Луссер (Robert Lusser), который сформулировал основные теоретические положения будущей теории надёжности. Его формула для </a:t>
            </a:r>
            <a:r>
              <a:rPr lang="ru-RU" sz="1900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расчета надёжности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системы с последовательным соединением элементов стала известна как «Закон Луссера» (Lusser’s law).</a:t>
            </a: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3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Функция распределения отказов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6" y="1091611"/>
            <a:ext cx="11403107" cy="4809890"/>
          </a:xfrm>
        </p:spPr>
        <p:txBody>
          <a:bodyPr>
            <a:normAutofit/>
          </a:bodyPr>
          <a:lstStyle/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Пусть объект начинает работать в момент времени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1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а по истечению времени длительностью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происходит отказ. Обозначим через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непрер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ывную случайную величину – длительность времени безотказной работы объекта. </a:t>
            </a:r>
            <a:endParaRPr lang="ru-RU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Таким образом, </a:t>
            </a:r>
            <a:r>
              <a:rPr lang="ru-RU" sz="21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функция распределения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F(t)=P(T&lt;t) </a:t>
            </a:r>
            <a:r>
              <a:rPr lang="uk-UA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определяет вероятность отказа за время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ru-RU" sz="21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endParaRPr lang="ru-RU" sz="21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Статистическая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характеристика вероятности отказов: </a:t>
            </a:r>
            <a:endParaRPr lang="en-US" sz="21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n(t)/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r>
              <a:rPr lang="uk-UA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 </a:t>
            </a:r>
            <a:r>
              <a:rPr lang="en-US" sz="21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n(t)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число отказавших об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ъектов, </a:t>
            </a:r>
            <a:r>
              <a:rPr lang="en-US" sz="21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общее число об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ъ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ектов.</a:t>
            </a:r>
            <a:endParaRPr lang="en-US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Функция надежности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6" y="1091611"/>
            <a:ext cx="11403107" cy="4809890"/>
          </a:xfrm>
        </p:spPr>
        <p:txBody>
          <a:bodyPr>
            <a:normAutofit/>
          </a:bodyPr>
          <a:lstStyle/>
          <a:p>
            <a:pPr marL="0" indent="282575">
              <a:lnSpc>
                <a:spcPct val="100000"/>
              </a:lnSpc>
              <a:spcBef>
                <a:spcPts val="1200"/>
              </a:spcBef>
              <a:buNone/>
            </a:pPr>
            <a:r>
              <a:rPr lang="uk-UA" sz="21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Функцией надежности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P(t)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наз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ывают функцию, определяющую в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ероятность безотказной работ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 объекта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 время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45720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(t)=P(T&gt;t)=1-F(t)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0" indent="-282575">
              <a:lnSpc>
                <a:spcPct val="100000"/>
              </a:lnSpc>
              <a:spcBef>
                <a:spcPts val="1200"/>
              </a:spcBef>
            </a:pP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 – </a:t>
            </a:r>
            <a:r>
              <a:rPr lang="uk-UA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невозрастающая кривая времени</a:t>
            </a:r>
          </a:p>
          <a:p>
            <a:pPr marL="5715000" indent="-282575">
              <a:lnSpc>
                <a:spcPct val="100000"/>
              </a:lnSpc>
            </a:pPr>
            <a:r>
              <a:rPr lang="uk-UA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0≤</a:t>
            </a: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(t)≤1</a:t>
            </a:r>
          </a:p>
          <a:p>
            <a:pPr marL="5715000" indent="-282575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(0)=1, P(∞)=0.</a:t>
            </a: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5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" y="2736128"/>
            <a:ext cx="4594121" cy="331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Показательный закон надежности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6" y="1091611"/>
            <a:ext cx="11403107" cy="4809890"/>
          </a:xfrm>
        </p:spPr>
        <p:txBody>
          <a:bodyPr>
            <a:normAutofit/>
          </a:bodyPr>
          <a:lstStyle/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Часто длительность времени безотказной работы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объекта имеет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показательное распределение, функция распределения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которого имеет вид:</a:t>
            </a:r>
          </a:p>
          <a:p>
            <a:pPr marL="0" indent="22860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F(t)=1-e</a:t>
            </a:r>
            <a:r>
              <a:rPr lang="en-US" sz="21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1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1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ru-RU" sz="2100" b="1" i="1" baseline="30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00000"/>
              </a:lnSpc>
              <a:spcBef>
                <a:spcPts val="1200"/>
              </a:spcBef>
              <a:buNone/>
            </a:pP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Показательн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ым законом надежности называют функцию надежности, определяемую равенством: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(t)=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F(t)=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1-(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1-e</a:t>
            </a:r>
            <a:r>
              <a:rPr lang="en-US" sz="21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1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1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)=</a:t>
            </a:r>
            <a:r>
              <a:rPr lang="en-US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1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1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1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 </a:t>
            </a:r>
            <a:r>
              <a:rPr lang="el-GR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интенсивность отказов.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ru-RU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Формула позволяет найти вероятность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безотказной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работы объекта на интервале времени длительностью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если время безотказной работ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 имеет показательное распределение.</a:t>
            </a:r>
            <a:endParaRPr lang="ru-RU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650122" cy="878894"/>
          </a:xfrm>
        </p:spPr>
        <p:txBody>
          <a:bodyPr>
            <a:normAutofit/>
          </a:bodyPr>
          <a:lstStyle/>
          <a:p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Показательный закон </a:t>
            </a:r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надежности - пример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7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9785"/>
            <a:ext cx="11524129" cy="4351338"/>
          </a:xfrm>
        </p:spPr>
        <p:txBody>
          <a:bodyPr>
            <a:normAutofit/>
          </a:bodyPr>
          <a:lstStyle/>
          <a:p>
            <a:pPr marL="0" lvl="0" indent="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безотказной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работы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объекта</a:t>
            </a:r>
            <a:r>
              <a:rPr lang="ru-RU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распределено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показательному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закону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f(t)=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0.02e</a:t>
            </a:r>
            <a:r>
              <a:rPr lang="en-US" altLang="en-US" sz="2100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-0.02t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условии, что 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t≥0.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Найти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вероятность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того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 </a:t>
            </a:r>
            <a:r>
              <a:rPr lang="ru-RU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</a:t>
            </a:r>
            <a:r>
              <a:rPr lang="en-US" altLang="en-US" sz="21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работает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безотказно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100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часов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i="1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i="1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Решение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условию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постоянная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интенсивность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отказов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=0.02.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Тогда </a:t>
            </a:r>
            <a:r>
              <a:rPr lang="en-US" altLang="en-US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(100) = e</a:t>
            </a:r>
            <a:r>
              <a:rPr lang="en-US" altLang="en-US" sz="2100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-0.02*100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=e</a:t>
            </a:r>
            <a:r>
              <a:rPr lang="en-US" altLang="en-US" sz="2100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-2</a:t>
            </a:r>
            <a:r>
              <a:rPr lang="en-US" alt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=0.13534.</a:t>
            </a:r>
            <a:endParaRPr lang="en-US" altLang="en-US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2" name="Picture 4" descr="http://konspekta.net/studopediainfo/baza1/983991049066.files/image3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363" y="-274638"/>
            <a:ext cx="1143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362099" cy="878894"/>
          </a:xfrm>
        </p:spPr>
        <p:txBody>
          <a:bodyPr>
            <a:normAutofit/>
          </a:bodyPr>
          <a:lstStyle/>
          <a:p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Показательный закон </a:t>
            </a:r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надежности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свойства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8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6735" y="1085546"/>
            <a:ext cx="11941477" cy="4837050"/>
          </a:xfrm>
        </p:spPr>
        <p:txBody>
          <a:bodyPr>
            <a:noAutofit/>
          </a:bodyPr>
          <a:lstStyle/>
          <a:p>
            <a:pPr marL="0" indent="228600">
              <a:lnSpc>
                <a:spcPct val="11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Показательный закон надежности обладает свойством: </a:t>
            </a:r>
            <a:r>
              <a:rPr lang="ru-RU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вероятность </a:t>
            </a:r>
            <a:r>
              <a:rPr lang="ru-RU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безотказной </a:t>
            </a:r>
            <a:r>
              <a:rPr lang="ru-RU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работы объекта на интервале времени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зависит от времени предшествующей работы до начала рассматриваемого интервала, а зависит только от длительности времени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(при </a:t>
            </a:r>
            <a:r>
              <a:rPr lang="ru-RU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заданной интенсивности отказов </a:t>
            </a:r>
            <a:r>
              <a:rPr lang="el-GR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uk-UA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0" indent="228600">
              <a:lnSpc>
                <a:spcPct val="110000"/>
              </a:lnSpc>
              <a:buNone/>
            </a:pPr>
            <a:r>
              <a:rPr lang="uk-UA" sz="2000" u="sng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Доказательство:</a:t>
            </a:r>
          </a:p>
          <a:p>
            <a:pPr marL="0" indent="228600">
              <a:lnSpc>
                <a:spcPct val="110000"/>
              </a:lnSpc>
              <a:buNone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Введем обозначение соб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ытий:</a:t>
            </a:r>
          </a:p>
          <a:p>
            <a:pPr marL="0" indent="228600">
              <a:lnSpc>
                <a:spcPct val="110000"/>
              </a:lnSpc>
              <a:buNone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безотказная работа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на интервале 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</a:t>
            </a:r>
            <a:r>
              <a:rPr lang="en-US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длительностью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b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228600">
              <a:lnSpc>
                <a:spcPct val="110000"/>
              </a:lnSpc>
              <a:buNone/>
            </a:pPr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uk-UA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безотказная работа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на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интервале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</a:t>
            </a:r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+t</a:t>
            </a:r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длительностью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b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228600">
              <a:lnSpc>
                <a:spcPct val="11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Вероятности наступления этих событий:</a:t>
            </a:r>
          </a:p>
          <a:p>
            <a:pPr marL="0" indent="228600" algn="ctr">
              <a:lnSpc>
                <a:spcPct val="110000"/>
              </a:lnSpc>
              <a:buNone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P(A)=e</a:t>
            </a:r>
            <a:r>
              <a:rPr lang="en-US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t0</a:t>
            </a:r>
          </a:p>
          <a:p>
            <a:pPr marL="0" indent="228600" algn="ctr">
              <a:lnSpc>
                <a:spcPct val="110000"/>
              </a:lnSpc>
              <a:buNone/>
            </a:pP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P(B)=</a:t>
            </a:r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</a:t>
            </a:r>
            <a:r>
              <a:rPr lang="en-US" sz="20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(t0+t)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</a:t>
            </a:r>
            <a:r>
              <a:rPr lang="en-US" sz="20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t0</a:t>
            </a:r>
            <a:r>
              <a:rPr 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0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ru-RU" sz="2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362099" cy="878894"/>
          </a:xfrm>
        </p:spPr>
        <p:txBody>
          <a:bodyPr>
            <a:normAutofit/>
          </a:bodyPr>
          <a:lstStyle/>
          <a:p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Показательный закон надежности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свойства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9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5" y="1085546"/>
            <a:ext cx="11636677" cy="4837050"/>
          </a:xfrm>
        </p:spPr>
        <p:txBody>
          <a:bodyPr>
            <a:normAutofit/>
          </a:bodyPr>
          <a:lstStyle/>
          <a:p>
            <a:pPr marL="0" indent="228600">
              <a:lnSpc>
                <a:spcPct val="110000"/>
              </a:lnSpc>
              <a:buNone/>
            </a:pP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Найдем условную вероятность, что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</a:t>
            </a:r>
            <a:r>
              <a:rPr lang="ru-RU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будет работать безотказно на интервале 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1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</a:t>
            </a:r>
            <a:r>
              <a:rPr lang="en-US" sz="21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+t</a:t>
            </a:r>
            <a:r>
              <a:rPr lang="ru-RU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условии, что он уже проработал безотказно на предшествующем интервале </a:t>
            </a:r>
            <a:r>
              <a:rPr lang="uk-UA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(0,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1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uk-UA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algn="ctr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21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(C)=P(B)/P(A)=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t0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4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</a:t>
            </a:r>
            <a:r>
              <a:rPr lang="en-US" sz="24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4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t0</a:t>
            </a:r>
            <a:r>
              <a:rPr lang="ru-RU" sz="24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24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l-GR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λ</a:t>
            </a:r>
            <a:r>
              <a:rPr lang="en-US" sz="2400" b="1" i="1" baseline="30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400" b="1" i="1" baseline="30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2400" b="1" i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uk-UA" sz="21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Полученная формула</a:t>
            </a:r>
            <a:r>
              <a:rPr lang="en-US" sz="21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1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содержит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100" b="1" i="1" baseline="-25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uk-UA" sz="21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а содержит только </a:t>
            </a:r>
            <a:r>
              <a:rPr lang="en-US" sz="21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</a:t>
            </a:r>
            <a:r>
              <a:rPr lang="ru-RU" sz="21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Это означает, что время работы на предшествующем интервале не сказывается на величине вероятности безотказной работы на последующем интервале, а зависит только от длины последующего интервала, что и требовалось доказать.</a:t>
            </a:r>
            <a:endParaRPr lang="en-US" sz="2100" b="1" i="1" baseline="-25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21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techn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technol" id="{12847F9D-69EB-4E30-AB79-FE938C561E3B}" vid="{BBCE46F7-F2B7-4701-9844-3A12324381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Theme_technol</Template>
  <TotalTime>10229</TotalTime>
  <Words>1455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Theme_technol</vt:lpstr>
      <vt:lpstr>Надежность программного обеспечения</vt:lpstr>
      <vt:lpstr>Надежность программного обеспечения</vt:lpstr>
      <vt:lpstr>История расчета надежности устройств</vt:lpstr>
      <vt:lpstr>Функция распределения отказов</vt:lpstr>
      <vt:lpstr>Функция надежности</vt:lpstr>
      <vt:lpstr>Показательный закон надежности</vt:lpstr>
      <vt:lpstr>Показательный закон надежности - пример</vt:lpstr>
      <vt:lpstr>Показательный закон надежности - свойства</vt:lpstr>
      <vt:lpstr>Показательный закон надежности - свойства</vt:lpstr>
      <vt:lpstr>Частота отказов</vt:lpstr>
      <vt:lpstr>Частота отказов</vt:lpstr>
      <vt:lpstr>Интенсивность отказов</vt:lpstr>
      <vt:lpstr>Интенсивность отказов - пример</vt:lpstr>
      <vt:lpstr>Интенсивность отказов</vt:lpstr>
      <vt:lpstr>Интенсивность отказов - приработка</vt:lpstr>
      <vt:lpstr>Интенсивность отказов - приработка</vt:lpstr>
      <vt:lpstr>Интенсивность отказов - приработка</vt:lpstr>
      <vt:lpstr>Интенсивность отказов – нормальная эксплуатация</vt:lpstr>
      <vt:lpstr>Интенсивность отказов – нормальная эксплуатация</vt:lpstr>
      <vt:lpstr>Интенсивность отказов – износ</vt:lpstr>
      <vt:lpstr>Среднее время безотказной работы</vt:lpstr>
      <vt:lpstr>Среднее время безотказной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Iana Odarych</dc:creator>
  <cp:lastModifiedBy>Iana Odarych</cp:lastModifiedBy>
  <cp:revision>121</cp:revision>
  <cp:lastPrinted>2016-09-01T15:36:10Z</cp:lastPrinted>
  <dcterms:created xsi:type="dcterms:W3CDTF">2016-08-28T21:12:56Z</dcterms:created>
  <dcterms:modified xsi:type="dcterms:W3CDTF">2017-02-27T14:26:14Z</dcterms:modified>
</cp:coreProperties>
</file>