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6" r:id="rId7"/>
    <p:sldId id="260" r:id="rId8"/>
    <p:sldId id="261" r:id="rId9"/>
    <p:sldId id="263" r:id="rId10"/>
    <p:sldId id="262" r:id="rId11"/>
    <p:sldId id="264" r:id="rId12"/>
    <p:sldId id="269" r:id="rId13"/>
    <p:sldId id="270" r:id="rId14"/>
    <p:sldId id="271" r:id="rId15"/>
    <p:sldId id="272" r:id="rId16"/>
    <p:sldId id="273" r:id="rId17"/>
    <p:sldId id="26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BD222-6607-802F-3832-A20154632FEF}" v="2894" dt="2022-03-24T20:54:48.022"/>
    <p1510:client id="{B2537174-FED2-3EBB-62ED-74DAF70488D5}" v="2448" dt="2022-03-24T20:42:24.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p:restoredTop sz="94662"/>
  </p:normalViewPr>
  <p:slideViewPr>
    <p:cSldViewPr snapToGrid="0" snapToObjects="1">
      <p:cViewPr varScale="1">
        <p:scale>
          <a:sx n="104" d="100"/>
          <a:sy n="104" d="100"/>
        </p:scale>
        <p:origin x="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2833-8258-5D47-8E27-71AC66B05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2E49FB-2326-9C41-B351-DD0510D49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091FDF-3119-0E47-B84A-E4FC6DF0D02C}"/>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1F490C98-3410-3C46-A986-890AAE4A6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1CFD9-C416-774A-A807-ED8AC4851C75}"/>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220307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FA63-6F59-8B4A-9F04-5490DF84C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C90C8-D7A1-A446-BA73-FD57BCA531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922C4-2368-FB4A-9933-AF835C54DBB2}"/>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68FD2056-09B5-C841-8363-2430BB6A8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FD21B-EB2D-C648-ACCD-F31F177311AB}"/>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424794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C9028-8142-6A4C-95F5-AA2BB8F054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EBE6-6726-4449-8D9B-0258162ABD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F3E5E-2F4A-314E-959C-16A924C6FA40}"/>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AAAACD27-E911-344F-B7B6-61B8BBEB7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A6F60-A180-684A-8E42-48038D4FD0BD}"/>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99005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16D1-0E44-1945-B602-CC93A1F9B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B4E5C-CA45-EA4F-8B9F-4934DA1B45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9B56B-5E6E-4646-BFBB-5D3000BD2173}"/>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006869D4-2A4D-E54F-B221-7528F1602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B8D4D-CD92-6347-B559-4A2AF6886F7E}"/>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51379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F839-FED4-3C40-B28D-3BD56009D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9C67F-1605-314B-A57A-288F3969F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349409-D948-1A4C-A325-6F2F1B82ABD4}"/>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E609D94A-F1CE-9949-B875-54AA95162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4A76B-5C5B-3A47-B771-318D864BD2F2}"/>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15592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01B7-3879-7D4B-AEE4-D01320384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3A535-E818-5D48-87DE-9F81A58FE2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DB87F-85CE-0742-9DB5-E7B44E43A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4D94D-3AC2-CE44-AA3D-0767C90EC2DB}"/>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6" name="Footer Placeholder 5">
            <a:extLst>
              <a:ext uri="{FF2B5EF4-FFF2-40B4-BE49-F238E27FC236}">
                <a16:creationId xmlns:a16="http://schemas.microsoft.com/office/drawing/2014/main" id="{6A74100F-596D-C44A-AD02-EDEF3C8BD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BC132-CAA9-4449-9B1E-FA1489B096D1}"/>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64687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A762-F46F-8245-AB7D-DC2228FF76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AE903-70B6-1C42-941B-7FBCD6EF3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6F5AE3-AF37-F947-A82F-1FF295DA7B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9FB11-2B1D-264A-BE95-D383DC92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9970FA-A7AC-464C-A0C2-596D8F3951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2B3A5C-0386-7148-B738-656671ABC945}"/>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8" name="Footer Placeholder 7">
            <a:extLst>
              <a:ext uri="{FF2B5EF4-FFF2-40B4-BE49-F238E27FC236}">
                <a16:creationId xmlns:a16="http://schemas.microsoft.com/office/drawing/2014/main" id="{4A7323B5-D8E9-184A-84FC-598C07821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AA9FD2-04E8-5747-9EFF-8CAF57073BAE}"/>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67154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1637-63AE-DA4B-8A2C-837585757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7F5FF5-FC86-FD43-A614-2222BD16059B}"/>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4" name="Footer Placeholder 3">
            <a:extLst>
              <a:ext uri="{FF2B5EF4-FFF2-40B4-BE49-F238E27FC236}">
                <a16:creationId xmlns:a16="http://schemas.microsoft.com/office/drawing/2014/main" id="{14F09CCE-EFD8-4F44-921D-09B541559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FF0FE-7BE2-3944-B2D7-D3CD55F29AB0}"/>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23890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53CF3-896C-8B4B-B8DE-8A59AEEE96CF}"/>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3" name="Footer Placeholder 2">
            <a:extLst>
              <a:ext uri="{FF2B5EF4-FFF2-40B4-BE49-F238E27FC236}">
                <a16:creationId xmlns:a16="http://schemas.microsoft.com/office/drawing/2014/main" id="{4A776544-7ED6-9446-B8EB-FE0C03967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0C7DEF-E592-E445-B49C-080B74E427A2}"/>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284937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764A-A7D0-7047-8106-50D6E1C10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CAE61-2C18-1F4F-B152-D8E9BB44B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C374E6-B023-5240-8380-157B6FBAD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EDF004-F66D-D346-96BC-10490DF3BCDE}"/>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6" name="Footer Placeholder 5">
            <a:extLst>
              <a:ext uri="{FF2B5EF4-FFF2-40B4-BE49-F238E27FC236}">
                <a16:creationId xmlns:a16="http://schemas.microsoft.com/office/drawing/2014/main" id="{C5B245BF-3CEB-4C41-A2CB-8A7A1E3A2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8D36F-00F5-BA4C-96F6-FDBB4BF1FAA8}"/>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321926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458F-BDB6-A245-9A2D-EFA509524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290B3-31A1-F54B-9EBF-CB21CB9DA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838447-935A-CF42-8A3F-1995A1BDC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98A1E-B259-8B44-B6D7-635E085F72F6}"/>
              </a:ext>
            </a:extLst>
          </p:cNvPr>
          <p:cNvSpPr>
            <a:spLocks noGrp="1"/>
          </p:cNvSpPr>
          <p:nvPr>
            <p:ph type="dt" sz="half" idx="10"/>
          </p:nvPr>
        </p:nvSpPr>
        <p:spPr/>
        <p:txBody>
          <a:bodyPr/>
          <a:lstStyle/>
          <a:p>
            <a:fld id="{7F25C6AF-B93A-8C4C-8DA3-6F4748ED3AD0}" type="datetimeFigureOut">
              <a:rPr lang="en-US" smtClean="0"/>
              <a:t>3/24/2022</a:t>
            </a:fld>
            <a:endParaRPr lang="en-US"/>
          </a:p>
        </p:txBody>
      </p:sp>
      <p:sp>
        <p:nvSpPr>
          <p:cNvPr id="6" name="Footer Placeholder 5">
            <a:extLst>
              <a:ext uri="{FF2B5EF4-FFF2-40B4-BE49-F238E27FC236}">
                <a16:creationId xmlns:a16="http://schemas.microsoft.com/office/drawing/2014/main" id="{0AE648E9-7F94-D948-9C1F-53DE65245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88D93-CABA-9E4D-85CD-856A1693BA69}"/>
              </a:ext>
            </a:extLst>
          </p:cNvPr>
          <p:cNvSpPr>
            <a:spLocks noGrp="1"/>
          </p:cNvSpPr>
          <p:nvPr>
            <p:ph type="sldNum" sz="quarter" idx="12"/>
          </p:nvPr>
        </p:nvSpPr>
        <p:spPr/>
        <p:txBody>
          <a:bodyPr/>
          <a:lstStyle/>
          <a:p>
            <a:fld id="{0F8EC5ED-0AC7-5840-9B90-B6B791B354CB}" type="slidenum">
              <a:rPr lang="en-US" smtClean="0"/>
              <a:t>‹#›</a:t>
            </a:fld>
            <a:endParaRPr lang="en-US"/>
          </a:p>
        </p:txBody>
      </p:sp>
    </p:spTree>
    <p:extLst>
      <p:ext uri="{BB962C8B-B14F-4D97-AF65-F5344CB8AC3E}">
        <p14:creationId xmlns:p14="http://schemas.microsoft.com/office/powerpoint/2010/main" val="409218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2CAD3-DC88-F74F-85D9-EFE2749A3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3AD25-AC6A-1F4D-A5BE-060AA3A97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A290C-F071-634B-B40D-EF3DCC5F7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5C6AF-B93A-8C4C-8DA3-6F4748ED3AD0}" type="datetimeFigureOut">
              <a:rPr lang="en-US" smtClean="0"/>
              <a:t>3/24/2022</a:t>
            </a:fld>
            <a:endParaRPr lang="en-US"/>
          </a:p>
        </p:txBody>
      </p:sp>
      <p:sp>
        <p:nvSpPr>
          <p:cNvPr id="5" name="Footer Placeholder 4">
            <a:extLst>
              <a:ext uri="{FF2B5EF4-FFF2-40B4-BE49-F238E27FC236}">
                <a16:creationId xmlns:a16="http://schemas.microsoft.com/office/drawing/2014/main" id="{F788EF6E-DCDF-A846-89ED-9B2E6F09E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5FB86-23F2-3742-8618-F5EC40759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EC5ED-0AC7-5840-9B90-B6B791B354CB}" type="slidenum">
              <a:rPr lang="en-US" smtClean="0"/>
              <a:t>‹#›</a:t>
            </a:fld>
            <a:endParaRPr lang="en-US"/>
          </a:p>
        </p:txBody>
      </p:sp>
    </p:spTree>
    <p:extLst>
      <p:ext uri="{BB962C8B-B14F-4D97-AF65-F5344CB8AC3E}">
        <p14:creationId xmlns:p14="http://schemas.microsoft.com/office/powerpoint/2010/main" val="420174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anarm11/senior-design/tree/master/libra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anarm11/senior-design/tree/master/research-cont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01D2-137A-E748-BA37-98D8C11615F7}"/>
              </a:ext>
            </a:extLst>
          </p:cNvPr>
          <p:cNvSpPr>
            <a:spLocks noGrp="1"/>
          </p:cNvSpPr>
          <p:nvPr>
            <p:ph type="ctrTitle"/>
          </p:nvPr>
        </p:nvSpPr>
        <p:spPr/>
        <p:txBody>
          <a:bodyPr/>
          <a:lstStyle/>
          <a:p>
            <a:r>
              <a:rPr lang="en-US" dirty="0"/>
              <a:t>Team Covert</a:t>
            </a:r>
          </a:p>
        </p:txBody>
      </p:sp>
      <p:sp>
        <p:nvSpPr>
          <p:cNvPr id="3" name="Subtitle 2">
            <a:extLst>
              <a:ext uri="{FF2B5EF4-FFF2-40B4-BE49-F238E27FC236}">
                <a16:creationId xmlns:a16="http://schemas.microsoft.com/office/drawing/2014/main" id="{FF934AC2-9B57-144B-96DC-814FB02F1547}"/>
              </a:ext>
            </a:extLst>
          </p:cNvPr>
          <p:cNvSpPr>
            <a:spLocks noGrp="1"/>
          </p:cNvSpPr>
          <p:nvPr>
            <p:ph type="subTitle" idx="1"/>
          </p:nvPr>
        </p:nvSpPr>
        <p:spPr/>
        <p:txBody>
          <a:bodyPr/>
          <a:lstStyle/>
          <a:p>
            <a:r>
              <a:rPr lang="en-US" dirty="0"/>
              <a:t>Students: Ian Armstrong, John </a:t>
            </a:r>
            <a:r>
              <a:rPr lang="en-US" dirty="0" err="1"/>
              <a:t>Schlagbaum</a:t>
            </a:r>
            <a:r>
              <a:rPr lang="en-US" dirty="0"/>
              <a:t>, Noah Orr</a:t>
            </a:r>
          </a:p>
          <a:p>
            <a:r>
              <a:rPr lang="en-US" dirty="0"/>
              <a:t>Advisor: Professor John Franco</a:t>
            </a:r>
          </a:p>
        </p:txBody>
      </p:sp>
    </p:spTree>
    <p:extLst>
      <p:ext uri="{BB962C8B-B14F-4D97-AF65-F5344CB8AC3E}">
        <p14:creationId xmlns:p14="http://schemas.microsoft.com/office/powerpoint/2010/main" val="189480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1031-B7F8-BA44-B1A1-1970D33E2A33}"/>
              </a:ext>
            </a:extLst>
          </p:cNvPr>
          <p:cNvSpPr>
            <a:spLocks noGrp="1"/>
          </p:cNvSpPr>
          <p:nvPr>
            <p:ph type="title"/>
          </p:nvPr>
        </p:nvSpPr>
        <p:spPr/>
        <p:txBody>
          <a:bodyPr/>
          <a:lstStyle/>
          <a:p>
            <a:r>
              <a:rPr lang="en-US" dirty="0"/>
              <a:t>Challenges in Building Covert Channels</a:t>
            </a:r>
          </a:p>
        </p:txBody>
      </p:sp>
      <p:sp>
        <p:nvSpPr>
          <p:cNvPr id="3" name="Content Placeholder 2">
            <a:extLst>
              <a:ext uri="{FF2B5EF4-FFF2-40B4-BE49-F238E27FC236}">
                <a16:creationId xmlns:a16="http://schemas.microsoft.com/office/drawing/2014/main" id="{09A03A3B-AD48-2D4A-AD16-82CD39C2ADCF}"/>
              </a:ext>
            </a:extLst>
          </p:cNvPr>
          <p:cNvSpPr>
            <a:spLocks noGrp="1"/>
          </p:cNvSpPr>
          <p:nvPr>
            <p:ph idx="1"/>
          </p:nvPr>
        </p:nvSpPr>
        <p:spPr/>
        <p:txBody>
          <a:bodyPr vert="horz" lIns="91440" tIns="45720" rIns="91440" bIns="45720" rtlCol="0" anchor="t">
            <a:normAutofit/>
          </a:bodyPr>
          <a:lstStyle/>
          <a:p>
            <a:pPr marL="0" indent="0">
              <a:buNone/>
            </a:pPr>
            <a:r>
              <a:rPr lang="en-US" sz="2300" dirty="0"/>
              <a:t>Covert Channels take a certain level of ingenuity and creativity. One must be very knowledgeable in the domain they want to build a channel in. Typically, like most exploits, strong skills in low-level programming is a requirement. They also must be creative in how they build the channel so that it does not get detected easily. This plays back into domain knowledge. The more you know about the system (how it should behave, the assumptions the system was built under, etc.), the more creative you can be when building covert channels.</a:t>
            </a:r>
            <a:endParaRPr lang="en-US" sz="2300" dirty="0">
              <a:cs typeface="Calibri"/>
            </a:endParaRPr>
          </a:p>
          <a:p>
            <a:pPr marL="0" indent="0">
              <a:buNone/>
            </a:pPr>
            <a:r>
              <a:rPr lang="en-US" sz="2300" dirty="0">
                <a:cs typeface="Calibri"/>
              </a:rPr>
              <a:t>Computer security expert Jon Erickson says in his famous book, </a:t>
            </a:r>
            <a:r>
              <a:rPr lang="en-US" sz="2300" i="1" dirty="0">
                <a:cs typeface="Calibri"/>
              </a:rPr>
              <a:t>Art of Hacking, </a:t>
            </a:r>
            <a:r>
              <a:rPr lang="en-US" sz="2300" dirty="0">
                <a:cs typeface="Calibri"/>
              </a:rPr>
              <a:t>"Hacking is more about following the law than breaking it. The essence of hacking is finding unintended or overlooked uses for the laws and properties of a given situation and then applying them in new and inventive ways to solve a problem." </a:t>
            </a:r>
          </a:p>
        </p:txBody>
      </p:sp>
    </p:spTree>
    <p:extLst>
      <p:ext uri="{BB962C8B-B14F-4D97-AF65-F5344CB8AC3E}">
        <p14:creationId xmlns:p14="http://schemas.microsoft.com/office/powerpoint/2010/main" val="25125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42CC-CAFA-1149-9784-E07BAA37D477}"/>
              </a:ext>
            </a:extLst>
          </p:cNvPr>
          <p:cNvSpPr>
            <a:spLocks noGrp="1"/>
          </p:cNvSpPr>
          <p:nvPr>
            <p:ph type="title"/>
          </p:nvPr>
        </p:nvSpPr>
        <p:spPr>
          <a:xfrm>
            <a:off x="838200" y="216844"/>
            <a:ext cx="10515600" cy="771697"/>
          </a:xfrm>
        </p:spPr>
        <p:txBody>
          <a:bodyPr>
            <a:normAutofit/>
          </a:bodyPr>
          <a:lstStyle/>
          <a:p>
            <a:r>
              <a:rPr lang="en-US" sz="4000" dirty="0"/>
              <a:t>An Overview </a:t>
            </a:r>
            <a:r>
              <a:rPr lang="en-US" sz="4000"/>
              <a:t>of ou</a:t>
            </a:r>
            <a:r>
              <a:rPr lang="en-US" sz="4000" dirty="0"/>
              <a:t>r</a:t>
            </a:r>
            <a:r>
              <a:rPr lang="en-US" sz="4000"/>
              <a:t> </a:t>
            </a:r>
            <a:r>
              <a:rPr lang="en-US" sz="4000" dirty="0"/>
              <a:t>Library of Covert Channels</a:t>
            </a:r>
          </a:p>
        </p:txBody>
      </p:sp>
      <p:sp>
        <p:nvSpPr>
          <p:cNvPr id="3" name="Content Placeholder 2">
            <a:extLst>
              <a:ext uri="{FF2B5EF4-FFF2-40B4-BE49-F238E27FC236}">
                <a16:creationId xmlns:a16="http://schemas.microsoft.com/office/drawing/2014/main" id="{70A24E4B-7D58-3340-8D41-BD30189D3A59}"/>
              </a:ext>
            </a:extLst>
          </p:cNvPr>
          <p:cNvSpPr>
            <a:spLocks noGrp="1"/>
          </p:cNvSpPr>
          <p:nvPr>
            <p:ph idx="1"/>
          </p:nvPr>
        </p:nvSpPr>
        <p:spPr>
          <a:xfrm>
            <a:off x="838200" y="988541"/>
            <a:ext cx="10515600" cy="5511113"/>
          </a:xfrm>
        </p:spPr>
        <p:txBody>
          <a:bodyPr vert="horz" lIns="91440" tIns="45720" rIns="91440" bIns="45720" rtlCol="0" anchor="t">
            <a:normAutofit lnSpcReduction="10000"/>
          </a:bodyPr>
          <a:lstStyle/>
          <a:p>
            <a:pPr marL="0" indent="0">
              <a:buNone/>
            </a:pPr>
            <a:r>
              <a:rPr lang="en-US" sz="2000" dirty="0"/>
              <a:t>For our project, we spent time building three covert channels in different domains. Our main priorities in building these channels were readability and proof of concept. Our library can be found at </a:t>
            </a:r>
            <a:r>
              <a:rPr lang="en-US" sz="2000" dirty="0">
                <a:hlinkClick r:id="rId2"/>
              </a:rPr>
              <a:t>https://github.com/Ianarm11/senior-design/tree/master/library</a:t>
            </a:r>
            <a:r>
              <a:rPr lang="en-US" sz="2000" dirty="0"/>
              <a:t>.</a:t>
            </a:r>
          </a:p>
          <a:p>
            <a:pPr marL="0" indent="0">
              <a:buNone/>
            </a:pPr>
            <a:endParaRPr lang="en-US" dirty="0"/>
          </a:p>
          <a:p>
            <a:pPr marL="0" indent="0">
              <a:buNone/>
            </a:pPr>
            <a:r>
              <a:rPr lang="en-US" sz="2000" dirty="0"/>
              <a:t>Network Covert Channel: A channel that transmits data by hiding bits in a TCP/IP Header field. TCP/IP packets are used for communications across networks but has a specific block for actual data. The TCP/IP Header is meta data to ensure the protocol works. By hiding data in the header, a network administrator would not catch wind of it. </a:t>
            </a:r>
          </a:p>
          <a:p>
            <a:pPr marL="0" indent="0">
              <a:buNone/>
            </a:pPr>
            <a:endParaRPr lang="en-US" sz="2000" dirty="0"/>
          </a:p>
          <a:p>
            <a:pPr marL="0" indent="0">
              <a:buNone/>
            </a:pPr>
            <a:r>
              <a:rPr lang="en-US" sz="2000" dirty="0"/>
              <a:t>Operating System Covert Channel: A channel that is used in the famous exploit, </a:t>
            </a:r>
            <a:r>
              <a:rPr lang="en-US" sz="2000" i="1" dirty="0"/>
              <a:t>Meltdown. </a:t>
            </a:r>
            <a:r>
              <a:rPr lang="en-US" sz="2000" dirty="0"/>
              <a:t>This channel is used to read and transmit a kernel’s protected memory by exploiting the CPU cache. Due to the complexity of </a:t>
            </a:r>
            <a:r>
              <a:rPr lang="en-US" sz="2000" i="1" dirty="0"/>
              <a:t>Meltdown, </a:t>
            </a:r>
            <a:r>
              <a:rPr lang="en-US" sz="2000" dirty="0"/>
              <a:t>we were only able to simulate this channel.</a:t>
            </a:r>
          </a:p>
          <a:p>
            <a:pPr marL="0" indent="0">
              <a:buNone/>
            </a:pPr>
            <a:endParaRPr lang="en-US" sz="2000" dirty="0"/>
          </a:p>
          <a:p>
            <a:pPr marL="0" indent="0">
              <a:buNone/>
            </a:pPr>
            <a:r>
              <a:rPr lang="en-US" sz="2000" dirty="0"/>
              <a:t>Printer Channel: A channel that uses a printer to transmit data. The Sender creates a printer form in the printer and hides a message in a field. A Receiver can query the printer forms to extract the message then delete the form. This channel is not as technical as the others, but rather to be seen as a proof-of-concept and for fun.</a:t>
            </a:r>
            <a:endParaRPr lang="en-US" sz="2000" dirty="0">
              <a:cs typeface="Calibri"/>
            </a:endParaRPr>
          </a:p>
          <a:p>
            <a:pPr marL="0" indent="0">
              <a:buNone/>
            </a:pPr>
            <a:endParaRPr lang="en-US" dirty="0"/>
          </a:p>
        </p:txBody>
      </p:sp>
    </p:spTree>
    <p:extLst>
      <p:ext uri="{BB962C8B-B14F-4D97-AF65-F5344CB8AC3E}">
        <p14:creationId xmlns:p14="http://schemas.microsoft.com/office/powerpoint/2010/main" val="353377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AECA-CA39-674C-86C9-99A0CAEC1097}"/>
              </a:ext>
            </a:extLst>
          </p:cNvPr>
          <p:cNvSpPr>
            <a:spLocks noGrp="1"/>
          </p:cNvSpPr>
          <p:nvPr>
            <p:ph type="title"/>
          </p:nvPr>
        </p:nvSpPr>
        <p:spPr>
          <a:xfrm>
            <a:off x="309465" y="365125"/>
            <a:ext cx="10515600" cy="561464"/>
          </a:xfrm>
        </p:spPr>
        <p:txBody>
          <a:bodyPr>
            <a:normAutofit fontScale="90000"/>
          </a:bodyPr>
          <a:lstStyle/>
          <a:p>
            <a:r>
              <a:rPr lang="en-US" dirty="0"/>
              <a:t>Network Channel</a:t>
            </a:r>
          </a:p>
        </p:txBody>
      </p:sp>
      <p:sp>
        <p:nvSpPr>
          <p:cNvPr id="3" name="Content Placeholder 2">
            <a:extLst>
              <a:ext uri="{FF2B5EF4-FFF2-40B4-BE49-F238E27FC236}">
                <a16:creationId xmlns:a16="http://schemas.microsoft.com/office/drawing/2014/main" id="{8D3E78A7-0F26-3D43-8D67-B74581346CD8}"/>
              </a:ext>
            </a:extLst>
          </p:cNvPr>
          <p:cNvSpPr>
            <a:spLocks noGrp="1"/>
          </p:cNvSpPr>
          <p:nvPr>
            <p:ph idx="1"/>
          </p:nvPr>
        </p:nvSpPr>
        <p:spPr>
          <a:xfrm>
            <a:off x="309465" y="1164706"/>
            <a:ext cx="4730621" cy="3816578"/>
          </a:xfrm>
        </p:spPr>
        <p:txBody>
          <a:bodyPr vert="horz" lIns="91440" tIns="45720" rIns="91440" bIns="45720" rtlCol="0" anchor="t">
            <a:normAutofit/>
          </a:bodyPr>
          <a:lstStyle/>
          <a:p>
            <a:pPr marL="0" indent="0">
              <a:buNone/>
            </a:pPr>
            <a:r>
              <a:rPr lang="en-US" sz="2300" dirty="0">
                <a:ea typeface="+mn-lt"/>
                <a:cs typeface="+mn-lt"/>
              </a:rPr>
              <a:t>Overview:</a:t>
            </a:r>
            <a:endParaRPr lang="en-US" dirty="0"/>
          </a:p>
          <a:p>
            <a:pPr marL="0" indent="0">
              <a:buNone/>
            </a:pPr>
            <a:r>
              <a:rPr lang="en-US" sz="2200" dirty="0">
                <a:ea typeface="+mn-lt"/>
                <a:cs typeface="+mn-lt"/>
              </a:rPr>
              <a:t>Our network covert channel takes advantage of using TCP/IP protocol to allow a Sender to send a covert message over the course of many data packets to a Receiver. TCP/IP packets reserve a data block for data to be stored in but using this would expose our covert operation. To avoid this, we transmit the covert message, bit by bit, in the Flags field of the TCP/IP header.</a:t>
            </a:r>
            <a:endParaRPr lang="en-US" sz="2200" dirty="0">
              <a:cs typeface="Calibri"/>
            </a:endParaRPr>
          </a:p>
          <a:p>
            <a:pPr marL="0" indent="0">
              <a:buNone/>
            </a:pPr>
            <a:endParaRPr lang="en-US">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sz="2500" dirty="0">
              <a:ea typeface="+mn-lt"/>
              <a:cs typeface="+mn-lt"/>
            </a:endParaRPr>
          </a:p>
          <a:p>
            <a:pPr marL="0" indent="0">
              <a:buNone/>
            </a:pPr>
            <a:endParaRPr lang="en-US" dirty="0">
              <a:ea typeface="+mn-lt"/>
              <a:cs typeface="+mn-lt"/>
            </a:endParaRPr>
          </a:p>
          <a:p>
            <a:pPr marL="0" indent="0">
              <a:buNone/>
            </a:pPr>
            <a:endParaRPr lang="en-US">
              <a:ea typeface="+mn-lt"/>
              <a:cs typeface="+mn-lt"/>
            </a:endParaRPr>
          </a:p>
          <a:p>
            <a:endParaRPr lang="en-US"/>
          </a:p>
          <a:p>
            <a:endParaRPr lang="en-US" dirty="0">
              <a:cs typeface="Calibri"/>
            </a:endParaRPr>
          </a:p>
        </p:txBody>
      </p:sp>
      <p:pic>
        <p:nvPicPr>
          <p:cNvPr id="6" name="Picture 6" descr="Diagram&#10;&#10;Description automatically generated">
            <a:extLst>
              <a:ext uri="{FF2B5EF4-FFF2-40B4-BE49-F238E27FC236}">
                <a16:creationId xmlns:a16="http://schemas.microsoft.com/office/drawing/2014/main" id="{5BE23981-1E53-4BC1-0239-0C1BB1BAF726}"/>
              </a:ext>
            </a:extLst>
          </p:cNvPr>
          <p:cNvPicPr>
            <a:picLocks noChangeAspect="1"/>
          </p:cNvPicPr>
          <p:nvPr/>
        </p:nvPicPr>
        <p:blipFill>
          <a:blip r:embed="rId2"/>
          <a:stretch>
            <a:fillRect/>
          </a:stretch>
        </p:blipFill>
        <p:spPr>
          <a:xfrm>
            <a:off x="5847768" y="3699557"/>
            <a:ext cx="5349939" cy="2874667"/>
          </a:xfrm>
          <a:prstGeom prst="rect">
            <a:avLst/>
          </a:prstGeom>
        </p:spPr>
      </p:pic>
      <p:sp>
        <p:nvSpPr>
          <p:cNvPr id="7" name="TextBox 6">
            <a:extLst>
              <a:ext uri="{FF2B5EF4-FFF2-40B4-BE49-F238E27FC236}">
                <a16:creationId xmlns:a16="http://schemas.microsoft.com/office/drawing/2014/main" id="{104FD7A6-CA5F-8877-3EC0-B0D2A7CAC279}"/>
              </a:ext>
            </a:extLst>
          </p:cNvPr>
          <p:cNvSpPr txBox="1"/>
          <p:nvPr/>
        </p:nvSpPr>
        <p:spPr>
          <a:xfrm>
            <a:off x="6240624" y="1170991"/>
            <a:ext cx="5760096" cy="23950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300" dirty="0">
                <a:ea typeface="+mn-lt"/>
                <a:cs typeface="+mn-lt"/>
              </a:rPr>
              <a:t>Packet Creation:</a:t>
            </a:r>
            <a:endParaRPr lang="en-US" dirty="0"/>
          </a:p>
          <a:p>
            <a:pPr>
              <a:lnSpc>
                <a:spcPct val="90000"/>
              </a:lnSpc>
              <a:spcBef>
                <a:spcPts val="1000"/>
              </a:spcBef>
            </a:pPr>
            <a:r>
              <a:rPr lang="en-US" sz="2200" dirty="0">
                <a:ea typeface="+mn-lt"/>
                <a:cs typeface="+mn-lt"/>
              </a:rPr>
              <a:t>For our network channel, we used IP protocol to create and send our covert packets. For the sake of education, we set up these IP packets to mirror the layout of a TCP packet. This allows for others to toy with the packet information freely, without violating TCP protocols.</a:t>
            </a:r>
            <a:endParaRPr lang="en-US" sz="2200">
              <a:cs typeface="Calibri"/>
            </a:endParaRPr>
          </a:p>
        </p:txBody>
      </p:sp>
    </p:spTree>
    <p:extLst>
      <p:ext uri="{BB962C8B-B14F-4D97-AF65-F5344CB8AC3E}">
        <p14:creationId xmlns:p14="http://schemas.microsoft.com/office/powerpoint/2010/main" val="243485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4753-7357-7664-6C5A-19763DB0A11C}"/>
              </a:ext>
            </a:extLst>
          </p:cNvPr>
          <p:cNvSpPr>
            <a:spLocks noGrp="1"/>
          </p:cNvSpPr>
          <p:nvPr>
            <p:ph type="title"/>
          </p:nvPr>
        </p:nvSpPr>
        <p:spPr>
          <a:xfrm>
            <a:off x="278363" y="372900"/>
            <a:ext cx="10515600" cy="1325563"/>
          </a:xfrm>
        </p:spPr>
        <p:txBody>
          <a:bodyPr/>
          <a:lstStyle/>
          <a:p>
            <a:r>
              <a:rPr lang="en-US" dirty="0">
                <a:cs typeface="Calibri Light"/>
              </a:rPr>
              <a:t>Network Channel</a:t>
            </a:r>
            <a:endParaRPr lang="en-US" dirty="0"/>
          </a:p>
        </p:txBody>
      </p:sp>
      <p:sp>
        <p:nvSpPr>
          <p:cNvPr id="3" name="Content Placeholder 2">
            <a:extLst>
              <a:ext uri="{FF2B5EF4-FFF2-40B4-BE49-F238E27FC236}">
                <a16:creationId xmlns:a16="http://schemas.microsoft.com/office/drawing/2014/main" id="{2C4C298D-274E-D84F-6C7C-94B3B8F8006B}"/>
              </a:ext>
            </a:extLst>
          </p:cNvPr>
          <p:cNvSpPr>
            <a:spLocks noGrp="1"/>
          </p:cNvSpPr>
          <p:nvPr>
            <p:ph idx="1"/>
          </p:nvPr>
        </p:nvSpPr>
        <p:spPr>
          <a:xfrm>
            <a:off x="6096000" y="1647371"/>
            <a:ext cx="5257800" cy="3206199"/>
          </a:xfrm>
        </p:spPr>
        <p:txBody>
          <a:bodyPr vert="horz" lIns="91440" tIns="45720" rIns="91440" bIns="45720" rtlCol="0" anchor="t">
            <a:normAutofit/>
          </a:bodyPr>
          <a:lstStyle/>
          <a:p>
            <a:pPr marL="0" indent="0">
              <a:buNone/>
            </a:pPr>
            <a:r>
              <a:rPr lang="en-US" sz="2300" dirty="0">
                <a:cs typeface="Calibri" panose="020F0502020204030204"/>
              </a:rPr>
              <a:t>Decoding the Bit:</a:t>
            </a:r>
            <a:endParaRPr lang="en-US" sz="2300" dirty="0">
              <a:ea typeface="+mn-lt"/>
              <a:cs typeface="+mn-lt"/>
            </a:endParaRPr>
          </a:p>
          <a:p>
            <a:pPr marL="0" indent="0">
              <a:buNone/>
            </a:pPr>
            <a:r>
              <a:rPr lang="en-US" sz="2200" dirty="0">
                <a:cs typeface="Calibri" panose="020F0502020204030204"/>
              </a:rPr>
              <a:t>Once the receiver has collected all the sent packets, they simply pull out the PSH flag for each packet and put it into a string. After all the packets have been looked through, they have received our entire binary covert message. The last step is to simply encode it back to hexadecimal and print it out to read.</a:t>
            </a:r>
          </a:p>
          <a:p>
            <a:pPr marL="0" indent="0">
              <a:buNone/>
            </a:pPr>
            <a:endParaRPr lang="en-US" dirty="0">
              <a:cs typeface="Calibri" panose="020F0502020204030204"/>
            </a:endParaRPr>
          </a:p>
        </p:txBody>
      </p:sp>
      <p:pic>
        <p:nvPicPr>
          <p:cNvPr id="8" name="Picture 7" descr="Table&#10;&#10;Description automatically generated">
            <a:extLst>
              <a:ext uri="{FF2B5EF4-FFF2-40B4-BE49-F238E27FC236}">
                <a16:creationId xmlns:a16="http://schemas.microsoft.com/office/drawing/2014/main" id="{DF86EF32-B622-C40C-C605-BBFF687855FB}"/>
              </a:ext>
            </a:extLst>
          </p:cNvPr>
          <p:cNvPicPr>
            <a:picLocks noChangeAspect="1"/>
          </p:cNvPicPr>
          <p:nvPr/>
        </p:nvPicPr>
        <p:blipFill>
          <a:blip r:embed="rId2"/>
          <a:stretch>
            <a:fillRect/>
          </a:stretch>
        </p:blipFill>
        <p:spPr>
          <a:xfrm>
            <a:off x="278861" y="4025200"/>
            <a:ext cx="5610225" cy="2694019"/>
          </a:xfrm>
          <a:prstGeom prst="rect">
            <a:avLst/>
          </a:prstGeom>
        </p:spPr>
      </p:pic>
      <p:sp>
        <p:nvSpPr>
          <p:cNvPr id="9" name="TextBox 8">
            <a:extLst>
              <a:ext uri="{FF2B5EF4-FFF2-40B4-BE49-F238E27FC236}">
                <a16:creationId xmlns:a16="http://schemas.microsoft.com/office/drawing/2014/main" id="{6EBBD91F-79FB-1560-7094-AF5BE52C7845}"/>
              </a:ext>
            </a:extLst>
          </p:cNvPr>
          <p:cNvSpPr txBox="1"/>
          <p:nvPr/>
        </p:nvSpPr>
        <p:spPr>
          <a:xfrm>
            <a:off x="278363" y="1648797"/>
            <a:ext cx="5257800" cy="2644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300" dirty="0">
                <a:ea typeface="+mn-lt"/>
                <a:cs typeface="+mn-lt"/>
              </a:rPr>
              <a:t>Encoding the Bit:</a:t>
            </a:r>
            <a:endParaRPr lang="en-US" dirty="0">
              <a:cs typeface="Calibri" panose="020F0502020204030204"/>
            </a:endParaRPr>
          </a:p>
          <a:p>
            <a:pPr>
              <a:lnSpc>
                <a:spcPct val="90000"/>
              </a:lnSpc>
              <a:spcBef>
                <a:spcPts val="1000"/>
              </a:spcBef>
            </a:pPr>
            <a:r>
              <a:rPr lang="en-US" sz="2200" dirty="0">
                <a:ea typeface="+mn-lt"/>
                <a:cs typeface="+mn-lt"/>
              </a:rPr>
              <a:t>Given a hexadecimal message, the sender converts that message to a binary representation. For each bit (1 or 0) in that message, we make a packet to be sent to the receiver. That bit is then stored where the PSH flag is located. </a:t>
            </a:r>
            <a:endParaRPr lang="en-US" sz="2200" dirty="0">
              <a:cs typeface="Calibri"/>
            </a:endParaRPr>
          </a:p>
          <a:p>
            <a:pPr algn="l"/>
            <a:endParaRPr lang="en-US">
              <a:cs typeface="Calibri"/>
            </a:endParaRPr>
          </a:p>
        </p:txBody>
      </p:sp>
    </p:spTree>
    <p:extLst>
      <p:ext uri="{BB962C8B-B14F-4D97-AF65-F5344CB8AC3E}">
        <p14:creationId xmlns:p14="http://schemas.microsoft.com/office/powerpoint/2010/main" val="8232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90F-9EC6-9987-CA12-31C6087243D9}"/>
              </a:ext>
            </a:extLst>
          </p:cNvPr>
          <p:cNvSpPr>
            <a:spLocks noGrp="1"/>
          </p:cNvSpPr>
          <p:nvPr>
            <p:ph type="title"/>
          </p:nvPr>
        </p:nvSpPr>
        <p:spPr>
          <a:xfrm>
            <a:off x="325016" y="271819"/>
            <a:ext cx="4357397" cy="1348889"/>
          </a:xfrm>
        </p:spPr>
        <p:txBody>
          <a:bodyPr/>
          <a:lstStyle/>
          <a:p>
            <a:r>
              <a:rPr lang="en-US" dirty="0">
                <a:cs typeface="Calibri Light"/>
              </a:rPr>
              <a:t>Network Channel</a:t>
            </a:r>
            <a:endParaRPr lang="en-US" dirty="0"/>
          </a:p>
        </p:txBody>
      </p:sp>
      <p:sp>
        <p:nvSpPr>
          <p:cNvPr id="3" name="Content Placeholder 2">
            <a:extLst>
              <a:ext uri="{FF2B5EF4-FFF2-40B4-BE49-F238E27FC236}">
                <a16:creationId xmlns:a16="http://schemas.microsoft.com/office/drawing/2014/main" id="{9D7A244F-ED2E-5C7B-CA1B-0F077DBF8E77}"/>
              </a:ext>
            </a:extLst>
          </p:cNvPr>
          <p:cNvSpPr>
            <a:spLocks noGrp="1"/>
          </p:cNvSpPr>
          <p:nvPr>
            <p:ph idx="1"/>
          </p:nvPr>
        </p:nvSpPr>
        <p:spPr>
          <a:xfrm>
            <a:off x="325016" y="1561258"/>
            <a:ext cx="4730621" cy="4351338"/>
          </a:xfrm>
        </p:spPr>
        <p:txBody>
          <a:bodyPr vert="horz" lIns="91440" tIns="45720" rIns="91440" bIns="45720" rtlCol="0" anchor="t">
            <a:normAutofit/>
          </a:bodyPr>
          <a:lstStyle/>
          <a:p>
            <a:pPr marL="0" indent="0">
              <a:buNone/>
            </a:pPr>
            <a:r>
              <a:rPr lang="en-US" sz="2500" dirty="0">
                <a:cs typeface="Calibri"/>
              </a:rPr>
              <a:t>We can view the network traffic using a popular tool, Wireshark. The Observer in this scenario could be a Network Administrator. Our covert message gets by undetected upon a simple eye test.</a:t>
            </a:r>
          </a:p>
          <a:p>
            <a:endParaRPr lang="en-US" dirty="0">
              <a:cs typeface="Calibri"/>
            </a:endParaRPr>
          </a:p>
        </p:txBody>
      </p:sp>
      <p:pic>
        <p:nvPicPr>
          <p:cNvPr id="4" name="Picture 4" descr="Graphical user interface, application, table&#10;&#10;Description automatically generated">
            <a:extLst>
              <a:ext uri="{FF2B5EF4-FFF2-40B4-BE49-F238E27FC236}">
                <a16:creationId xmlns:a16="http://schemas.microsoft.com/office/drawing/2014/main" id="{95B5843C-92A8-96B6-DA4C-BACD950E68C2}"/>
              </a:ext>
            </a:extLst>
          </p:cNvPr>
          <p:cNvPicPr>
            <a:picLocks noChangeAspect="1"/>
          </p:cNvPicPr>
          <p:nvPr/>
        </p:nvPicPr>
        <p:blipFill>
          <a:blip r:embed="rId2"/>
          <a:stretch>
            <a:fillRect/>
          </a:stretch>
        </p:blipFill>
        <p:spPr>
          <a:xfrm>
            <a:off x="5914636" y="275132"/>
            <a:ext cx="5438775" cy="6454499"/>
          </a:xfrm>
          <a:prstGeom prst="rect">
            <a:avLst/>
          </a:prstGeom>
        </p:spPr>
      </p:pic>
    </p:spTree>
    <p:extLst>
      <p:ext uri="{BB962C8B-B14F-4D97-AF65-F5344CB8AC3E}">
        <p14:creationId xmlns:p14="http://schemas.microsoft.com/office/powerpoint/2010/main" val="18002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AB1E-8D5D-33E1-2CFD-A3DEF7031C1D}"/>
              </a:ext>
            </a:extLst>
          </p:cNvPr>
          <p:cNvSpPr>
            <a:spLocks noGrp="1"/>
          </p:cNvSpPr>
          <p:nvPr>
            <p:ph type="title"/>
          </p:nvPr>
        </p:nvSpPr>
        <p:spPr/>
        <p:txBody>
          <a:bodyPr/>
          <a:lstStyle/>
          <a:p>
            <a:r>
              <a:rPr lang="en-US">
                <a:cs typeface="Calibri Light"/>
              </a:rPr>
              <a:t>Network Channel</a:t>
            </a:r>
            <a:endParaRPr lang="en-US"/>
          </a:p>
        </p:txBody>
      </p:sp>
      <p:sp>
        <p:nvSpPr>
          <p:cNvPr id="3" name="Content Placeholder 2">
            <a:extLst>
              <a:ext uri="{FF2B5EF4-FFF2-40B4-BE49-F238E27FC236}">
                <a16:creationId xmlns:a16="http://schemas.microsoft.com/office/drawing/2014/main" id="{CC4BEA72-1860-E147-8FB9-219D30AB742E}"/>
              </a:ext>
            </a:extLst>
          </p:cNvPr>
          <p:cNvSpPr>
            <a:spLocks noGrp="1"/>
          </p:cNvSpPr>
          <p:nvPr>
            <p:ph idx="1"/>
          </p:nvPr>
        </p:nvSpPr>
        <p:spPr>
          <a:xfrm>
            <a:off x="838200" y="1467952"/>
            <a:ext cx="10515600" cy="4351338"/>
          </a:xfrm>
        </p:spPr>
        <p:txBody>
          <a:bodyPr vert="horz" lIns="91440" tIns="45720" rIns="91440" bIns="45720" rtlCol="0" anchor="t">
            <a:normAutofit/>
          </a:bodyPr>
          <a:lstStyle/>
          <a:p>
            <a:pPr marL="0" indent="0">
              <a:buNone/>
            </a:pPr>
            <a:r>
              <a:rPr lang="en-US" dirty="0">
                <a:cs typeface="Calibri"/>
              </a:rPr>
              <a:t>Improvements:</a:t>
            </a:r>
            <a:endParaRPr lang="en-US" dirty="0"/>
          </a:p>
          <a:p>
            <a:pPr marL="0" indent="0">
              <a:buNone/>
            </a:pPr>
            <a:r>
              <a:rPr lang="en-US" dirty="0">
                <a:cs typeface="Calibri"/>
              </a:rPr>
              <a:t>1. Allow the Sender to change which field the covert bit(s) will reside in (ex. Flags, Version, etc.)</a:t>
            </a:r>
          </a:p>
          <a:p>
            <a:pPr marL="0" indent="0">
              <a:buNone/>
            </a:pPr>
            <a:r>
              <a:rPr lang="en-US" dirty="0">
                <a:cs typeface="Calibri"/>
              </a:rPr>
              <a:t>2. Switch between IPv4 and TCP protocols.</a:t>
            </a:r>
          </a:p>
          <a:p>
            <a:pPr marL="0" indent="0">
              <a:buNone/>
            </a:pPr>
            <a:r>
              <a:rPr lang="en-US" dirty="0">
                <a:cs typeface="Calibri"/>
              </a:rPr>
              <a:t>3. Switch between ascii messages and hexadecimal messages.</a:t>
            </a:r>
          </a:p>
          <a:p>
            <a:pPr marL="0" indent="0">
              <a:buNone/>
            </a:pPr>
            <a:r>
              <a:rPr lang="en-US" dirty="0">
                <a:cs typeface="Calibri"/>
              </a:rPr>
              <a:t>4. Add more "noise" to the packets to make them more covert (blend in more when viewing from Wireshark).</a:t>
            </a:r>
          </a:p>
          <a:p>
            <a:pPr marL="0" indent="0">
              <a:buNone/>
            </a:pPr>
            <a:r>
              <a:rPr lang="en-US" dirty="0">
                <a:cs typeface="Calibri"/>
              </a:rPr>
              <a:t>5. Add in timing functionality.</a:t>
            </a:r>
          </a:p>
          <a:p>
            <a:pPr marL="0" indent="0">
              <a:buNone/>
            </a:pPr>
            <a:endParaRPr lang="en-US">
              <a:cs typeface="Calibri"/>
            </a:endParaRPr>
          </a:p>
        </p:txBody>
      </p:sp>
    </p:spTree>
    <p:extLst>
      <p:ext uri="{BB962C8B-B14F-4D97-AF65-F5344CB8AC3E}">
        <p14:creationId xmlns:p14="http://schemas.microsoft.com/office/powerpoint/2010/main" val="121027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C765-5448-3CCC-2A6A-7E01B79F527F}"/>
              </a:ext>
            </a:extLst>
          </p:cNvPr>
          <p:cNvSpPr>
            <a:spLocks noGrp="1"/>
          </p:cNvSpPr>
          <p:nvPr>
            <p:ph type="title"/>
          </p:nvPr>
        </p:nvSpPr>
        <p:spPr>
          <a:xfrm>
            <a:off x="340567" y="334023"/>
            <a:ext cx="3797560" cy="905686"/>
          </a:xfrm>
        </p:spPr>
        <p:txBody>
          <a:bodyPr/>
          <a:lstStyle/>
          <a:p>
            <a:r>
              <a:rPr lang="en-US" dirty="0">
                <a:cs typeface="Calibri Light"/>
              </a:rPr>
              <a:t>Printer Channel</a:t>
            </a:r>
            <a:endParaRPr lang="en-US" dirty="0"/>
          </a:p>
        </p:txBody>
      </p:sp>
      <p:sp>
        <p:nvSpPr>
          <p:cNvPr id="3" name="Content Placeholder 2">
            <a:extLst>
              <a:ext uri="{FF2B5EF4-FFF2-40B4-BE49-F238E27FC236}">
                <a16:creationId xmlns:a16="http://schemas.microsoft.com/office/drawing/2014/main" id="{BF4A06C8-938B-2561-FD36-CE02046F64A5}"/>
              </a:ext>
            </a:extLst>
          </p:cNvPr>
          <p:cNvSpPr>
            <a:spLocks noGrp="1"/>
          </p:cNvSpPr>
          <p:nvPr>
            <p:ph idx="1"/>
          </p:nvPr>
        </p:nvSpPr>
        <p:spPr>
          <a:xfrm>
            <a:off x="340567" y="1343544"/>
            <a:ext cx="5469294" cy="4584602"/>
          </a:xfrm>
        </p:spPr>
        <p:txBody>
          <a:bodyPr vert="horz" lIns="91440" tIns="45720" rIns="91440" bIns="45720" rtlCol="0" anchor="t">
            <a:normAutofit/>
          </a:bodyPr>
          <a:lstStyle/>
          <a:p>
            <a:pPr marL="0" indent="0">
              <a:buNone/>
            </a:pPr>
            <a:r>
              <a:rPr lang="en-US" sz="2300" dirty="0">
                <a:cs typeface="Calibri" panose="020F0502020204030204"/>
              </a:rPr>
              <a:t>Overview: </a:t>
            </a:r>
            <a:endParaRPr lang="en-US" sz="2300">
              <a:cs typeface="Calibri"/>
            </a:endParaRPr>
          </a:p>
          <a:p>
            <a:pPr marL="0" indent="0">
              <a:buNone/>
            </a:pPr>
            <a:r>
              <a:rPr lang="en-US" sz="2200" dirty="0">
                <a:cs typeface="Calibri" panose="020F0502020204030204"/>
              </a:rPr>
              <a:t>A Sender connects to a printer and creates a form (1098, W2, employee contract, etc.). They hide a covert message in the newly created form and programmatically add it to the printer. The Receiver queries the form and parses through it to find the message. The Receiver then deletes this form from the printer. Typically, a printer's log system only records information such as time of print, document title, name of user who printed, and meta data about the document. The contents inside the document are not visible. </a:t>
            </a:r>
          </a:p>
          <a:p>
            <a:pPr marL="0" indent="0">
              <a:buNone/>
            </a:pPr>
            <a:endParaRPr lang="en-US" dirty="0">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481AF05D-6DFF-9731-4E00-D1C43AC69291}"/>
              </a:ext>
            </a:extLst>
          </p:cNvPr>
          <p:cNvPicPr>
            <a:picLocks noChangeAspect="1"/>
          </p:cNvPicPr>
          <p:nvPr/>
        </p:nvPicPr>
        <p:blipFill>
          <a:blip r:embed="rId2"/>
          <a:stretch>
            <a:fillRect/>
          </a:stretch>
        </p:blipFill>
        <p:spPr>
          <a:xfrm>
            <a:off x="6100666" y="1342931"/>
            <a:ext cx="5643464" cy="3550097"/>
          </a:xfrm>
          <a:prstGeom prst="rect">
            <a:avLst/>
          </a:prstGeom>
        </p:spPr>
      </p:pic>
    </p:spTree>
    <p:extLst>
      <p:ext uri="{BB962C8B-B14F-4D97-AF65-F5344CB8AC3E}">
        <p14:creationId xmlns:p14="http://schemas.microsoft.com/office/powerpoint/2010/main" val="358520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2895-B143-8D4E-9A13-EC8F6E9B66D2}"/>
              </a:ext>
            </a:extLst>
          </p:cNvPr>
          <p:cNvSpPr>
            <a:spLocks noGrp="1"/>
          </p:cNvSpPr>
          <p:nvPr>
            <p:ph type="title"/>
          </p:nvPr>
        </p:nvSpPr>
        <p:spPr>
          <a:xfrm>
            <a:off x="838200" y="365125"/>
            <a:ext cx="10515600" cy="907621"/>
          </a:xfrm>
        </p:spPr>
        <p:txBody>
          <a:bodyPr/>
          <a:lstStyle/>
          <a:p>
            <a:r>
              <a:rPr lang="en-US" dirty="0"/>
              <a:t>Reflection of Our Project</a:t>
            </a:r>
          </a:p>
        </p:txBody>
      </p:sp>
      <p:sp>
        <p:nvSpPr>
          <p:cNvPr id="3" name="Content Placeholder 2">
            <a:extLst>
              <a:ext uri="{FF2B5EF4-FFF2-40B4-BE49-F238E27FC236}">
                <a16:creationId xmlns:a16="http://schemas.microsoft.com/office/drawing/2014/main" id="{6B0A4706-DC76-694B-AE89-1539CF853C9D}"/>
              </a:ext>
            </a:extLst>
          </p:cNvPr>
          <p:cNvSpPr>
            <a:spLocks noGrp="1"/>
          </p:cNvSpPr>
          <p:nvPr>
            <p:ph idx="1"/>
          </p:nvPr>
        </p:nvSpPr>
        <p:spPr>
          <a:xfrm>
            <a:off x="838200" y="1359243"/>
            <a:ext cx="10515600" cy="4817720"/>
          </a:xfrm>
        </p:spPr>
        <p:txBody>
          <a:bodyPr vert="horz" lIns="91440" tIns="45720" rIns="91440" bIns="45720" rtlCol="0" anchor="t">
            <a:normAutofit lnSpcReduction="10000"/>
          </a:bodyPr>
          <a:lstStyle/>
          <a:p>
            <a:pPr marL="0" indent="0">
              <a:buNone/>
            </a:pPr>
            <a:r>
              <a:rPr lang="en-US" sz="2300" dirty="0"/>
              <a:t>Our team has learned a great deal in completing this project. It was challenging and exciting. Going in, we knew little to nothing about covert channels. Program exploitation was also an area of Computer Science we did not feel like experts in. It was fulfilling to research a completely new topic.</a:t>
            </a:r>
          </a:p>
          <a:p>
            <a:pPr marL="0" indent="0">
              <a:buNone/>
            </a:pPr>
            <a:endParaRPr lang="en-US" sz="2300" dirty="0"/>
          </a:p>
          <a:p>
            <a:pPr marL="0" indent="0">
              <a:buNone/>
            </a:pPr>
            <a:r>
              <a:rPr lang="en-US" sz="2300" dirty="0"/>
              <a:t>Our library of channels aren’t perfect. We struggled a lot creating them because of lack of experience. For example, we were aware of the TCP/IP protocol at a high-level but have never programmed with it before. As well, socket programming was very new to us as well. </a:t>
            </a:r>
            <a:endParaRPr lang="en-US" sz="2300">
              <a:cs typeface="Calibri" panose="020F0502020204030204"/>
            </a:endParaRPr>
          </a:p>
          <a:p>
            <a:pPr marL="0" indent="0">
              <a:buNone/>
            </a:pPr>
            <a:endParaRPr lang="en-US" sz="2300" dirty="0"/>
          </a:p>
          <a:p>
            <a:pPr marL="0" indent="0">
              <a:buNone/>
            </a:pPr>
            <a:r>
              <a:rPr lang="en-US" sz="2300" dirty="0"/>
              <a:t>Truly great covert channels take time to build, and with research taking a lot of time away from coding, we had to sacrifice certain qualities on our channels. Qualities such as performance, flexibility, and making our channels difficult to detect, </a:t>
            </a:r>
            <a:r>
              <a:rPr lang="en-US" sz="2300"/>
              <a:t>was</a:t>
            </a:r>
            <a:r>
              <a:rPr lang="en-US" sz="2300" dirty="0"/>
              <a:t> not a priority. We view our library as a proof-of-concept, to make sure potential students can understand the basics of how covert channels are built.</a:t>
            </a:r>
            <a:endParaRPr lang="en-US"/>
          </a:p>
        </p:txBody>
      </p:sp>
    </p:spTree>
    <p:extLst>
      <p:ext uri="{BB962C8B-B14F-4D97-AF65-F5344CB8AC3E}">
        <p14:creationId xmlns:p14="http://schemas.microsoft.com/office/powerpoint/2010/main" val="139910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6855-63B8-7F4B-ACF0-55D39D54418E}"/>
              </a:ext>
            </a:extLst>
          </p:cNvPr>
          <p:cNvSpPr>
            <a:spLocks noGrp="1"/>
          </p:cNvSpPr>
          <p:nvPr>
            <p:ph type="title"/>
          </p:nvPr>
        </p:nvSpPr>
        <p:spPr>
          <a:xfrm>
            <a:off x="838200" y="365125"/>
            <a:ext cx="10515600" cy="907621"/>
          </a:xfrm>
        </p:spPr>
        <p:txBody>
          <a:bodyPr/>
          <a:lstStyle/>
          <a:p>
            <a:r>
              <a:rPr lang="en-US" dirty="0"/>
              <a:t>References</a:t>
            </a:r>
          </a:p>
        </p:txBody>
      </p:sp>
      <p:sp>
        <p:nvSpPr>
          <p:cNvPr id="3" name="Content Placeholder 2">
            <a:extLst>
              <a:ext uri="{FF2B5EF4-FFF2-40B4-BE49-F238E27FC236}">
                <a16:creationId xmlns:a16="http://schemas.microsoft.com/office/drawing/2014/main" id="{F9FBCD08-7A24-2D41-A03A-E49E16F296F3}"/>
              </a:ext>
            </a:extLst>
          </p:cNvPr>
          <p:cNvSpPr>
            <a:spLocks noGrp="1"/>
          </p:cNvSpPr>
          <p:nvPr>
            <p:ph idx="1"/>
          </p:nvPr>
        </p:nvSpPr>
        <p:spPr>
          <a:xfrm>
            <a:off x="838200" y="1272746"/>
            <a:ext cx="10515600" cy="4904217"/>
          </a:xfrm>
        </p:spPr>
        <p:txBody>
          <a:bodyPr vert="horz" lIns="91440" tIns="45720" rIns="91440" bIns="45720" rtlCol="0" anchor="t">
            <a:normAutofit/>
          </a:bodyPr>
          <a:lstStyle/>
          <a:p>
            <a:r>
              <a:rPr lang="en-US" sz="1600" dirty="0"/>
              <a:t>[1] Tian, J, Xiong, G, Li, Z, Gou, G, 2020, A Survey of Key Technologies for Constructing Network Covert Channels.</a:t>
            </a:r>
            <a:endParaRPr lang="en-US" sz="1600" b="0" dirty="0">
              <a:effectLst/>
              <a:cs typeface="Calibri"/>
            </a:endParaRPr>
          </a:p>
          <a:p>
            <a:r>
              <a:rPr lang="en-US" sz="1600" dirty="0"/>
              <a:t>[2] </a:t>
            </a:r>
            <a:r>
              <a:rPr lang="en-US" sz="1600" dirty="0" err="1"/>
              <a:t>Okhravi</a:t>
            </a:r>
            <a:r>
              <a:rPr lang="en-US" sz="1600" dirty="0"/>
              <a:t>, H, Bak, S, King, S, Design, Implementation and Evaluation of Covert Channel Attacks.</a:t>
            </a:r>
            <a:endParaRPr lang="en-US" sz="1600" b="0" dirty="0">
              <a:effectLst/>
            </a:endParaRPr>
          </a:p>
          <a:p>
            <a:r>
              <a:rPr lang="en-US" sz="1600" dirty="0"/>
              <a:t>Lipp, M, Schwarz, M, Gruss, D, Prescher, T, Haas, W, Fogh, A, Horn, J, </a:t>
            </a:r>
            <a:r>
              <a:rPr lang="en-US" sz="1600" dirty="0" err="1"/>
              <a:t>Mangard</a:t>
            </a:r>
            <a:r>
              <a:rPr lang="en-US" sz="1600" dirty="0"/>
              <a:t>, S, Kocher, P, Genkin, D, </a:t>
            </a:r>
            <a:r>
              <a:rPr lang="en-US" sz="1600" dirty="0" err="1"/>
              <a:t>Yarom</a:t>
            </a:r>
            <a:r>
              <a:rPr lang="en-US" sz="1600" dirty="0"/>
              <a:t>, Y, Hamburg, M, Meltdown: Reading Kernel Memory from User Space.</a:t>
            </a:r>
            <a:endParaRPr lang="en-US" sz="1600" b="0" dirty="0">
              <a:effectLst/>
            </a:endParaRPr>
          </a:p>
          <a:p>
            <a:r>
              <a:rPr lang="en-US" sz="1600" dirty="0"/>
              <a:t>[3] Kocher, P, Horn, J, Fogh, A, Genkin, D, Gruss, D, Haas W, Hamburg, M, Lipp, M, </a:t>
            </a:r>
            <a:r>
              <a:rPr lang="en-US" sz="1600" dirty="0" err="1"/>
              <a:t>Mangard</a:t>
            </a:r>
            <a:r>
              <a:rPr lang="en-US" sz="1600" dirty="0"/>
              <a:t>, S, Prescher, T, Schwarz, M, </a:t>
            </a:r>
            <a:r>
              <a:rPr lang="en-US" sz="1600" dirty="0" err="1"/>
              <a:t>Yarom</a:t>
            </a:r>
            <a:r>
              <a:rPr lang="en-US" sz="1600" dirty="0"/>
              <a:t>, Y, </a:t>
            </a:r>
            <a:r>
              <a:rPr lang="en-US" sz="1600" dirty="0" err="1"/>
              <a:t>Spectre</a:t>
            </a:r>
            <a:r>
              <a:rPr lang="en-US" sz="1600" dirty="0"/>
              <a:t> Attacks: Exploiting </a:t>
            </a:r>
            <a:r>
              <a:rPr lang="en-US" sz="1600" dirty="0" err="1"/>
              <a:t>Soeculative</a:t>
            </a:r>
            <a:r>
              <a:rPr lang="en-US" sz="1600" dirty="0"/>
              <a:t> Execution.</a:t>
            </a:r>
            <a:endParaRPr lang="en-US" sz="1600" b="0" dirty="0">
              <a:effectLst/>
            </a:endParaRPr>
          </a:p>
          <a:p>
            <a:r>
              <a:rPr lang="en-US" sz="1600" dirty="0"/>
              <a:t>[4] Bharti, V, </a:t>
            </a:r>
            <a:r>
              <a:rPr lang="en-US" sz="1600" dirty="0" err="1"/>
              <a:t>Snigdh</a:t>
            </a:r>
            <a:r>
              <a:rPr lang="en-US" sz="1600" dirty="0"/>
              <a:t>, I, Benalia, H, Mahmood, R, 2007, Practical Development and Deployment of Covert Communication in IPv4.</a:t>
            </a:r>
            <a:endParaRPr lang="en-US" sz="1600" b="0" dirty="0">
              <a:effectLst/>
            </a:endParaRPr>
          </a:p>
          <a:p>
            <a:r>
              <a:rPr lang="en-US" sz="1600" dirty="0"/>
              <a:t>[5] Du, Wenliang, seedsecuritylabs.org, Syracuse University.</a:t>
            </a:r>
          </a:p>
          <a:p>
            <a:r>
              <a:rPr lang="en-US" sz="1600" b="0" dirty="0">
                <a:effectLst/>
              </a:rPr>
              <a:t>[6] Cilli, C, 2017,</a:t>
            </a:r>
            <a:r>
              <a:rPr lang="en-US" sz="1600" dirty="0"/>
              <a:t> </a:t>
            </a:r>
            <a:r>
              <a:rPr lang="en-US" sz="1600" b="0" dirty="0">
                <a:effectLst/>
              </a:rPr>
              <a:t> Understand</a:t>
            </a:r>
            <a:r>
              <a:rPr lang="en-US" sz="1600" dirty="0"/>
              <a:t>ing Covert Channels of Communication.</a:t>
            </a:r>
            <a:endParaRPr lang="en-US" sz="1600">
              <a:cs typeface="Calibri"/>
            </a:endParaRPr>
          </a:p>
          <a:p>
            <a:r>
              <a:rPr lang="en-US" sz="1600" b="0" dirty="0">
                <a:effectLst/>
              </a:rPr>
              <a:t>[7] </a:t>
            </a:r>
            <a:r>
              <a:rPr lang="en-US" sz="1600" b="0" dirty="0" err="1">
                <a:effectLst/>
              </a:rPr>
              <a:t>Chourib</a:t>
            </a:r>
            <a:r>
              <a:rPr lang="en-US" sz="1600" b="0" dirty="0">
                <a:effectLst/>
              </a:rPr>
              <a:t>, M, Detecting Selected Networks Covert Channels using Machine Learning.</a:t>
            </a:r>
            <a:endParaRPr lang="en-US" sz="1600" b="0" dirty="0">
              <a:effectLst/>
              <a:cs typeface="Calibri"/>
            </a:endParaRPr>
          </a:p>
          <a:p>
            <a:r>
              <a:rPr lang="en-US" sz="1600" dirty="0">
                <a:cs typeface="Calibri" panose="020F0502020204030204"/>
              </a:rPr>
              <a:t>[8] archives.gov, Comdr. Jermiah A. Denton, Jr - Report from Inside a Hanoi Prison, 1966</a:t>
            </a:r>
          </a:p>
          <a:p>
            <a:pPr marL="0" indent="0">
              <a:buNone/>
            </a:pPr>
            <a:r>
              <a:rPr lang="en-US" sz="2200" dirty="0"/>
              <a:t>Other resources we used can be found at </a:t>
            </a:r>
            <a:r>
              <a:rPr lang="en-US" sz="2200" dirty="0">
                <a:hlinkClick r:id="rId2"/>
              </a:rPr>
              <a:t>https://</a:t>
            </a:r>
            <a:r>
              <a:rPr lang="en-US" sz="2200" dirty="0">
                <a:hlinkClick r:id="rId2"/>
              </a:rPr>
              <a:t>github.com</a:t>
            </a:r>
            <a:r>
              <a:rPr lang="en-US" sz="2200" dirty="0">
                <a:hlinkClick r:id="rId2"/>
              </a:rPr>
              <a:t>/Ianarm11/senior-design/tree/master/research-content</a:t>
            </a:r>
            <a:endParaRPr lang="en-US" sz="2200" dirty="0"/>
          </a:p>
        </p:txBody>
      </p:sp>
    </p:spTree>
    <p:extLst>
      <p:ext uri="{BB962C8B-B14F-4D97-AF65-F5344CB8AC3E}">
        <p14:creationId xmlns:p14="http://schemas.microsoft.com/office/powerpoint/2010/main" val="383302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CB49-C2BC-D34B-BD4E-53F8493EAED0}"/>
              </a:ext>
            </a:extLst>
          </p:cNvPr>
          <p:cNvSpPr>
            <a:spLocks noGrp="1"/>
          </p:cNvSpPr>
          <p:nvPr>
            <p:ph type="title"/>
          </p:nvPr>
        </p:nvSpPr>
        <p:spPr/>
        <p:txBody>
          <a:bodyPr>
            <a:normAutofit/>
          </a:bodyPr>
          <a:lstStyle/>
          <a:p>
            <a:r>
              <a:rPr lang="en-US" sz="4000" dirty="0">
                <a:cs typeface="Calibri Light"/>
              </a:rPr>
              <a:t>Our Problem</a:t>
            </a:r>
          </a:p>
        </p:txBody>
      </p:sp>
      <p:sp>
        <p:nvSpPr>
          <p:cNvPr id="3" name="Content Placeholder 2">
            <a:extLst>
              <a:ext uri="{FF2B5EF4-FFF2-40B4-BE49-F238E27FC236}">
                <a16:creationId xmlns:a16="http://schemas.microsoft.com/office/drawing/2014/main" id="{891888B9-FDFE-B84F-8E0D-9326AA204B78}"/>
              </a:ext>
            </a:extLst>
          </p:cNvPr>
          <p:cNvSpPr>
            <a:spLocks noGrp="1"/>
          </p:cNvSpPr>
          <p:nvPr>
            <p:ph idx="1"/>
          </p:nvPr>
        </p:nvSpPr>
        <p:spPr>
          <a:xfrm>
            <a:off x="838200" y="1382421"/>
            <a:ext cx="10515600" cy="4351338"/>
          </a:xfrm>
        </p:spPr>
        <p:txBody>
          <a:bodyPr vert="horz" lIns="91440" tIns="45720" rIns="91440" bIns="45720" rtlCol="0" anchor="t">
            <a:normAutofit lnSpcReduction="10000"/>
          </a:bodyPr>
          <a:lstStyle/>
          <a:p>
            <a:pPr marL="0" indent="0">
              <a:buNone/>
            </a:pPr>
            <a:r>
              <a:rPr lang="en-US" sz="2500" dirty="0"/>
              <a:t>Covert channels of communication are a serious threat to technical systems, hardware and software alike. They can be virtually undetectable and leak sensitive data from systems. </a:t>
            </a:r>
            <a:endParaRPr lang="en-US"/>
          </a:p>
          <a:p>
            <a:pPr marL="0" indent="0">
              <a:buNone/>
            </a:pPr>
            <a:endParaRPr lang="en-US" sz="2500" dirty="0"/>
          </a:p>
          <a:p>
            <a:pPr marL="0" indent="0">
              <a:buNone/>
            </a:pPr>
            <a:r>
              <a:rPr lang="en-US" sz="2500" dirty="0"/>
              <a:t>A covert channel is a method of transmitting data between two different objects, in a way such that the overarching system does not know they are transmitting data. Typically, this is done by exploiting a part of the system that was not intended for communication. </a:t>
            </a:r>
            <a:endParaRPr lang="en-US">
              <a:cs typeface="Calibri"/>
            </a:endParaRPr>
          </a:p>
          <a:p>
            <a:pPr marL="0" indent="0">
              <a:buNone/>
            </a:pPr>
            <a:endParaRPr lang="en-US" sz="2500" dirty="0"/>
          </a:p>
          <a:p>
            <a:pPr marL="0" indent="0">
              <a:buNone/>
            </a:pPr>
            <a:r>
              <a:rPr lang="en-US" sz="2500" dirty="0"/>
              <a:t>Upon initial research, we saw that education on the matter was cryptic and hard to understand, specifically on how covert channels were built from scratch.</a:t>
            </a:r>
          </a:p>
        </p:txBody>
      </p:sp>
    </p:spTree>
    <p:extLst>
      <p:ext uri="{BB962C8B-B14F-4D97-AF65-F5344CB8AC3E}">
        <p14:creationId xmlns:p14="http://schemas.microsoft.com/office/powerpoint/2010/main" val="38126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DC59-B52B-3E45-A60D-71C4CB7814D7}"/>
              </a:ext>
            </a:extLst>
          </p:cNvPr>
          <p:cNvSpPr>
            <a:spLocks noGrp="1"/>
          </p:cNvSpPr>
          <p:nvPr>
            <p:ph type="title"/>
          </p:nvPr>
        </p:nvSpPr>
        <p:spPr/>
        <p:txBody>
          <a:bodyPr>
            <a:normAutofit/>
          </a:bodyPr>
          <a:lstStyle/>
          <a:p>
            <a:r>
              <a:rPr lang="en-US" sz="4000" dirty="0"/>
              <a:t>Our Solution</a:t>
            </a:r>
          </a:p>
        </p:txBody>
      </p:sp>
      <p:sp>
        <p:nvSpPr>
          <p:cNvPr id="3" name="Content Placeholder 2">
            <a:extLst>
              <a:ext uri="{FF2B5EF4-FFF2-40B4-BE49-F238E27FC236}">
                <a16:creationId xmlns:a16="http://schemas.microsoft.com/office/drawing/2014/main" id="{72DD77E8-827A-DC4D-8A9D-151933689EF3}"/>
              </a:ext>
            </a:extLst>
          </p:cNvPr>
          <p:cNvSpPr>
            <a:spLocks noGrp="1"/>
          </p:cNvSpPr>
          <p:nvPr>
            <p:ph idx="1"/>
          </p:nvPr>
        </p:nvSpPr>
        <p:spPr>
          <a:xfrm>
            <a:off x="838200" y="1383957"/>
            <a:ext cx="10515600" cy="4793006"/>
          </a:xfrm>
        </p:spPr>
        <p:txBody>
          <a:bodyPr vert="horz" lIns="91440" tIns="45720" rIns="91440" bIns="45720" rtlCol="0" anchor="t">
            <a:normAutofit/>
          </a:bodyPr>
          <a:lstStyle/>
          <a:p>
            <a:pPr marL="0" indent="0">
              <a:buNone/>
            </a:pPr>
            <a:r>
              <a:rPr lang="en-US" sz="2500" dirty="0"/>
              <a:t>We set out to build a library of covert channels in different domains, with a priorities on readability and proof-of-concept. </a:t>
            </a:r>
          </a:p>
          <a:p>
            <a:pPr marL="0" indent="0">
              <a:buNone/>
            </a:pPr>
            <a:endParaRPr lang="en-US" sz="2500" dirty="0"/>
          </a:p>
          <a:p>
            <a:pPr marL="0" indent="0">
              <a:buNone/>
            </a:pPr>
            <a:r>
              <a:rPr lang="en-US" sz="2500" dirty="0"/>
              <a:t>Originally, we wanted to build a framework that would generalize how covert channels were built. This was going to be abstract and high level, but after speaking with our Advisor, we realized covert channels could not all be grouped together.</a:t>
            </a:r>
          </a:p>
          <a:p>
            <a:pPr marL="0" indent="0">
              <a:buNone/>
            </a:pPr>
            <a:endParaRPr lang="en-US" sz="2500" dirty="0"/>
          </a:p>
          <a:p>
            <a:pPr marL="0" indent="0">
              <a:buNone/>
            </a:pPr>
            <a:r>
              <a:rPr lang="en-US" sz="2500" dirty="0"/>
              <a:t>Our project covers over three covert channels, a Networking Channel, an Operating System Channel, and a Printer Channel. More in-depth details about these later.</a:t>
            </a:r>
          </a:p>
        </p:txBody>
      </p:sp>
    </p:spTree>
    <p:extLst>
      <p:ext uri="{BB962C8B-B14F-4D97-AF65-F5344CB8AC3E}">
        <p14:creationId xmlns:p14="http://schemas.microsoft.com/office/powerpoint/2010/main" val="247056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6768-FB27-044E-953C-8A37E7AD37FC}"/>
              </a:ext>
            </a:extLst>
          </p:cNvPr>
          <p:cNvSpPr>
            <a:spLocks noGrp="1"/>
          </p:cNvSpPr>
          <p:nvPr>
            <p:ph type="title"/>
          </p:nvPr>
        </p:nvSpPr>
        <p:spPr>
          <a:xfrm>
            <a:off x="838200" y="365125"/>
            <a:ext cx="10515600" cy="1006475"/>
          </a:xfrm>
        </p:spPr>
        <p:txBody>
          <a:bodyPr/>
          <a:lstStyle/>
          <a:p>
            <a:r>
              <a:rPr lang="en-US" dirty="0"/>
              <a:t>Definitions</a:t>
            </a:r>
          </a:p>
        </p:txBody>
      </p:sp>
      <p:sp>
        <p:nvSpPr>
          <p:cNvPr id="3" name="Content Placeholder 2">
            <a:extLst>
              <a:ext uri="{FF2B5EF4-FFF2-40B4-BE49-F238E27FC236}">
                <a16:creationId xmlns:a16="http://schemas.microsoft.com/office/drawing/2014/main" id="{0B017D8A-A7EB-6442-ADD2-B02E56970C99}"/>
              </a:ext>
            </a:extLst>
          </p:cNvPr>
          <p:cNvSpPr>
            <a:spLocks noGrp="1"/>
          </p:cNvSpPr>
          <p:nvPr>
            <p:ph idx="1"/>
          </p:nvPr>
        </p:nvSpPr>
        <p:spPr>
          <a:xfrm>
            <a:off x="838200" y="1256480"/>
            <a:ext cx="10515600" cy="4570585"/>
          </a:xfrm>
        </p:spPr>
        <p:txBody>
          <a:bodyPr vert="horz" lIns="91440" tIns="45720" rIns="91440" bIns="45720" rtlCol="0" anchor="t">
            <a:normAutofit/>
          </a:bodyPr>
          <a:lstStyle/>
          <a:p>
            <a:pPr marL="0" indent="0">
              <a:buNone/>
            </a:pPr>
            <a:r>
              <a:rPr lang="en-US" dirty="0"/>
              <a:t>Sender: The entity sending the data.</a:t>
            </a:r>
          </a:p>
          <a:p>
            <a:pPr marL="0" indent="0">
              <a:buNone/>
            </a:pPr>
            <a:r>
              <a:rPr lang="en-US" dirty="0"/>
              <a:t>Receiver: The entity receiving the data.</a:t>
            </a:r>
          </a:p>
          <a:p>
            <a:pPr marL="0" indent="0">
              <a:buNone/>
            </a:pPr>
            <a:r>
              <a:rPr lang="en-US" dirty="0"/>
              <a:t>Observer: The entity that is trying to detect the covert channel or that monitors the system. </a:t>
            </a:r>
            <a:endParaRPr lang="en-US" dirty="0">
              <a:cs typeface="Calibri"/>
            </a:endParaRPr>
          </a:p>
          <a:p>
            <a:pPr marL="0" indent="0">
              <a:buNone/>
            </a:pPr>
            <a:endParaRPr lang="en-US" dirty="0"/>
          </a:p>
          <a:p>
            <a:pPr marL="0" indent="0">
              <a:buNone/>
            </a:pPr>
            <a:r>
              <a:rPr lang="en-US" dirty="0"/>
              <a:t>Our Sender and Receiver are working against the Observer. The Observer may or may not know that there is a covert channel in place.</a:t>
            </a:r>
            <a:endParaRPr lang="en-US" dirty="0">
              <a:cs typeface="Calibri"/>
            </a:endParaRPr>
          </a:p>
        </p:txBody>
      </p:sp>
    </p:spTree>
    <p:extLst>
      <p:ext uri="{BB962C8B-B14F-4D97-AF65-F5344CB8AC3E}">
        <p14:creationId xmlns:p14="http://schemas.microsoft.com/office/powerpoint/2010/main" val="361026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8C89-81AD-EB4A-A690-4EEA0B18C604}"/>
              </a:ext>
            </a:extLst>
          </p:cNvPr>
          <p:cNvSpPr>
            <a:spLocks noGrp="1"/>
          </p:cNvSpPr>
          <p:nvPr>
            <p:ph type="title"/>
          </p:nvPr>
        </p:nvSpPr>
        <p:spPr>
          <a:xfrm>
            <a:off x="838200" y="365125"/>
            <a:ext cx="10515600" cy="907621"/>
          </a:xfrm>
        </p:spPr>
        <p:txBody>
          <a:bodyPr>
            <a:normAutofit/>
          </a:bodyPr>
          <a:lstStyle/>
          <a:p>
            <a:r>
              <a:rPr lang="en-US" sz="4000" dirty="0"/>
              <a:t>What is a Covert Channel?</a:t>
            </a:r>
          </a:p>
        </p:txBody>
      </p:sp>
      <p:sp>
        <p:nvSpPr>
          <p:cNvPr id="3" name="Content Placeholder 2">
            <a:extLst>
              <a:ext uri="{FF2B5EF4-FFF2-40B4-BE49-F238E27FC236}">
                <a16:creationId xmlns:a16="http://schemas.microsoft.com/office/drawing/2014/main" id="{FB1AEFAB-28A4-B146-9D73-346D2C57B6E9}"/>
              </a:ext>
            </a:extLst>
          </p:cNvPr>
          <p:cNvSpPr>
            <a:spLocks noGrp="1"/>
          </p:cNvSpPr>
          <p:nvPr>
            <p:ph idx="1"/>
          </p:nvPr>
        </p:nvSpPr>
        <p:spPr>
          <a:xfrm>
            <a:off x="838200" y="1132787"/>
            <a:ext cx="10515600" cy="4904217"/>
          </a:xfrm>
        </p:spPr>
        <p:txBody>
          <a:bodyPr vert="horz" lIns="91440" tIns="45720" rIns="91440" bIns="45720" rtlCol="0" anchor="t">
            <a:normAutofit/>
          </a:bodyPr>
          <a:lstStyle/>
          <a:p>
            <a:pPr marL="0" indent="0">
              <a:buNone/>
            </a:pPr>
            <a:r>
              <a:rPr lang="en-US" sz="2200" dirty="0"/>
              <a:t>A covert channel, in our case, is when two separate entities (Sender and Receiver) communicate by exploiting a system, using a feature in the system that was not intended for communication, all while hiding the fact that they are communicating from the system (Observer).</a:t>
            </a:r>
            <a:endParaRPr lang="en-US" sz="2200" dirty="0">
              <a:cs typeface="Calibri"/>
            </a:endParaRPr>
          </a:p>
          <a:p>
            <a:pPr marL="0" indent="0">
              <a:buNone/>
            </a:pPr>
            <a:endParaRPr lang="en-US" sz="2500">
              <a:cs typeface="Calibri" panose="020F0502020204030204"/>
            </a:endParaRPr>
          </a:p>
          <a:p>
            <a:pPr marL="0" indent="0">
              <a:buNone/>
            </a:pPr>
            <a:r>
              <a:rPr lang="en-US" sz="2200" dirty="0">
                <a:ea typeface="+mn-lt"/>
                <a:cs typeface="+mn-lt"/>
              </a:rPr>
              <a:t>An example of a non-technical covert </a:t>
            </a:r>
            <a:r>
              <a:rPr lang="en-US" sz="2200">
                <a:ea typeface="+mn-lt"/>
                <a:cs typeface="+mn-lt"/>
              </a:rPr>
              <a:t>message can</a:t>
            </a:r>
            <a:r>
              <a:rPr lang="en-US" sz="2200" dirty="0">
                <a:ea typeface="+mn-lt"/>
                <a:cs typeface="+mn-lt"/>
              </a:rPr>
              <a:t> be showcased by a story about Commander Jeremiah A. Denton of the US Navy in the Vietnam War. In 1966, Commander Denton was interviewed by the North Vietnamese as a POW. While speaking on camera, he blinked in </a:t>
            </a:r>
            <a:r>
              <a:rPr lang="en-US" sz="2200">
                <a:ea typeface="+mn-lt"/>
                <a:cs typeface="+mn-lt"/>
              </a:rPr>
              <a:t>Morse Code the word "T-O-R-T-U-R-E.". Denton's one-word report, delivered in Morse Code, was the first clear confirmation received by the U.S. Intelligence that American POWs </a:t>
            </a:r>
            <a:r>
              <a:rPr lang="en-US" sz="2200" dirty="0">
                <a:ea typeface="+mn-lt"/>
                <a:cs typeface="+mn-lt"/>
              </a:rPr>
              <a:t>were being tortured.</a:t>
            </a:r>
          </a:p>
          <a:p>
            <a:pPr marL="0" indent="0">
              <a:buNone/>
            </a:pPr>
            <a:endParaRPr lang="en-US" sz="2500">
              <a:ea typeface="+mn-lt"/>
              <a:cs typeface="+mn-lt"/>
            </a:endParaRPr>
          </a:p>
          <a:p>
            <a:pPr>
              <a:lnSpc>
                <a:spcPct val="110000"/>
              </a:lnSpc>
              <a:buNone/>
            </a:pPr>
            <a:endParaRPr lang="en-US" sz="2500">
              <a:cs typeface="Calibri" panose="020F0502020204030204"/>
            </a:endParaRPr>
          </a:p>
          <a:p>
            <a:pPr marL="0" indent="0">
              <a:lnSpc>
                <a:spcPct val="110000"/>
              </a:lnSpc>
              <a:buNone/>
            </a:pPr>
            <a:endParaRPr lang="en-US" sz="2500"/>
          </a:p>
          <a:p>
            <a:pPr>
              <a:lnSpc>
                <a:spcPct val="110000"/>
              </a:lnSpc>
              <a:buNone/>
            </a:pPr>
            <a:endParaRPr lang="en-US">
              <a:cs typeface="Calibri"/>
            </a:endParaRPr>
          </a:p>
          <a:p>
            <a:pPr marL="0" indent="0">
              <a:buNone/>
            </a:pPr>
            <a:endParaRPr lang="en-US" sz="2500">
              <a:cs typeface="Calibri"/>
            </a:endParaRPr>
          </a:p>
          <a:p>
            <a:pPr marL="0" indent="0">
              <a:buNone/>
            </a:pPr>
            <a:endParaRPr lang="en-US" sz="2500" dirty="0"/>
          </a:p>
        </p:txBody>
      </p:sp>
    </p:spTree>
    <p:extLst>
      <p:ext uri="{BB962C8B-B14F-4D97-AF65-F5344CB8AC3E}">
        <p14:creationId xmlns:p14="http://schemas.microsoft.com/office/powerpoint/2010/main" val="34554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8FE7-A3D0-E144-B67F-AD107D4A4F60}"/>
              </a:ext>
            </a:extLst>
          </p:cNvPr>
          <p:cNvSpPr>
            <a:spLocks noGrp="1"/>
          </p:cNvSpPr>
          <p:nvPr>
            <p:ph type="title"/>
          </p:nvPr>
        </p:nvSpPr>
        <p:spPr/>
        <p:txBody>
          <a:bodyPr/>
          <a:lstStyle/>
          <a:p>
            <a:r>
              <a:rPr lang="en-US" dirty="0"/>
              <a:t>Use Cases of Covert Channels</a:t>
            </a:r>
          </a:p>
        </p:txBody>
      </p:sp>
      <p:sp>
        <p:nvSpPr>
          <p:cNvPr id="3" name="Content Placeholder 2">
            <a:extLst>
              <a:ext uri="{FF2B5EF4-FFF2-40B4-BE49-F238E27FC236}">
                <a16:creationId xmlns:a16="http://schemas.microsoft.com/office/drawing/2014/main" id="{8FB4C8B9-124A-0647-8CC8-E9D5AF13EFD7}"/>
              </a:ext>
            </a:extLst>
          </p:cNvPr>
          <p:cNvSpPr>
            <a:spLocks noGrp="1"/>
          </p:cNvSpPr>
          <p:nvPr>
            <p:ph idx="1"/>
          </p:nvPr>
        </p:nvSpPr>
        <p:spPr>
          <a:xfrm>
            <a:off x="838200" y="1445741"/>
            <a:ext cx="10515600" cy="4731222"/>
          </a:xfrm>
        </p:spPr>
        <p:txBody>
          <a:bodyPr vert="horz" lIns="91440" tIns="45720" rIns="91440" bIns="45720" rtlCol="0" anchor="t">
            <a:normAutofit lnSpcReduction="10000"/>
          </a:bodyPr>
          <a:lstStyle/>
          <a:p>
            <a:pPr marL="0" indent="0">
              <a:buNone/>
            </a:pPr>
            <a:r>
              <a:rPr lang="en-US" sz="2200" dirty="0"/>
              <a:t>Like stated before, covert channels are used for transmitting data secretly. They can be used for good and bad.</a:t>
            </a:r>
          </a:p>
          <a:p>
            <a:pPr marL="0" indent="0">
              <a:buNone/>
            </a:pPr>
            <a:endParaRPr lang="en-US" sz="2500" dirty="0"/>
          </a:p>
          <a:p>
            <a:pPr marL="0" indent="0">
              <a:buNone/>
            </a:pPr>
            <a:r>
              <a:rPr lang="en-US" sz="2200" dirty="0"/>
              <a:t>Covert channels can help protect data privacy and critical communication. Government entities could develop channels to communicate to ensure other governments are not seeing this communication. Citizens who live in a country/area where internet and freedom of speech is restricted or monitored, could develop channels to communicate freely.</a:t>
            </a:r>
          </a:p>
          <a:p>
            <a:pPr marL="0" indent="0">
              <a:buNone/>
            </a:pPr>
            <a:endParaRPr lang="en-US" sz="2200" dirty="0"/>
          </a:p>
          <a:p>
            <a:pPr marL="0" indent="0">
              <a:buNone/>
            </a:pPr>
            <a:r>
              <a:rPr lang="en-US" sz="2200" dirty="0"/>
              <a:t>Covert channels can also be used to leak sensitive data from unware systems. A malicious actor could gain access to a company’s file system, let’s say by using social engineering, with the goal to leak the company’s secrets over a long period of time. This actor could set up a channel to transmit the data to the company's competitors, while climbing the corporate ladder.</a:t>
            </a:r>
            <a:endParaRPr lang="en-US" sz="2200" dirty="0">
              <a:cs typeface="Calibri"/>
            </a:endParaRPr>
          </a:p>
        </p:txBody>
      </p:sp>
    </p:spTree>
    <p:extLst>
      <p:ext uri="{BB962C8B-B14F-4D97-AF65-F5344CB8AC3E}">
        <p14:creationId xmlns:p14="http://schemas.microsoft.com/office/powerpoint/2010/main" val="24386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C7F8-0BA5-AA43-80E6-6ACA68A24398}"/>
              </a:ext>
            </a:extLst>
          </p:cNvPr>
          <p:cNvSpPr>
            <a:spLocks noGrp="1"/>
          </p:cNvSpPr>
          <p:nvPr>
            <p:ph type="title"/>
          </p:nvPr>
        </p:nvSpPr>
        <p:spPr/>
        <p:txBody>
          <a:bodyPr/>
          <a:lstStyle/>
          <a:p>
            <a:r>
              <a:rPr lang="en-US" dirty="0"/>
              <a:t>Classification of Covert Channels</a:t>
            </a:r>
          </a:p>
        </p:txBody>
      </p:sp>
      <p:sp>
        <p:nvSpPr>
          <p:cNvPr id="3" name="Content Placeholder 2">
            <a:extLst>
              <a:ext uri="{FF2B5EF4-FFF2-40B4-BE49-F238E27FC236}">
                <a16:creationId xmlns:a16="http://schemas.microsoft.com/office/drawing/2014/main" id="{0162BBBF-F717-0041-8FA8-86F4628432AC}"/>
              </a:ext>
            </a:extLst>
          </p:cNvPr>
          <p:cNvSpPr>
            <a:spLocks noGrp="1"/>
          </p:cNvSpPr>
          <p:nvPr>
            <p:ph idx="1"/>
          </p:nvPr>
        </p:nvSpPr>
        <p:spPr>
          <a:xfrm>
            <a:off x="838200" y="1359243"/>
            <a:ext cx="10515600" cy="4817720"/>
          </a:xfrm>
        </p:spPr>
        <p:txBody>
          <a:bodyPr vert="horz" lIns="91440" tIns="45720" rIns="91440" bIns="45720" rtlCol="0" anchor="t">
            <a:normAutofit/>
          </a:bodyPr>
          <a:lstStyle/>
          <a:p>
            <a:pPr marL="0" indent="0">
              <a:buNone/>
            </a:pPr>
            <a:r>
              <a:rPr lang="en-US" sz="2200" dirty="0"/>
              <a:t>Traditionally, researchers have suggested that covert channels can be classified as either a Storage Channel or a Timing Channel. Other classifications such as a Hybrid Channel and a Transitional Channel are known as well.</a:t>
            </a:r>
            <a:endParaRPr lang="en-US" sz="2200" dirty="0">
              <a:cs typeface="Calibri"/>
            </a:endParaRPr>
          </a:p>
          <a:p>
            <a:pPr marL="0" indent="0">
              <a:buNone/>
            </a:pPr>
            <a:endParaRPr lang="en-US" sz="2500" dirty="0"/>
          </a:p>
          <a:p>
            <a:pPr marL="0" indent="0">
              <a:buNone/>
            </a:pPr>
            <a:r>
              <a:rPr lang="en-US" sz="2200" dirty="0"/>
              <a:t>Storage Channel: A Sender sends data to a storage location (ex. Computer memory) where a Receiver can access and read the data. Typically, in these channels, the Sender has more privileged access and wants to send privileged data to the unprivileged Receiver.</a:t>
            </a:r>
            <a:endParaRPr lang="en-US" sz="2200" dirty="0">
              <a:cs typeface="Calibri"/>
            </a:endParaRPr>
          </a:p>
          <a:p>
            <a:pPr marL="0" indent="0">
              <a:buNone/>
            </a:pPr>
            <a:endParaRPr lang="en-US" sz="2500" dirty="0"/>
          </a:p>
          <a:p>
            <a:pPr marL="0" indent="0">
              <a:buNone/>
            </a:pPr>
            <a:r>
              <a:rPr lang="en-US" sz="2200" dirty="0"/>
              <a:t>Timing Channel: A Sender sends data by manipulating the timing properties of a system resource (ex. Central processing unit time) in a way that the Receiver can observe the real-response time of that system resource to extract the data. </a:t>
            </a:r>
            <a:endParaRPr lang="en-US" sz="2200" dirty="0">
              <a:cs typeface="Calibri"/>
            </a:endParaRPr>
          </a:p>
        </p:txBody>
      </p:sp>
    </p:spTree>
    <p:extLst>
      <p:ext uri="{BB962C8B-B14F-4D97-AF65-F5344CB8AC3E}">
        <p14:creationId xmlns:p14="http://schemas.microsoft.com/office/powerpoint/2010/main" val="388171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2F55-82E6-6849-8953-42185C78C8E8}"/>
              </a:ext>
            </a:extLst>
          </p:cNvPr>
          <p:cNvSpPr>
            <a:spLocks noGrp="1"/>
          </p:cNvSpPr>
          <p:nvPr>
            <p:ph type="title"/>
          </p:nvPr>
        </p:nvSpPr>
        <p:spPr/>
        <p:txBody>
          <a:bodyPr/>
          <a:lstStyle/>
          <a:p>
            <a:r>
              <a:rPr lang="en-US" dirty="0"/>
              <a:t>Steganography </a:t>
            </a:r>
          </a:p>
        </p:txBody>
      </p:sp>
      <p:sp>
        <p:nvSpPr>
          <p:cNvPr id="3" name="Content Placeholder 2">
            <a:extLst>
              <a:ext uri="{FF2B5EF4-FFF2-40B4-BE49-F238E27FC236}">
                <a16:creationId xmlns:a16="http://schemas.microsoft.com/office/drawing/2014/main" id="{7E464298-0E6F-D240-829F-757494125B72}"/>
              </a:ext>
            </a:extLst>
          </p:cNvPr>
          <p:cNvSpPr>
            <a:spLocks noGrp="1"/>
          </p:cNvSpPr>
          <p:nvPr>
            <p:ph idx="1"/>
          </p:nvPr>
        </p:nvSpPr>
        <p:spPr>
          <a:xfrm>
            <a:off x="838200" y="1467952"/>
            <a:ext cx="10515600" cy="4661672"/>
          </a:xfrm>
        </p:spPr>
        <p:txBody>
          <a:bodyPr vert="horz" lIns="91440" tIns="45720" rIns="91440" bIns="45720" rtlCol="0" anchor="t">
            <a:normAutofit lnSpcReduction="10000"/>
          </a:bodyPr>
          <a:lstStyle/>
          <a:p>
            <a:pPr marL="0" indent="0">
              <a:buNone/>
            </a:pPr>
            <a:r>
              <a:rPr lang="en-US" sz="2300" dirty="0"/>
              <a:t>Covert Channels of communication heavily rely on the field of Steganography. </a:t>
            </a:r>
          </a:p>
          <a:p>
            <a:pPr marL="0" indent="0">
              <a:buNone/>
            </a:pPr>
            <a:endParaRPr lang="en-US" sz="2500" dirty="0"/>
          </a:p>
          <a:p>
            <a:pPr marL="0" indent="0">
              <a:buNone/>
            </a:pPr>
            <a:r>
              <a:rPr lang="en-US" sz="2300" dirty="0"/>
              <a:t>Steganography: A technique of hiding secret data within an ordinary non-secret object to preserve the fact that data is being transmitted. </a:t>
            </a:r>
          </a:p>
          <a:p>
            <a:pPr marL="0" indent="0">
              <a:buNone/>
            </a:pPr>
            <a:endParaRPr lang="en-US" sz="2300" dirty="0"/>
          </a:p>
          <a:p>
            <a:pPr marL="0" indent="0">
              <a:buNone/>
            </a:pPr>
            <a:r>
              <a:rPr lang="en-US" sz="2300" dirty="0"/>
              <a:t>This field dates to Ancient Greece, where the famous historian Herodotus writes about a tyrant shaving the head of a slave to put a message on their bald head. When the hair grew back, the messenger was then sent to the receiving party.</a:t>
            </a:r>
            <a:endParaRPr lang="en-US" sz="2300" dirty="0">
              <a:cs typeface="Calibri"/>
            </a:endParaRPr>
          </a:p>
          <a:p>
            <a:pPr marL="0" indent="0">
              <a:buNone/>
            </a:pPr>
            <a:endParaRPr lang="en-US" sz="2300" dirty="0"/>
          </a:p>
          <a:p>
            <a:pPr marL="0" indent="0">
              <a:buNone/>
            </a:pPr>
            <a:r>
              <a:rPr lang="en-US" sz="2300" dirty="0"/>
              <a:t>Steganography is described as the cousin of Cryptography. One hides the fact that data is being transmitted at all, and the other manipulates the data so it can't be compromised.</a:t>
            </a:r>
          </a:p>
        </p:txBody>
      </p:sp>
    </p:spTree>
    <p:extLst>
      <p:ext uri="{BB962C8B-B14F-4D97-AF65-F5344CB8AC3E}">
        <p14:creationId xmlns:p14="http://schemas.microsoft.com/office/powerpoint/2010/main" val="371288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2B1E-F858-B945-87BC-C50F8753CA48}"/>
              </a:ext>
            </a:extLst>
          </p:cNvPr>
          <p:cNvSpPr>
            <a:spLocks noGrp="1"/>
          </p:cNvSpPr>
          <p:nvPr>
            <p:ph type="title"/>
          </p:nvPr>
        </p:nvSpPr>
        <p:spPr/>
        <p:txBody>
          <a:bodyPr/>
          <a:lstStyle/>
          <a:p>
            <a:r>
              <a:rPr lang="en-US" dirty="0"/>
              <a:t>How to Detect a Covert Channel</a:t>
            </a:r>
          </a:p>
        </p:txBody>
      </p:sp>
      <p:sp>
        <p:nvSpPr>
          <p:cNvPr id="3" name="Content Placeholder 2">
            <a:extLst>
              <a:ext uri="{FF2B5EF4-FFF2-40B4-BE49-F238E27FC236}">
                <a16:creationId xmlns:a16="http://schemas.microsoft.com/office/drawing/2014/main" id="{8D8C6A26-77FA-F144-BAB8-1E0208FBC77F}"/>
              </a:ext>
            </a:extLst>
          </p:cNvPr>
          <p:cNvSpPr>
            <a:spLocks noGrp="1"/>
          </p:cNvSpPr>
          <p:nvPr>
            <p:ph idx="1"/>
          </p:nvPr>
        </p:nvSpPr>
        <p:spPr>
          <a:xfrm>
            <a:off x="838200" y="1383957"/>
            <a:ext cx="10515600" cy="4793006"/>
          </a:xfrm>
        </p:spPr>
        <p:txBody>
          <a:bodyPr>
            <a:normAutofit/>
          </a:bodyPr>
          <a:lstStyle/>
          <a:p>
            <a:pPr marL="0" indent="0">
              <a:buNone/>
            </a:pPr>
            <a:r>
              <a:rPr lang="en-US" sz="2500" dirty="0"/>
              <a:t>As mentioned before, covert channels can be extremely hard to detect. Current research has shown multiple approaches. </a:t>
            </a:r>
          </a:p>
          <a:p>
            <a:pPr marL="0" indent="0">
              <a:buNone/>
            </a:pPr>
            <a:endParaRPr lang="en-US" sz="2500" dirty="0"/>
          </a:p>
          <a:p>
            <a:pPr marL="0" indent="0">
              <a:buNone/>
            </a:pPr>
            <a:r>
              <a:rPr lang="en-US" sz="2500" dirty="0"/>
              <a:t>Metrics: Bit rate, noise, and capacity are metrics we can use to measure covert channels. System performance is another way of detection. If a system is notably not performing well, this could indicate unknown data transmissions.</a:t>
            </a:r>
          </a:p>
          <a:p>
            <a:pPr marL="0" indent="0">
              <a:buNone/>
            </a:pPr>
            <a:endParaRPr lang="en-US" sz="2500" dirty="0"/>
          </a:p>
          <a:p>
            <a:pPr marL="0" indent="0">
              <a:buNone/>
            </a:pPr>
            <a:r>
              <a:rPr lang="en-US" sz="2500" dirty="0"/>
              <a:t>Machine Learning: Research has shown that certain ML algorithms can detect covert channels with high precision. Algorithms such as Support Vector Machines, k-Nearest Neighbors, and Deep Neural Networks have proven to be successful.</a:t>
            </a:r>
          </a:p>
        </p:txBody>
      </p:sp>
    </p:spTree>
    <p:extLst>
      <p:ext uri="{BB962C8B-B14F-4D97-AF65-F5344CB8AC3E}">
        <p14:creationId xmlns:p14="http://schemas.microsoft.com/office/powerpoint/2010/main" val="2417219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1673</Words>
  <Application>Microsoft Office PowerPoint</Application>
  <PresentationFormat>Widescreen</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Team Covert</vt:lpstr>
      <vt:lpstr>Our Problem</vt:lpstr>
      <vt:lpstr>Our Solution</vt:lpstr>
      <vt:lpstr>Definitions</vt:lpstr>
      <vt:lpstr>What is a Covert Channel?</vt:lpstr>
      <vt:lpstr>Use Cases of Covert Channels</vt:lpstr>
      <vt:lpstr>Classification of Covert Channels</vt:lpstr>
      <vt:lpstr>Steganography </vt:lpstr>
      <vt:lpstr>How to Detect a Covert Channel</vt:lpstr>
      <vt:lpstr>Challenges in Building Covert Channels</vt:lpstr>
      <vt:lpstr>An Overview of our Library of Covert Channels</vt:lpstr>
      <vt:lpstr>Network Channel</vt:lpstr>
      <vt:lpstr>Network Channel</vt:lpstr>
      <vt:lpstr>Network Channel</vt:lpstr>
      <vt:lpstr>Network Channel</vt:lpstr>
      <vt:lpstr>Printer Channel</vt:lpstr>
      <vt:lpstr>Reflection of Our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Covert</dc:title>
  <dc:creator>Armstrong, Ian (armstris)</dc:creator>
  <cp:lastModifiedBy>Armstrong, Ian (armstris)</cp:lastModifiedBy>
  <cp:revision>1716</cp:revision>
  <dcterms:created xsi:type="dcterms:W3CDTF">2022-03-24T15:50:40Z</dcterms:created>
  <dcterms:modified xsi:type="dcterms:W3CDTF">2022-03-24T20:55:08Z</dcterms:modified>
</cp:coreProperties>
</file>