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0DCFB061-4267-4D9F-8017-6F550D3068DF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966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29081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7460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838707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23575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94859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41467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384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D1C6-60D0-4CD1-8F31-F912522EB041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784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259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579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059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918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575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327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E4C8-2960-4ADD-862C-4D9643CB15AC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826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81642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F8082C-0922-4249-A612-B415F5231620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393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 abstract cyber space concept">
            <a:extLst>
              <a:ext uri="{FF2B5EF4-FFF2-40B4-BE49-F238E27FC236}">
                <a16:creationId xmlns:a16="http://schemas.microsoft.com/office/drawing/2014/main" id="{2F0C3904-EC3D-415E-9485-E085BC0164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l="9091" t="9091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D923A4-34DD-4591-A0D5-D3D5A47EC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GB" dirty="0" err="1"/>
              <a:t>Matrice</a:t>
            </a:r>
            <a:r>
              <a:rPr lang="en-GB" dirty="0"/>
              <a:t> </a:t>
            </a:r>
            <a:r>
              <a:rPr lang="en-GB" dirty="0" err="1"/>
              <a:t>generată</a:t>
            </a:r>
            <a:r>
              <a:rPr lang="en-GB" dirty="0"/>
              <a:t> </a:t>
            </a:r>
            <a:r>
              <a:rPr lang="en-GB" dirty="0" err="1"/>
              <a:t>aleatoriu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643402-35CC-4140-B687-5EB3F5170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                                             </a:t>
            </a:r>
            <a:r>
              <a:rPr lang="en-US" dirty="0" err="1">
                <a:latin typeface="Aharoni" panose="020B0604020202020204" pitchFamily="2" charset="-79"/>
                <a:cs typeface="Aharoni" panose="020B0604020202020204" pitchFamily="2" charset="-79"/>
              </a:rPr>
              <a:t>implementare</a:t>
            </a:r>
            <a:r>
              <a:rPr lang="en-US" dirty="0">
                <a:latin typeface="Aharoni" panose="020B0604020202020204" pitchFamily="2" charset="-79"/>
                <a:cs typeface="Aharoni" panose="020B0604020202020204" pitchFamily="2" charset="-79"/>
              </a:rPr>
              <a:t> in c</a:t>
            </a:r>
            <a:endParaRPr lang="en-GB" dirty="0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66EA09-A651-444A-8AEF-004F8C92E674}"/>
              </a:ext>
            </a:extLst>
          </p:cNvPr>
          <p:cNvSpPr txBox="1"/>
          <p:nvPr/>
        </p:nvSpPr>
        <p:spPr>
          <a:xfrm>
            <a:off x="7126664" y="6297105"/>
            <a:ext cx="4260915" cy="377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Iancut Eusebiu Sebastian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7100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4A3DA6D-FED2-4369-9ACD-B578C8790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63C72DE-4C01-4F6C-9020-327690ADA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7">
            <a:extLst>
              <a:ext uri="{FF2B5EF4-FFF2-40B4-BE49-F238E27FC236}">
                <a16:creationId xmlns:a16="http://schemas.microsoft.com/office/drawing/2014/main" id="{5627181E-8B3E-4EFB-8F43-17296B86C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C46FBA-A982-4ECD-864B-FC07C4ACB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Ce este o matrice?</a:t>
            </a:r>
          </a:p>
        </p:txBody>
      </p:sp>
      <p:sp useBgFill="1">
        <p:nvSpPr>
          <p:cNvPr id="43" name="Freeform: Shape 42">
            <a:extLst>
              <a:ext uri="{FF2B5EF4-FFF2-40B4-BE49-F238E27FC236}">
                <a16:creationId xmlns:a16="http://schemas.microsoft.com/office/drawing/2014/main" id="{2E45DBDE-EAD7-4DEE-B77D-577BBB0A13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AF482B-1993-4250-BA65-CF1BEB9ED113}"/>
              </a:ext>
            </a:extLst>
          </p:cNvPr>
          <p:cNvSpPr txBox="1"/>
          <p:nvPr/>
        </p:nvSpPr>
        <p:spPr>
          <a:xfrm>
            <a:off x="648931" y="2548281"/>
            <a:ext cx="6578592" cy="1767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effectLst/>
                <a:latin typeface="+mj-lt"/>
                <a:ea typeface="+mj-ea"/>
                <a:cs typeface="+mj-cs"/>
              </a:rPr>
              <a:t>În</a:t>
            </a:r>
            <a:r>
              <a:rPr lang="en-US" dirty="0">
                <a:latin typeface="+mj-lt"/>
                <a:ea typeface="+mj-ea"/>
                <a:cs typeface="+mj-cs"/>
              </a:rPr>
              <a:t> matematica</a:t>
            </a:r>
            <a:r>
              <a:rPr lang="en-US" dirty="0">
                <a:effectLst/>
                <a:latin typeface="+mj-lt"/>
                <a:ea typeface="+mj-ea"/>
                <a:cs typeface="+mj-cs"/>
              </a:rPr>
              <a:t>,o matrice (plural matrice / matrici) este un tabel dreptunghiular de numere, sau mai general, de elemente ale unei</a:t>
            </a:r>
            <a:r>
              <a:rPr lang="en-US" dirty="0">
                <a:latin typeface="+mj-lt"/>
                <a:ea typeface="+mj-ea"/>
                <a:cs typeface="+mj-cs"/>
              </a:rPr>
              <a:t> structuri algebrice</a:t>
            </a:r>
            <a:r>
              <a:rPr lang="en-US" dirty="0">
                <a:effectLst/>
                <a:latin typeface="+mj-lt"/>
                <a:ea typeface="+mj-ea"/>
                <a:cs typeface="+mj-cs"/>
              </a:rPr>
              <a:t> de tip inel. Prin generalizare, pot fi definite matrice cele care au mai mult decât 2 dimensiuni, ele numindu-se atunci matrici n-dimensionale. Dacă m=n, matricea este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patratica</a:t>
            </a:r>
            <a:r>
              <a:rPr lang="en-US" dirty="0">
                <a:effectLst/>
                <a:latin typeface="+mj-lt"/>
                <a:ea typeface="+mj-ea"/>
                <a:cs typeface="+mj-cs"/>
              </a:rPr>
              <a:t>.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78C24DFE-C7CF-4A49-A98B-58438BE8B9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301" y="3662060"/>
            <a:ext cx="3992621" cy="2286371"/>
          </a:xfrm>
          <a:prstGeom prst="rect">
            <a:avLst/>
          </a:prstGeom>
          <a:effectLst/>
        </p:spPr>
      </p:pic>
      <p:sp>
        <p:nvSpPr>
          <p:cNvPr id="13" name="Rectangle 5">
            <a:extLst>
              <a:ext uri="{FF2B5EF4-FFF2-40B4-BE49-F238E27FC236}">
                <a16:creationId xmlns:a16="http://schemas.microsoft.com/office/drawing/2014/main" id="{5D1E16BD-7BC5-4A16-9AAD-DC34CDE03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71" y="4424526"/>
            <a:ext cx="6578592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+mj-lt"/>
                <a:cs typeface="Aharoni" panose="02010803020104030203" pitchFamily="2" charset="-79"/>
              </a:rPr>
              <a:t>Se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latin typeface="+mj-lt"/>
                <a:cs typeface="Aharoni" panose="02010803020104030203" pitchFamily="2" charset="-79"/>
              </a:rPr>
              <a:t>numeste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+mj-lt"/>
                <a:cs typeface="Aharoni" panose="02010803020104030203" pitchFamily="2" charset="-79"/>
              </a:rPr>
              <a:t> 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latin typeface="+mj-lt"/>
                <a:cs typeface="Aharoni" panose="02010803020104030203" pitchFamily="2" charset="-79"/>
              </a:rPr>
              <a:t>matrice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+mj-lt"/>
                <a:cs typeface="Aharoni" panose="02010803020104030203" pitchFamily="2" charset="-79"/>
              </a:rPr>
              <a:t> cu m 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latin typeface="+mj-lt"/>
                <a:cs typeface="Aharoni" panose="02010803020104030203" pitchFamily="2" charset="-79"/>
              </a:rPr>
              <a:t>linii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+mj-lt"/>
                <a:cs typeface="Aharoni" panose="02010803020104030203" pitchFamily="2" charset="-79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latin typeface="+mj-lt"/>
                <a:cs typeface="Aharoni" panose="02010803020104030203" pitchFamily="2" charset="-79"/>
              </a:rPr>
              <a:t>și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+mj-lt"/>
                <a:cs typeface="Aharoni" panose="02010803020104030203" pitchFamily="2" charset="-79"/>
              </a:rPr>
              <a:t> n 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latin typeface="+mj-lt"/>
                <a:cs typeface="Aharoni" panose="02010803020104030203" pitchFamily="2" charset="-79"/>
              </a:rPr>
              <a:t>coloane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+mj-lt"/>
                <a:cs typeface="Aharoni" panose="02010803020104030203" pitchFamily="2" charset="-79"/>
              </a:rPr>
              <a:t> (de tip m x n) un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latin typeface="+mj-lt"/>
                <a:cs typeface="Aharoni" panose="02010803020104030203" pitchFamily="2" charset="-79"/>
              </a:rPr>
              <a:t>tablou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+mj-lt"/>
                <a:cs typeface="Aharoni" panose="02010803020104030203" pitchFamily="2" charset="-79"/>
              </a:rPr>
              <a:t> cu m 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latin typeface="+mj-lt"/>
                <a:cs typeface="Aharoni" panose="02010803020104030203" pitchFamily="2" charset="-79"/>
              </a:rPr>
              <a:t>linii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+mj-lt"/>
                <a:cs typeface="Aharoni" panose="02010803020104030203" pitchFamily="2" charset="-79"/>
              </a:rPr>
              <a:t> </a:t>
            </a:r>
            <a:r>
              <a:rPr lang="en-US" altLang="en-US" dirty="0" err="1">
                <a:solidFill>
                  <a:srgbClr val="202122"/>
                </a:solidFill>
                <a:latin typeface="+mj-lt"/>
                <a:cs typeface="Aharoni" panose="02010803020104030203" pitchFamily="2" charset="-79"/>
              </a:rPr>
              <a:t>s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latin typeface="+mj-lt"/>
                <a:cs typeface="Aharoni" panose="02010803020104030203" pitchFamily="2" charset="-79"/>
              </a:rPr>
              <a:t>i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+mj-lt"/>
                <a:cs typeface="Aharoni" panose="02010803020104030203" pitchFamily="2" charset="-79"/>
              </a:rPr>
              <a:t> n 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latin typeface="+mj-lt"/>
                <a:cs typeface="Aharoni" panose="02010803020104030203" pitchFamily="2" charset="-79"/>
              </a:rPr>
              <a:t>coloane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+mj-lt"/>
                <a:cs typeface="Aharoni" panose="02010803020104030203" pitchFamily="2" charset="-79"/>
              </a:rPr>
              <a:t>: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15" name="AutoShape 6" descr="{\displaystyle m\times n\!}">
            <a:extLst>
              <a:ext uri="{FF2B5EF4-FFF2-40B4-BE49-F238E27FC236}">
                <a16:creationId xmlns:a16="http://schemas.microsoft.com/office/drawing/2014/main" id="{790D4CCF-E702-4565-B8DF-848545E5DA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27044" y="473897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061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F8FE7-1F32-4970-AF45-E14E84D4D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Diagonale</a:t>
            </a:r>
            <a:r>
              <a:rPr lang="en-US" dirty="0"/>
              <a:t> in </a:t>
            </a:r>
            <a:r>
              <a:rPr lang="en-US" dirty="0" err="1"/>
              <a:t>matrice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31C8CC-F545-4FC8-9A73-EBF3BBDA5D8B}"/>
              </a:ext>
            </a:extLst>
          </p:cNvPr>
          <p:cNvSpPr txBox="1"/>
          <p:nvPr/>
        </p:nvSpPr>
        <p:spPr>
          <a:xfrm>
            <a:off x="886120" y="1480008"/>
            <a:ext cx="9164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dirty="0" err="1">
                <a:solidFill>
                  <a:schemeClr val="bg1"/>
                </a:solidFill>
                <a:effectLst/>
                <a:latin typeface="+mj-lt"/>
              </a:rPr>
              <a:t>Putem</a:t>
            </a:r>
            <a:r>
              <a:rPr lang="en-GB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GB" b="0" i="0" dirty="0" err="1">
                <a:solidFill>
                  <a:schemeClr val="bg1"/>
                </a:solidFill>
                <a:effectLst/>
                <a:latin typeface="+mj-lt"/>
              </a:rPr>
              <a:t>vorbi</a:t>
            </a:r>
            <a:r>
              <a:rPr lang="en-GB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GB" b="0" i="0" dirty="0" err="1">
                <a:solidFill>
                  <a:schemeClr val="bg1"/>
                </a:solidFill>
                <a:effectLst/>
                <a:latin typeface="+mj-lt"/>
              </a:rPr>
              <a:t>despre</a:t>
            </a:r>
            <a:r>
              <a:rPr lang="en-GB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GB" b="0" i="0" dirty="0" err="1">
                <a:solidFill>
                  <a:schemeClr val="bg1"/>
                </a:solidFill>
                <a:effectLst/>
                <a:latin typeface="+mj-lt"/>
              </a:rPr>
              <a:t>diagonale</a:t>
            </a:r>
            <a:r>
              <a:rPr lang="en-GB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GB" b="0" i="0" dirty="0" err="1">
                <a:solidFill>
                  <a:schemeClr val="bg1"/>
                </a:solidFill>
                <a:effectLst/>
                <a:latin typeface="+mj-lt"/>
              </a:rPr>
              <a:t>în</a:t>
            </a:r>
            <a:r>
              <a:rPr lang="en-GB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GB" b="0" i="0" dirty="0" err="1">
                <a:solidFill>
                  <a:schemeClr val="bg1"/>
                </a:solidFill>
                <a:effectLst/>
                <a:latin typeface="+mj-lt"/>
              </a:rPr>
              <a:t>matrice</a:t>
            </a:r>
            <a:r>
              <a:rPr lang="en-GB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GB" b="0" i="0" dirty="0" err="1">
                <a:solidFill>
                  <a:schemeClr val="bg1"/>
                </a:solidFill>
                <a:effectLst/>
                <a:latin typeface="+mj-lt"/>
              </a:rPr>
              <a:t>doar</a:t>
            </a:r>
            <a:r>
              <a:rPr lang="en-GB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GB" b="0" i="0" dirty="0" err="1">
                <a:solidFill>
                  <a:schemeClr val="bg1"/>
                </a:solidFill>
                <a:effectLst/>
                <a:latin typeface="+mj-lt"/>
              </a:rPr>
              <a:t>în</a:t>
            </a:r>
            <a:r>
              <a:rPr lang="en-GB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GB" b="0" i="0" dirty="0" err="1">
                <a:solidFill>
                  <a:schemeClr val="bg1"/>
                </a:solidFill>
                <a:effectLst/>
                <a:latin typeface="+mj-lt"/>
              </a:rPr>
              <a:t>cazul</a:t>
            </a:r>
            <a:r>
              <a:rPr lang="en-GB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GB" b="0" i="0" dirty="0" err="1">
                <a:solidFill>
                  <a:schemeClr val="bg1"/>
                </a:solidFill>
                <a:effectLst/>
                <a:latin typeface="+mj-lt"/>
              </a:rPr>
              <a:t>în</a:t>
            </a:r>
            <a:r>
              <a:rPr lang="en-GB" b="0" i="0" dirty="0">
                <a:solidFill>
                  <a:schemeClr val="bg1"/>
                </a:solidFill>
                <a:effectLst/>
                <a:latin typeface="+mj-lt"/>
              </a:rPr>
              <a:t> care </a:t>
            </a:r>
            <a:r>
              <a:rPr lang="en-GB" b="0" i="0" dirty="0" err="1">
                <a:solidFill>
                  <a:schemeClr val="bg1"/>
                </a:solidFill>
                <a:effectLst/>
                <a:latin typeface="+mj-lt"/>
              </a:rPr>
              <a:t>avem</a:t>
            </a:r>
            <a:r>
              <a:rPr lang="en-GB" b="0" i="0" dirty="0">
                <a:solidFill>
                  <a:schemeClr val="bg1"/>
                </a:solidFill>
                <a:effectLst/>
                <a:latin typeface="+mj-lt"/>
              </a:rPr>
              <a:t> o </a:t>
            </a:r>
            <a:r>
              <a:rPr lang="en-GB" b="0" i="0" dirty="0" err="1">
                <a:solidFill>
                  <a:schemeClr val="bg1"/>
                </a:solidFill>
                <a:effectLst/>
                <a:latin typeface="+mj-lt"/>
              </a:rPr>
              <a:t>matrice</a:t>
            </a:r>
            <a:r>
              <a:rPr lang="en-GB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GB" b="0" i="0" dirty="0" err="1">
                <a:solidFill>
                  <a:schemeClr val="bg1"/>
                </a:solidFill>
                <a:effectLst/>
                <a:latin typeface="+mj-lt"/>
              </a:rPr>
              <a:t>pătratică</a:t>
            </a:r>
            <a:r>
              <a:rPr lang="en-GB" b="0" i="0" dirty="0">
                <a:solidFill>
                  <a:schemeClr val="bg1"/>
                </a:solidFill>
                <a:effectLst/>
                <a:latin typeface="+mj-lt"/>
              </a:rPr>
              <a:t>.</a:t>
            </a:r>
            <a:endParaRPr lang="en-GB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4" descr="A picture containing shoji, building, shrimp&#10;&#10;Description automatically generated">
            <a:extLst>
              <a:ext uri="{FF2B5EF4-FFF2-40B4-BE49-F238E27FC236}">
                <a16:creationId xmlns:a16="http://schemas.microsoft.com/office/drawing/2014/main" id="{3452390F-173E-4CB2-A2E6-620F6CE6B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85" y="3234867"/>
            <a:ext cx="3648075" cy="2143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671865-8009-4BD1-963F-E79A9E5AA1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457" y="3272966"/>
            <a:ext cx="3648075" cy="20669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165E4E-1B65-42AE-9258-68AF31BA1516}"/>
              </a:ext>
            </a:extLst>
          </p:cNvPr>
          <p:cNvSpPr txBox="1"/>
          <p:nvPr/>
        </p:nvSpPr>
        <p:spPr>
          <a:xfrm>
            <a:off x="1442301" y="2865535"/>
            <a:ext cx="3318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Diagonala</a:t>
            </a:r>
            <a:r>
              <a:rPr lang="en-US" dirty="0"/>
              <a:t> </a:t>
            </a:r>
            <a:r>
              <a:rPr lang="en-US" dirty="0" err="1"/>
              <a:t>principala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B399C4-50CD-4986-8E87-C053EB3E293F}"/>
              </a:ext>
            </a:extLst>
          </p:cNvPr>
          <p:cNvSpPr txBox="1"/>
          <p:nvPr/>
        </p:nvSpPr>
        <p:spPr>
          <a:xfrm>
            <a:off x="6730738" y="2903634"/>
            <a:ext cx="288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Diagonala</a:t>
            </a:r>
            <a:r>
              <a:rPr lang="en-US" dirty="0"/>
              <a:t> </a:t>
            </a:r>
            <a:r>
              <a:rPr lang="en-US" dirty="0" err="1"/>
              <a:t>secundara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58874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</TotalTime>
  <Words>127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Aharoni</vt:lpstr>
      <vt:lpstr>Arial</vt:lpstr>
      <vt:lpstr>Century Gothic</vt:lpstr>
      <vt:lpstr>Wingdings 3</vt:lpstr>
      <vt:lpstr>Ion</vt:lpstr>
      <vt:lpstr>Matrice generată aleatoriu</vt:lpstr>
      <vt:lpstr>Ce este o matrice?</vt:lpstr>
      <vt:lpstr>Diagonale in matrice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Matrice generată aleatoriu</dc:title>
  <dc:creator>Eusebiu</dc:creator>
  <cp:lastModifiedBy>Eusebiu</cp:lastModifiedBy>
  <cp:revision>10</cp:revision>
  <dcterms:created xsi:type="dcterms:W3CDTF">2021-04-07T08:21:23Z</dcterms:created>
  <dcterms:modified xsi:type="dcterms:W3CDTF">2021-04-07T09:03:31Z</dcterms:modified>
</cp:coreProperties>
</file>