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482" r:id="rId3"/>
    <p:sldId id="514" r:id="rId4"/>
    <p:sldId id="515" r:id="rId5"/>
    <p:sldId id="484" r:id="rId6"/>
    <p:sldId id="516" r:id="rId7"/>
    <p:sldId id="487" r:id="rId8"/>
    <p:sldId id="486" r:id="rId9"/>
    <p:sldId id="483" r:id="rId10"/>
    <p:sldId id="481" r:id="rId11"/>
    <p:sldId id="488" r:id="rId12"/>
    <p:sldId id="508" r:id="rId13"/>
    <p:sldId id="509" r:id="rId14"/>
    <p:sldId id="517" r:id="rId15"/>
    <p:sldId id="494" r:id="rId16"/>
    <p:sldId id="495" r:id="rId17"/>
    <p:sldId id="491" r:id="rId18"/>
    <p:sldId id="492" r:id="rId19"/>
    <p:sldId id="497" r:id="rId20"/>
    <p:sldId id="498" r:id="rId21"/>
    <p:sldId id="510" r:id="rId22"/>
    <p:sldId id="511" r:id="rId23"/>
    <p:sldId id="490" r:id="rId24"/>
    <p:sldId id="513" r:id="rId25"/>
    <p:sldId id="503" r:id="rId26"/>
    <p:sldId id="500" r:id="rId27"/>
    <p:sldId id="501" r:id="rId28"/>
    <p:sldId id="506" r:id="rId29"/>
    <p:sldId id="505" r:id="rId30"/>
    <p:sldId id="518" r:id="rId31"/>
    <p:sldId id="507" r:id="rId32"/>
    <p:sldId id="51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269C66C8-1C40-4666-8999-6C4ACD6B733D}">
          <p14:sldIdLst>
            <p14:sldId id="256"/>
            <p14:sldId id="482"/>
            <p14:sldId id="514"/>
          </p14:sldIdLst>
        </p14:section>
        <p14:section name="topic 1" id="{DFE511FF-E23F-4001-A7EA-1D467E38B6F1}">
          <p14:sldIdLst>
            <p14:sldId id="515"/>
            <p14:sldId id="484"/>
            <p14:sldId id="516"/>
            <p14:sldId id="487"/>
            <p14:sldId id="486"/>
            <p14:sldId id="483"/>
            <p14:sldId id="481"/>
            <p14:sldId id="488"/>
            <p14:sldId id="508"/>
            <p14:sldId id="509"/>
            <p14:sldId id="517"/>
            <p14:sldId id="494"/>
            <p14:sldId id="495"/>
            <p14:sldId id="491"/>
            <p14:sldId id="492"/>
            <p14:sldId id="497"/>
            <p14:sldId id="498"/>
            <p14:sldId id="510"/>
            <p14:sldId id="511"/>
            <p14:sldId id="490"/>
            <p14:sldId id="513"/>
            <p14:sldId id="503"/>
            <p14:sldId id="500"/>
            <p14:sldId id="501"/>
            <p14:sldId id="506"/>
            <p14:sldId id="505"/>
            <p14:sldId id="518"/>
            <p14:sldId id="507"/>
            <p14:sldId id="512"/>
          </p14:sldIdLst>
        </p14:section>
        <p14:section name="Summary" id="{4456C76D-F905-488F-A9F1-92791C4172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成" initials="柏成" lastIdx="5" clrIdx="0">
    <p:extLst>
      <p:ext uri="{19B8F6BF-5375-455C-9EA6-DF929625EA0E}">
        <p15:presenceInfo xmlns:p15="http://schemas.microsoft.com/office/powerpoint/2012/main" userId="d3d96c8541c39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5E"/>
    <a:srgbClr val="ED153A"/>
    <a:srgbClr val="FFFEF2"/>
    <a:srgbClr val="FFFFFF"/>
    <a:srgbClr val="3B69BB"/>
    <a:srgbClr val="EA3834"/>
    <a:srgbClr val="00E266"/>
    <a:srgbClr val="FF9966"/>
    <a:srgbClr val="4D4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5214" autoAdjust="0"/>
  </p:normalViewPr>
  <p:slideViewPr>
    <p:cSldViewPr snapToGrid="0">
      <p:cViewPr varScale="1">
        <p:scale>
          <a:sx n="103" d="100"/>
          <a:sy n="103" d="100"/>
        </p:scale>
        <p:origin x="1114" y="67"/>
      </p:cViewPr>
      <p:guideLst/>
    </p:cSldViewPr>
  </p:slideViewPr>
  <p:outlineViewPr>
    <p:cViewPr>
      <p:scale>
        <a:sx n="33" d="100"/>
        <a:sy n="33" d="100"/>
      </p:scale>
      <p:origin x="0" y="-516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/>
              <a:t>primary hyperaldosteronism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03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子彈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0156" y="102336"/>
            <a:ext cx="8923444" cy="807651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 b="1">
                <a:solidFill>
                  <a:srgbClr val="ED15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7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924E9-CDF6-4D4B-BAD5-2989D4575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4EC23E-B219-495C-A110-05A904467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CD0659-03A7-4BEB-81A2-9F8DE4D34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2503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-無標題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2883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1788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 1">
  <p:cSld name="TWO_OBJECT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3292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6981" y="1102969"/>
            <a:ext cx="320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31750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457463" y="385594"/>
            <a:ext cx="54993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922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2296" y="1032375"/>
            <a:ext cx="918000" cy="61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3571763" y="3849413"/>
            <a:ext cx="54993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500"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8" r:id="rId3"/>
    <p:sldLayoutId id="2147483667" r:id="rId4"/>
    <p:sldLayoutId id="2147483664" r:id="rId5"/>
    <p:sldLayoutId id="2147483666" r:id="rId6"/>
    <p:sldLayoutId id="2147483662" r:id="rId7"/>
    <p:sldLayoutId id="2147483665" r:id="rId8"/>
    <p:sldLayoutId id="2147483650" r:id="rId9"/>
    <p:sldLayoutId id="2147483653" r:id="rId10"/>
    <p:sldLayoutId id="2147483654" r:id="rId11"/>
    <p:sldLayoutId id="2147483656" r:id="rId12"/>
    <p:sldLayoutId id="214748365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54463" y="3194515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zh-TW" sz="1400" dirty="0"/>
              <a:t>Presenter: Chia-Hsiang Kao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高家祥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Supervisor: Fu-An Chen</a:t>
            </a:r>
            <a:r>
              <a:rPr lang="zh-TW" altLang="en-US" sz="1400" dirty="0"/>
              <a:t> </a:t>
            </a:r>
            <a:r>
              <a:rPr lang="en-US" altLang="zh-TW" sz="1400" dirty="0"/>
              <a:t>M.D. (</a:t>
            </a:r>
            <a:r>
              <a:rPr lang="zh-TW" altLang="en-US" sz="1400" dirty="0"/>
              <a:t>陳甫安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72E8A4-4B04-43BA-A7CA-87732C0F8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FE904D9-E643-4AEF-9A2C-86D1D023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9" y="674104"/>
            <a:ext cx="4500921" cy="3367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5D6D56-D545-4087-9507-10554F77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41" y="1263221"/>
            <a:ext cx="4749118" cy="1600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Question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Previous result</a:t>
            </a:r>
          </a:p>
          <a:p>
            <a:pPr>
              <a:buFontTx/>
              <a:buChar char="-"/>
            </a:pPr>
            <a:r>
              <a:rPr lang="en-US" altLang="zh-TW" dirty="0" err="1"/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improved kidney outcomes in patients with predominantly stage 3 or 4 CKD with severely elevated albuminuria and type 2 diabetes.</a:t>
            </a:r>
          </a:p>
          <a:p>
            <a:pPr marL="95250" indent="0">
              <a:buNone/>
            </a:pPr>
            <a:r>
              <a:rPr lang="en-US" altLang="zh-TW" dirty="0"/>
              <a:t>Research question</a:t>
            </a:r>
          </a:p>
          <a:p>
            <a:pPr>
              <a:buFontTx/>
              <a:buChar char="-"/>
            </a:pPr>
            <a:r>
              <a:rPr lang="en-US" altLang="zh-TW" dirty="0"/>
              <a:t>To understand if treatment with </a:t>
            </a:r>
            <a:r>
              <a:rPr lang="en-US" altLang="zh-TW" dirty="0" err="1"/>
              <a:t>Finerenone</a:t>
            </a:r>
            <a:r>
              <a:rPr lang="en-US" altLang="zh-TW" dirty="0"/>
              <a:t> would lead to lower risks of cardiovascular events and death from cardiovascular causes among patients with CKD with albuminuria and type 2 diabetes.</a:t>
            </a:r>
          </a:p>
        </p:txBody>
      </p:sp>
    </p:spTree>
    <p:extLst>
      <p:ext uri="{BB962C8B-B14F-4D97-AF65-F5344CB8AC3E}">
        <p14:creationId xmlns:p14="http://schemas.microsoft.com/office/powerpoint/2010/main" val="2726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Research type </a:t>
            </a:r>
          </a:p>
          <a:p>
            <a:r>
              <a:rPr lang="en-US" altLang="zh-TW" dirty="0"/>
              <a:t>Phase 3. Double-blind, randomized, placebo-controlled, multicenter clinical trial.</a:t>
            </a:r>
          </a:p>
          <a:p>
            <a:pPr marL="9525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15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F0F777-5AF5-424A-8AD1-06F97DDB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7" y="2073981"/>
            <a:ext cx="7652825" cy="26436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6ADFCB-CE0C-4646-8B00-29B2516FAF2D}"/>
              </a:ext>
            </a:extLst>
          </p:cNvPr>
          <p:cNvSpPr txBox="1"/>
          <p:nvPr/>
        </p:nvSpPr>
        <p:spPr>
          <a:xfrm>
            <a:off x="7699782" y="2684289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08577-34D9-495E-B898-37F6411E5DCA}"/>
              </a:ext>
            </a:extLst>
          </p:cNvPr>
          <p:cNvSpPr/>
          <p:nvPr/>
        </p:nvSpPr>
        <p:spPr>
          <a:xfrm>
            <a:off x="2548890" y="3554233"/>
            <a:ext cx="727710" cy="758687"/>
          </a:xfrm>
          <a:prstGeom prst="rect">
            <a:avLst/>
          </a:prstGeom>
          <a:solidFill>
            <a:srgbClr val="FF705E"/>
          </a:solidFill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745105-0E87-476E-A29D-8ABA609D5AF7}"/>
              </a:ext>
            </a:extLst>
          </p:cNvPr>
          <p:cNvSpPr/>
          <p:nvPr/>
        </p:nvSpPr>
        <p:spPr>
          <a:xfrm>
            <a:off x="3276972" y="3310393"/>
            <a:ext cx="742950" cy="453887"/>
          </a:xfrm>
          <a:prstGeom prst="rect">
            <a:avLst/>
          </a:prstGeom>
          <a:solidFill>
            <a:srgbClr val="FF705E"/>
          </a:solidFill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340908-46A5-4C6D-93AA-39709EDA792C}"/>
              </a:ext>
            </a:extLst>
          </p:cNvPr>
          <p:cNvSpPr/>
          <p:nvPr/>
        </p:nvSpPr>
        <p:spPr>
          <a:xfrm>
            <a:off x="4049657" y="2714025"/>
            <a:ext cx="4246849" cy="951009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r>
              <a:rPr lang="en-US" altLang="zh-TW" dirty="0"/>
              <a:t>Adults were treated with a renin– angiotensin system (RAS) inhibitor (</a:t>
            </a:r>
            <a:r>
              <a:rPr lang="en-US" altLang="zh-TW" b="1" u="sng" dirty="0" err="1"/>
              <a:t>ACEi</a:t>
            </a:r>
            <a:r>
              <a:rPr lang="en-US" altLang="zh-TW" b="1" u="sng" dirty="0"/>
              <a:t> or ARB</a:t>
            </a:r>
            <a:r>
              <a:rPr lang="en-US" altLang="zh-TW" dirty="0"/>
              <a:t>) </a:t>
            </a:r>
            <a:r>
              <a:rPr lang="en-US" altLang="zh-TW" b="1" u="sng" dirty="0"/>
              <a:t>at the maximum dose </a:t>
            </a:r>
            <a:r>
              <a:rPr lang="en-US" altLang="zh-TW" dirty="0"/>
              <a:t>on the manufacturer’s label that did not cause unacceptable side effects</a:t>
            </a:r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r>
              <a:rPr lang="en-US" altLang="zh-TW" dirty="0"/>
              <a:t>Adults were treated with a renin– angiotensin system (RAS) inhibitor (</a:t>
            </a:r>
            <a:r>
              <a:rPr lang="en-US" altLang="zh-TW" b="1" u="sng" dirty="0" err="1"/>
              <a:t>ACEi</a:t>
            </a:r>
            <a:r>
              <a:rPr lang="en-US" altLang="zh-TW" b="1" u="sng" dirty="0"/>
              <a:t> or ARB</a:t>
            </a:r>
            <a:r>
              <a:rPr lang="en-US" altLang="zh-TW" dirty="0"/>
              <a:t>) </a:t>
            </a:r>
            <a:r>
              <a:rPr lang="en-US" altLang="zh-TW" b="1" u="sng" dirty="0"/>
              <a:t>at the maximum dose </a:t>
            </a:r>
            <a:r>
              <a:rPr lang="en-US" altLang="zh-TW" dirty="0"/>
              <a:t>on the manufacturer’s label that did not cause unacceptable side effects</a:t>
            </a:r>
          </a:p>
          <a:p>
            <a:r>
              <a:rPr lang="en-US" altLang="zh-TW" dirty="0"/>
              <a:t>Exclusion of patients who had symptomatic heart failure with a reduced ejection fraction.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7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45895-60DF-4F00-9A4F-8FB0FB96F6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2828544" y="1914144"/>
            <a:ext cx="6230112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D9994-578A-48B4-809F-EC9311A3307E}"/>
              </a:ext>
            </a:extLst>
          </p:cNvPr>
          <p:cNvSpPr/>
          <p:nvPr/>
        </p:nvSpPr>
        <p:spPr>
          <a:xfrm rot="2298716">
            <a:off x="2730923" y="245759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09B64A-A8CD-4EA9-BD31-D06C16A9E333}"/>
              </a:ext>
            </a:extLst>
          </p:cNvPr>
          <p:cNvSpPr/>
          <p:nvPr/>
        </p:nvSpPr>
        <p:spPr>
          <a:xfrm rot="2895128">
            <a:off x="2706862" y="294903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BB98DC-2E8F-4C34-84E0-E8CBCD7621B2}"/>
              </a:ext>
            </a:extLst>
          </p:cNvPr>
          <p:cNvSpPr txBox="1"/>
          <p:nvPr/>
        </p:nvSpPr>
        <p:spPr>
          <a:xfrm>
            <a:off x="365760" y="4509608"/>
            <a:ext cx="1434905" cy="523220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ED153A"/>
                </a:solidFill>
              </a:rPr>
              <a:t>Maximal dose adjustment</a:t>
            </a:r>
            <a:endParaRPr lang="zh-TW" altLang="en-US" b="1" dirty="0">
              <a:solidFill>
                <a:srgbClr val="ED15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4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45082-468C-4F1F-BBFD-9DBCFD43B8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164592" y="1914144"/>
            <a:ext cx="2212848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6134-1957-4593-9DF5-1F874BE88769}"/>
              </a:ext>
            </a:extLst>
          </p:cNvPr>
          <p:cNvSpPr/>
          <p:nvPr/>
        </p:nvSpPr>
        <p:spPr>
          <a:xfrm>
            <a:off x="341376" y="3176016"/>
            <a:ext cx="2212848" cy="9011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49028-C5EE-4BA2-88C1-46F8CB13FA64}"/>
              </a:ext>
            </a:extLst>
          </p:cNvPr>
          <p:cNvSpPr/>
          <p:nvPr/>
        </p:nvSpPr>
        <p:spPr>
          <a:xfrm>
            <a:off x="306277" y="1967484"/>
            <a:ext cx="2212848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DB0AC8-0CFA-4FFF-AFFD-01D44D3216DE}"/>
              </a:ext>
            </a:extLst>
          </p:cNvPr>
          <p:cNvSpPr/>
          <p:nvPr/>
        </p:nvSpPr>
        <p:spPr>
          <a:xfrm>
            <a:off x="22907" y="1459642"/>
            <a:ext cx="1135333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A5532-0ECA-407F-A336-F15B354414B4}"/>
              </a:ext>
            </a:extLst>
          </p:cNvPr>
          <p:cNvSpPr txBox="1"/>
          <p:nvPr/>
        </p:nvSpPr>
        <p:spPr>
          <a:xfrm>
            <a:off x="164593" y="1899293"/>
            <a:ext cx="21143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Increase dosage</a:t>
            </a:r>
            <a:r>
              <a:rPr lang="en-US" altLang="zh-TW" sz="1200" dirty="0"/>
              <a:t> (encouraged): From 10 to 20 mg once daily after 1 month, if serum potassium level was &lt; 4.8</a:t>
            </a:r>
            <a:r>
              <a:rPr lang="zh-TW" altLang="en-US" sz="1200" dirty="0"/>
              <a:t>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. </a:t>
            </a:r>
          </a:p>
          <a:p>
            <a:endParaRPr lang="en-US" altLang="zh-TW" sz="1200" dirty="0"/>
          </a:p>
          <a:p>
            <a:r>
              <a:rPr lang="en-US" altLang="zh-TW" sz="1200" b="1" dirty="0"/>
              <a:t>Withdrawal</a:t>
            </a:r>
            <a:r>
              <a:rPr lang="en-US" altLang="zh-TW" sz="1200" dirty="0"/>
              <a:t>: </a:t>
            </a:r>
            <a:r>
              <a:rPr lang="en-US" altLang="zh-TW" sz="1200" dirty="0" err="1"/>
              <a:t>Finerenone</a:t>
            </a:r>
            <a:r>
              <a:rPr lang="en-US" altLang="zh-TW" sz="1200" dirty="0"/>
              <a:t> or placebo was withheld if serum potassium level &gt; 5.5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and restarted when if it fell to 5.0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or less. </a:t>
            </a:r>
          </a:p>
        </p:txBody>
      </p:sp>
    </p:spTree>
    <p:extLst>
      <p:ext uri="{BB962C8B-B14F-4D97-AF65-F5344CB8AC3E}">
        <p14:creationId xmlns:p14="http://schemas.microsoft.com/office/powerpoint/2010/main" val="403018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B8A7D-1333-4577-9268-5259445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C1CF08-0EC3-4991-A051-75C7F06B7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0BD5E8-3E10-43BD-99DE-45B703326C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215659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Primary outcomes: </a:t>
            </a:r>
          </a:p>
          <a:p>
            <a:r>
              <a:rPr lang="en-US" altLang="zh-TW" dirty="0"/>
              <a:t>Death from cardiovascular causes </a:t>
            </a:r>
          </a:p>
          <a:p>
            <a:r>
              <a:rPr lang="en-US" altLang="zh-TW" dirty="0"/>
              <a:t>Nonfatal myocardial infarction</a:t>
            </a:r>
          </a:p>
          <a:p>
            <a:r>
              <a:rPr lang="en-US" altLang="zh-TW" dirty="0"/>
              <a:t>Nonfatal stroke</a:t>
            </a:r>
          </a:p>
          <a:p>
            <a:r>
              <a:rPr lang="en-US" altLang="zh-TW" dirty="0"/>
              <a:t>Hospitalization for heart failure</a:t>
            </a:r>
            <a:endParaRPr lang="zh-TW" altLang="en-US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DB1AF306-14FF-43A2-8CB2-3DA7109BFCCC}"/>
              </a:ext>
            </a:extLst>
          </p:cNvPr>
          <p:cNvSpPr txBox="1">
            <a:spLocks/>
          </p:cNvSpPr>
          <p:nvPr/>
        </p:nvSpPr>
        <p:spPr>
          <a:xfrm>
            <a:off x="4571999" y="1017575"/>
            <a:ext cx="4461844" cy="363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 eaLnBrk="1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altLang="zh-TW" dirty="0"/>
              <a:t>Secondary outcomes: </a:t>
            </a:r>
          </a:p>
          <a:p>
            <a:r>
              <a:rPr lang="en-US" altLang="zh-TW" dirty="0"/>
              <a:t>Kidney failure (eGFR&lt;15).</a:t>
            </a:r>
          </a:p>
          <a:p>
            <a:r>
              <a:rPr lang="en-US" altLang="zh-TW" dirty="0"/>
              <a:t>A sustained decrease of at least 40% in the eGFR from baseline over a period of at least 4 weeks</a:t>
            </a:r>
          </a:p>
          <a:p>
            <a:r>
              <a:rPr lang="en-US" altLang="zh-TW" dirty="0"/>
              <a:t>Death from renal causes.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06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6B7FF9E-2AD9-4F72-B484-39EB6E80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14" y="1006243"/>
            <a:ext cx="6503382" cy="41583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EA3EFC-2849-4D4D-B782-A50080E4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0B9112-9D36-4B1A-A302-CACB1BE4C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1AA495-6078-4C5C-910A-139DA1440A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7" y="1022181"/>
            <a:ext cx="4166421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From 2015 to 2018, 19381 patients in 48 countries underwent screening, and 7437 patients underwent randomization.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5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FCB53-18EE-4105-9BCB-5C83206D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CE5999-D040-4B1D-88EF-62727D803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CF6B5D-6564-446C-AA3E-F548BB178D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2A70E-C59E-400F-B2DD-DE921863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708"/>
            <a:ext cx="9144000" cy="42074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02B37F-9869-4018-B090-CE60E78A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2677"/>
            <a:ext cx="9108310" cy="4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644883" cy="1317860"/>
          </a:xfrm>
        </p:spPr>
        <p:txBody>
          <a:bodyPr/>
          <a:lstStyle/>
          <a:p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dirty="0"/>
              <a:t>nonsteroidal, selective mineralocorticoid receptor antagonist. </a:t>
            </a:r>
            <a:endParaRPr lang="en-US" altLang="zh-TW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2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574658D-C949-4155-8007-8C42F4A02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8"/>
          <a:stretch/>
        </p:blipFill>
        <p:spPr>
          <a:xfrm>
            <a:off x="8802" y="74180"/>
            <a:ext cx="9126396" cy="493776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CD2794-8342-447F-B5C3-EC9FE4EB2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849327-2970-4CC6-9D97-D912F33CEFD1}"/>
              </a:ext>
            </a:extLst>
          </p:cNvPr>
          <p:cNvSpPr/>
          <p:nvPr/>
        </p:nvSpPr>
        <p:spPr>
          <a:xfrm>
            <a:off x="161778" y="119575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9C197-5304-40CC-8A45-4A00A0783EDE}"/>
              </a:ext>
            </a:extLst>
          </p:cNvPr>
          <p:cNvSpPr/>
          <p:nvPr/>
        </p:nvSpPr>
        <p:spPr>
          <a:xfrm>
            <a:off x="161778" y="2604164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554116-FFA3-485F-8F43-3FD641896C5C}"/>
              </a:ext>
            </a:extLst>
          </p:cNvPr>
          <p:cNvSpPr/>
          <p:nvPr/>
        </p:nvSpPr>
        <p:spPr>
          <a:xfrm>
            <a:off x="161778" y="4751687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4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2E136-0F3B-415E-84EC-7B289E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B3E92E-AB32-4571-8C5A-AFEC07376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2E85D-8370-4F6A-879C-A7A3FC1581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F8831B-957E-47F5-957B-C4265946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1" y="1098159"/>
            <a:ext cx="7519737" cy="3669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497EFD-99BB-4B21-A1FA-EF69B88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36" y="1030424"/>
            <a:ext cx="2871832" cy="1711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1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C052F-242C-4509-BE36-CEB6C35B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8656A-0383-4C93-BDAB-5D934E291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95A25E-6599-47F6-9373-03B7BCA8B3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16CDF-63E1-4B2F-A151-E172DCB2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5772" cy="51294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902AFB-1524-4D17-A88B-8CB6AD46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14" y="1485164"/>
            <a:ext cx="2691188" cy="1595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87186FD-47B7-423F-9FC0-3AF2608B7C2A}"/>
              </a:ext>
            </a:extLst>
          </p:cNvPr>
          <p:cNvSpPr/>
          <p:nvPr/>
        </p:nvSpPr>
        <p:spPr>
          <a:xfrm>
            <a:off x="3715090" y="2891789"/>
            <a:ext cx="1785378" cy="18903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4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B4F70E-E1B0-48A2-A19E-02CDC992D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0FCEB5-1DE3-49D3-8993-6B7F7B1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567"/>
            <a:ext cx="9144000" cy="29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B4F70E-E1B0-48A2-A19E-02CDC992D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79C5BD-EF45-4E13-9924-C537A814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526"/>
            <a:ext cx="9144000" cy="29504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6FEB07-860E-4B7C-9A87-95D5D9EE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9" y="298908"/>
            <a:ext cx="2695951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78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54AA8-7C23-4F1C-B1A7-90E0FA99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Other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6B9D53-516C-4696-B04C-DB47ED710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466F52-C12F-4421-8797-2459AD085D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9F185F4-5CB2-4004-9FDD-FC68EBFC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0"/>
          <a:stretch/>
        </p:blipFill>
        <p:spPr>
          <a:xfrm>
            <a:off x="313552" y="1223890"/>
            <a:ext cx="8516895" cy="3833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01B591-2C21-4072-86FB-9916AB8C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10"/>
          <a:stretch/>
        </p:blipFill>
        <p:spPr>
          <a:xfrm>
            <a:off x="313552" y="5041162"/>
            <a:ext cx="8516895" cy="1023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608EC9-B33D-4552-82D1-1A7092F95148}"/>
              </a:ext>
            </a:extLst>
          </p:cNvPr>
          <p:cNvSpPr/>
          <p:nvPr/>
        </p:nvSpPr>
        <p:spPr>
          <a:xfrm>
            <a:off x="457200" y="4849744"/>
            <a:ext cx="815926" cy="200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5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512D49B-D97A-4F5A-8B57-4510924F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14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085F4-EBA9-4007-ADF6-321737E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Efficacy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23401C-D0EB-49BA-B592-35FC994F5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82BE1B-AA95-4BAA-99C6-F1FE8D47129E}"/>
              </a:ext>
            </a:extLst>
          </p:cNvPr>
          <p:cNvSpPr/>
          <p:nvPr/>
        </p:nvSpPr>
        <p:spPr>
          <a:xfrm>
            <a:off x="143826" y="1712078"/>
            <a:ext cx="1275541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EBCEA2-3D44-4982-81FC-5C7BB513AC44}"/>
              </a:ext>
            </a:extLst>
          </p:cNvPr>
          <p:cNvSpPr/>
          <p:nvPr/>
        </p:nvSpPr>
        <p:spPr>
          <a:xfrm>
            <a:off x="255282" y="2301206"/>
            <a:ext cx="1389273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CBBE4F-869F-4A5B-B017-28A1DD2E7AC6}"/>
              </a:ext>
            </a:extLst>
          </p:cNvPr>
          <p:cNvSpPr/>
          <p:nvPr/>
        </p:nvSpPr>
        <p:spPr>
          <a:xfrm>
            <a:off x="353091" y="2867588"/>
            <a:ext cx="1116000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40E8E1-0E9E-416C-B2A7-D8655543F5EA}"/>
              </a:ext>
            </a:extLst>
          </p:cNvPr>
          <p:cNvSpPr/>
          <p:nvPr/>
        </p:nvSpPr>
        <p:spPr>
          <a:xfrm>
            <a:off x="141708" y="3980166"/>
            <a:ext cx="1448256" cy="257464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03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Effects on Albuminuria and Serum Potassium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8EF91B-E4D4-46CC-A071-E357B4BFF6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74C8F2-763F-4D5C-B9EF-D0FAC626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62"/>
          <a:stretch/>
        </p:blipFill>
        <p:spPr>
          <a:xfrm>
            <a:off x="31820" y="1153662"/>
            <a:ext cx="4552243" cy="2967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7CFF30-7232-460D-918E-50CBDF04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76"/>
          <a:stretch/>
        </p:blipFill>
        <p:spPr>
          <a:xfrm>
            <a:off x="31820" y="4093181"/>
            <a:ext cx="4552243" cy="8659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1570DA-F84F-4E06-A205-B6A8EE96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63"/>
          <a:stretch/>
        </p:blipFill>
        <p:spPr>
          <a:xfrm>
            <a:off x="4674462" y="3918478"/>
            <a:ext cx="4403021" cy="7825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132316-9EA2-4B18-828C-D58B043D5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55"/>
          <a:stretch/>
        </p:blipFill>
        <p:spPr>
          <a:xfrm>
            <a:off x="4674462" y="1160696"/>
            <a:ext cx="4403021" cy="275778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7B0B536-2164-423E-8D36-BDBFEF9F137C}"/>
              </a:ext>
            </a:extLst>
          </p:cNvPr>
          <p:cNvCxnSpPr/>
          <p:nvPr/>
        </p:nvCxnSpPr>
        <p:spPr>
          <a:xfrm>
            <a:off x="1554480" y="2257865"/>
            <a:ext cx="0" cy="32091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5F259F-220A-48A5-AC49-15F4D79C0D09}"/>
              </a:ext>
            </a:extLst>
          </p:cNvPr>
          <p:cNvSpPr txBox="1"/>
          <p:nvPr/>
        </p:nvSpPr>
        <p:spPr>
          <a:xfrm>
            <a:off x="1526344" y="229455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30.0%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2B22C0-2DA0-49DD-8065-C12D8286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04" y="709433"/>
            <a:ext cx="2660140" cy="965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51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87A2D6B-070D-4399-9067-43B45945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33" y="-14489"/>
            <a:ext cx="5801967" cy="5143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</a:t>
            </a:r>
            <a:br>
              <a:rPr lang="en-US" altLang="zh-TW" dirty="0"/>
            </a:br>
            <a:r>
              <a:rPr lang="en-US" altLang="zh-TW" dirty="0"/>
              <a:t>– Safety Outcomes.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97E8D-D3E5-4C73-A6D3-244AACC20C21}"/>
              </a:ext>
            </a:extLst>
          </p:cNvPr>
          <p:cNvSpPr/>
          <p:nvPr/>
        </p:nvSpPr>
        <p:spPr>
          <a:xfrm>
            <a:off x="7054188" y="869272"/>
            <a:ext cx="1841500" cy="1712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D563-2B54-4F93-B00A-509267BA2D52}"/>
              </a:ext>
            </a:extLst>
          </p:cNvPr>
          <p:cNvSpPr/>
          <p:nvPr/>
        </p:nvSpPr>
        <p:spPr>
          <a:xfrm>
            <a:off x="7054188" y="1056301"/>
            <a:ext cx="1841500" cy="171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78C539-4ABE-4C7B-BBEC-23C58E0F2597}"/>
              </a:ext>
            </a:extLst>
          </p:cNvPr>
          <p:cNvSpPr/>
          <p:nvPr/>
        </p:nvSpPr>
        <p:spPr>
          <a:xfrm>
            <a:off x="7054188" y="2238233"/>
            <a:ext cx="1841500" cy="9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B59ECD-73D3-423C-8F02-C74F63050851}"/>
              </a:ext>
            </a:extLst>
          </p:cNvPr>
          <p:cNvSpPr/>
          <p:nvPr/>
        </p:nvSpPr>
        <p:spPr>
          <a:xfrm>
            <a:off x="7054188" y="3365938"/>
            <a:ext cx="1841500" cy="1529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941A3E-F511-4A63-BB1A-CB942D457220}"/>
              </a:ext>
            </a:extLst>
          </p:cNvPr>
          <p:cNvSpPr/>
          <p:nvPr/>
        </p:nvSpPr>
        <p:spPr>
          <a:xfrm>
            <a:off x="7054188" y="4560581"/>
            <a:ext cx="1841500" cy="1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37B388-7318-46B6-97FE-A5CFB538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8" y="1107801"/>
            <a:ext cx="3026763" cy="893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3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5AE8F-583B-4590-B5D1-155E2F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Early Stage and Late Stage Benefits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18D66D-54A5-4678-B4E7-265DEA42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294EE-7690-4A3E-A475-6A8158AC88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In this trial, the early reduction in albuminuria, early separation of the Kaplan–Meier curves for the key secondary outcome, and modest blood-pressure reduction suggest that some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may partly be mediated by </a:t>
            </a:r>
            <a:r>
              <a:rPr lang="en-US" altLang="zh-TW" b="1" u="sng" dirty="0"/>
              <a:t>natriuretic mechanisms</a:t>
            </a:r>
            <a:r>
              <a:rPr lang="en-US" altLang="zh-TW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644883" cy="1317860"/>
          </a:xfrm>
        </p:spPr>
        <p:txBody>
          <a:bodyPr/>
          <a:lstStyle/>
          <a:p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dirty="0"/>
              <a:t>nonsteroidal, selective mineralocorticoid receptor antagonist. </a:t>
            </a:r>
            <a:endParaRPr lang="en-US" altLang="zh-TW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787180-BC89-4EB5-91DD-43DC320A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" y="2271075"/>
            <a:ext cx="4339524" cy="287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AA671C-9159-4E25-855C-F5C3D0A0A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55"/>
          <a:stretch/>
        </p:blipFill>
        <p:spPr>
          <a:xfrm>
            <a:off x="4821005" y="3421422"/>
            <a:ext cx="3735926" cy="1722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EF438E-D48A-43C2-86F1-DCFFAFEB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05" y="2271076"/>
            <a:ext cx="3726935" cy="11503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44619E0-2E12-4CF3-B866-84452CB6B219}"/>
              </a:ext>
            </a:extLst>
          </p:cNvPr>
          <p:cNvCxnSpPr/>
          <p:nvPr/>
        </p:nvCxnSpPr>
        <p:spPr>
          <a:xfrm>
            <a:off x="6105380" y="360836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2543915-67CE-4462-8BAE-9CA0236CDC6B}"/>
              </a:ext>
            </a:extLst>
          </p:cNvPr>
          <p:cNvCxnSpPr>
            <a:cxnSpLocks/>
          </p:cNvCxnSpPr>
          <p:nvPr/>
        </p:nvCxnSpPr>
        <p:spPr>
          <a:xfrm>
            <a:off x="2016369" y="2604575"/>
            <a:ext cx="176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52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5AE8F-583B-4590-B5D1-155E2F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Early Stage and Late Stage Benefits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18D66D-54A5-4678-B4E7-265DEA42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294EE-7690-4A3E-A475-6A8158AC88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In this trial, the early reduction in albuminuria, early separation of the Kaplan–Meier curves for the key secondary outcome, and modest blood-pressure reduction suggest that some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may partly be mediated by </a:t>
            </a:r>
            <a:r>
              <a:rPr lang="en-US" altLang="zh-TW" b="1" u="sng" dirty="0"/>
              <a:t>natriuretic mechanisms</a:t>
            </a:r>
            <a:r>
              <a:rPr lang="en-US" altLang="zh-TW" dirty="0"/>
              <a:t>. </a:t>
            </a:r>
          </a:p>
          <a:p>
            <a:pPr marL="95250" indent="0">
              <a:buNone/>
            </a:pPr>
            <a:endParaRPr lang="en-US" altLang="zh-TW" dirty="0"/>
          </a:p>
          <a:p>
            <a:pPr marL="95250" indent="0">
              <a:buNone/>
            </a:pPr>
            <a:r>
              <a:rPr lang="en-US" altLang="zh-TW" dirty="0"/>
              <a:t>Preclinical data showed that the kidney and cardiovascular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were associated with potent anti-inflammatory and anti-fibrotic effects through inhibition of overactivation of the mineralocorticoid receptor.</a:t>
            </a:r>
          </a:p>
          <a:p>
            <a:pPr marL="95250" indent="0">
              <a:buNone/>
            </a:pPr>
            <a:r>
              <a:rPr lang="en-US" altLang="zh-TW" dirty="0"/>
              <a:t>The delayed separation of the Kaplan–Meier curves for the primary outcome and persistent benefit over the trial duration provide evidence to support the hypothesis that </a:t>
            </a:r>
            <a:r>
              <a:rPr lang="en-US" altLang="zh-TW" dirty="0" err="1"/>
              <a:t>Finerenone</a:t>
            </a:r>
            <a:r>
              <a:rPr lang="en-US" altLang="zh-TW" dirty="0"/>
              <a:t> may </a:t>
            </a:r>
            <a:r>
              <a:rPr lang="en-US" altLang="zh-TW" b="1" u="sng" dirty="0"/>
              <a:t>slow CKD progression by influencing tissue remodeling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22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6A33-8492-4B73-A0D9-192FF29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Limitations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998E4D-4A95-4AF2-97C4-D7FDCF2C1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46F50-C44A-4C97-B1C2-A0F6862B72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dirty="0"/>
              <a:t>Patients with non-</a:t>
            </a:r>
            <a:r>
              <a:rPr lang="en-US" altLang="zh-TW" dirty="0" err="1"/>
              <a:t>albuminuric</a:t>
            </a:r>
            <a:r>
              <a:rPr lang="en-US" altLang="zh-TW" dirty="0"/>
              <a:t> CKD are not included.</a:t>
            </a:r>
          </a:p>
          <a:p>
            <a:r>
              <a:rPr lang="en-US" altLang="zh-TW" dirty="0"/>
              <a:t>Only 4.7% of the participating patients identified themselves as Black. </a:t>
            </a:r>
          </a:p>
        </p:txBody>
      </p:sp>
    </p:spTree>
    <p:extLst>
      <p:ext uri="{BB962C8B-B14F-4D97-AF65-F5344CB8AC3E}">
        <p14:creationId xmlns:p14="http://schemas.microsoft.com/office/powerpoint/2010/main" val="28175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sz="2000" dirty="0"/>
              <a:t>nonsteroidal, selective mineralocorticoid receptor antagonist. </a:t>
            </a:r>
            <a:endParaRPr lang="en-US" altLang="zh-TW" sz="2000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13F37-E888-460C-B8AD-4A5603D590A2}"/>
              </a:ext>
            </a:extLst>
          </p:cNvPr>
          <p:cNvSpPr/>
          <p:nvPr/>
        </p:nvSpPr>
        <p:spPr>
          <a:xfrm>
            <a:off x="4993419" y="1547446"/>
            <a:ext cx="1971924" cy="158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15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3226421" y="2289866"/>
            <a:ext cx="728546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630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DF3411-F2FE-4A1E-8830-63A8D87516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5080191" y="2101290"/>
            <a:ext cx="648000" cy="1648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7316AF-50A2-4EBC-84BB-016FCF9BF680}"/>
              </a:ext>
            </a:extLst>
          </p:cNvPr>
          <p:cNvSpPr txBox="1"/>
          <p:nvPr/>
        </p:nvSpPr>
        <p:spPr>
          <a:xfrm>
            <a:off x="263650" y="3947323"/>
            <a:ext cx="6520727" cy="5232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/>
              <a:t> presents 20–40-fold lower affinity for the mineralocorticoid receptor. </a:t>
            </a:r>
          </a:p>
          <a:p>
            <a:r>
              <a:rPr lang="en-US" altLang="zh-TW" dirty="0"/>
              <a:t>- Less efficient in patients with hypertension or with primary hyperaldosteronism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F77880-65AE-49B3-AE1C-09BD979F5E98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489BCB70-7A87-41E0-9A9B-418ABA4585AD}"/>
              </a:ext>
            </a:extLst>
          </p:cNvPr>
          <p:cNvSpPr/>
          <p:nvPr/>
        </p:nvSpPr>
        <p:spPr>
          <a:xfrm>
            <a:off x="3226421" y="2289866"/>
            <a:ext cx="728546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6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Finerenone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7BD69E-BE57-4BE3-90A9-E07C36AA92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6879101" y="2289866"/>
            <a:ext cx="1223421" cy="5447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6879101" y="2101290"/>
            <a:ext cx="1223421" cy="16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196595" y="3079417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has 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affinity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as </a:t>
            </a:r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selectivity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as </a:t>
            </a:r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>
                <a:solidFill>
                  <a:schemeClr val="tx1"/>
                </a:solidFill>
              </a:rPr>
              <a:t>. (non-steroidal).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45AB0A-908E-4E8B-AE70-D4543F9F2DF8}"/>
              </a:ext>
            </a:extLst>
          </p:cNvPr>
          <p:cNvSpPr txBox="1"/>
          <p:nvPr/>
        </p:nvSpPr>
        <p:spPr>
          <a:xfrm>
            <a:off x="196595" y="3896186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Besides, </a:t>
            </a:r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is a full antagonist in different cell types, while Spironolactone and Eplerenone have partial agonistic activity in some receptors, leading to early-onset HTN in men and gestational HTN in women.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DA7D0E-8985-4953-932C-E3E911941EC5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808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FED2BBE3-5CD2-4BE2-ADC3-AE7B95AF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A0FEB0-19B4-490C-B77C-569A96D353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3596787F-FFDB-40C1-BB1D-47B79DD441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684D2A-BB8E-442A-B364-12A97A00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69"/>
          <a:stretch/>
        </p:blipFill>
        <p:spPr>
          <a:xfrm>
            <a:off x="0" y="1793800"/>
            <a:ext cx="7061982" cy="155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9F090B-6822-42E9-919A-E044A00D5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3" t="22156" r="19702"/>
          <a:stretch/>
        </p:blipFill>
        <p:spPr>
          <a:xfrm>
            <a:off x="4039129" y="2138516"/>
            <a:ext cx="1819128" cy="12111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65F614-E427-461B-8D61-D2F0ACE7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56" r="57578"/>
          <a:stretch/>
        </p:blipFill>
        <p:spPr>
          <a:xfrm>
            <a:off x="29253" y="2138516"/>
            <a:ext cx="3879070" cy="12111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C9A4A9-B5A1-49D8-9D49-73BE0CF7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" y="3694416"/>
            <a:ext cx="9144000" cy="1818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A31D6C-D3E2-49D0-AC11-0BDE0E63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4" t="22156"/>
          <a:stretch/>
        </p:blipFill>
        <p:spPr>
          <a:xfrm>
            <a:off x="5559552" y="2138516"/>
            <a:ext cx="1722353" cy="12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E0AFB92F-F3F4-4DC1-B872-E77EA38FD1E4}" vid="{3C7A1D5B-2F94-4E86-8BD7-286587108D5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PPT灰框範本_乾淨</Template>
  <TotalTime>665</TotalTime>
  <Words>1166</Words>
  <Application>Microsoft Office PowerPoint</Application>
  <PresentationFormat>如螢幕大小 (16:9)</PresentationFormat>
  <Paragraphs>128</Paragraphs>
  <Slides>32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ff-quadraat-web-pro</vt:lpstr>
      <vt:lpstr>Arial</vt:lpstr>
      <vt:lpstr>Arial</vt:lpstr>
      <vt:lpstr>Calibri</vt:lpstr>
      <vt:lpstr>Cambria Math</vt:lpstr>
      <vt:lpstr>Office 佈景主題</vt:lpstr>
      <vt:lpstr>PowerPoint 簡報</vt:lpstr>
      <vt:lpstr>Take Home Message</vt:lpstr>
      <vt:lpstr>Take Home Message</vt:lpstr>
      <vt:lpstr>The Comparison of Spironolactone and Eplerenone</vt:lpstr>
      <vt:lpstr>The Comparison of Spironolactone and Eplerenone</vt:lpstr>
      <vt:lpstr>The Comparison of Spironolactone and Eplerenone</vt:lpstr>
      <vt:lpstr>The Comparison of Spironolactone and Eplerenone</vt:lpstr>
      <vt:lpstr>What is Finerenone?</vt:lpstr>
      <vt:lpstr>PowerPoint 簡報</vt:lpstr>
      <vt:lpstr>Research Question</vt:lpstr>
      <vt:lpstr>Methods – Trial Design</vt:lpstr>
      <vt:lpstr>Methods – Trial Design</vt:lpstr>
      <vt:lpstr>Methods – Trial Design</vt:lpstr>
      <vt:lpstr>Methods – Trial Design</vt:lpstr>
      <vt:lpstr>Methods – Trial Procedure</vt:lpstr>
      <vt:lpstr>Methods – Trial Procedure</vt:lpstr>
      <vt:lpstr>Methods – Outcomes</vt:lpstr>
      <vt:lpstr>Results – Demographic and Clinical Characteristics</vt:lpstr>
      <vt:lpstr>Results – Demographic and Clinical Characteristics</vt:lpstr>
      <vt:lpstr>PowerPoint 簡報</vt:lpstr>
      <vt:lpstr>Results – Primary Outcome</vt:lpstr>
      <vt:lpstr>Results – Primary Outcome</vt:lpstr>
      <vt:lpstr>Results – Secondary Outcome</vt:lpstr>
      <vt:lpstr>Results – Secondary Outcome</vt:lpstr>
      <vt:lpstr>Results – Other Outcomes</vt:lpstr>
      <vt:lpstr>Results – Efficacy Outcomes</vt:lpstr>
      <vt:lpstr>Results – Effects on Albuminuria and Serum Potassium</vt:lpstr>
      <vt:lpstr>Results  – Safety Outcomes.</vt:lpstr>
      <vt:lpstr>Discussion - Early Stage and Late Stage Benefits</vt:lpstr>
      <vt:lpstr>Discussion - Early Stage and Late Stage Benefits</vt:lpstr>
      <vt:lpstr>Discussion - Limitations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Finerenone on Chronic Kidney Disease Outcomes in Types 2 Diabetes</dc:title>
  <dc:creator>柏成</dc:creator>
  <cp:lastModifiedBy>柏成</cp:lastModifiedBy>
  <cp:revision>16</cp:revision>
  <dcterms:created xsi:type="dcterms:W3CDTF">2021-12-10T12:11:19Z</dcterms:created>
  <dcterms:modified xsi:type="dcterms:W3CDTF">2021-12-19T16:40:03Z</dcterms:modified>
</cp:coreProperties>
</file>