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482" r:id="rId3"/>
    <p:sldId id="484" r:id="rId4"/>
    <p:sldId id="487" r:id="rId5"/>
    <p:sldId id="486" r:id="rId6"/>
    <p:sldId id="483" r:id="rId7"/>
    <p:sldId id="481" r:id="rId8"/>
    <p:sldId id="488" r:id="rId9"/>
    <p:sldId id="508" r:id="rId10"/>
    <p:sldId id="509" r:id="rId11"/>
    <p:sldId id="494" r:id="rId12"/>
    <p:sldId id="495" r:id="rId13"/>
    <p:sldId id="491" r:id="rId14"/>
    <p:sldId id="492" r:id="rId15"/>
    <p:sldId id="497" r:id="rId16"/>
    <p:sldId id="498" r:id="rId17"/>
    <p:sldId id="510" r:id="rId18"/>
    <p:sldId id="511" r:id="rId19"/>
    <p:sldId id="490" r:id="rId20"/>
    <p:sldId id="499" r:id="rId21"/>
    <p:sldId id="503" r:id="rId22"/>
    <p:sldId id="500" r:id="rId23"/>
    <p:sldId id="501" r:id="rId24"/>
    <p:sldId id="506" r:id="rId25"/>
    <p:sldId id="505" r:id="rId26"/>
    <p:sldId id="507" r:id="rId27"/>
    <p:sldId id="51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269C66C8-1C40-4666-8999-6C4ACD6B733D}">
          <p14:sldIdLst>
            <p14:sldId id="256"/>
            <p14:sldId id="482"/>
          </p14:sldIdLst>
        </p14:section>
        <p14:section name="topic 1" id="{DFE511FF-E23F-4001-A7EA-1D467E38B6F1}">
          <p14:sldIdLst>
            <p14:sldId id="484"/>
            <p14:sldId id="487"/>
            <p14:sldId id="486"/>
            <p14:sldId id="483"/>
            <p14:sldId id="481"/>
            <p14:sldId id="488"/>
            <p14:sldId id="508"/>
            <p14:sldId id="509"/>
            <p14:sldId id="494"/>
            <p14:sldId id="495"/>
            <p14:sldId id="491"/>
            <p14:sldId id="492"/>
            <p14:sldId id="497"/>
            <p14:sldId id="498"/>
            <p14:sldId id="510"/>
            <p14:sldId id="511"/>
            <p14:sldId id="490"/>
            <p14:sldId id="499"/>
            <p14:sldId id="503"/>
            <p14:sldId id="500"/>
            <p14:sldId id="501"/>
            <p14:sldId id="506"/>
            <p14:sldId id="505"/>
            <p14:sldId id="507"/>
            <p14:sldId id="512"/>
          </p14:sldIdLst>
        </p14:section>
        <p14:section name="Summary" id="{4456C76D-F905-488F-A9F1-92791C4172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成" initials="柏成" lastIdx="5" clrIdx="0">
    <p:extLst>
      <p:ext uri="{19B8F6BF-5375-455C-9EA6-DF929625EA0E}">
        <p15:presenceInfo xmlns:p15="http://schemas.microsoft.com/office/powerpoint/2012/main" userId="d3d96c8541c39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53A"/>
    <a:srgbClr val="FF705E"/>
    <a:srgbClr val="FFFEF2"/>
    <a:srgbClr val="FFFFFF"/>
    <a:srgbClr val="3B69BB"/>
    <a:srgbClr val="EA3834"/>
    <a:srgbClr val="00E266"/>
    <a:srgbClr val="FF9966"/>
    <a:srgbClr val="4D4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5214" autoAdjust="0"/>
  </p:normalViewPr>
  <p:slideViewPr>
    <p:cSldViewPr snapToGrid="0">
      <p:cViewPr varScale="1">
        <p:scale>
          <a:sx n="140" d="100"/>
          <a:sy n="140" d="100"/>
        </p:scale>
        <p:origin x="426" y="120"/>
      </p:cViewPr>
      <p:guideLst/>
    </p:cSldViewPr>
  </p:slideViewPr>
  <p:outlineViewPr>
    <p:cViewPr>
      <p:scale>
        <a:sx n="33" d="100"/>
        <a:sy n="33" d="100"/>
      </p:scale>
      <p:origin x="0" y="-516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子彈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10156" y="102336"/>
            <a:ext cx="8923444" cy="807651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 b="1">
                <a:solidFill>
                  <a:srgbClr val="ED15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7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924E9-CDF6-4D4B-BAD5-2989D4575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4EC23E-B219-495C-A110-05A904467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CD0659-03A7-4BEB-81A2-9F8DE4D34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2503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單欄-數字-無標題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885230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 marL="1390650" indent="-342900">
              <a:buFont typeface="+mj-lt"/>
              <a:buAutoNum type="arabicPeriod"/>
              <a:defRPr sz="1400"/>
            </a:lvl3pPr>
            <a:lvl4pPr marL="1854200" indent="-342900">
              <a:buFont typeface="+mj-lt"/>
              <a:buAutoNum type="arabicPeriod"/>
              <a:defRPr sz="1400"/>
            </a:lvl4pPr>
            <a:lvl5pPr marL="23114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2883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 userDrawn="1"/>
        </p:nvSpPr>
        <p:spPr>
          <a:xfrm>
            <a:off x="0" y="0"/>
            <a:ext cx="9144000" cy="9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0156" y="0"/>
            <a:ext cx="9033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718847-0D32-4C38-954F-FB0A5AF88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6956" y="1022181"/>
            <a:ext cx="4406888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AF00148-AC1B-4E84-9549-05AD79ACF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406889" cy="3632888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sz="1400"/>
            </a:lvl1pPr>
            <a:lvl2pPr>
              <a:buSzPct val="100000"/>
              <a:buFont typeface="+mj-lt"/>
              <a:buAutoNum type="arabicPeriod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1788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 1">
  <p:cSld name="TWO_OBJECT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3292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6981" y="1102969"/>
            <a:ext cx="320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31750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457463" y="385594"/>
            <a:ext cx="54993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922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2296" y="1032375"/>
            <a:ext cx="918000" cy="61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3571763" y="3849413"/>
            <a:ext cx="54993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800"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500"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8" r:id="rId3"/>
    <p:sldLayoutId id="2147483667" r:id="rId4"/>
    <p:sldLayoutId id="2147483664" r:id="rId5"/>
    <p:sldLayoutId id="2147483666" r:id="rId6"/>
    <p:sldLayoutId id="2147483662" r:id="rId7"/>
    <p:sldLayoutId id="2147483665" r:id="rId8"/>
    <p:sldLayoutId id="2147483650" r:id="rId9"/>
    <p:sldLayoutId id="2147483653" r:id="rId10"/>
    <p:sldLayoutId id="2147483654" r:id="rId11"/>
    <p:sldLayoutId id="2147483656" r:id="rId12"/>
    <p:sldLayoutId id="214748365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54463" y="3194515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zh-TW" sz="1400" dirty="0"/>
              <a:t>Presenter: Chia-Hsiang Kao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高家祥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Supervisor: Fu-An Chen</a:t>
            </a:r>
            <a:r>
              <a:rPr lang="zh-TW" altLang="en-US" sz="1400" dirty="0"/>
              <a:t> </a:t>
            </a:r>
            <a:r>
              <a:rPr lang="en-US" altLang="zh-TW" sz="1400" dirty="0"/>
              <a:t>M.D. (</a:t>
            </a:r>
            <a:r>
              <a:rPr lang="zh-TW" altLang="en-US" sz="1400" dirty="0"/>
              <a:t>陳甫安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72E8A4-4B04-43BA-A7CA-87732C0F8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FE904D9-E643-4AEF-9A2C-86D1D023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9" y="674104"/>
            <a:ext cx="4500921" cy="3367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5D6D56-D545-4087-9507-10554F77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41" y="1263221"/>
            <a:ext cx="4749118" cy="1600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r>
              <a:rPr lang="en-US" altLang="zh-TW" dirty="0"/>
              <a:t>Adults were treated with a renin– angiotensin system (RAS) inhibitor (</a:t>
            </a:r>
            <a:r>
              <a:rPr lang="en-US" altLang="zh-TW" dirty="0" err="1"/>
              <a:t>ACEi</a:t>
            </a:r>
            <a:r>
              <a:rPr lang="en-US" altLang="zh-TW" dirty="0"/>
              <a:t> or ARB) at the maximum dose on the manufacturer’s label that did not cause unacceptable side effects</a:t>
            </a:r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45895-60DF-4F00-9A4F-8FB0FB96F6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2828544" y="1914144"/>
            <a:ext cx="6230112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D9994-578A-48B4-809F-EC9311A3307E}"/>
              </a:ext>
            </a:extLst>
          </p:cNvPr>
          <p:cNvSpPr/>
          <p:nvPr/>
        </p:nvSpPr>
        <p:spPr>
          <a:xfrm rot="2298716">
            <a:off x="2730923" y="245759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09B64A-A8CD-4EA9-BD31-D06C16A9E333}"/>
              </a:ext>
            </a:extLst>
          </p:cNvPr>
          <p:cNvSpPr/>
          <p:nvPr/>
        </p:nvSpPr>
        <p:spPr>
          <a:xfrm rot="2895128">
            <a:off x="2706862" y="2949036"/>
            <a:ext cx="170764" cy="2855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BB98DC-2E8F-4C34-84E0-E8CBCD7621B2}"/>
              </a:ext>
            </a:extLst>
          </p:cNvPr>
          <p:cNvSpPr txBox="1"/>
          <p:nvPr/>
        </p:nvSpPr>
        <p:spPr>
          <a:xfrm>
            <a:off x="365760" y="4509608"/>
            <a:ext cx="1434905" cy="523220"/>
          </a:xfrm>
          <a:prstGeom prst="rect">
            <a:avLst/>
          </a:prstGeom>
          <a:solidFill>
            <a:srgbClr val="FFFEF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ED153A"/>
                </a:solidFill>
              </a:rPr>
              <a:t>Maximal dose adjustment</a:t>
            </a:r>
            <a:endParaRPr lang="zh-TW" altLang="en-US" b="1" dirty="0">
              <a:solidFill>
                <a:srgbClr val="ED15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4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880ED-1854-4EE2-BF12-FA805933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45082-468C-4F1F-BBFD-9DBCFD43B89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F71091-7DB8-4160-9E03-AD277F7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4"/>
          <a:stretch/>
        </p:blipFill>
        <p:spPr>
          <a:xfrm>
            <a:off x="0" y="1533378"/>
            <a:ext cx="9144000" cy="31777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6B0B5A7-4734-4493-8444-07F3F1D51C64}"/>
              </a:ext>
            </a:extLst>
          </p:cNvPr>
          <p:cNvSpPr/>
          <p:nvPr/>
        </p:nvSpPr>
        <p:spPr>
          <a:xfrm>
            <a:off x="164592" y="1914144"/>
            <a:ext cx="2212848" cy="27970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F7BD2-8A11-4488-94A0-E16879D27132}"/>
              </a:ext>
            </a:extLst>
          </p:cNvPr>
          <p:cNvSpPr/>
          <p:nvPr/>
        </p:nvSpPr>
        <p:spPr>
          <a:xfrm rot="5400000">
            <a:off x="2685912" y="3314803"/>
            <a:ext cx="212664" cy="4196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6134-1957-4593-9DF5-1F874BE88769}"/>
              </a:ext>
            </a:extLst>
          </p:cNvPr>
          <p:cNvSpPr/>
          <p:nvPr/>
        </p:nvSpPr>
        <p:spPr>
          <a:xfrm>
            <a:off x="341376" y="3176016"/>
            <a:ext cx="2212848" cy="9011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49028-C5EE-4BA2-88C1-46F8CB13FA64}"/>
              </a:ext>
            </a:extLst>
          </p:cNvPr>
          <p:cNvSpPr/>
          <p:nvPr/>
        </p:nvSpPr>
        <p:spPr>
          <a:xfrm>
            <a:off x="306277" y="1967484"/>
            <a:ext cx="2212848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DB0AC8-0CFA-4FFF-AFFD-01D44D3216DE}"/>
              </a:ext>
            </a:extLst>
          </p:cNvPr>
          <p:cNvSpPr/>
          <p:nvPr/>
        </p:nvSpPr>
        <p:spPr>
          <a:xfrm>
            <a:off x="22907" y="1459642"/>
            <a:ext cx="1135333" cy="6042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A5532-0ECA-407F-A336-F15B354414B4}"/>
              </a:ext>
            </a:extLst>
          </p:cNvPr>
          <p:cNvSpPr txBox="1"/>
          <p:nvPr/>
        </p:nvSpPr>
        <p:spPr>
          <a:xfrm>
            <a:off x="164593" y="1899293"/>
            <a:ext cx="21143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Increase dosage</a:t>
            </a:r>
            <a:r>
              <a:rPr lang="en-US" altLang="zh-TW" sz="1200" dirty="0"/>
              <a:t> (encouraged): From 10 to 20 mg once daily after 1 month, if serum potassium level was &lt; 4.8</a:t>
            </a:r>
            <a:r>
              <a:rPr lang="zh-TW" altLang="en-US" sz="1200" dirty="0"/>
              <a:t>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. </a:t>
            </a:r>
          </a:p>
          <a:p>
            <a:endParaRPr lang="en-US" altLang="zh-TW" sz="1200" dirty="0"/>
          </a:p>
          <a:p>
            <a:r>
              <a:rPr lang="en-US" altLang="zh-TW" sz="1200" b="1" dirty="0"/>
              <a:t>Withdrawal</a:t>
            </a:r>
            <a:r>
              <a:rPr lang="en-US" altLang="zh-TW" sz="1200" dirty="0"/>
              <a:t>: </a:t>
            </a:r>
            <a:r>
              <a:rPr lang="en-US" altLang="zh-TW" sz="1200" dirty="0" err="1"/>
              <a:t>Finerenone</a:t>
            </a:r>
            <a:r>
              <a:rPr lang="en-US" altLang="zh-TW" sz="1200" dirty="0"/>
              <a:t> or placebo was withheld if serum potassium level &gt; 5.5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and restarted when if it fell to 5.0 </a:t>
            </a:r>
            <a:r>
              <a:rPr lang="en-US" altLang="zh-TW" sz="1200" dirty="0" err="1"/>
              <a:t>mEq</a:t>
            </a:r>
            <a:r>
              <a:rPr lang="en-US" altLang="zh-TW" sz="1200" dirty="0"/>
              <a:t> or less. </a:t>
            </a:r>
          </a:p>
        </p:txBody>
      </p:sp>
    </p:spTree>
    <p:extLst>
      <p:ext uri="{BB962C8B-B14F-4D97-AF65-F5344CB8AC3E}">
        <p14:creationId xmlns:p14="http://schemas.microsoft.com/office/powerpoint/2010/main" val="403018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B8A7D-1333-4577-9268-5259445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C1CF08-0EC3-4991-A051-75C7F06B7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0BD5E8-3E10-43BD-99DE-45B703326C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6" y="1022181"/>
            <a:ext cx="4215659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Primary outcome: </a:t>
            </a:r>
          </a:p>
          <a:p>
            <a:r>
              <a:rPr lang="en-US" altLang="zh-TW" dirty="0"/>
              <a:t>Death from cardiovascular causes </a:t>
            </a:r>
          </a:p>
          <a:p>
            <a:r>
              <a:rPr lang="en-US" altLang="zh-TW" dirty="0"/>
              <a:t>Nonfatal myocardial infarction</a:t>
            </a:r>
          </a:p>
          <a:p>
            <a:r>
              <a:rPr lang="en-US" altLang="zh-TW" dirty="0"/>
              <a:t>Nonfatal stroke</a:t>
            </a:r>
          </a:p>
          <a:p>
            <a:r>
              <a:rPr lang="en-US" altLang="zh-TW" dirty="0"/>
              <a:t>Hospitalization for heart failure.</a:t>
            </a:r>
            <a:endParaRPr lang="zh-TW" altLang="en-US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DB1AF306-14FF-43A2-8CB2-3DA7109BFCCC}"/>
              </a:ext>
            </a:extLst>
          </p:cNvPr>
          <p:cNvSpPr txBox="1">
            <a:spLocks/>
          </p:cNvSpPr>
          <p:nvPr/>
        </p:nvSpPr>
        <p:spPr>
          <a:xfrm>
            <a:off x="4571999" y="1017575"/>
            <a:ext cx="4461844" cy="363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 eaLnBrk="1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altLang="zh-TW" dirty="0"/>
              <a:t>Secondary outcome: </a:t>
            </a:r>
          </a:p>
          <a:p>
            <a:r>
              <a:rPr lang="en-US" altLang="zh-TW" dirty="0"/>
              <a:t>Kidney failure (eGFR&lt;15).</a:t>
            </a:r>
          </a:p>
          <a:p>
            <a:r>
              <a:rPr lang="en-US" altLang="zh-TW" dirty="0"/>
              <a:t>A sustained decrease of at least 40% in the eGFR from baseline over a period of at least 4 weeks</a:t>
            </a:r>
          </a:p>
          <a:p>
            <a:r>
              <a:rPr lang="en-US" altLang="zh-TW" dirty="0"/>
              <a:t>Death from renal causes.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06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6B7FF9E-2AD9-4F72-B484-39EB6E80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14" y="1006243"/>
            <a:ext cx="6503382" cy="41583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EA3EFC-2849-4D4D-B782-A50080E4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0B9112-9D36-4B1A-A302-CACB1BE4C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1AA495-6078-4C5C-910A-139DA1440A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157" y="1022181"/>
            <a:ext cx="4166421" cy="3632888"/>
          </a:xfrm>
        </p:spPr>
        <p:txBody>
          <a:bodyPr/>
          <a:lstStyle/>
          <a:p>
            <a:pPr marL="95250" indent="0">
              <a:buNone/>
            </a:pPr>
            <a:r>
              <a:rPr lang="en-US" altLang="zh-TW" dirty="0"/>
              <a:t>From 2015 to 2018, 13,911 patients in 48 countries underwent screening, and 5734 patients underwent randomization.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58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FCB53-18EE-4105-9BCB-5C83206D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Demographic and Clinical Characteristics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CE5999-D040-4B1D-88EF-62727D803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CF6B5D-6564-446C-AA3E-F548BB178D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2A70E-C59E-400F-B2DD-DE921863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708"/>
            <a:ext cx="9144000" cy="42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D51D6B3-820D-428C-A7EC-FA2D962F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CD2794-8342-447F-B5C3-EC9FE4EB2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2733FE5-4B01-4EC6-8258-78834B824A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E36861-F810-4A6F-86EF-F3AB3942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28"/>
            <a:ext cx="9144000" cy="50284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5849327-2970-4CC6-9D97-D912F33CEFD1}"/>
              </a:ext>
            </a:extLst>
          </p:cNvPr>
          <p:cNvSpPr/>
          <p:nvPr/>
        </p:nvSpPr>
        <p:spPr>
          <a:xfrm>
            <a:off x="161778" y="119575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9C197-5304-40CC-8A45-4A00A0783EDE}"/>
              </a:ext>
            </a:extLst>
          </p:cNvPr>
          <p:cNvSpPr/>
          <p:nvPr/>
        </p:nvSpPr>
        <p:spPr>
          <a:xfrm>
            <a:off x="161778" y="2604164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554116-FFA3-485F-8F43-3FD641896C5C}"/>
              </a:ext>
            </a:extLst>
          </p:cNvPr>
          <p:cNvSpPr/>
          <p:nvPr/>
        </p:nvSpPr>
        <p:spPr>
          <a:xfrm>
            <a:off x="161778" y="4751687"/>
            <a:ext cx="2686930" cy="24618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4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2E136-0F3B-415E-84EC-7B289E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B3E92E-AB32-4571-8C5A-AFEC07376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2E85D-8370-4F6A-879C-A7A3FC1581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F8831B-957E-47F5-957B-C4265946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1" y="1098159"/>
            <a:ext cx="7519737" cy="3669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497EFD-99BB-4B21-A1FA-EF69B88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36" y="1030424"/>
            <a:ext cx="2871832" cy="1711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15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C052F-242C-4509-BE36-CEB6C35B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Primary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8656A-0383-4C93-BDAB-5D934E291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95A25E-6599-47F6-9373-03B7BCA8B3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16CDF-63E1-4B2F-A151-E172DCB2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6" y="931936"/>
            <a:ext cx="6011162" cy="41974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902AFB-1524-4D17-A88B-8CB6AD46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58" y="3387676"/>
            <a:ext cx="2691188" cy="1595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87186FD-47B7-423F-9FC0-3AF2608B7C2A}"/>
              </a:ext>
            </a:extLst>
          </p:cNvPr>
          <p:cNvSpPr/>
          <p:nvPr/>
        </p:nvSpPr>
        <p:spPr>
          <a:xfrm>
            <a:off x="3446586" y="3292719"/>
            <a:ext cx="1336429" cy="167933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4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B4F70E-E1B0-48A2-A19E-02CDC992D4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BF6E3-4FD8-4665-A9F1-78C04E93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256"/>
            <a:ext cx="9144000" cy="37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sz="2000" dirty="0"/>
              <a:t>nonsteroidal, selective mineralocorticoid receptor antagonist. </a:t>
            </a:r>
            <a:endParaRPr lang="en-US" altLang="zh-TW" sz="2000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2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C3A6-F00D-422C-A8FD-7DA911A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–Secondary Outcome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477E31-7194-4765-9EA2-11184761C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8DE06B-DB77-4ED6-994B-366B1CDD01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BF6E3-4FD8-4665-A9F1-78C04E93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256"/>
            <a:ext cx="9144000" cy="37909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3C94B4-7019-4163-9710-EDF910F7B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0"/>
          <a:stretch/>
        </p:blipFill>
        <p:spPr>
          <a:xfrm>
            <a:off x="0" y="1287780"/>
            <a:ext cx="9144000" cy="3762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3A0644-6DA5-4AA6-A78D-70E650035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63" y="580268"/>
            <a:ext cx="2695951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71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54AA8-7C23-4F1C-B1A7-90E0FA99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Other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6B9D53-516C-4696-B04C-DB47ED710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466F52-C12F-4421-8797-2459AD085D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9F185F4-5CB2-4004-9FDD-FC68EBFC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0"/>
          <a:stretch/>
        </p:blipFill>
        <p:spPr>
          <a:xfrm>
            <a:off x="313552" y="1223890"/>
            <a:ext cx="8516895" cy="3833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01B591-2C21-4072-86FB-9916AB8C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10"/>
          <a:stretch/>
        </p:blipFill>
        <p:spPr>
          <a:xfrm>
            <a:off x="313552" y="5041162"/>
            <a:ext cx="8516895" cy="1023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608EC9-B33D-4552-82D1-1A7092F95148}"/>
              </a:ext>
            </a:extLst>
          </p:cNvPr>
          <p:cNvSpPr/>
          <p:nvPr/>
        </p:nvSpPr>
        <p:spPr>
          <a:xfrm>
            <a:off x="457200" y="4849744"/>
            <a:ext cx="815926" cy="200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5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085F4-EBA9-4007-ADF6-321737E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Efficacy Outcomes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23401C-D0EB-49BA-B592-35FC994F5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89D7F4B-44EE-46B2-81BA-787D32C763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A2273C-294B-423F-BF8B-CB456485A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" t="3246" r="1205" b="9824"/>
          <a:stretch/>
        </p:blipFill>
        <p:spPr>
          <a:xfrm>
            <a:off x="187010" y="749619"/>
            <a:ext cx="8923688" cy="437637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482BE1B-AA95-4BAA-99C6-F1FE8D47129E}"/>
              </a:ext>
            </a:extLst>
          </p:cNvPr>
          <p:cNvSpPr/>
          <p:nvPr/>
        </p:nvSpPr>
        <p:spPr>
          <a:xfrm>
            <a:off x="246184" y="1497634"/>
            <a:ext cx="1688124" cy="199671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E6EDD9-7BD6-4F65-965C-015893BA65D4}"/>
              </a:ext>
            </a:extLst>
          </p:cNvPr>
          <p:cNvSpPr/>
          <p:nvPr/>
        </p:nvSpPr>
        <p:spPr>
          <a:xfrm>
            <a:off x="383233" y="2425626"/>
            <a:ext cx="2141917" cy="32907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87356C-3476-4B15-AE51-F982505802E5}"/>
              </a:ext>
            </a:extLst>
          </p:cNvPr>
          <p:cNvSpPr/>
          <p:nvPr/>
        </p:nvSpPr>
        <p:spPr>
          <a:xfrm>
            <a:off x="383233" y="4497565"/>
            <a:ext cx="2141917" cy="329075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AB5AFF-E5A3-4016-8FC8-7085594EC374}"/>
              </a:ext>
            </a:extLst>
          </p:cNvPr>
          <p:cNvSpPr/>
          <p:nvPr/>
        </p:nvSpPr>
        <p:spPr>
          <a:xfrm>
            <a:off x="246183" y="2943573"/>
            <a:ext cx="2004647" cy="199671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D5BA-E60B-4CBA-BB10-9795EDF48253}"/>
              </a:ext>
            </a:extLst>
          </p:cNvPr>
          <p:cNvSpPr/>
          <p:nvPr/>
        </p:nvSpPr>
        <p:spPr>
          <a:xfrm>
            <a:off x="268129" y="4324532"/>
            <a:ext cx="2193717" cy="172722"/>
          </a:xfrm>
          <a:prstGeom prst="rect">
            <a:avLst/>
          </a:prstGeom>
          <a:noFill/>
          <a:ln>
            <a:solidFill>
              <a:srgbClr val="ED1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03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– Effects on Albuminuria and Serum Potassium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8EF91B-E4D4-46CC-A071-E357B4BFF6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74C8F2-763F-4D5C-B9EF-D0FAC626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62"/>
          <a:stretch/>
        </p:blipFill>
        <p:spPr>
          <a:xfrm>
            <a:off x="31820" y="1153662"/>
            <a:ext cx="4552243" cy="2967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7CFF30-7232-460D-918E-50CBDF04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76"/>
          <a:stretch/>
        </p:blipFill>
        <p:spPr>
          <a:xfrm>
            <a:off x="31820" y="4093181"/>
            <a:ext cx="4552243" cy="8659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1570DA-F84F-4E06-A205-B6A8EE96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63"/>
          <a:stretch/>
        </p:blipFill>
        <p:spPr>
          <a:xfrm>
            <a:off x="4674462" y="3918478"/>
            <a:ext cx="4403021" cy="7825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132316-9EA2-4B18-828C-D58B043D5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55"/>
          <a:stretch/>
        </p:blipFill>
        <p:spPr>
          <a:xfrm>
            <a:off x="4674462" y="1160696"/>
            <a:ext cx="4403021" cy="275778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7B0B536-2164-423E-8D36-BDBFEF9F137C}"/>
              </a:ext>
            </a:extLst>
          </p:cNvPr>
          <p:cNvCxnSpPr/>
          <p:nvPr/>
        </p:nvCxnSpPr>
        <p:spPr>
          <a:xfrm>
            <a:off x="1554480" y="2257865"/>
            <a:ext cx="0" cy="32091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5F259F-220A-48A5-AC49-15F4D79C0D09}"/>
              </a:ext>
            </a:extLst>
          </p:cNvPr>
          <p:cNvSpPr txBox="1"/>
          <p:nvPr/>
        </p:nvSpPr>
        <p:spPr>
          <a:xfrm>
            <a:off x="1526344" y="229455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30.0%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2B22C0-2DA0-49DD-8065-C12D8286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04" y="709433"/>
            <a:ext cx="2660140" cy="965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51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0060-19BD-40C2-92FF-AEAF56D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</a:t>
            </a:r>
            <a:br>
              <a:rPr lang="en-US" altLang="zh-TW" dirty="0"/>
            </a:br>
            <a:r>
              <a:rPr lang="en-US" altLang="zh-TW" dirty="0"/>
              <a:t>– Safety Outcomes.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4DFD-E5A0-4CD1-A26B-9C63F6AF8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FB6C21-F2FC-4E0C-BB3A-7521446C9DA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B534F6-0771-46BB-861F-033719F4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62" y="-14489"/>
            <a:ext cx="5889238" cy="514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397E8D-D3E5-4C73-A6D3-244AACC20C21}"/>
              </a:ext>
            </a:extLst>
          </p:cNvPr>
          <p:cNvSpPr/>
          <p:nvPr/>
        </p:nvSpPr>
        <p:spPr>
          <a:xfrm>
            <a:off x="6972300" y="835152"/>
            <a:ext cx="1841500" cy="1712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D563-2B54-4F93-B00A-509267BA2D52}"/>
              </a:ext>
            </a:extLst>
          </p:cNvPr>
          <p:cNvSpPr/>
          <p:nvPr/>
        </p:nvSpPr>
        <p:spPr>
          <a:xfrm>
            <a:off x="6972300" y="1022181"/>
            <a:ext cx="1841500" cy="171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78C539-4ABE-4C7B-BBEC-23C58E0F2597}"/>
              </a:ext>
            </a:extLst>
          </p:cNvPr>
          <p:cNvSpPr/>
          <p:nvPr/>
        </p:nvSpPr>
        <p:spPr>
          <a:xfrm>
            <a:off x="6972300" y="1912196"/>
            <a:ext cx="1841500" cy="53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B59ECD-73D3-423C-8F02-C74F63050851}"/>
              </a:ext>
            </a:extLst>
          </p:cNvPr>
          <p:cNvSpPr/>
          <p:nvPr/>
        </p:nvSpPr>
        <p:spPr>
          <a:xfrm>
            <a:off x="6972300" y="3175463"/>
            <a:ext cx="1841500" cy="1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941A3E-F511-4A63-BB1A-CB942D457220}"/>
              </a:ext>
            </a:extLst>
          </p:cNvPr>
          <p:cNvSpPr/>
          <p:nvPr/>
        </p:nvSpPr>
        <p:spPr>
          <a:xfrm>
            <a:off x="6972300" y="4231871"/>
            <a:ext cx="1841500" cy="152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6E2FE0-F78E-484F-87AB-587231D328C0}"/>
              </a:ext>
            </a:extLst>
          </p:cNvPr>
          <p:cNvSpPr/>
          <p:nvPr/>
        </p:nvSpPr>
        <p:spPr>
          <a:xfrm>
            <a:off x="6972300" y="4602938"/>
            <a:ext cx="1841500" cy="1529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DF0940-3B1A-40B5-B7DA-0B378C4751BA}"/>
              </a:ext>
            </a:extLst>
          </p:cNvPr>
          <p:cNvSpPr/>
          <p:nvPr/>
        </p:nvSpPr>
        <p:spPr>
          <a:xfrm>
            <a:off x="6972300" y="4956308"/>
            <a:ext cx="1841500" cy="1529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37B388-7318-46B6-97FE-A5CFB538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8" y="1107801"/>
            <a:ext cx="3026763" cy="893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3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5AE8F-583B-4590-B5D1-155E2F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- Early Stage and Late Stage Benefits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18D66D-54A5-4678-B4E7-265DEA42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294EE-7690-4A3E-A475-6A8158AC887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In this trial, the early reduction in albuminuria, early separation of the Kaplan–Meier curves for the key secondary outcome, and modest blood-pressure reduction suggest that some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may partly be mediated by </a:t>
            </a:r>
            <a:r>
              <a:rPr lang="en-US" altLang="zh-TW" b="1" u="sng" dirty="0"/>
              <a:t>natriuretic mechanisms</a:t>
            </a:r>
            <a:r>
              <a:rPr lang="en-US" altLang="zh-TW" dirty="0"/>
              <a:t>. </a:t>
            </a:r>
          </a:p>
          <a:p>
            <a:pPr marL="95250" indent="0">
              <a:buNone/>
            </a:pPr>
            <a:endParaRPr lang="en-US" altLang="zh-TW" dirty="0"/>
          </a:p>
          <a:p>
            <a:pPr marL="95250" indent="0">
              <a:buNone/>
            </a:pPr>
            <a:r>
              <a:rPr lang="en-US" altLang="zh-TW" dirty="0"/>
              <a:t>Preclinical data showed that the kidney and cardiovascular benefits of </a:t>
            </a:r>
            <a:r>
              <a:rPr lang="en-US" altLang="zh-TW" dirty="0" err="1"/>
              <a:t>Finerenone</a:t>
            </a:r>
            <a:r>
              <a:rPr lang="en-US" altLang="zh-TW" dirty="0"/>
              <a:t> were associated with potent anti-inflammatory and anti-fibrotic effects through inhibition of overactivation of the mineralocorticoid receptor.</a:t>
            </a:r>
          </a:p>
          <a:p>
            <a:pPr marL="95250" indent="0">
              <a:buNone/>
            </a:pPr>
            <a:r>
              <a:rPr lang="en-US" altLang="zh-TW" dirty="0"/>
              <a:t>The delayed separation of the Kaplan–Meier curves for the primary outcome and persistent benefit over the trial duration provide evidence to support the hypothesis that </a:t>
            </a:r>
            <a:r>
              <a:rPr lang="en-US" altLang="zh-TW" dirty="0" err="1"/>
              <a:t>Finerenone</a:t>
            </a:r>
            <a:r>
              <a:rPr lang="en-US" altLang="zh-TW" dirty="0"/>
              <a:t> may </a:t>
            </a:r>
            <a:r>
              <a:rPr lang="en-US" altLang="zh-TW" b="1" u="sng" dirty="0"/>
              <a:t>slow CKD progression by influencing tissue remodeling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7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6A33-8492-4B73-A0D9-192FF29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Limitations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998E4D-4A95-4AF2-97C4-D7FDCF2C1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46F50-C44A-4C97-B1C2-A0F6862B72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dirty="0"/>
              <a:t>Patients with non-</a:t>
            </a:r>
            <a:r>
              <a:rPr lang="en-US" altLang="zh-TW" dirty="0" err="1"/>
              <a:t>albuminuric</a:t>
            </a:r>
            <a:r>
              <a:rPr lang="en-US" altLang="zh-TW" dirty="0"/>
              <a:t> CKD and CKD not due to type 2 diabetes.</a:t>
            </a:r>
          </a:p>
          <a:p>
            <a:r>
              <a:rPr lang="en-US" altLang="zh-TW" dirty="0"/>
              <a:t>Only 4.7% of the participating patients identified themselves as Black. </a:t>
            </a:r>
          </a:p>
        </p:txBody>
      </p:sp>
    </p:spTree>
    <p:extLst>
      <p:ext uri="{BB962C8B-B14F-4D97-AF65-F5344CB8AC3E}">
        <p14:creationId xmlns:p14="http://schemas.microsoft.com/office/powerpoint/2010/main" val="28175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8BF36-83C0-4665-A632-3FE043F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Home Message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AD4E35-D9E1-48D4-A952-F6F76B6A6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0955C-DA56-4A82-8B01-0D18A7183E6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Finerenone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is a </a:t>
            </a:r>
            <a:r>
              <a:rPr lang="en-US" altLang="zh-TW" sz="2000" dirty="0"/>
              <a:t>nonsteroidal, selective mineralocorticoid receptor antagonist. </a:t>
            </a:r>
            <a:endParaRPr lang="en-US" altLang="zh-TW" sz="2000" i="0" dirty="0">
              <a:solidFill>
                <a:schemeClr val="tx1"/>
              </a:solidFill>
              <a:effectLst/>
              <a:latin typeface="ff-quadraat-web-pro"/>
            </a:endParaRPr>
          </a:p>
          <a:p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Among patients with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type 2 diabetes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and </a:t>
            </a:r>
            <a:r>
              <a:rPr lang="en-US" altLang="zh-TW" sz="2000" i="0" u="sng" dirty="0">
                <a:solidFill>
                  <a:schemeClr val="tx1"/>
                </a:solidFill>
                <a:effectLst/>
                <a:latin typeface="ff-quadraat-web-pro"/>
              </a:rPr>
              <a:t>stage 2 to 4 CKD with moderately elevated albuminuria or stage 1 or 2 CKD with severely elevated albuminuria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ff-quadraat-web-pro"/>
              </a:rPr>
              <a:t>F</a:t>
            </a:r>
            <a:r>
              <a:rPr lang="en-US" altLang="zh-TW" sz="2000" i="0" dirty="0" err="1">
                <a:solidFill>
                  <a:schemeClr val="tx1"/>
                </a:solidFill>
                <a:effectLst/>
                <a:latin typeface="ff-quadraat-web-pro"/>
              </a:rPr>
              <a:t>inerenone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 therapy </a:t>
            </a:r>
            <a:r>
              <a:rPr lang="en-US" altLang="zh-TW" sz="2000" b="1" i="0" dirty="0">
                <a:solidFill>
                  <a:schemeClr val="tx1"/>
                </a:solidFill>
                <a:effectLst/>
                <a:latin typeface="ff-quadraat-web-pro"/>
              </a:rPr>
              <a:t>improved cardiovascular outcomes </a:t>
            </a:r>
            <a:r>
              <a:rPr lang="en-US" altLang="zh-TW" sz="2000" i="0" dirty="0">
                <a:solidFill>
                  <a:schemeClr val="tx1"/>
                </a:solidFill>
                <a:effectLst/>
                <a:latin typeface="ff-quadraat-web-pro"/>
              </a:rPr>
              <a:t>as compared with placebo.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1515-3E54-4E76-9C92-0985BF771CD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262890" y="2289866"/>
            <a:ext cx="5820919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6CD9CA-2F06-4598-AB1C-3F549633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2D9713-D907-4C2E-9392-651075C3FC39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151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Comparison of Spironolactone and Eplerenone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DF3411-F2FE-4A1E-8830-63A8D87516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262890" y="2289866"/>
            <a:ext cx="5820919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5FAB2E-CE74-47AB-B88D-CD5E0884F797}"/>
              </a:ext>
            </a:extLst>
          </p:cNvPr>
          <p:cNvSpPr/>
          <p:nvPr/>
        </p:nvSpPr>
        <p:spPr>
          <a:xfrm>
            <a:off x="6888479" y="1921413"/>
            <a:ext cx="1194817" cy="187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09FFA-B94A-4671-A214-8E23872FD326}"/>
              </a:ext>
            </a:extLst>
          </p:cNvPr>
          <p:cNvSpPr/>
          <p:nvPr/>
        </p:nvSpPr>
        <p:spPr>
          <a:xfrm>
            <a:off x="6888479" y="2289866"/>
            <a:ext cx="1194817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262890" y="2101290"/>
            <a:ext cx="5820919" cy="1648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263651" y="3079417"/>
            <a:ext cx="6520727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/>
              <a:t> presents progestogenic and antiandrogenic activities. </a:t>
            </a:r>
          </a:p>
          <a:p>
            <a:r>
              <a:rPr lang="en-US" altLang="zh-TW" dirty="0"/>
              <a:t>- Produces sexual adverse effects, such as painful gynecomastia, painful enlargement of the breasts, loss of libido, impotence, and menstrual irregularities.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7316AF-50A2-4EBC-84BB-016FCF9BF680}"/>
              </a:ext>
            </a:extLst>
          </p:cNvPr>
          <p:cNvSpPr txBox="1"/>
          <p:nvPr/>
        </p:nvSpPr>
        <p:spPr>
          <a:xfrm>
            <a:off x="263650" y="3947323"/>
            <a:ext cx="6520727" cy="5232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/>
              <a:t> presents 20–40-fold lower affinity for the mineralocorticoid receptor. </a:t>
            </a:r>
          </a:p>
          <a:p>
            <a:r>
              <a:rPr lang="en-US" altLang="zh-TW" dirty="0"/>
              <a:t>- Less efficient in patients with hypertension or with primary hyperaldosteronism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A0F099-465C-4C44-A01C-BB2A2EB15180}"/>
              </a:ext>
            </a:extLst>
          </p:cNvPr>
          <p:cNvSpPr/>
          <p:nvPr/>
        </p:nvSpPr>
        <p:spPr>
          <a:xfrm>
            <a:off x="6801729" y="1547446"/>
            <a:ext cx="2245143" cy="153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F77880-65AE-49B3-AE1C-09BD979F5E98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/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TW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inhibit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50%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activation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receptor</m:t>
                      </m:r>
                      <m:r>
                        <m:rPr>
                          <m:nor/>
                        </m:rPr>
                        <a:rPr lang="en-US" altLang="zh-TW" sz="1200">
                          <a:solidFill>
                            <a:schemeClr val="tx1"/>
                          </a:solidFill>
                        </a:rPr>
                        <m:t>.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126581-89CB-4D18-A5D5-55A61B36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" y="4493363"/>
                <a:ext cx="4834128" cy="273900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8132-EE9B-4A12-9831-5B67098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Finerenone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83677-6DC5-408A-9B7C-8082D8AC0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7BD69E-BE57-4BE3-90A9-E07C36AA92D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924D28-F745-48F2-A7EB-FCEB6C9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" y="1134812"/>
            <a:ext cx="8852309" cy="18884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16FC42-4912-4070-A242-61DEA8597989}"/>
              </a:ext>
            </a:extLst>
          </p:cNvPr>
          <p:cNvSpPr/>
          <p:nvPr/>
        </p:nvSpPr>
        <p:spPr>
          <a:xfrm>
            <a:off x="6879101" y="2289866"/>
            <a:ext cx="1223421" cy="54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7A111C-0527-4323-B047-76A97E1219AA}"/>
              </a:ext>
            </a:extLst>
          </p:cNvPr>
          <p:cNvSpPr/>
          <p:nvPr/>
        </p:nvSpPr>
        <p:spPr>
          <a:xfrm>
            <a:off x="6879101" y="2101290"/>
            <a:ext cx="1223421" cy="1648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EC0CC-3F8B-4109-8930-58F42B4595E3}"/>
              </a:ext>
            </a:extLst>
          </p:cNvPr>
          <p:cNvSpPr txBox="1"/>
          <p:nvPr/>
        </p:nvSpPr>
        <p:spPr>
          <a:xfrm>
            <a:off x="196595" y="3079417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has 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affinity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to </a:t>
            </a:r>
            <a:r>
              <a:rPr lang="en-US" altLang="zh-TW" b="1" dirty="0">
                <a:solidFill>
                  <a:srgbClr val="FF0000"/>
                </a:solidFill>
              </a:rPr>
              <a:t>Spironolactone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TW" dirty="0">
                <a:solidFill>
                  <a:schemeClr val="tx1"/>
                </a:solidFill>
              </a:rPr>
              <a:t>high </a:t>
            </a:r>
            <a:r>
              <a:rPr lang="en-US" altLang="zh-TW" b="1" u="sng" dirty="0">
                <a:solidFill>
                  <a:schemeClr val="tx1"/>
                </a:solidFill>
              </a:rPr>
              <a:t>selectivity</a:t>
            </a:r>
            <a:r>
              <a:rPr lang="en-US" altLang="zh-TW" dirty="0">
                <a:solidFill>
                  <a:schemeClr val="tx1"/>
                </a:solidFill>
              </a:rPr>
              <a:t> for the mineralocorticoid receptor as </a:t>
            </a:r>
            <a:r>
              <a:rPr lang="en-US" altLang="zh-TW" b="1" dirty="0">
                <a:solidFill>
                  <a:schemeClr val="accent5"/>
                </a:solidFill>
              </a:rPr>
              <a:t>Eplerenone</a:t>
            </a:r>
            <a:r>
              <a:rPr lang="en-US" altLang="zh-TW" dirty="0">
                <a:solidFill>
                  <a:schemeClr val="tx1"/>
                </a:solidFill>
              </a:rPr>
              <a:t>. (non-steroidal).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45AB0A-908E-4E8B-AE70-D4543F9F2DF8}"/>
              </a:ext>
            </a:extLst>
          </p:cNvPr>
          <p:cNvSpPr txBox="1"/>
          <p:nvPr/>
        </p:nvSpPr>
        <p:spPr>
          <a:xfrm>
            <a:off x="196595" y="3896186"/>
            <a:ext cx="7491399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Besides, </a:t>
            </a:r>
            <a:r>
              <a:rPr lang="en-US" altLang="zh-TW" dirty="0" err="1">
                <a:solidFill>
                  <a:schemeClr val="tx1"/>
                </a:solidFill>
              </a:rPr>
              <a:t>Finerenone</a:t>
            </a:r>
            <a:r>
              <a:rPr lang="en-US" altLang="zh-TW" dirty="0">
                <a:solidFill>
                  <a:schemeClr val="tx1"/>
                </a:solidFill>
              </a:rPr>
              <a:t> is a full antagonist in different cell types, while Spironolactone and Eplerenone have partial agonistic activity in some receptors, leading to early-onset HTN in men and gestational HTN in women.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DA7D0E-8985-4953-932C-E3E911941EC5}"/>
              </a:ext>
            </a:extLst>
          </p:cNvPr>
          <p:cNvSpPr txBox="1"/>
          <p:nvPr/>
        </p:nvSpPr>
        <p:spPr>
          <a:xfrm>
            <a:off x="0" y="4743070"/>
            <a:ext cx="462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Ruilope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M., &amp;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Tamargo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(2017). Renin–angiotensin system blockade: </a:t>
            </a:r>
            <a:r>
              <a:rPr lang="en-US" altLang="zh-TW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Finerenone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Nephrologie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altLang="zh-TW" sz="105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therapeutique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TW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altLang="zh-TW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S47-S53.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808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FED2BBE3-5CD2-4BE2-ADC3-AE7B95AF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A0FEB0-19B4-490C-B77C-569A96D353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3596787F-FFDB-40C1-BB1D-47B79DD441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684D2A-BB8E-442A-B364-12A97A00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69"/>
          <a:stretch/>
        </p:blipFill>
        <p:spPr>
          <a:xfrm>
            <a:off x="0" y="1793800"/>
            <a:ext cx="7061982" cy="155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9F090B-6822-42E9-919A-E044A00D5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3" t="22156" r="19702"/>
          <a:stretch/>
        </p:blipFill>
        <p:spPr>
          <a:xfrm>
            <a:off x="4039129" y="2138516"/>
            <a:ext cx="1819128" cy="12111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65F614-E427-461B-8D61-D2F0ACE7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56" r="57578"/>
          <a:stretch/>
        </p:blipFill>
        <p:spPr>
          <a:xfrm>
            <a:off x="29253" y="2138516"/>
            <a:ext cx="3879070" cy="12111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C9A4A9-B5A1-49D8-9D49-73BE0CF7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" y="3694416"/>
            <a:ext cx="9144000" cy="18185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A31D6C-D3E2-49D0-AC11-0BDE0E63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4" t="22156"/>
          <a:stretch/>
        </p:blipFill>
        <p:spPr>
          <a:xfrm>
            <a:off x="5559552" y="2138516"/>
            <a:ext cx="1722353" cy="12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Question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dirty="0" err="1"/>
              <a:t>Finerenone</a:t>
            </a:r>
            <a:r>
              <a:rPr lang="en-US" altLang="zh-TW" dirty="0"/>
              <a:t>, a nonsteroidal, selective mineralocorticoid receptor antagonist, reduced albuminuria in short-term trials involving patients with chronic kidney disease (CKD) and type 2 diabetes.</a:t>
            </a:r>
          </a:p>
          <a:p>
            <a:pPr>
              <a:buFontTx/>
              <a:buChar char="-"/>
            </a:pPr>
            <a:r>
              <a:rPr lang="en-US" altLang="zh-TW" dirty="0"/>
              <a:t>Although previous trials have examined cardiovascular outcomes in patients with type 2 diabetes and varying degrees of CKD, there remains scant evidence from dedicated clinical trials to support the use of therapies to improve cardiorenal outcomes in patients with less-advanced CKD.</a:t>
            </a:r>
          </a:p>
          <a:p>
            <a:pPr>
              <a:buFontTx/>
              <a:buChar char="-"/>
            </a:pPr>
            <a:r>
              <a:rPr lang="en-US" altLang="zh-TW" dirty="0"/>
              <a:t>In other words, the long-term effects of </a:t>
            </a:r>
            <a:r>
              <a:rPr lang="en-US" altLang="zh-TW" dirty="0" err="1"/>
              <a:t>Finerenone</a:t>
            </a:r>
            <a:r>
              <a:rPr lang="en-US" altLang="zh-TW" dirty="0"/>
              <a:t> on kidney and cardiovascular outcomes are unknown.</a:t>
            </a:r>
          </a:p>
        </p:txBody>
      </p:sp>
    </p:spTree>
    <p:extLst>
      <p:ext uri="{BB962C8B-B14F-4D97-AF65-F5344CB8AC3E}">
        <p14:creationId xmlns:p14="http://schemas.microsoft.com/office/powerpoint/2010/main" val="27260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Research type </a:t>
            </a:r>
          </a:p>
          <a:p>
            <a:r>
              <a:rPr lang="en-US" altLang="zh-TW" dirty="0"/>
              <a:t>Phase 3. Double-blind, randomized, placebo-controlled, multicenter clinical trial.</a:t>
            </a:r>
          </a:p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Inclusion of adults with T2DM and CKD.</a:t>
            </a:r>
          </a:p>
          <a:p>
            <a:r>
              <a:rPr lang="en-US" altLang="zh-TW" dirty="0"/>
              <a:t>Exclusion of patients who had symptomatic heart failure with a reduced ejection fraction.</a:t>
            </a:r>
          </a:p>
          <a:p>
            <a:r>
              <a:rPr lang="en-US" altLang="zh-TW" dirty="0"/>
              <a:t>In the run-in period, patients were treated with </a:t>
            </a:r>
            <a:r>
              <a:rPr lang="en-US" altLang="zh-TW" dirty="0" err="1"/>
              <a:t>ACEi</a:t>
            </a:r>
            <a:r>
              <a:rPr lang="en-US" altLang="zh-TW" dirty="0"/>
              <a:t> or ARB at maximum dose without unacceptable side effects.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151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CD1B0-7355-4AC0-A9D5-4293339E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– Trial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3E0611-0893-4DEE-BB47-C2C2EC622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F8A71-35C3-4630-82BB-82AF90D676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altLang="zh-TW" dirty="0"/>
              <a:t>Patients</a:t>
            </a:r>
          </a:p>
          <a:p>
            <a:r>
              <a:rPr lang="en-US" altLang="zh-TW" dirty="0"/>
              <a:t>Adults with T2DM and CKD with two inclusion criteria.</a:t>
            </a:r>
          </a:p>
          <a:p>
            <a:endParaRPr lang="en-US" altLang="zh-TW" dirty="0"/>
          </a:p>
          <a:p>
            <a:pPr marL="95250" indent="0">
              <a:buNone/>
            </a:pPr>
            <a:endParaRPr lang="en-US" altLang="zh-TW" dirty="0"/>
          </a:p>
        </p:txBody>
      </p:sp>
      <p:sp>
        <p:nvSpPr>
          <p:cNvPr id="5" name="投影片編號版面配置區 2">
            <a:extLst>
              <a:ext uri="{FF2B5EF4-FFF2-40B4-BE49-F238E27FC236}">
                <a16:creationId xmlns:a16="http://schemas.microsoft.com/office/drawing/2014/main" id="{A3064856-9AD7-4A31-819C-EF59640B956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9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F0F777-5AF5-424A-8AD1-06F97DDB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7" y="2073981"/>
            <a:ext cx="7652825" cy="26436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6ADFCB-CE0C-4646-8B00-29B2516FAF2D}"/>
              </a:ext>
            </a:extLst>
          </p:cNvPr>
          <p:cNvSpPr txBox="1"/>
          <p:nvPr/>
        </p:nvSpPr>
        <p:spPr>
          <a:xfrm>
            <a:off x="7699782" y="2684289"/>
            <a:ext cx="66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✔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08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E0AFB92F-F3F4-4DC1-B872-E77EA38FD1E4}" vid="{3C7A1D5B-2F94-4E86-8BD7-286587108D5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PPT灰框範本_乾淨</Template>
  <TotalTime>239</TotalTime>
  <Words>978</Words>
  <Application>Microsoft Office PowerPoint</Application>
  <PresentationFormat>如螢幕大小 (16:9)</PresentationFormat>
  <Paragraphs>108</Paragraphs>
  <Slides>27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ff-quadraat-web-pro</vt:lpstr>
      <vt:lpstr>Arial</vt:lpstr>
      <vt:lpstr>Arial</vt:lpstr>
      <vt:lpstr>Calibri</vt:lpstr>
      <vt:lpstr>Cambria Math</vt:lpstr>
      <vt:lpstr>Office 佈景主題</vt:lpstr>
      <vt:lpstr>PowerPoint 簡報</vt:lpstr>
      <vt:lpstr>Take Home Message</vt:lpstr>
      <vt:lpstr>The Comparison of Spironolactone and Eplerenone</vt:lpstr>
      <vt:lpstr>The Comparison of Spironolactone and Eplerenone</vt:lpstr>
      <vt:lpstr>What is Finerenone?</vt:lpstr>
      <vt:lpstr>PowerPoint 簡報</vt:lpstr>
      <vt:lpstr>Research Question</vt:lpstr>
      <vt:lpstr>Methods – Trial Design</vt:lpstr>
      <vt:lpstr>Methods – Trial Design</vt:lpstr>
      <vt:lpstr>Methods – Trial Design</vt:lpstr>
      <vt:lpstr>Methods – Trial Procedure</vt:lpstr>
      <vt:lpstr>Methods – Trial Procedure</vt:lpstr>
      <vt:lpstr>Methods – Outcomes</vt:lpstr>
      <vt:lpstr>Results – Demographic and Clinical Characteristics</vt:lpstr>
      <vt:lpstr>Results – Demographic and Clinical Characteristics</vt:lpstr>
      <vt:lpstr>PowerPoint 簡報</vt:lpstr>
      <vt:lpstr>Results – Primary Outcome</vt:lpstr>
      <vt:lpstr>Results – Primary Outcome</vt:lpstr>
      <vt:lpstr>Results –Secondary Outcome</vt:lpstr>
      <vt:lpstr>Results –Secondary Outcome</vt:lpstr>
      <vt:lpstr>Results – Other Outcomes</vt:lpstr>
      <vt:lpstr>Results – Efficacy Outcomes</vt:lpstr>
      <vt:lpstr>Results – Effects on Albuminuria and Serum Potassium</vt:lpstr>
      <vt:lpstr>Results  – Safety Outcomes.</vt:lpstr>
      <vt:lpstr>Discussion - Early Stage and Late Stage Benefits</vt:lpstr>
      <vt:lpstr>Discussion - Limitations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Finerenone on Chronic Kidney Disease Outcomes in Types 2 Diabetes</dc:title>
  <dc:creator>柏成</dc:creator>
  <cp:lastModifiedBy>柏成</cp:lastModifiedBy>
  <cp:revision>11</cp:revision>
  <dcterms:created xsi:type="dcterms:W3CDTF">2021-12-10T12:11:19Z</dcterms:created>
  <dcterms:modified xsi:type="dcterms:W3CDTF">2021-12-13T14:36:25Z</dcterms:modified>
</cp:coreProperties>
</file>