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6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349" r:id="rId15"/>
    <p:sldId id="338" r:id="rId16"/>
    <p:sldId id="339" r:id="rId17"/>
    <p:sldId id="340" r:id="rId18"/>
    <p:sldId id="341" r:id="rId19"/>
    <p:sldId id="342" r:id="rId20"/>
    <p:sldId id="296" r:id="rId21"/>
    <p:sldId id="297" r:id="rId22"/>
    <p:sldId id="298" r:id="rId23"/>
    <p:sldId id="299" r:id="rId24"/>
    <p:sldId id="300" r:id="rId25"/>
    <p:sldId id="301" r:id="rId26"/>
    <p:sldId id="344" r:id="rId27"/>
    <p:sldId id="350" r:id="rId28"/>
    <p:sldId id="315" r:id="rId29"/>
    <p:sldId id="316" r:id="rId30"/>
    <p:sldId id="317" r:id="rId31"/>
    <p:sldId id="318" r:id="rId32"/>
    <p:sldId id="319" r:id="rId33"/>
    <p:sldId id="322" r:id="rId34"/>
    <p:sldId id="320" r:id="rId35"/>
    <p:sldId id="321" r:id="rId36"/>
    <p:sldId id="323" r:id="rId37"/>
    <p:sldId id="331" r:id="rId38"/>
    <p:sldId id="332" r:id="rId39"/>
    <p:sldId id="334" r:id="rId40"/>
    <p:sldId id="333" r:id="rId41"/>
    <p:sldId id="261" r:id="rId4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00"/>
    <a:srgbClr val="FF64FF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91A0A-58D9-40DA-BAF6-1143FCC09C61}" type="datetimeFigureOut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C873-F198-43C6-BB01-32DC4DB90B2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9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2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3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6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3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30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15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1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22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9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76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8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51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4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42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02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1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1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9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8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2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8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6693FBE-9A75-4ADE-B71D-B7A90CD09BF6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143480" y="685631"/>
            <a:ext cx="4572481" cy="34295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/>
          <a:p>
            <a:endParaRPr lang="es-E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512" y="4343231"/>
            <a:ext cx="5478335" cy="4106993"/>
          </a:xfrm>
          <a:noFill/>
          <a:ln/>
        </p:spPr>
        <p:txBody>
          <a:bodyPr wrap="none" anchor="ctr"/>
          <a:lstStyle/>
          <a:p>
            <a:endParaRPr lang="es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90B-28AC-4D75-B9D8-4262C7D6C6EC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0E-93B4-462F-9620-2D1D6031B380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EFE-EEB8-4B4E-A645-27D3C162606A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1377-2DE6-4F74-8163-A9926A4210FF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6EDD-7D86-495F-8EC5-2251A0F86646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5F4C-AAD2-4C2B-9516-6002883B378F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FDA2-7327-429A-A3F4-2AAA40AA3D7D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5C13-AB7C-4BB4-BA17-8C5A9A3E8AE3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3985-669A-4966-A3D8-B8E10910448D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B09C-9C15-4D0D-A2B3-1F5B6DBE28EA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C5FF-C465-4F36-82C1-ECA4ED3BBCD3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Profesor .........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71604" y="285728"/>
            <a:ext cx="571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Ud1.- Introducción a los sistemas informáticos.</a:t>
            </a:r>
            <a:endParaRPr lang="es-ES_tradn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0A6-5D5D-4C55-93CB-F4E56169B62D}" type="datetime1">
              <a:rPr lang="es-ES_tradnl" smtClean="0"/>
              <a:pPr/>
              <a:t>14/01/2020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/>
              <a:t>Profesor .........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086852-EA90-4066-80A2-0EF80D4B1DB2}" type="slidenum">
              <a:rPr lang="es-ES_tradnl" smtClean="0"/>
              <a:pPr/>
              <a:t>‹Nº›</a:t>
            </a:fld>
            <a:endParaRPr lang="es-ES_tradnl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500034" y="1428736"/>
            <a:ext cx="8215370" cy="1588"/>
          </a:xfrm>
          <a:prstGeom prst="line">
            <a:avLst/>
          </a:prstGeom>
          <a:ln w="412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irc_201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40335" y="268043"/>
            <a:ext cx="1103795" cy="1119173"/>
          </a:xfrm>
          <a:prstGeom prst="rect">
            <a:avLst/>
          </a:prstGeom>
        </p:spPr>
      </p:pic>
      <p:sp>
        <p:nvSpPr>
          <p:cNvPr id="11" name="10 Rectángulo redondeado"/>
          <p:cNvSpPr/>
          <p:nvPr userDrawn="1"/>
        </p:nvSpPr>
        <p:spPr>
          <a:xfrm>
            <a:off x="0" y="0"/>
            <a:ext cx="357158" cy="685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5CC5FB9-49D5-4101-8D6F-A8AC0272BB3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0" y="331765"/>
            <a:ext cx="883951" cy="889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2857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ea typeface="Arial Unicode MS" pitchFamily="34" charset="-128"/>
              </a:rPr>
              <a:t>CFGS ADMINISTRACIÓN DE SISTEMAS INFORMÁTICOS EN RED</a:t>
            </a:r>
            <a:br>
              <a:rPr lang="es-ES_tradnl" dirty="0">
                <a:ea typeface="Arial Unicode MS" pitchFamily="34" charset="-128"/>
              </a:rPr>
            </a:br>
            <a:br>
              <a:rPr lang="es-ES_tradnl" dirty="0">
                <a:ea typeface="Arial Unicode MS" pitchFamily="34" charset="-128"/>
              </a:rPr>
            </a:br>
            <a:r>
              <a:rPr lang="es-ES_tradnl" dirty="0">
                <a:ea typeface="Arial Unicode MS" pitchFamily="34" charset="-128"/>
              </a:rPr>
              <a:t>IMPLANTACIÓN DE 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10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C47816A-00A8-44B2-B79B-7E4FF4915651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3.-Tipos de volúmenes.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426E05F-B068-4FFF-839D-2E26C9582F03}"/>
              </a:ext>
            </a:extLst>
          </p:cNvPr>
          <p:cNvSpPr txBox="1">
            <a:spLocks/>
          </p:cNvSpPr>
          <p:nvPr/>
        </p:nvSpPr>
        <p:spPr>
          <a:xfrm>
            <a:off x="546869" y="1556792"/>
            <a:ext cx="8139211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Ejercicio: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1.- Si defino el disco como básico, qué tipo de volúmenes puedo montar.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Si defino el disco como dinámico, qué tipo de volúmenes puedo montar.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57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11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AA7366AA-65E5-4B25-9454-454600B64377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139211" cy="5488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Ejercicio: Observa esta distribución de espacios y contesta.</a:t>
            </a: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 descr="http://www.miniacademia.es/wp-content/uploads/2016/07/L0061105-EjemploVolumenes.png">
            <a:extLst>
              <a:ext uri="{FF2B5EF4-FFF2-40B4-BE49-F238E27FC236}">
                <a16:creationId xmlns:a16="http://schemas.microsoft.com/office/drawing/2014/main" id="{FD5D6918-9ED0-4F2E-8DC1-93E932CA4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9" y="1905781"/>
            <a:ext cx="7950891" cy="48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12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243D5E23-3649-4AA8-A1A5-5BD7A78C463D}"/>
              </a:ext>
            </a:extLst>
          </p:cNvPr>
          <p:cNvSpPr txBox="1">
            <a:spLocks/>
          </p:cNvSpPr>
          <p:nvPr/>
        </p:nvSpPr>
        <p:spPr>
          <a:xfrm>
            <a:off x="514350" y="1646680"/>
            <a:ext cx="8139211" cy="459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Ejercicio: Observa esta distribución de espacios y contesta.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rgbClr val="80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1.- Disco 1: </a:t>
            </a:r>
          </a:p>
          <a:p>
            <a:pPr marL="1257300" lvl="2" indent="-342900">
              <a:spcBef>
                <a:spcPct val="0"/>
              </a:spcBef>
              <a:buFontTx/>
              <a:buAutoNum type="alphaLcParenR"/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¿Qué tipo de disco es?</a:t>
            </a:r>
          </a:p>
          <a:p>
            <a:pPr marL="1257300" lvl="2" indent="-342900">
              <a:spcBef>
                <a:spcPct val="0"/>
              </a:spcBef>
              <a:buFontTx/>
              <a:buAutoNum type="alphaLcParenR"/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¿Qué tipo de sistema de particionamiento tiene?</a:t>
            </a:r>
          </a:p>
          <a:p>
            <a:pPr marL="1257300" lvl="2" indent="-342900">
              <a:spcBef>
                <a:spcPct val="0"/>
              </a:spcBef>
              <a:buFontTx/>
              <a:buAutoNum type="alphaLcParenR"/>
              <a:defRPr/>
            </a:pPr>
            <a:endParaRPr lang="es-ES_tradnl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2.- Disco2:</a:t>
            </a:r>
          </a:p>
          <a:p>
            <a:pPr marL="1257300" lvl="2" indent="-342900">
              <a:spcBef>
                <a:spcPct val="0"/>
              </a:spcBef>
              <a:buFontTx/>
              <a:buAutoNum type="alphaLcParenR"/>
              <a:defRPr/>
            </a:pPr>
            <a:r>
              <a:rPr lang="es-ES_tradnl" dirty="0">
                <a:latin typeface="Times New Roman" pitchFamily="18" charset="0"/>
                <a:cs typeface="Times New Roman" pitchFamily="18" charset="0"/>
              </a:rPr>
              <a:t>¿Qué tipo de disco es?</a:t>
            </a:r>
          </a:p>
          <a:p>
            <a:pPr marL="1257300" lvl="2" indent="-342900">
              <a:spcBef>
                <a:spcPct val="0"/>
              </a:spcBef>
              <a:buFontTx/>
              <a:buAutoNum type="alphaLcParenR"/>
              <a:defRPr/>
            </a:pPr>
            <a:r>
              <a:rPr lang="es-ES_tradnl" dirty="0">
                <a:latin typeface="Times New Roman" pitchFamily="18" charset="0"/>
                <a:cs typeface="Times New Roman" pitchFamily="18" charset="0"/>
              </a:rPr>
              <a:t>¿Qué tipo de sistema de particionamiento tiene?</a:t>
            </a:r>
          </a:p>
          <a:p>
            <a:pPr lvl="2">
              <a:spcBef>
                <a:spcPct val="0"/>
              </a:spcBef>
              <a:defRPr/>
            </a:pPr>
            <a:endParaRPr lang="es-ES_tradnl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2">
              <a:spcBef>
                <a:spcPct val="0"/>
              </a:spcBef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3.-Volúmenes seccionados.</a:t>
            </a:r>
          </a:p>
          <a:p>
            <a:pPr marL="1257300" lvl="2" indent="-342900">
              <a:spcBef>
                <a:spcPct val="0"/>
              </a:spcBef>
              <a:buAutoNum type="alphaLcParenR"/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¿Qué discos forman el volumen seccionado?</a:t>
            </a:r>
          </a:p>
          <a:p>
            <a:pPr marL="1257300" lvl="2" indent="-342900">
              <a:spcBef>
                <a:spcPct val="0"/>
              </a:spcBef>
              <a:buAutoNum type="alphaLcParenR"/>
              <a:defRPr/>
            </a:pPr>
            <a:r>
              <a:rPr lang="es-ES_tradnl" dirty="0">
                <a:latin typeface="Times New Roman" pitchFamily="18" charset="0"/>
                <a:ea typeface="+mj-ea"/>
                <a:cs typeface="Times New Roman" pitchFamily="18" charset="0"/>
              </a:rPr>
              <a:t>¿Qué tamaño tiene cada espacio de ese volumen?</a:t>
            </a:r>
            <a:endParaRPr kumimoji="0" lang="es-ES_tradnl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35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13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FDAA95-D179-40A5-9FD8-D0C318A76341}"/>
              </a:ext>
            </a:extLst>
          </p:cNvPr>
          <p:cNvSpPr txBox="1"/>
          <p:nvPr/>
        </p:nvSpPr>
        <p:spPr>
          <a:xfrm>
            <a:off x="3350260" y="3335844"/>
            <a:ext cx="5335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Administración de discos:</a:t>
            </a:r>
          </a:p>
          <a:p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Botón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dcho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 en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cuestión_Propiedades_Volúmenes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423788EE-79EE-4817-8D95-B71FB12F5468}"/>
              </a:ext>
            </a:extLst>
          </p:cNvPr>
          <p:cNvSpPr txBox="1">
            <a:spLocks/>
          </p:cNvSpPr>
          <p:nvPr/>
        </p:nvSpPr>
        <p:spPr>
          <a:xfrm>
            <a:off x="488961" y="1261580"/>
            <a:ext cx="8094640" cy="1558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Ejercicio: </a:t>
            </a: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Averigua qué tipo de sistema de particionamiento (MBR/GPT) tiene el disco duro que tiene tu sistema y el tipo de volúmenes.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6C2B0E-CB4D-44A3-B33E-119833F8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9" y="2732655"/>
            <a:ext cx="2532343" cy="2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1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14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pueden ser discos virtuales de W10 (VHD). Utilizaremos discos virtuales de VirtualBox.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del ejercicio: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Montar un RAID-1 con dos discos.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Desconectar uno de ellos y ver que los datos no se han perdido.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Insertar un nuevo disco para incorporarlo al RAID-1.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AC7289F4-20D8-4E6C-9795-69DA1DEEA45C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424291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15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 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Añade dos discos de 10GB a tu máquina virtual de W10. 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Llámalos disco1 y disco 2 respectivamente.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Arranca tu W10-virtual y accede al Administrador de discos.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Elige el sistema de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particionamiento GPT.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 Sobre uno de ellos: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ejemplo disco1, elegimos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 volumen reflejado.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5F78AF-89D1-4B19-A49A-61BC68AD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08" y="4368808"/>
            <a:ext cx="4229100" cy="2171700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AC7289F4-20D8-4E6C-9795-69DA1DEEA45C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4114642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16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30B41B-760F-4A24-8FF5-9F641415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41" y="2166301"/>
            <a:ext cx="2885118" cy="235637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D860FB8-012F-42AA-9C06-577DD9194C9F}"/>
              </a:ext>
            </a:extLst>
          </p:cNvPr>
          <p:cNvSpPr/>
          <p:nvPr/>
        </p:nvSpPr>
        <p:spPr>
          <a:xfrm>
            <a:off x="515849" y="2593718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5.- Seguimos el asistente y elegimos los discos que van a formar el RAID1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6.- Los discos serán convertidos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dinámicos.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3D882-BD08-4E79-A887-26234ACBF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92" y="4136896"/>
            <a:ext cx="4552950" cy="2000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088469-EF54-4D79-9279-8F12854B3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41" y="4652962"/>
            <a:ext cx="3200400" cy="18859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4975AC9-752C-4715-8AD3-4D56C2ACD057}"/>
              </a:ext>
            </a:extLst>
          </p:cNvPr>
          <p:cNvSpPr txBox="1"/>
          <p:nvPr/>
        </p:nvSpPr>
        <p:spPr>
          <a:xfrm>
            <a:off x="471449" y="6219114"/>
            <a:ext cx="480311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Nota: Hay que esperar a que termine el formateo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78511796-D4E2-452C-8264-2430C91445C5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3810898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17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860FB8-012F-42AA-9C06-577DD9194C9F}"/>
              </a:ext>
            </a:extLst>
          </p:cNvPr>
          <p:cNvSpPr/>
          <p:nvPr/>
        </p:nvSpPr>
        <p:spPr>
          <a:xfrm>
            <a:off x="515848" y="2593718"/>
            <a:ext cx="8170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7.- Accedemos a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equipo y vemos que efectivamente se ha creado la unidad.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F99A14-6039-4ECE-9A0F-876DCF90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" y="3582451"/>
            <a:ext cx="7686675" cy="942975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E110A19D-EC89-4B6B-A340-DB2266C4080E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174236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18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860FB8-012F-42AA-9C06-577DD9194C9F}"/>
              </a:ext>
            </a:extLst>
          </p:cNvPr>
          <p:cNvSpPr/>
          <p:nvPr/>
        </p:nvSpPr>
        <p:spPr>
          <a:xfrm>
            <a:off x="538352" y="2224001"/>
            <a:ext cx="81702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Comprobación: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8.- Creamos un par de archivos dentro del RAID1: texto1.txt y texto2.txt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9.- Ahora vamos a simular que se ha estropeado uno de los discos: Sobre uno de los discos elegimos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Romper volumen reflejado,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 continuación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Eliminar volumen.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10.- Si todo ha ido bien, debes visualizar los archivos. No se han perdido.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1F040-3C20-4355-B08C-363C3B36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81" y="4728870"/>
            <a:ext cx="3184773" cy="19229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40B52D-91FA-4C6B-8BEE-9FE8A5F8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59" y="4917178"/>
            <a:ext cx="2962275" cy="1476375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5C78552C-2954-4E66-AADA-E8962F6CD34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810274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19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19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reflejado (RAID-1)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D860FB8-012F-42AA-9C06-577DD9194C9F}"/>
              </a:ext>
            </a:extLst>
          </p:cNvPr>
          <p:cNvSpPr/>
          <p:nvPr/>
        </p:nvSpPr>
        <p:spPr>
          <a:xfrm>
            <a:off x="515849" y="2225328"/>
            <a:ext cx="81702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Sustitución de discos: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11.- Serías capaz de añadir un nuevo disco duro a tu Windows 10 virtual y que formara parte del RAID1?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8FABCC-1200-4737-990B-A3BB07CB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678694"/>
            <a:ext cx="2971800" cy="1876425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82F0462F-CD81-449A-A80E-DA9B1A3F4C50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</p:spTree>
    <p:extLst>
      <p:ext uri="{BB962C8B-B14F-4D97-AF65-F5344CB8AC3E}">
        <p14:creationId xmlns:p14="http://schemas.microsoft.com/office/powerpoint/2010/main" val="2805854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Ud.- Administración de discos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BB2D799F-B58F-425A-9DD1-47A3DD2F5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868" y="1700808"/>
            <a:ext cx="8143932" cy="475252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 Índice </a:t>
            </a: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b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s-ES_tradnl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1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.- Introducción.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2.- Administrador de discos 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Logical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Disk Manager (LDM))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3.- Discos virtuales.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4.- Sistema de ficheros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ReFS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5.- Cifrado de discos.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>
                <a:latin typeface="Arial" pitchFamily="34" charset="0"/>
                <a:cs typeface="Arial" pitchFamily="34" charset="0"/>
              </a:rPr>
              <a:t>6.- Cuotas de discos</a:t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br>
              <a:rPr lang="es-ES" sz="1800" dirty="0">
                <a:latin typeface="Arial" pitchFamily="34" charset="0"/>
                <a:cs typeface="Arial" pitchFamily="34" charset="0"/>
              </a:rPr>
            </a:br>
            <a:endParaRPr lang="es-ES_tradnl" sz="1800" dirty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20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20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>
                <a:latin typeface="Times New Roman" pitchFamily="18" charset="0"/>
                <a:ea typeface="+mj-ea"/>
                <a:cs typeface="Times New Roman" pitchFamily="18" charset="0"/>
              </a:rPr>
              <a:t>3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.- Discos virtuales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5289A6-24CD-47E9-A789-69F42459672E}"/>
              </a:ext>
            </a:extLst>
          </p:cNvPr>
          <p:cNvSpPr/>
          <p:nvPr/>
        </p:nvSpPr>
        <p:spPr>
          <a:xfrm>
            <a:off x="2339752" y="1552190"/>
            <a:ext cx="64807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disco duro virtual o VHD (del inglés virtual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disk)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espacio de almacenamiento virtual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emulado, donde, al igual que un disco duro normal, se almacenan archivos y carpetas. De esta manera, el disco duro virtual se encuentra alojado en el disco duro, emulando la existencia de otro disco duro como si fuera real. Esto da lugar a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gran abanico de posibilidades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un sistema operativo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VHD, o mediante una conexión a Internet,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utilizarlo como una unidad almacenamiento más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desde cualquier lugar del mundo.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081E1A-B0C2-42DD-8175-419EC5DA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9" y="2654893"/>
            <a:ext cx="1799578" cy="23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4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21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21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 Discos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081E1A-B0C2-42DD-8175-419EC5DA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484784"/>
            <a:ext cx="2492445" cy="326125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7AF2A99-F178-47B9-8133-0F4546B3B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17837"/>
            <a:ext cx="6081616" cy="14458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594F5F-689A-4D2D-B36C-FE2ACD25D964}"/>
              </a:ext>
            </a:extLst>
          </p:cNvPr>
          <p:cNvSpPr txBox="1"/>
          <p:nvPr/>
        </p:nvSpPr>
        <p:spPr>
          <a:xfrm>
            <a:off x="501116" y="157529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.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vhdx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85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22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22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 Discos virtuales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4D30E4-2EA0-417A-872D-34BD0293614F}"/>
              </a:ext>
            </a:extLst>
          </p:cNvPr>
          <p:cNvSpPr/>
          <p:nvPr/>
        </p:nvSpPr>
        <p:spPr>
          <a:xfrm>
            <a:off x="538352" y="1556792"/>
            <a:ext cx="6013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¿Se puede arrancar desde un disco virtual?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7FCE6AF-C345-4655-837B-85E9D1B23F83}"/>
              </a:ext>
            </a:extLst>
          </p:cNvPr>
          <p:cNvSpPr/>
          <p:nvPr/>
        </p:nvSpPr>
        <p:spPr>
          <a:xfrm>
            <a:off x="1835696" y="30852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VHD pueden aplicarse en equipos sin ninguna otra instalación de Windows para ser usados como VHD con arranque nativo sin una máquina virtual o un hipervisor. 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48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23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 Discos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F6E88B-6A1A-4735-88AB-6651A96E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613770"/>
            <a:ext cx="6019200" cy="44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3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24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 Discos virtuales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17348-B480-41F6-938F-EEBC57963600}"/>
              </a:ext>
            </a:extLst>
          </p:cNvPr>
          <p:cNvSpPr/>
          <p:nvPr/>
        </p:nvSpPr>
        <p:spPr>
          <a:xfrm>
            <a:off x="538352" y="1556792"/>
            <a:ext cx="81477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Volúmenes simples </a:t>
            </a: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 permite discos dinámicos</a:t>
            </a:r>
            <a:endParaRPr lang="es-ES" sz="20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Añade al sistema 3 discos virtuales de 10GB, 20GB, 30GB. Utiliza el formato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vhdx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dos de ellos y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 tercero y llámalos prueba1, prueba2 y prueba3 respectivamente.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Inicialízalos con GPT.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 Crea un único volumen simple del máximo tamaño en cada uno de los discos.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 Formatéalos como NTFS.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5.- Asignarles las unidades: x, y, z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6.- Crea archivos en cada uno de los volúmenes.</a:t>
            </a:r>
          </a:p>
        </p:txBody>
      </p:sp>
    </p:spTree>
    <p:extLst>
      <p:ext uri="{BB962C8B-B14F-4D97-AF65-F5344CB8AC3E}">
        <p14:creationId xmlns:p14="http://schemas.microsoft.com/office/powerpoint/2010/main" val="1331139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25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Sistema de ficheros 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6 CuadroTexto">
            <a:extLst>
              <a:ext uri="{FF2B5EF4-FFF2-40B4-BE49-F238E27FC236}">
                <a16:creationId xmlns:a16="http://schemas.microsoft.com/office/drawing/2014/main" id="{465C2789-0D9E-46DD-A1CB-C0213CB45AC3}"/>
              </a:ext>
            </a:extLst>
          </p:cNvPr>
          <p:cNvSpPr txBox="1"/>
          <p:nvPr/>
        </p:nvSpPr>
        <p:spPr>
          <a:xfrm>
            <a:off x="571472" y="1571612"/>
            <a:ext cx="8393016" cy="470040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(Sistema de Ficheros Resistente)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</a:t>
            </a:r>
          </a:p>
          <a:p>
            <a:pPr lvl="1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 detectar daños con precisión y también solucionarlos mientras aún está en línea, que te ayudarán a proporcionar una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integridad y disponibilidad </a:t>
            </a: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tus datos.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Rendimiento</a:t>
            </a:r>
          </a:p>
          <a:p>
            <a:pPr lvl="1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 diseñado para ser compatibles con cargas de trabajo dinámicas.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</a:t>
            </a:r>
          </a:p>
          <a:p>
            <a:pPr lvl="1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Admite inmensos grupos de datos, millones de terabytes, sin que esto tenga un impacto negativo en el rendimiento.</a:t>
            </a:r>
          </a:p>
        </p:txBody>
      </p:sp>
    </p:spTree>
    <p:extLst>
      <p:ext uri="{BB962C8B-B14F-4D97-AF65-F5344CB8AC3E}">
        <p14:creationId xmlns:p14="http://schemas.microsoft.com/office/powerpoint/2010/main" val="557850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26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Sistema de ficheros 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DFAF91-C580-4E8A-BB02-ECB20DF2ADB6}"/>
              </a:ext>
            </a:extLst>
          </p:cNvPr>
          <p:cNvSpPr/>
          <p:nvPr/>
        </p:nvSpPr>
        <p:spPr>
          <a:xfrm>
            <a:off x="479220" y="1538927"/>
            <a:ext cx="395076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(Sistema de Ficheros Resistente)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4392C9-DE00-405F-AA4C-AB23DDD901B9}"/>
              </a:ext>
            </a:extLst>
          </p:cNvPr>
          <p:cNvSpPr/>
          <p:nvPr/>
        </p:nvSpPr>
        <p:spPr>
          <a:xfrm>
            <a:off x="531348" y="2420888"/>
            <a:ext cx="779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¿Sabes las razones por las que Microsoft ha decidido eliminar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Windows?</a:t>
            </a:r>
          </a:p>
        </p:txBody>
      </p:sp>
    </p:spTree>
    <p:extLst>
      <p:ext uri="{BB962C8B-B14F-4D97-AF65-F5344CB8AC3E}">
        <p14:creationId xmlns:p14="http://schemas.microsoft.com/office/powerpoint/2010/main" val="9513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27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27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4.- Sistema de ficheros </a:t>
            </a:r>
            <a:r>
              <a:rPr kumimoji="0" lang="es-ES_tradnl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DFAF91-C580-4E8A-BB02-ECB20DF2ADB6}"/>
              </a:ext>
            </a:extLst>
          </p:cNvPr>
          <p:cNvSpPr/>
          <p:nvPr/>
        </p:nvSpPr>
        <p:spPr>
          <a:xfrm>
            <a:off x="479220" y="1538927"/>
            <a:ext cx="395076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(Sistema de Ficheros Resistente)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4392C9-DE00-405F-AA4C-AB23DDD901B9}"/>
              </a:ext>
            </a:extLst>
          </p:cNvPr>
          <p:cNvSpPr/>
          <p:nvPr/>
        </p:nvSpPr>
        <p:spPr>
          <a:xfrm>
            <a:off x="479220" y="2148499"/>
            <a:ext cx="779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razones que llevaron a Microsoft a eliminar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712223-D8A6-4263-AAC0-9B02FFADF65C}"/>
              </a:ext>
            </a:extLst>
          </p:cNvPr>
          <p:cNvSpPr/>
          <p:nvPr/>
        </p:nvSpPr>
        <p:spPr>
          <a:xfrm>
            <a:off x="457200" y="2788532"/>
            <a:ext cx="8435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podía utilizarse para instalar un sistema operativo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 siquiera Windows Server.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ha creado como un sistema de archivos para almacenamiento de datos.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permite tampoco la instalación de aplicaciones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Los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compresión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trabajaban correctamente en este sistema de archivos.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4.-ReFS consume muchos más recursos en el ordenador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5.-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está disponible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las versiones más avanzadas: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Windows 10 Enterprise y Windows 10 Pro for Workstations.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B19EA3E8-63A4-40D5-91D4-A0A114B9B493}"/>
              </a:ext>
            </a:extLst>
          </p:cNvPr>
          <p:cNvSpPr txBox="1"/>
          <p:nvPr/>
        </p:nvSpPr>
        <p:spPr>
          <a:xfrm>
            <a:off x="554372" y="1733229"/>
            <a:ext cx="49248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datos almacenados en una unidad de almacenamiento, especialmente si ésta es portátil como un disco duro externo o llave USB, son 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potencialmente accesibles para cualquiera que tenga a su alcance el soporte físic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</a:p>
          <a:p>
            <a:pPr algn="just"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tendrá más que conectarlo a un ordenador y podrá leer su contenido, a menos, claro está, que dicho contenido se encuentra cifrado.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71FA7BE-6F45-466F-B903-C949309C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13" y="2276872"/>
            <a:ext cx="2293296" cy="22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0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E5C26A3-F54E-438B-A8FD-9EE9CD346004}"/>
              </a:ext>
            </a:extLst>
          </p:cNvPr>
          <p:cNvSpPr txBox="1"/>
          <p:nvPr/>
        </p:nvSpPr>
        <p:spPr>
          <a:xfrm>
            <a:off x="554372" y="2003390"/>
            <a:ext cx="49248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W10 incorpora un software para cifrar el contenido tanto de unidades de disco fijos como portátiles.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_tradn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BitLocker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_tradn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BitLocker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Para unidades móviles.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Además </a:t>
            </a:r>
            <a:r>
              <a:rPr lang="es-ES_trad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BitLocker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es capaz, cuando se utiliza para cifrar el disco donde reside el SO, de detectar cambios en la BIOS</a:t>
            </a:r>
          </a:p>
        </p:txBody>
      </p:sp>
      <p:sp>
        <p:nvSpPr>
          <p:cNvPr id="8" name="10 CuadroTexto">
            <a:extLst>
              <a:ext uri="{FF2B5EF4-FFF2-40B4-BE49-F238E27FC236}">
                <a16:creationId xmlns:a16="http://schemas.microsoft.com/office/drawing/2014/main" id="{3F4C2B6B-A393-4E08-9DE3-F877D254D04F}"/>
              </a:ext>
            </a:extLst>
          </p:cNvPr>
          <p:cNvSpPr txBox="1"/>
          <p:nvPr/>
        </p:nvSpPr>
        <p:spPr>
          <a:xfrm>
            <a:off x="5738408" y="4660209"/>
            <a:ext cx="3110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apagamos el ordenador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bien nos llevamos la unidad a otro equipo nos pedirá la contraseña de acceso.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D17954-5A6A-49A8-9E44-C252ABB6E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13" y="2276872"/>
            <a:ext cx="2293296" cy="22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3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3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 Introducción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4BA053-A319-403B-AEBF-3A0D538E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4" y="1628800"/>
            <a:ext cx="4071571" cy="25072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4FD925-7207-4331-BA8E-C0751A5F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988840"/>
            <a:ext cx="3465813" cy="17871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86C2A9-0B16-4FED-8680-983CC3172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89" y="4244768"/>
            <a:ext cx="2648834" cy="24767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46CDDC-8CC8-435A-8224-31300254D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4175723"/>
            <a:ext cx="4063062" cy="23085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56A1F8-8FE5-4390-B94D-7D0233F45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3311" y="4654357"/>
            <a:ext cx="1073274" cy="10732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166C278D-3E9C-4407-9672-7C4E5E458662}"/>
              </a:ext>
            </a:extLst>
          </p:cNvPr>
          <p:cNvSpPr txBox="1"/>
          <p:nvPr/>
        </p:nvSpPr>
        <p:spPr>
          <a:xfrm>
            <a:off x="611560" y="1556792"/>
            <a:ext cx="835292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Accede a Administrador de discos y créate un disco VHD de 100MB al que llamaremos seguridad.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Inícialo, crea un volumen simple y formatéalo como NTFS.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3.- Copia varios archivos en su interior.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4.- Vamos a proceder a cifrar. </a:t>
            </a:r>
            <a:r>
              <a:rPr lang="es-ES_tradnl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Bitlocker</a:t>
            </a:r>
            <a:endParaRPr lang="es-ES_tradnl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2D6B21E-6103-4409-89E4-9C1B8446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73" y="3645024"/>
            <a:ext cx="3269278" cy="24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31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11 CuadroTexto">
            <a:extLst>
              <a:ext uri="{FF2B5EF4-FFF2-40B4-BE49-F238E27FC236}">
                <a16:creationId xmlns:a16="http://schemas.microsoft.com/office/drawing/2014/main" id="{71B905CF-EBF5-408A-B1EA-E86CF24C0788}"/>
              </a:ext>
            </a:extLst>
          </p:cNvPr>
          <p:cNvSpPr txBox="1"/>
          <p:nvPr/>
        </p:nvSpPr>
        <p:spPr>
          <a:xfrm>
            <a:off x="611560" y="1556792"/>
            <a:ext cx="8352928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5.- Cuidado con la unidad que vas a cifrar: Seguridad (G:)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4B2697-C07E-4EF2-894E-F3DBE343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8" y="2488157"/>
            <a:ext cx="3737334" cy="3967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D4D0209-DD14-4F06-A94C-AD39ED43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19" y="2564904"/>
            <a:ext cx="4515611" cy="35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4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32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D0DD5CC0-4EA3-4407-B6F7-E84F3483B73A}"/>
              </a:ext>
            </a:extLst>
          </p:cNvPr>
          <p:cNvSpPr txBox="1"/>
          <p:nvPr/>
        </p:nvSpPr>
        <p:spPr>
          <a:xfrm>
            <a:off x="611560" y="1556792"/>
            <a:ext cx="83529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6.- Guardamos una copia de la clave de seguridad en un archivo.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ADAA94-FC0D-4686-B25E-A0CCB0BC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" y="2423534"/>
            <a:ext cx="5132961" cy="40153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CD5FB24-0D75-46A3-B7E8-6B1D0F25C989}"/>
              </a:ext>
            </a:extLst>
          </p:cNvPr>
          <p:cNvSpPr txBox="1"/>
          <p:nvPr/>
        </p:nvSpPr>
        <p:spPr>
          <a:xfrm>
            <a:off x="6300192" y="3284984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hemos guardado en el escritorio.</a:t>
            </a:r>
          </a:p>
          <a:p>
            <a:r>
              <a:rPr lang="es-ES" dirty="0"/>
              <a:t>Como es obvio, no es el sitio más adecuado, pero para nuestra práctica nos vale.</a:t>
            </a:r>
          </a:p>
        </p:txBody>
      </p:sp>
    </p:spTree>
    <p:extLst>
      <p:ext uri="{BB962C8B-B14F-4D97-AF65-F5344CB8AC3E}">
        <p14:creationId xmlns:p14="http://schemas.microsoft.com/office/powerpoint/2010/main" val="372248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33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61878EC9-6D20-466B-82DA-2312DEB64B70}"/>
              </a:ext>
            </a:extLst>
          </p:cNvPr>
          <p:cNvSpPr txBox="1"/>
          <p:nvPr/>
        </p:nvSpPr>
        <p:spPr>
          <a:xfrm>
            <a:off x="457200" y="1483010"/>
            <a:ext cx="83529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7.- Elegimos el modo de cifrado: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C47A88-06F2-417E-A131-5FD8EAE6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9" y="2536873"/>
            <a:ext cx="4622044" cy="31409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E4C0F9-674F-435F-984D-A3BDCD18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04" y="3140968"/>
            <a:ext cx="3533978" cy="13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34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B11E28A8-0A06-4E82-8B59-38CF3EFB652E}"/>
              </a:ext>
            </a:extLst>
          </p:cNvPr>
          <p:cNvSpPr txBox="1"/>
          <p:nvPr/>
        </p:nvSpPr>
        <p:spPr>
          <a:xfrm>
            <a:off x="457200" y="1483010"/>
            <a:ext cx="8352928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8.- Comprobación 1: Desconectamos el disco virtual y lo volvemos a conectar e introducimos la clave.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798703-D880-4520-8F98-E3310D4A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28" y="2955938"/>
            <a:ext cx="1981200" cy="1038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BAF00E9-DA72-45AA-9AE6-E62122FC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617418"/>
            <a:ext cx="2752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1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5.- Cifrado de la información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11 CuadroTexto">
            <a:extLst>
              <a:ext uri="{FF2B5EF4-FFF2-40B4-BE49-F238E27FC236}">
                <a16:creationId xmlns:a16="http://schemas.microsoft.com/office/drawing/2014/main" id="{2FC5AEA3-DB13-4756-B5B0-B2A7A49DDFEE}"/>
              </a:ext>
            </a:extLst>
          </p:cNvPr>
          <p:cNvSpPr txBox="1"/>
          <p:nvPr/>
        </p:nvSpPr>
        <p:spPr>
          <a:xfrm>
            <a:off x="457200" y="1483010"/>
            <a:ext cx="835292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9.- Imagínate que has olvidado la clave. ¡Puede ocurrir!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 recuperarla a través del archivo de recuperación.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8F193C3-63B8-4692-9714-E64A3AFC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37534"/>
            <a:ext cx="1290680" cy="1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2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6.- Cuotas de disco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EF626E-87F2-41DE-8980-B1059F7C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796987"/>
            <a:ext cx="2428875" cy="571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E2000D-93EB-4FAD-BD7B-23C1F9AE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48" y="1535258"/>
            <a:ext cx="3655559" cy="502066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B13C708-AFD2-479E-AC17-6EF4CA627EE7}"/>
              </a:ext>
            </a:extLst>
          </p:cNvPr>
          <p:cNvSpPr/>
          <p:nvPr/>
        </p:nvSpPr>
        <p:spPr>
          <a:xfrm>
            <a:off x="695325" y="1844824"/>
            <a:ext cx="2253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cuotas de disco controlan la cantidad de espacio de disco asignado a los usuarios.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7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6.- Cuotas de disco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19 CuadroTexto">
            <a:extLst>
              <a:ext uri="{FF2B5EF4-FFF2-40B4-BE49-F238E27FC236}">
                <a16:creationId xmlns:a16="http://schemas.microsoft.com/office/drawing/2014/main" id="{44326101-413F-4934-9331-E2B3C961AA7D}"/>
              </a:ext>
            </a:extLst>
          </p:cNvPr>
          <p:cNvSpPr txBox="1"/>
          <p:nvPr/>
        </p:nvSpPr>
        <p:spPr>
          <a:xfrm>
            <a:off x="519074" y="1556792"/>
            <a:ext cx="34768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cuotas de disco</a:t>
            </a: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1.- Crea un disco virtual de tamaño 500 MB. Inicialízalo  y crea un volumen simple con el máximo tamaño y formatéalo en NTFS.</a:t>
            </a: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2.- Vamos a establecer cuotas de disco para este disco. </a:t>
            </a: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3.- Limitamos el espacio  en disco a 20KB y el aviso 10KB para los nuevos usuarios.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829D6A-8A0F-4085-908D-107CBC3D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93980"/>
            <a:ext cx="3476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1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6.- Cuotas de disco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19 CuadroTexto">
            <a:extLst>
              <a:ext uri="{FF2B5EF4-FFF2-40B4-BE49-F238E27FC236}">
                <a16:creationId xmlns:a16="http://schemas.microsoft.com/office/drawing/2014/main" id="{44326101-413F-4934-9331-E2B3C961AA7D}"/>
              </a:ext>
            </a:extLst>
          </p:cNvPr>
          <p:cNvSpPr txBox="1"/>
          <p:nvPr/>
        </p:nvSpPr>
        <p:spPr>
          <a:xfrm>
            <a:off x="539552" y="1700808"/>
            <a:ext cx="352839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cuotas de disco</a:t>
            </a: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4.- Créate un nuevo usuario llamado </a:t>
            </a:r>
            <a:r>
              <a:rPr lang="es-ES_trad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heidi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_trad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heidi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 comprueba que se le ha aplicado estas cuotas.</a:t>
            </a:r>
          </a:p>
          <a:p>
            <a:pPr algn="just">
              <a:lnSpc>
                <a:spcPct val="150000"/>
              </a:lnSpc>
            </a:pPr>
            <a:endParaRPr lang="es-ES_tradnl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5.- Entra en la sesión de </a:t>
            </a:r>
            <a:r>
              <a:rPr lang="es-ES_tradnl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heidi</a:t>
            </a:r>
            <a:r>
              <a:rPr lang="es-ES_trad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bájate algunas imágenes de Internet. Guárdalas en el nuevo disco.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C4E6DF-568C-4524-8E7A-3A1CC7DB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93713"/>
            <a:ext cx="2543175" cy="571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DB5BAA-FA85-4626-8E08-1C4DA124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12" y="4555816"/>
            <a:ext cx="2085975" cy="438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78D7AE-48C7-442A-B1B9-CA70AFF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931" y="2926154"/>
            <a:ext cx="1857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71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6.- Cuotas de disco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19 CuadroTexto">
            <a:extLst>
              <a:ext uri="{FF2B5EF4-FFF2-40B4-BE49-F238E27FC236}">
                <a16:creationId xmlns:a16="http://schemas.microsoft.com/office/drawing/2014/main" id="{44326101-413F-4934-9331-E2B3C961AA7D}"/>
              </a:ext>
            </a:extLst>
          </p:cNvPr>
          <p:cNvSpPr txBox="1"/>
          <p:nvPr/>
        </p:nvSpPr>
        <p:spPr>
          <a:xfrm>
            <a:off x="539552" y="1700808"/>
            <a:ext cx="3528392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cuotas de disco:</a:t>
            </a:r>
          </a:p>
          <a:p>
            <a:pPr algn="just">
              <a:lnSpc>
                <a:spcPct val="150000"/>
              </a:lnSpc>
            </a:pPr>
            <a:endParaRPr lang="es-ES_tradnl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cuotas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825AB-F3DE-4ED8-BF44-B1435B16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05059"/>
            <a:ext cx="7424759" cy="17140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B7C9AF-B0C8-41D3-A5E6-4DD72C00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471798"/>
            <a:ext cx="2135867" cy="26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4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4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AC76CA-60F1-4384-BB26-0DC86040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623631"/>
            <a:ext cx="5566163" cy="43686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81A69DC-D7F6-4CA1-A229-7519B3010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74" y="2026513"/>
            <a:ext cx="2604586" cy="39868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1E67F7-36ED-4441-888C-8E583F2B8CEB}"/>
              </a:ext>
            </a:extLst>
          </p:cNvPr>
          <p:cNvSpPr txBox="1"/>
          <p:nvPr/>
        </p:nvSpPr>
        <p:spPr>
          <a:xfrm>
            <a:off x="488574" y="1505830"/>
            <a:ext cx="277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800000"/>
                </a:solidFill>
              </a:rPr>
              <a:t>Botón </a:t>
            </a:r>
            <a:r>
              <a:rPr lang="es-ES" dirty="0" err="1">
                <a:solidFill>
                  <a:srgbClr val="800000"/>
                </a:solidFill>
              </a:rPr>
              <a:t>dcho</a:t>
            </a:r>
            <a:r>
              <a:rPr lang="es-ES" dirty="0">
                <a:solidFill>
                  <a:srgbClr val="800000"/>
                </a:solidFill>
              </a:rPr>
              <a:t> sobre Windows</a:t>
            </a:r>
          </a:p>
        </p:txBody>
      </p:sp>
    </p:spTree>
    <p:extLst>
      <p:ext uri="{BB962C8B-B14F-4D97-AF65-F5344CB8AC3E}">
        <p14:creationId xmlns:p14="http://schemas.microsoft.com/office/powerpoint/2010/main" val="35214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68C85B2-124F-441B-879F-13ED404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A6BCDEA-6867-45C3-A673-2E12EDC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0EF202ED-BF61-4C7F-B44A-EF0231DF8356}"/>
              </a:ext>
            </a:extLst>
          </p:cNvPr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6.- Cuotas de disco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19 CuadroTexto">
            <a:extLst>
              <a:ext uri="{FF2B5EF4-FFF2-40B4-BE49-F238E27FC236}">
                <a16:creationId xmlns:a16="http://schemas.microsoft.com/office/drawing/2014/main" id="{44326101-413F-4934-9331-E2B3C961AA7D}"/>
              </a:ext>
            </a:extLst>
          </p:cNvPr>
          <p:cNvSpPr txBox="1"/>
          <p:nvPr/>
        </p:nvSpPr>
        <p:spPr>
          <a:xfrm>
            <a:off x="539552" y="1700808"/>
            <a:ext cx="3528392" cy="458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Ejercicio: cuotas de disco</a:t>
            </a:r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A2E2DF82-95E4-4A1A-8E72-0A542CED04C2}"/>
              </a:ext>
            </a:extLst>
          </p:cNvPr>
          <p:cNvSpPr txBox="1"/>
          <p:nvPr/>
        </p:nvSpPr>
        <p:spPr>
          <a:xfrm>
            <a:off x="539552" y="2310792"/>
            <a:ext cx="842493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</a:rPr>
              <a:t>1.- Si el usuario ya está creado y queremos establecer una cuota distinta a la general, acudimos a esta opciones.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0000"/>
                </a:solidFill>
              </a:rPr>
              <a:t>2.- Aumenta la cuota para el usuario </a:t>
            </a:r>
            <a:r>
              <a:rPr lang="es-ES_tradnl" dirty="0" err="1">
                <a:solidFill>
                  <a:srgbClr val="000000"/>
                </a:solidFill>
              </a:rPr>
              <a:t>heidi</a:t>
            </a:r>
            <a:r>
              <a:rPr lang="es-ES_tradnl" dirty="0">
                <a:solidFill>
                  <a:srgbClr val="000000"/>
                </a:solidFill>
              </a:rPr>
              <a:t> a 40KB.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30A3D0-AC79-4CE3-8D63-9A6F76FF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3" y="3801530"/>
            <a:ext cx="8448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5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6852-EA90-4066-80A2-0EF80D4B1DB2}" type="slidenum">
              <a:rPr lang="es-ES_tradnl" smtClean="0"/>
              <a:pPr/>
              <a:t>41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Manuel Domínguez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Sugerencias/mejoras del tema</a:t>
            </a:r>
          </a:p>
        </p:txBody>
      </p:sp>
      <p:pic>
        <p:nvPicPr>
          <p:cNvPr id="2050" name="Picture 2" descr="http://misojosalmundo.files.wordpress.com/2012/08/sugerenci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1976452" cy="1297047"/>
          </a:xfrm>
          <a:prstGeom prst="rect">
            <a:avLst/>
          </a:prstGeom>
          <a:noFill/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0" y="2285993"/>
          <a:ext cx="5595966" cy="32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152">
                <a:tc>
                  <a:txBody>
                    <a:bodyPr/>
                    <a:lstStyle/>
                    <a:p>
                      <a:r>
                        <a:rPr lang="es-ES_tradnl" b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Sugerencias</a:t>
                      </a:r>
                      <a:r>
                        <a:rPr lang="es-ES_tradnl" b="0" baseline="0" dirty="0">
                          <a:solidFill>
                            <a:srgbClr val="800000"/>
                          </a:solidFill>
                          <a:latin typeface="Arial" pitchFamily="34" charset="0"/>
                          <a:cs typeface="Arial" pitchFamily="34" charset="0"/>
                        </a:rPr>
                        <a:t> /mejoras del tema</a:t>
                      </a:r>
                      <a:endParaRPr lang="es-ES_tradnl" b="0" dirty="0">
                        <a:solidFill>
                          <a:srgbClr val="8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21">
                <a:tc>
                  <a:txBody>
                    <a:bodyPr/>
                    <a:lstStyle/>
                    <a:p>
                      <a:endParaRPr lang="es-ES_tradn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5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5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C78DDA8B-7F42-4B12-A817-87F3D90D14D9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1.-Volúmenes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0A99B8-0674-4A94-9BDD-14E01BDE3C46}"/>
              </a:ext>
            </a:extLst>
          </p:cNvPr>
          <p:cNvSpPr/>
          <p:nvPr/>
        </p:nvSpPr>
        <p:spPr>
          <a:xfrm>
            <a:off x="480869" y="2180304"/>
            <a:ext cx="843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Volumen: </a:t>
            </a:r>
          </a:p>
          <a:p>
            <a:pPr>
              <a:lnSpc>
                <a:spcPct val="200000"/>
              </a:lnSpc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espacio en disco que puede ser accedido desde el explorador de archivos para almacenar y leer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1361041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6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6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EFC33E9-3E5B-407C-85FC-562604E5ED85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2.-Tipos de discos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B0FC53-B879-40BE-A07F-8B4E1B4D81E6}"/>
              </a:ext>
            </a:extLst>
          </p:cNvPr>
          <p:cNvSpPr/>
          <p:nvPr/>
        </p:nvSpPr>
        <p:spPr>
          <a:xfrm>
            <a:off x="480869" y="1962841"/>
            <a:ext cx="8435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Discos básicos: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volúmenes configurados sobre este tipo de discos </a:t>
            </a:r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 pueden extender sobre más de un disco físico. 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Discos dinámicos: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crear varios tipos de volúmenes que </a:t>
            </a:r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pueden extenderse sobre más de un disco físico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B3C366-414E-4617-BC35-E8D3D16868B9}"/>
              </a:ext>
            </a:extLst>
          </p:cNvPr>
          <p:cNvSpPr/>
          <p:nvPr/>
        </p:nvSpPr>
        <p:spPr>
          <a:xfrm>
            <a:off x="1763688" y="4329441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volúmenes se crean sobre los discos físicos. El tipo de volumen que podemos crear dependerá de cómo se hayan configurado los discos físicos.</a:t>
            </a:r>
          </a:p>
        </p:txBody>
      </p:sp>
    </p:spTree>
    <p:extLst>
      <p:ext uri="{BB962C8B-B14F-4D97-AF65-F5344CB8AC3E}">
        <p14:creationId xmlns:p14="http://schemas.microsoft.com/office/powerpoint/2010/main" val="3981122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7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7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C47816A-00A8-44B2-B79B-7E4FF4915651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3.-Tipos de volúmenes.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5007E30-DD9A-4BDB-BC07-FD0E85FB7E61}"/>
              </a:ext>
            </a:extLst>
          </p:cNvPr>
          <p:cNvSpPr/>
          <p:nvPr/>
        </p:nvSpPr>
        <p:spPr>
          <a:xfrm>
            <a:off x="444302" y="1859434"/>
            <a:ext cx="8228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es-ES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pueden crear sobre un único disco (realmente sería las particiones).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Distribuido: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datos se encuentran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repartidos en varios volúmenes de distintos discos.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Deben crearse sobre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discos dinámicos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 ofrece protección ante el fallo físico de un disco.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los datos de forma secuencial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rellenando todo el espacio disponible en el primer disco físico antes de empezar con el siguiente. 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Seccionado (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stripped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sistema escribe y lee simultáneamente en distintos discos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 que permite que el volumen creado ofrezca un alto rendimiento.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Deben crearse sobre discos dinámicos.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ofrece protección ante el fallo físico de un disco. (RAID0)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Reflejado: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información se encuentra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repetida en distintos discos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 que permite una mayor seguridad ya que aunque se sufra una avería en alguno de los discos utilizados para el reflejo, la información sigue estando en el resto.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Deben crearse sobre discos dinámicos.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(RAID1)</a:t>
            </a:r>
          </a:p>
        </p:txBody>
      </p:sp>
    </p:spTree>
    <p:extLst>
      <p:ext uri="{BB962C8B-B14F-4D97-AF65-F5344CB8AC3E}">
        <p14:creationId xmlns:p14="http://schemas.microsoft.com/office/powerpoint/2010/main" val="512818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8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8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C47816A-00A8-44B2-B79B-7E4FF4915651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3.-Tipos de volúmenes.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D25752-F49E-4DB4-96E0-60E20CC2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82" y="2081457"/>
            <a:ext cx="3901983" cy="17265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2AB4C2-B8D9-4305-94BD-CD7C3378A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838" y="4519430"/>
            <a:ext cx="3855852" cy="18953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BF8B07-2DC4-4439-803F-C700F1A07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038152"/>
            <a:ext cx="3547378" cy="1745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463909E-FA54-4AA6-B139-B07E3C9F2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87" y="4432524"/>
            <a:ext cx="3977703" cy="18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9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8478742-087E-4D2A-A24F-78820965C405}" type="slidenum">
              <a:rPr lang="es-E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Times New Roman" pitchFamily="18" charset="0"/>
                <a:buNone/>
              </a:pPr>
              <a:t>9</a:t>
            </a:fld>
            <a:endParaRPr lang="es-ES" dirty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3123360" y="6245936"/>
            <a:ext cx="289584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s-ES" sz="1300" dirty="0">
                <a:solidFill>
                  <a:srgbClr val="FFFFFF"/>
                </a:solidFill>
              </a:rPr>
              <a:t>Manuel Domínguez Tienda</a:t>
            </a: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6552000" y="6245936"/>
            <a:ext cx="2134080" cy="476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/>
          <a:lstStyle/>
          <a:p>
            <a:pPr algn="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fld id="{59675D9A-3B43-4112-B875-5B1840F0D7E9}" type="slidenum">
              <a:rPr lang="es-ES" sz="1300">
                <a:solidFill>
                  <a:srgbClr val="FFFFFF"/>
                </a:solidFill>
              </a:rPr>
              <a:pPr algn="r"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t>9</a:t>
            </a:fld>
            <a:endParaRPr lang="es-ES" sz="1300" dirty="0">
              <a:solidFill>
                <a:srgbClr val="FFFFFF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428728" y="428604"/>
            <a:ext cx="6215106" cy="941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2.-Administrador de discos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C47816A-00A8-44B2-B79B-7E4FF4915651}"/>
              </a:ext>
            </a:extLst>
          </p:cNvPr>
          <p:cNvSpPr txBox="1">
            <a:spLocks/>
          </p:cNvSpPr>
          <p:nvPr/>
        </p:nvSpPr>
        <p:spPr>
          <a:xfrm>
            <a:off x="480869" y="1540601"/>
            <a:ext cx="3496834" cy="318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3.-Tipos de volúmenes.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B35C1E-364D-4B9F-B8EE-23D1A53E3CF2}"/>
              </a:ext>
            </a:extLst>
          </p:cNvPr>
          <p:cNvSpPr/>
          <p:nvPr/>
        </p:nvSpPr>
        <p:spPr>
          <a:xfrm>
            <a:off x="444301" y="1859434"/>
            <a:ext cx="3597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Seccionado con tolerancia a Fallos (RAID-5):</a:t>
            </a: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igual que en los volúmenes seccionados,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datos se escriben a lo largo de cada disco.</a:t>
            </a:r>
          </a:p>
          <a:p>
            <a:pPr algn="just"/>
            <a:endParaRPr lang="es-ES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diferencia está en que cada cierto volumen de información, el sistema operativo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añade información de paridad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uno de los discos del volumen. La información de paridad </a:t>
            </a:r>
            <a:r>
              <a:rPr lang="es-ES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usada para reconstruir la información si uno de los discos falla.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necesitan al menos 3 discos dinámicos para crear un RAID-5.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37AEBB-9B0A-45CD-8F44-1E576D54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44217"/>
            <a:ext cx="4306906" cy="23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92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2147</Words>
  <Application>Microsoft Office PowerPoint</Application>
  <PresentationFormat>Presentación en pantalla (4:3)</PresentationFormat>
  <Paragraphs>333</Paragraphs>
  <Slides>41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Arial Unicode MS</vt:lpstr>
      <vt:lpstr>Calibri</vt:lpstr>
      <vt:lpstr>Times New Roman</vt:lpstr>
      <vt:lpstr>Wingdings</vt:lpstr>
      <vt:lpstr>Tema de Office</vt:lpstr>
      <vt:lpstr>CFGS ADMINISTRACIÓN DE SISTEMAS INFORMÁTICOS EN RED  IMPLANTACIÓN DE SISTEMAS OPERATIVOS</vt:lpstr>
      <vt:lpstr>  Índice   1.- Introducción. 2.- Administrador de discos (Logical Disk Manager (LDM)) 3.- Discos virtuales. 4.- Sistema de ficheros ReFS 5.- Cifrado de discos. 6.- Cuotas de discos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manolo</dc:creator>
  <cp:lastModifiedBy>Papá</cp:lastModifiedBy>
  <cp:revision>333</cp:revision>
  <dcterms:created xsi:type="dcterms:W3CDTF">2012-06-05T04:37:58Z</dcterms:created>
  <dcterms:modified xsi:type="dcterms:W3CDTF">2020-01-14T19:58:23Z</dcterms:modified>
</cp:coreProperties>
</file>