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8" r:id="rId12"/>
    <p:sldId id="389" r:id="rId13"/>
    <p:sldId id="390" r:id="rId14"/>
    <p:sldId id="391" r:id="rId15"/>
    <p:sldId id="392" r:id="rId16"/>
    <p:sldId id="394" r:id="rId17"/>
    <p:sldId id="395" r:id="rId18"/>
    <p:sldId id="396" r:id="rId19"/>
    <p:sldId id="397" r:id="rId20"/>
    <p:sldId id="398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813816"/>
            <a:ext cx="7406640" cy="3148584"/>
          </a:xfrm>
        </p:spPr>
        <p:txBody>
          <a:bodyPr>
            <a:noAutofit/>
          </a:bodyPr>
          <a:lstStyle/>
          <a:p>
            <a:pPr algn="ctr"/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CS 504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7406640" cy="1752600"/>
          </a:xfrm>
        </p:spPr>
        <p:txBody>
          <a:bodyPr/>
          <a:lstStyle/>
          <a:p>
            <a:r>
              <a:rPr lang="en-US" dirty="0"/>
              <a:t>by Boris </a:t>
            </a:r>
            <a:r>
              <a:rPr lang="en-US" dirty="0" err="1"/>
              <a:t>Valerstein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F1AD-7420-4529-B771-25BDC11B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F517-9E60-48D8-B798-51A5937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 constructor </a:t>
            </a:r>
          </a:p>
          <a:p>
            <a:pPr lvl="1"/>
            <a:r>
              <a:rPr lang="en-US" dirty="0"/>
              <a:t>All required attributes</a:t>
            </a:r>
          </a:p>
          <a:p>
            <a:r>
              <a:rPr lang="en-US" dirty="0"/>
              <a:t>One method for each optional attribute</a:t>
            </a:r>
          </a:p>
          <a:p>
            <a:pPr lvl="1"/>
            <a:r>
              <a:rPr lang="en-US" dirty="0"/>
              <a:t>Each returns the Builder, not a Pizza</a:t>
            </a:r>
          </a:p>
          <a:p>
            <a:r>
              <a:rPr lang="en-US" dirty="0"/>
              <a:t>One build() method</a:t>
            </a:r>
          </a:p>
          <a:p>
            <a:pPr lvl="1"/>
            <a:r>
              <a:rPr lang="en-US" dirty="0"/>
              <a:t>Returns the Pizza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341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51E8-0553-4CBF-8879-73CAEB2B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6E109-CC82-4C7D-B8AC-8515FCBB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Only size is required</a:t>
            </a:r>
          </a:p>
          <a:p>
            <a:r>
              <a:rPr lang="en-US" dirty="0"/>
              <a:t>Everything else is optionally built</a:t>
            </a:r>
          </a:p>
          <a:p>
            <a:r>
              <a:rPr lang="en-US" dirty="0"/>
              <a:t>Once build() is called, pizza is complete</a:t>
            </a:r>
          </a:p>
          <a:p>
            <a:endParaRPr lang="en-US" dirty="0"/>
          </a:p>
          <a:p>
            <a:r>
              <a:rPr lang="en-US" dirty="0"/>
              <a:t>Clean code?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B10785-62F3-422F-B561-27782B1B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676400"/>
            <a:ext cx="6611007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4462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C1E-9BF3-4AB7-AA21-81C60641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1C12-5C63-45A0-87D0-377E1FC0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better, cleaner way</a:t>
            </a:r>
          </a:p>
          <a:p>
            <a:r>
              <a:rPr lang="en-US" dirty="0"/>
              <a:t>First, simplify Pizza constructor</a:t>
            </a:r>
          </a:p>
          <a:p>
            <a:pPr lvl="1"/>
            <a:r>
              <a:rPr lang="en-US" dirty="0"/>
              <a:t>Only required fields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 Pizza instance to the builder</a:t>
            </a:r>
          </a:p>
          <a:p>
            <a:r>
              <a:rPr lang="en-US" dirty="0"/>
              <a:t>build() returns the instance of Pizza</a:t>
            </a:r>
          </a:p>
          <a:p>
            <a:r>
              <a:rPr lang="en-US" dirty="0"/>
              <a:t>Set the fields of the Pizza in each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82693-CE35-4DE5-B169-A6AB231A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3152775"/>
            <a:ext cx="2752725" cy="695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671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286D-130B-471E-A4CF-0550DCCD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(code)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5B1F4-132F-468E-A71F-925DBB04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07268"/>
            <a:ext cx="4648200" cy="55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373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8180-905F-4427-8965-B4E1E221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AD83-0026-4C64-86F2-B38B9F6C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r>
              <a:rPr lang="en-US" dirty="0"/>
              <a:t>No duplication</a:t>
            </a:r>
          </a:p>
          <a:p>
            <a:r>
              <a:rPr lang="en-US" dirty="0"/>
              <a:t>Minimal singular constructor</a:t>
            </a:r>
          </a:p>
          <a:p>
            <a:pPr lvl="1"/>
            <a:r>
              <a:rPr lang="en-US" dirty="0"/>
              <a:t>Private, to enforce Builder pattern</a:t>
            </a:r>
          </a:p>
          <a:p>
            <a:r>
              <a:rPr lang="en-US" dirty="0"/>
              <a:t>Builder is an internal class</a:t>
            </a:r>
          </a:p>
          <a:p>
            <a:pPr lvl="1"/>
            <a:r>
              <a:rPr lang="en-US" dirty="0"/>
              <a:t>Thus has access to Pizza fields</a:t>
            </a:r>
          </a:p>
          <a:p>
            <a:pPr lvl="1"/>
            <a:r>
              <a:rPr lang="en-US" dirty="0"/>
              <a:t>Even though they are private</a:t>
            </a:r>
          </a:p>
          <a:p>
            <a:r>
              <a:rPr lang="en-US" dirty="0"/>
              <a:t>Default values are set with ease</a:t>
            </a:r>
          </a:p>
          <a:p>
            <a:r>
              <a:rPr lang="en-US" dirty="0"/>
              <a:t>Pizza fields may not stay private</a:t>
            </a:r>
          </a:p>
          <a:p>
            <a:pPr lvl="1"/>
            <a:r>
              <a:rPr lang="en-US" dirty="0"/>
              <a:t>Default visibility is common (constraints)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152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F5A0-F052-425D-B258-6854E4D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66D4-9722-4132-88DB-E72205B7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/>
          </a:bodyPr>
          <a:lstStyle/>
          <a:p>
            <a:r>
              <a:rPr lang="en-US" dirty="0"/>
              <a:t>Object can only be created via Builder</a:t>
            </a:r>
          </a:p>
          <a:p>
            <a:r>
              <a:rPr lang="en-US" dirty="0"/>
              <a:t>All required attributes are required</a:t>
            </a:r>
          </a:p>
          <a:p>
            <a:r>
              <a:rPr lang="en-US" dirty="0"/>
              <a:t>Optional attributes can be added</a:t>
            </a:r>
          </a:p>
          <a:p>
            <a:pPr lvl="1"/>
            <a:r>
              <a:rPr lang="en-US" dirty="0"/>
              <a:t>String them together in any order</a:t>
            </a:r>
          </a:p>
          <a:p>
            <a:r>
              <a:rPr lang="en-US" dirty="0"/>
              <a:t>No maintenance nightmare</a:t>
            </a:r>
          </a:p>
          <a:p>
            <a:pPr lvl="1"/>
            <a:r>
              <a:rPr lang="en-US" dirty="0"/>
              <a:t>Add/remove fields with ease</a:t>
            </a:r>
          </a:p>
          <a:p>
            <a:r>
              <a:rPr lang="en-US" dirty="0"/>
              <a:t>Exception handling</a:t>
            </a:r>
          </a:p>
          <a:p>
            <a:pPr lvl="1"/>
            <a:r>
              <a:rPr lang="en-US" dirty="0"/>
              <a:t>Builder, Single Responsibility Principle</a:t>
            </a:r>
          </a:p>
          <a:p>
            <a:pPr lvl="1"/>
            <a:r>
              <a:rPr lang="en-US" dirty="0"/>
              <a:t>Optional unset fields or invalid entries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540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0D9A-9003-4B28-8232-AD74D49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A236-0853-4B73-82DE-26DCA69C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>
            <a:normAutofit/>
          </a:bodyPr>
          <a:lstStyle/>
          <a:p>
            <a:r>
              <a:rPr lang="en-US" dirty="0"/>
              <a:t>Checking entries is important</a:t>
            </a:r>
          </a:p>
          <a:p>
            <a:r>
              <a:rPr lang="en-US" dirty="0"/>
              <a:t>Must check after object creation</a:t>
            </a:r>
          </a:p>
          <a:p>
            <a:pPr lvl="1"/>
            <a:r>
              <a:rPr lang="en-US" dirty="0"/>
              <a:t>Not the builder’s attributes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Throw error in each builder method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Throw error in the build method</a:t>
            </a:r>
          </a:p>
          <a:p>
            <a:r>
              <a:rPr lang="en-US" dirty="0"/>
              <a:t>Option 3: </a:t>
            </a:r>
          </a:p>
          <a:p>
            <a:pPr lvl="1"/>
            <a:r>
              <a:rPr lang="en-US" dirty="0"/>
              <a:t>Throw error in the constructor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749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6CD6-E00E-477E-92B2-81EAECCE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7659-5EF7-4AD5-B0E6-F28C89E6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error in each builder method</a:t>
            </a:r>
          </a:p>
          <a:p>
            <a:r>
              <a:rPr lang="en-US" dirty="0"/>
              <a:t>Intrinsically invalid values</a:t>
            </a:r>
          </a:p>
          <a:p>
            <a:pPr lvl="1"/>
            <a:r>
              <a:rPr lang="en-US" dirty="0"/>
              <a:t>Size -1</a:t>
            </a:r>
          </a:p>
          <a:p>
            <a:r>
              <a:rPr lang="en-US" dirty="0" err="1"/>
              <a:t>CarBuilder</a:t>
            </a:r>
            <a:r>
              <a:rPr lang="en-US" dirty="0"/>
              <a:t> fields: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sportsCar</a:t>
            </a:r>
            <a:endParaRPr lang="en-US" dirty="0"/>
          </a:p>
          <a:p>
            <a:pPr lvl="1"/>
            <a:r>
              <a:rPr lang="en-US" dirty="0"/>
              <a:t>int seats</a:t>
            </a:r>
          </a:p>
          <a:p>
            <a:r>
              <a:rPr lang="en-US" dirty="0"/>
              <a:t>Rule: Invalid if </a:t>
            </a:r>
            <a:r>
              <a:rPr lang="en-US" dirty="0" err="1"/>
              <a:t>sportsCar</a:t>
            </a:r>
            <a:r>
              <a:rPr lang="en-US" dirty="0"/>
              <a:t> has 4 seats</a:t>
            </a:r>
          </a:p>
          <a:p>
            <a:pPr lvl="1"/>
            <a:r>
              <a:rPr lang="en-US" dirty="0"/>
              <a:t>Can’t be checked at the method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193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7E9C-11A8-420A-99A8-11424149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21B23-337E-4349-9E5C-1A0EFDCE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error in the build method</a:t>
            </a:r>
          </a:p>
          <a:p>
            <a:r>
              <a:rPr lang="en-US" dirty="0"/>
              <a:t>Implies responsibility of Builder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F30ED-86AA-4DCA-89E4-E78F4B1B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76650"/>
            <a:ext cx="7705725" cy="2266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322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A73F-F637-48E3-854E-F2DBF40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9218-7A18-41C7-981D-6F4896B81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 error in the constructor</a:t>
            </a:r>
          </a:p>
          <a:p>
            <a:r>
              <a:rPr lang="en-US" dirty="0"/>
              <a:t>Follows SRP better</a:t>
            </a:r>
          </a:p>
          <a:p>
            <a:r>
              <a:rPr lang="en-US" dirty="0"/>
              <a:t>But creates very unclean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34F39-CE31-438B-853C-8037BD2D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6" y="3581400"/>
            <a:ext cx="8141946" cy="2933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6015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C7D-3BF2-46BC-A899-40D927B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2B3F-A620-4BE4-B9AF-0C9B5FDF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/>
          </a:bodyPr>
          <a:lstStyle/>
          <a:p>
            <a:r>
              <a:rPr lang="en-US" dirty="0"/>
              <a:t>Let’s create a Pizza!</a:t>
            </a:r>
          </a:p>
          <a:p>
            <a:r>
              <a:rPr lang="en-US" dirty="0"/>
              <a:t>A pizza can have many toppings</a:t>
            </a:r>
          </a:p>
          <a:p>
            <a:r>
              <a:rPr lang="en-US" dirty="0"/>
              <a:t>For the sake of example, let’s say:</a:t>
            </a:r>
          </a:p>
          <a:p>
            <a:pPr lvl="1"/>
            <a:r>
              <a:rPr lang="en-US" dirty="0"/>
              <a:t>Cheese (optional)</a:t>
            </a:r>
          </a:p>
          <a:p>
            <a:pPr lvl="1"/>
            <a:r>
              <a:rPr lang="en-US" dirty="0"/>
              <a:t>Mushroom (optional)</a:t>
            </a:r>
          </a:p>
          <a:p>
            <a:pPr lvl="1"/>
            <a:r>
              <a:rPr lang="en-US" dirty="0"/>
              <a:t>Pepperoni (optional)</a:t>
            </a:r>
          </a:p>
          <a:p>
            <a:r>
              <a:rPr lang="en-US" dirty="0"/>
              <a:t>Needs a size (required)</a:t>
            </a:r>
          </a:p>
          <a:p>
            <a:r>
              <a:rPr lang="en-US" dirty="0"/>
              <a:t>Use your imagination</a:t>
            </a:r>
          </a:p>
          <a:p>
            <a:pPr lvl="1"/>
            <a:r>
              <a:rPr lang="en-US" dirty="0"/>
              <a:t>Many more toppings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416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89CD-FD42-40C3-A664-1AD1B4E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 vs 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A8E6-65F1-4C1D-A655-5633E3FB1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/>
          <a:lstStyle/>
          <a:p>
            <a:r>
              <a:rPr lang="en-US" dirty="0"/>
              <a:t>This isn’t Batman vs Superman</a:t>
            </a:r>
          </a:p>
          <a:p>
            <a:r>
              <a:rPr lang="en-US" dirty="0"/>
              <a:t>The spirit of both:</a:t>
            </a:r>
          </a:p>
          <a:p>
            <a:pPr lvl="1"/>
            <a:r>
              <a:rPr lang="en-US" dirty="0"/>
              <a:t>Decrease maintenance costs</a:t>
            </a:r>
          </a:p>
          <a:p>
            <a:r>
              <a:rPr lang="en-US" dirty="0"/>
              <a:t>Option 3 has higher maintenance costs</a:t>
            </a:r>
          </a:p>
          <a:p>
            <a:pPr lvl="1"/>
            <a:r>
              <a:rPr lang="en-US" dirty="0"/>
              <a:t>Long gross constructor</a:t>
            </a:r>
          </a:p>
          <a:p>
            <a:pPr lvl="1"/>
            <a:r>
              <a:rPr lang="en-US" dirty="0"/>
              <a:t>Multiple constructors</a:t>
            </a:r>
          </a:p>
          <a:p>
            <a:pPr lvl="1"/>
            <a:r>
              <a:rPr lang="en-US" dirty="0"/>
              <a:t>Field duplication in the Builder</a:t>
            </a:r>
          </a:p>
          <a:p>
            <a:r>
              <a:rPr lang="en-US" dirty="0"/>
              <a:t>Option 2 is the winner</a:t>
            </a:r>
          </a:p>
          <a:p>
            <a:pPr lvl="1"/>
            <a:r>
              <a:rPr lang="en-US" dirty="0"/>
              <a:t>SRP is only </a:t>
            </a:r>
            <a:r>
              <a:rPr lang="en-US" dirty="0" err="1"/>
              <a:t>kinda</a:t>
            </a:r>
            <a:r>
              <a:rPr lang="en-US" dirty="0"/>
              <a:t> violated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87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3768-0D1B-4597-BA43-2D6D389C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A6A8-89C4-4F16-8902-B6E269DF4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KWIC – Goodbye</a:t>
            </a:r>
          </a:p>
          <a:p>
            <a:r>
              <a:rPr lang="en-US" dirty="0"/>
              <a:t>Now we build up</a:t>
            </a:r>
          </a:p>
          <a:p>
            <a:pPr lvl="1"/>
            <a:r>
              <a:rPr lang="en-US" dirty="0"/>
              <a:t>Contrived software system</a:t>
            </a:r>
          </a:p>
          <a:p>
            <a:r>
              <a:rPr lang="en-US" dirty="0"/>
              <a:t>To demonstrate useful design patterns</a:t>
            </a:r>
          </a:p>
          <a:p>
            <a:endParaRPr lang="en-US" dirty="0"/>
          </a:p>
          <a:p>
            <a:r>
              <a:rPr lang="en-US" dirty="0"/>
              <a:t>Use Builder to create 2 types of objects</a:t>
            </a:r>
          </a:p>
          <a:p>
            <a:r>
              <a:rPr lang="en-US" dirty="0"/>
              <a:t>Instructions in the assignment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170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0871-B047-449B-90C4-232A0F95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Pizza!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1DFD-1BD8-43DD-9B1D-BB757F33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Creation pain: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 imagination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E5526-B041-4A8E-AC67-6D19E8EB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295400"/>
            <a:ext cx="788670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22D7A-36A8-4A00-951C-0A8C5654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712" y="4953000"/>
            <a:ext cx="5362575" cy="800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8524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3DD1-0266-419F-A7E0-C54BFF2F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9AE5-539A-4A27-B955-E0A92DAA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about cheese and pepperoni?</a:t>
            </a:r>
          </a:p>
          <a:p>
            <a:pPr lvl="1"/>
            <a:r>
              <a:rPr lang="en-US" dirty="0"/>
              <a:t>But no mushrooms</a:t>
            </a:r>
          </a:p>
          <a:p>
            <a:r>
              <a:rPr lang="en-US" dirty="0"/>
              <a:t>How many constructors will we need?</a:t>
            </a:r>
          </a:p>
          <a:p>
            <a:r>
              <a:rPr lang="en-US" dirty="0"/>
              <a:t>What if param order changes?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C1864-6911-4260-889A-66513600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447800"/>
            <a:ext cx="5448300" cy="2562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32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62D6-2EA1-4935-A1F9-438F0B2E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F941-F898-438C-AABE-D71AD024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334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How many setters will I need?</a:t>
            </a:r>
          </a:p>
          <a:p>
            <a:r>
              <a:rPr lang="en-US" dirty="0"/>
              <a:t>I forgot something</a:t>
            </a:r>
          </a:p>
          <a:p>
            <a:r>
              <a:rPr lang="en-US" dirty="0"/>
              <a:t>Pepperoni!</a:t>
            </a:r>
          </a:p>
          <a:p>
            <a:pPr lvl="1"/>
            <a:r>
              <a:rPr lang="en-US" dirty="0"/>
              <a:t>Likely to cause null pointer somewhere</a:t>
            </a:r>
          </a:p>
          <a:p>
            <a:pPr lvl="1"/>
            <a:r>
              <a:rPr lang="en-US" dirty="0"/>
              <a:t>Or default it, but then unintentional setting</a:t>
            </a:r>
          </a:p>
          <a:p>
            <a:r>
              <a:rPr lang="en-US" dirty="0"/>
              <a:t>Partial construction – invalid state</a:t>
            </a:r>
          </a:p>
          <a:p>
            <a:r>
              <a:rPr lang="en-US" dirty="0"/>
              <a:t>Not immutable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256B3-B932-438D-BD21-C09AD963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423827"/>
            <a:ext cx="4362450" cy="123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7931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FA33-91E9-4777-B661-1A6EDFA0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0A22-27A2-4033-AF79-3F45D5E7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br>
              <a:rPr lang="en-US" dirty="0"/>
            </a:br>
            <a:r>
              <a:rPr lang="en-US" dirty="0"/>
              <a:t>“not capable of or susceptible to change”</a:t>
            </a:r>
          </a:p>
          <a:p>
            <a:pPr lvl="1"/>
            <a:r>
              <a:rPr lang="en-US" dirty="0"/>
              <a:t>Can’t be changed</a:t>
            </a:r>
          </a:p>
          <a:p>
            <a:r>
              <a:rPr lang="en-US" dirty="0"/>
              <a:t>Computer Science:</a:t>
            </a:r>
          </a:p>
          <a:p>
            <a:pPr lvl="1"/>
            <a:r>
              <a:rPr lang="en-US" dirty="0"/>
              <a:t>No changes after construction</a:t>
            </a:r>
          </a:p>
          <a:p>
            <a:r>
              <a:rPr lang="en-US" dirty="0"/>
              <a:t>No setters</a:t>
            </a:r>
          </a:p>
          <a:p>
            <a:r>
              <a:rPr lang="en-US" dirty="0"/>
              <a:t>No means of changing internal state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137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C565-A7F3-4C76-A997-B11CDFB9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FAB4-7E1F-420D-B193-82ED8427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design pattern</a:t>
            </a:r>
          </a:p>
          <a:p>
            <a:r>
              <a:rPr lang="en-US" dirty="0"/>
              <a:t>Create complex objects</a:t>
            </a:r>
          </a:p>
          <a:p>
            <a:r>
              <a:rPr lang="en-US" dirty="0"/>
              <a:t>Can be configured for immutability</a:t>
            </a:r>
          </a:p>
          <a:p>
            <a:pPr lvl="1"/>
            <a:r>
              <a:rPr lang="en-US" dirty="0"/>
              <a:t>But doesn’t have to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0126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5B5E-5978-43B3-881A-C58681FA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72FE-D741-4FB2-ACEB-A5FD9FC2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constructor (only one)</a:t>
            </a:r>
          </a:p>
          <a:p>
            <a:pPr lvl="1"/>
            <a:r>
              <a:rPr lang="en-US" dirty="0"/>
              <a:t>Enforce construction, like singleton</a:t>
            </a:r>
          </a:p>
          <a:p>
            <a:r>
              <a:rPr lang="en-US" dirty="0"/>
              <a:t>Create internal class Builder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A18FC-ADEA-4F71-B76C-29E484B9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92" y="3429000"/>
            <a:ext cx="8088508" cy="2849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5142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73B8-4DE2-404B-803A-87245EA4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E7E8D-9FA8-4B5C-AB54-17172547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14" y="1280542"/>
            <a:ext cx="5538886" cy="55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535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4.3|11.8|7.2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|18.3|16.1|3.3|8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6|7.4|19.6|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5.6|4.3|5.9|1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0.3|26.8|26.7|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2|15.9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0.5|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.2|9.5|2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6.1|29.1|4.3|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4.5|0.9|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36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8|3.2|2.3|32.4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|8.3|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2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3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6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3|5.6|2.2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29716</TotalTime>
  <Words>554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Verdana</vt:lpstr>
      <vt:lpstr>Wingdings 2</vt:lpstr>
      <vt:lpstr>Solstice</vt:lpstr>
      <vt:lpstr>   CS 504</vt:lpstr>
      <vt:lpstr>Object Creation</vt:lpstr>
      <vt:lpstr>Pizza!</vt:lpstr>
      <vt:lpstr>Constructor Overloading</vt:lpstr>
      <vt:lpstr>Using Setters</vt:lpstr>
      <vt:lpstr>Immutability</vt:lpstr>
      <vt:lpstr>The Builder Pattern</vt:lpstr>
      <vt:lpstr>Step 1</vt:lpstr>
      <vt:lpstr>Step 2</vt:lpstr>
      <vt:lpstr>Important</vt:lpstr>
      <vt:lpstr>Step 3: Profit</vt:lpstr>
      <vt:lpstr>Better</vt:lpstr>
      <vt:lpstr>Better (code)</vt:lpstr>
      <vt:lpstr>Clean Code!</vt:lpstr>
      <vt:lpstr>Builder Benefits</vt:lpstr>
      <vt:lpstr>Validation</vt:lpstr>
      <vt:lpstr>Option 1</vt:lpstr>
      <vt:lpstr>Option 2</vt:lpstr>
      <vt:lpstr>Option 3</vt:lpstr>
      <vt:lpstr>SRP vs Clean Code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Development (TDD)  &amp; eXtreme Programming (XP)</dc:title>
  <dc:creator>Boris</dc:creator>
  <cp:lastModifiedBy>Edwin Dauber</cp:lastModifiedBy>
  <cp:revision>2469</cp:revision>
  <dcterms:created xsi:type="dcterms:W3CDTF">2006-08-16T00:00:00Z</dcterms:created>
  <dcterms:modified xsi:type="dcterms:W3CDTF">2021-02-08T01:20:06Z</dcterms:modified>
</cp:coreProperties>
</file>