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8" r:id="rId3"/>
    <p:sldId id="259" r:id="rId4"/>
    <p:sldId id="267" r:id="rId5"/>
    <p:sldId id="268" r:id="rId6"/>
    <p:sldId id="260" r:id="rId7"/>
    <p:sldId id="261" r:id="rId8"/>
    <p:sldId id="269" r:id="rId9"/>
    <p:sldId id="270" r:id="rId10"/>
    <p:sldId id="271" r:id="rId11"/>
    <p:sldId id="27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7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9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77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05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1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9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9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2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8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3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8E19E-7C2F-40B4-ABCA-CF4535A7F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581731"/>
            <a:ext cx="9448800" cy="1825096"/>
          </a:xfrm>
        </p:spPr>
        <p:txBody>
          <a:bodyPr/>
          <a:lstStyle/>
          <a:p>
            <a:pPr algn="ctr"/>
            <a:r>
              <a:rPr lang="es-MX" sz="4800" dirty="0"/>
              <a:t>Proyecto 1:</a:t>
            </a:r>
            <a:br>
              <a:rPr lang="es-MX" sz="4800" dirty="0"/>
            </a:br>
            <a:r>
              <a:rPr lang="es-MX" sz="4800" dirty="0"/>
              <a:t>Suspensión de un vehículo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2093A-152C-48BA-AD03-504430CD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327" y="3632200"/>
            <a:ext cx="9518073" cy="160481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s-MX" dirty="0"/>
              <a:t>Simulación Matemática</a:t>
            </a:r>
          </a:p>
          <a:p>
            <a:r>
              <a:rPr lang="es-MX" dirty="0"/>
              <a:t>Profesor Esteban Jiménez Rodríguez </a:t>
            </a:r>
          </a:p>
          <a:p>
            <a:r>
              <a:rPr lang="es-MX" dirty="0"/>
              <a:t>Diego Quintero Robles</a:t>
            </a:r>
          </a:p>
          <a:p>
            <a:r>
              <a:rPr lang="es-MX" dirty="0"/>
              <a:t> Ian Mauricio González </a:t>
            </a:r>
            <a:r>
              <a:rPr lang="es-MX" dirty="0" err="1"/>
              <a:t>Borgo</a:t>
            </a:r>
            <a:endParaRPr lang="es-MX" dirty="0"/>
          </a:p>
          <a:p>
            <a:r>
              <a:rPr lang="es-MX" dirty="0"/>
              <a:t>Ernesto Martínez Salas</a:t>
            </a:r>
          </a:p>
        </p:txBody>
      </p:sp>
    </p:spTree>
    <p:extLst>
      <p:ext uri="{BB962C8B-B14F-4D97-AF65-F5344CB8AC3E}">
        <p14:creationId xmlns:p14="http://schemas.microsoft.com/office/powerpoint/2010/main" val="136962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C71E7-874F-4B02-A641-1C9834A1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724"/>
            <a:ext cx="9601196" cy="1303867"/>
          </a:xfrm>
        </p:spPr>
        <p:txBody>
          <a:bodyPr>
            <a:normAutofit/>
          </a:bodyPr>
          <a:lstStyle/>
          <a:p>
            <a:r>
              <a:rPr lang="es-MX" sz="2400" dirty="0" err="1"/>
              <a:t>Kwr</a:t>
            </a:r>
            <a:r>
              <a:rPr lang="es-MX" sz="2400" dirty="0"/>
              <a:t>= 500000, </a:t>
            </a:r>
            <a:r>
              <a:rPr lang="es-MX" sz="2400" dirty="0" err="1"/>
              <a:t>Kcw</a:t>
            </a:r>
            <a:r>
              <a:rPr lang="es-MX" sz="2400" dirty="0"/>
              <a:t>= 76000, </a:t>
            </a:r>
            <a:r>
              <a:rPr lang="es-MX" sz="2400" dirty="0" err="1"/>
              <a:t>Ccw</a:t>
            </a:r>
            <a:r>
              <a:rPr lang="es-MX" sz="2400" dirty="0"/>
              <a:t> = 332.5, </a:t>
            </a:r>
            <a:r>
              <a:rPr lang="es-MX" sz="2400" dirty="0" err="1"/>
              <a:t>Cwr</a:t>
            </a:r>
            <a:r>
              <a:rPr lang="es-MX" sz="2400" dirty="0"/>
              <a:t>= 15020</a:t>
            </a:r>
            <a:br>
              <a:rPr lang="es-MX" sz="2400" dirty="0"/>
            </a:br>
            <a:r>
              <a:rPr lang="es-MX" sz="2400" dirty="0"/>
              <a:t>mc= 2500, </a:t>
            </a:r>
            <a:r>
              <a:rPr lang="es-MX" sz="2400" dirty="0" err="1"/>
              <a:t>mw</a:t>
            </a:r>
            <a:r>
              <a:rPr lang="es-MX" sz="2400" dirty="0"/>
              <a:t>= 320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D6D550-971C-43EB-A813-D943BED0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75" t="38326" r="17235" b="19474"/>
          <a:stretch/>
        </p:blipFill>
        <p:spPr>
          <a:xfrm>
            <a:off x="728662" y="2052014"/>
            <a:ext cx="10751420" cy="37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3A7B3A0-F883-42C0-828F-74E32BB7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02" t="40909" r="16508" b="13876"/>
          <a:stretch/>
        </p:blipFill>
        <p:spPr>
          <a:xfrm>
            <a:off x="714375" y="1900243"/>
            <a:ext cx="10706095" cy="401478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41F9FEB-1515-490D-A3D0-40212FE1E021}"/>
              </a:ext>
            </a:extLst>
          </p:cNvPr>
          <p:cNvSpPr txBox="1">
            <a:spLocks/>
          </p:cNvSpPr>
          <p:nvPr/>
        </p:nvSpPr>
        <p:spPr>
          <a:xfrm>
            <a:off x="1295401" y="77672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/>
              <a:t>Kwr= 500000, Kcw= 76000, Ccw = 332.5, Cwr= 15020</a:t>
            </a:r>
            <a:br>
              <a:rPr lang="es-MX" sz="2400"/>
            </a:br>
            <a:r>
              <a:rPr lang="es-MX" sz="2400"/>
              <a:t>mc= 2500, mw= 320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5335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B6FC-8EEA-4A91-B228-5776575F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353612"/>
            <a:ext cx="9601196" cy="1303867"/>
          </a:xfrm>
        </p:spPr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8A5EB-2BFA-4ACA-BBB8-741D972D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Ya que el suelo no es completamente liso, la posición del vehículo empieza con una variación de 4 mm, que es mínima y no se siente al estar dentro del mismo . Con el tiempo va a estabilizarse en 1 mm aproximadamente.</a:t>
            </a:r>
          </a:p>
          <a:p>
            <a:r>
              <a:rPr lang="es-MX" dirty="0"/>
              <a:t>Entre más grande sea la constante de amortiguación del sistema, en menor tiempo el vehículo llegará a su posición de equilibrio.</a:t>
            </a:r>
          </a:p>
          <a:p>
            <a:r>
              <a:rPr lang="es-MX" dirty="0"/>
              <a:t>La posición de la rueda y la velocidad de la rueda, no cambian en ninguna simulación ya que la constante de amortiguación y del resorte no la afectan, son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29632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EB27A-6B23-4241-9814-AAC50526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8E1DE2-9114-4010-B8AF-7A88BECBD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231515"/>
            <a:ext cx="996587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2800" dirty="0"/>
              <a:t>Universidad de Michigan, U. C. (Viernes 15 de Septiembre de 2017).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2800" dirty="0"/>
              <a:t>Tutoriales de control para Matlab y </a:t>
            </a:r>
            <a:r>
              <a:rPr lang="es-ES" altLang="es-MX" sz="2800" dirty="0" err="1"/>
              <a:t>Simulink</a:t>
            </a:r>
            <a:r>
              <a:rPr lang="es-ES" altLang="es-MX" sz="2800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2800" dirty="0"/>
              <a:t>Obtenido de Suspensión: Modelando el sistema: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2000" dirty="0"/>
              <a:t> http://ctms.engin.umich.edu/CTMS/index.php?example=Suspension&amp;section=SystemModeling</a:t>
            </a:r>
            <a:endParaRPr lang="es-MX" altLang="es-MX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F77E6-0402-498E-AA3D-56A2F6C7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125E3-C4F5-48B4-81CB-DB1CB3F7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13743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3200" dirty="0"/>
              <a:t>Obtener la simulación matemática de la suspensión de un vehículo para poder encontrar los parámetros que optimicen el modelo logrando una mayor estabilidad en el vehículo.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8CA299-9680-4907-84D6-127C21192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584" y="2556932"/>
            <a:ext cx="3610014" cy="29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3B3B5-834B-4059-8D09-E428803C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C07A9-BF66-4079-B037-1EE328A6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472381" cy="2984886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s-MX" dirty="0"/>
              <a:t>Obtener las ecuaciones diferenciales que describan el modelo </a:t>
            </a:r>
          </a:p>
          <a:p>
            <a:pPr marL="514350" indent="-514350">
              <a:buFont typeface="+mj-lt"/>
              <a:buAutoNum type="romanLcPeriod"/>
            </a:pPr>
            <a:r>
              <a:rPr lang="es-MX" dirty="0"/>
              <a:t>Encontrar condiciones reales aplicadas al mismo </a:t>
            </a:r>
          </a:p>
          <a:p>
            <a:pPr marL="514350" indent="-514350">
              <a:buFont typeface="+mj-lt"/>
              <a:buAutoNum type="romanLcPeriod"/>
            </a:pPr>
            <a:r>
              <a:rPr lang="es-MX" dirty="0"/>
              <a:t>Representar dicho modelo mediante gráficos</a:t>
            </a:r>
          </a:p>
          <a:p>
            <a:pPr marL="514350" indent="-514350">
              <a:buFont typeface="+mj-lt"/>
              <a:buAutoNum type="romanLcPeriod"/>
            </a:pPr>
            <a:r>
              <a:rPr lang="es-MX" dirty="0"/>
              <a:t>Someter el modelo a distintas condiciones </a:t>
            </a:r>
          </a:p>
        </p:txBody>
      </p:sp>
    </p:spTree>
    <p:extLst>
      <p:ext uri="{BB962C8B-B14F-4D97-AF65-F5344CB8AC3E}">
        <p14:creationId xmlns:p14="http://schemas.microsoft.com/office/powerpoint/2010/main" val="86765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DD1F-96E1-423D-9B0E-077CDB80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18" y="279767"/>
            <a:ext cx="9601196" cy="1303867"/>
          </a:xfrm>
        </p:spPr>
        <p:txBody>
          <a:bodyPr/>
          <a:lstStyle/>
          <a:p>
            <a:r>
              <a:rPr lang="es-MX" dirty="0"/>
              <a:t>Ecuaciones y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DCCB87-8D42-4141-AE5C-A918EE807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6" t="27698" r="23476" b="12065"/>
          <a:stretch/>
        </p:blipFill>
        <p:spPr>
          <a:xfrm>
            <a:off x="1813476" y="1331846"/>
            <a:ext cx="8589480" cy="47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DD1F-96E1-423D-9B0E-077CDB80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18" y="279767"/>
            <a:ext cx="9601196" cy="1303867"/>
          </a:xfrm>
        </p:spPr>
        <p:txBody>
          <a:bodyPr/>
          <a:lstStyle/>
          <a:p>
            <a:r>
              <a:rPr lang="es-MX" dirty="0"/>
              <a:t>Ecuaciones y 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580044-B3C1-48BF-8756-7AB8ABEAC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4" t="28782" r="23369" b="6839"/>
          <a:stretch/>
        </p:blipFill>
        <p:spPr>
          <a:xfrm>
            <a:off x="2085145" y="1305341"/>
            <a:ext cx="8046141" cy="47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C71E7-874F-4B02-A641-1C9834A1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724"/>
            <a:ext cx="9601196" cy="1303867"/>
          </a:xfrm>
        </p:spPr>
        <p:txBody>
          <a:bodyPr>
            <a:normAutofit/>
          </a:bodyPr>
          <a:lstStyle/>
          <a:p>
            <a:r>
              <a:rPr lang="es-MX" sz="2400" dirty="0" err="1"/>
              <a:t>Kwr</a:t>
            </a:r>
            <a:r>
              <a:rPr lang="es-MX" sz="2400" dirty="0"/>
              <a:t>= 500000, </a:t>
            </a:r>
            <a:r>
              <a:rPr lang="es-MX" sz="2400" dirty="0" err="1"/>
              <a:t>Kcw</a:t>
            </a:r>
            <a:r>
              <a:rPr lang="es-MX" sz="2400" dirty="0"/>
              <a:t>= 80000, </a:t>
            </a:r>
            <a:r>
              <a:rPr lang="es-MX" sz="2400" dirty="0" err="1"/>
              <a:t>Ccw</a:t>
            </a:r>
            <a:r>
              <a:rPr lang="es-MX" sz="2400" dirty="0"/>
              <a:t> = 350, </a:t>
            </a:r>
            <a:r>
              <a:rPr lang="es-MX" sz="2400" dirty="0" err="1"/>
              <a:t>Cwr</a:t>
            </a:r>
            <a:r>
              <a:rPr lang="es-MX" sz="2400" dirty="0"/>
              <a:t>= 15020</a:t>
            </a:r>
            <a:br>
              <a:rPr lang="es-MX" sz="2400" dirty="0"/>
            </a:br>
            <a:r>
              <a:rPr lang="es-MX" sz="2400" dirty="0"/>
              <a:t>mc= 2500, </a:t>
            </a:r>
            <a:r>
              <a:rPr lang="es-MX" sz="2400" dirty="0" err="1"/>
              <a:t>mw</a:t>
            </a:r>
            <a:r>
              <a:rPr lang="es-MX" sz="2400" dirty="0"/>
              <a:t>= 320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39B9354-E524-47A5-9ADF-C1973D4DA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17" t="35954" r="17214" b="20909"/>
          <a:stretch/>
        </p:blipFill>
        <p:spPr>
          <a:xfrm>
            <a:off x="647884" y="1934817"/>
            <a:ext cx="10896229" cy="392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3A7B3A0-F883-42C0-828F-74E32BB7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02" t="40909" r="16508" b="13876"/>
          <a:stretch/>
        </p:blipFill>
        <p:spPr>
          <a:xfrm>
            <a:off x="714375" y="1900243"/>
            <a:ext cx="10706095" cy="401478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35B1AFC-1125-4AC0-8CA7-987488E8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724"/>
            <a:ext cx="9601196" cy="1303867"/>
          </a:xfrm>
        </p:spPr>
        <p:txBody>
          <a:bodyPr>
            <a:normAutofit/>
          </a:bodyPr>
          <a:lstStyle/>
          <a:p>
            <a:r>
              <a:rPr lang="es-MX" sz="2400" dirty="0" err="1"/>
              <a:t>Kwr</a:t>
            </a:r>
            <a:r>
              <a:rPr lang="es-MX" sz="2400" dirty="0"/>
              <a:t>= 500000, </a:t>
            </a:r>
            <a:r>
              <a:rPr lang="es-MX" sz="2400" dirty="0" err="1"/>
              <a:t>Kcw</a:t>
            </a:r>
            <a:r>
              <a:rPr lang="es-MX" sz="2400" dirty="0"/>
              <a:t>= 80000, </a:t>
            </a:r>
            <a:r>
              <a:rPr lang="es-MX" sz="2400" dirty="0" err="1"/>
              <a:t>Ccw</a:t>
            </a:r>
            <a:r>
              <a:rPr lang="es-MX" sz="2400" dirty="0"/>
              <a:t> = 350, </a:t>
            </a:r>
            <a:r>
              <a:rPr lang="es-MX" sz="2400" dirty="0" err="1"/>
              <a:t>Cwr</a:t>
            </a:r>
            <a:r>
              <a:rPr lang="es-MX" sz="2400" dirty="0"/>
              <a:t>= 15020</a:t>
            </a:r>
            <a:br>
              <a:rPr lang="es-MX" sz="2400" dirty="0"/>
            </a:br>
            <a:r>
              <a:rPr lang="es-MX" sz="2400" dirty="0"/>
              <a:t>mc= 2500, </a:t>
            </a:r>
            <a:r>
              <a:rPr lang="es-MX" sz="2400" dirty="0" err="1"/>
              <a:t>mw</a:t>
            </a:r>
            <a:r>
              <a:rPr lang="es-MX" sz="2400" dirty="0"/>
              <a:t>= 320</a:t>
            </a:r>
          </a:p>
        </p:txBody>
      </p:sp>
    </p:spTree>
    <p:extLst>
      <p:ext uri="{BB962C8B-B14F-4D97-AF65-F5344CB8AC3E}">
        <p14:creationId xmlns:p14="http://schemas.microsoft.com/office/powerpoint/2010/main" val="41671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C71E7-874F-4B02-A641-1C9834A1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724"/>
            <a:ext cx="9601196" cy="1303867"/>
          </a:xfrm>
        </p:spPr>
        <p:txBody>
          <a:bodyPr>
            <a:normAutofit/>
          </a:bodyPr>
          <a:lstStyle/>
          <a:p>
            <a:r>
              <a:rPr lang="es-MX" sz="2400" dirty="0" err="1"/>
              <a:t>Kwr</a:t>
            </a:r>
            <a:r>
              <a:rPr lang="es-MX" sz="2400" dirty="0"/>
              <a:t>= 500000, </a:t>
            </a:r>
            <a:r>
              <a:rPr lang="es-MX" sz="2400" dirty="0" err="1"/>
              <a:t>Kcw</a:t>
            </a:r>
            <a:r>
              <a:rPr lang="es-MX" sz="2400" dirty="0"/>
              <a:t>= 84000, </a:t>
            </a:r>
            <a:r>
              <a:rPr lang="es-MX" sz="2400" dirty="0" err="1"/>
              <a:t>Ccw</a:t>
            </a:r>
            <a:r>
              <a:rPr lang="es-MX" sz="2400" dirty="0"/>
              <a:t> = 367.5, </a:t>
            </a:r>
            <a:r>
              <a:rPr lang="es-MX" sz="2400" dirty="0" err="1"/>
              <a:t>Cwr</a:t>
            </a:r>
            <a:r>
              <a:rPr lang="es-MX" sz="2400" dirty="0"/>
              <a:t>= 15020</a:t>
            </a:r>
            <a:br>
              <a:rPr lang="es-MX" sz="2400" dirty="0"/>
            </a:br>
            <a:r>
              <a:rPr lang="es-MX" sz="2400" dirty="0"/>
              <a:t>mc= 2500, </a:t>
            </a:r>
            <a:r>
              <a:rPr lang="es-MX" sz="2400" dirty="0" err="1"/>
              <a:t>mw</a:t>
            </a:r>
            <a:r>
              <a:rPr lang="es-MX" sz="2400" dirty="0"/>
              <a:t>= 320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4060A66-26D0-4ED9-B989-AA3FAB92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75" t="35311" r="17235" b="21627"/>
          <a:stretch/>
        </p:blipFill>
        <p:spPr>
          <a:xfrm>
            <a:off x="695323" y="1957387"/>
            <a:ext cx="1080135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3A7B3A0-F883-42C0-828F-74E32BB7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02" t="40909" r="16508" b="13876"/>
          <a:stretch/>
        </p:blipFill>
        <p:spPr>
          <a:xfrm>
            <a:off x="714375" y="1900243"/>
            <a:ext cx="10706095" cy="401478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D813964-C794-4C9A-BF28-BB2DE934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724"/>
            <a:ext cx="9601196" cy="1303867"/>
          </a:xfrm>
        </p:spPr>
        <p:txBody>
          <a:bodyPr>
            <a:normAutofit/>
          </a:bodyPr>
          <a:lstStyle/>
          <a:p>
            <a:r>
              <a:rPr lang="es-MX" sz="2400" dirty="0" err="1"/>
              <a:t>Kwr</a:t>
            </a:r>
            <a:r>
              <a:rPr lang="es-MX" sz="2400" dirty="0"/>
              <a:t>= 500000, </a:t>
            </a:r>
            <a:r>
              <a:rPr lang="es-MX" sz="2400" dirty="0" err="1"/>
              <a:t>Kcw</a:t>
            </a:r>
            <a:r>
              <a:rPr lang="es-MX" sz="2400" dirty="0"/>
              <a:t>= 84000, </a:t>
            </a:r>
            <a:r>
              <a:rPr lang="es-MX" sz="2400" dirty="0" err="1"/>
              <a:t>Ccw</a:t>
            </a:r>
            <a:r>
              <a:rPr lang="es-MX" sz="2400" dirty="0"/>
              <a:t> = 367.5, </a:t>
            </a:r>
            <a:r>
              <a:rPr lang="es-MX" sz="2400" dirty="0" err="1"/>
              <a:t>Cwr</a:t>
            </a:r>
            <a:r>
              <a:rPr lang="es-MX" sz="2400" dirty="0"/>
              <a:t>= 15020</a:t>
            </a:r>
            <a:br>
              <a:rPr lang="es-MX" sz="2400" dirty="0"/>
            </a:br>
            <a:r>
              <a:rPr lang="es-MX" sz="2400" dirty="0"/>
              <a:t>mc= 2500, </a:t>
            </a:r>
            <a:r>
              <a:rPr lang="es-MX" sz="2400" dirty="0" err="1"/>
              <a:t>mw</a:t>
            </a:r>
            <a:r>
              <a:rPr lang="es-MX" sz="2400" dirty="0"/>
              <a:t>= 320</a:t>
            </a:r>
          </a:p>
        </p:txBody>
      </p:sp>
    </p:spTree>
    <p:extLst>
      <p:ext uri="{BB962C8B-B14F-4D97-AF65-F5344CB8AC3E}">
        <p14:creationId xmlns:p14="http://schemas.microsoft.com/office/powerpoint/2010/main" val="165008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</TotalTime>
  <Words>331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Proyecto 1: Suspensión de un vehículo </vt:lpstr>
      <vt:lpstr>Objetivo General</vt:lpstr>
      <vt:lpstr>Objetivos:</vt:lpstr>
      <vt:lpstr>Ecuaciones y variables</vt:lpstr>
      <vt:lpstr>Ecuaciones y variables</vt:lpstr>
      <vt:lpstr>Kwr= 500000, Kcw= 80000, Ccw = 350, Cwr= 15020 mc= 2500, mw= 320</vt:lpstr>
      <vt:lpstr>Kwr= 500000, Kcw= 80000, Ccw = 350, Cwr= 15020 mc= 2500, mw= 320</vt:lpstr>
      <vt:lpstr>Kwr= 500000, Kcw= 84000, Ccw = 367.5, Cwr= 15020 mc= 2500, mw= 320</vt:lpstr>
      <vt:lpstr>Kwr= 500000, Kcw= 84000, Ccw = 367.5, Cwr= 15020 mc= 2500, mw= 320</vt:lpstr>
      <vt:lpstr>Kwr= 500000, Kcw= 76000, Ccw = 332.5, Cwr= 15020 mc= 2500, mw= 320</vt:lpstr>
      <vt:lpstr>Presentación de PowerPoint</vt:lpstr>
      <vt:lpstr>Conclusiones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1: Suspensión de un carro</dc:title>
  <dc:creator>Ernesto</dc:creator>
  <cp:lastModifiedBy>Ian Mauricio González</cp:lastModifiedBy>
  <cp:revision>9</cp:revision>
  <dcterms:created xsi:type="dcterms:W3CDTF">2017-09-26T02:28:01Z</dcterms:created>
  <dcterms:modified xsi:type="dcterms:W3CDTF">2017-09-26T16:48:13Z</dcterms:modified>
</cp:coreProperties>
</file>